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66" r:id="rId5"/>
    <p:sldId id="267" r:id="rId6"/>
    <p:sldId id="268" r:id="rId7"/>
    <p:sldId id="259" r:id="rId8"/>
    <p:sldId id="260" r:id="rId9"/>
    <p:sldId id="269" r:id="rId10"/>
    <p:sldId id="270" r:id="rId11"/>
    <p:sldId id="271" r:id="rId12"/>
    <p:sldId id="272" r:id="rId13"/>
    <p:sldId id="273" r:id="rId14"/>
    <p:sldId id="274" r:id="rId15"/>
    <p:sldId id="275" r:id="rId16"/>
    <p:sldId id="276" r:id="rId17"/>
    <p:sldId id="277" r:id="rId18"/>
    <p:sldId id="278" r:id="rId19"/>
    <p:sldId id="279" r:id="rId2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5" name="Footer Placeholder 4"/>
          <p:cNvSpPr>
            <a:spLocks noGrp="1"/>
          </p:cNvSpPr>
          <p:nvPr>
            <p:ph type="ftr" sz="quarter" idx="11"/>
          </p:nvPr>
        </p:nvSpPr>
        <p:spPr/>
        <p:txBody>
          <a:bodyPr/>
          <a:lstStyle/>
          <a:p>
            <a:endParaRPr lang="uk-UA"/>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C9BD255C-740D-4BFE-A60D-37750E3706AB}" type="slidenum">
              <a:rPr lang="uk-UA" smtClean="0"/>
              <a:pPr/>
              <a:t>‹#›</a:t>
            </a:fld>
            <a:endParaRPr lang="uk-UA"/>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smtClean="0"/>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9BD255C-740D-4BFE-A60D-37750E3706AB}" type="slidenum">
              <a:rPr lang="uk-UA" smtClean="0"/>
              <a:pPr/>
              <a:t>‹#›</a:t>
            </a:fld>
            <a:endParaRPr lang="uk-UA"/>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fld id="{893959E6-847B-4937-8C3D-49CDB5BA4EF3}" type="datetimeFigureOut">
              <a:rPr lang="uk-UA" smtClean="0"/>
              <a:pPr/>
              <a:t>22.03.2025</a:t>
            </a:fld>
            <a:endParaRPr lang="uk-UA"/>
          </a:p>
        </p:txBody>
      </p:sp>
      <p:sp>
        <p:nvSpPr>
          <p:cNvPr id="7" name="Slide Number Placeholder 6"/>
          <p:cNvSpPr>
            <a:spLocks noGrp="1"/>
          </p:cNvSpPr>
          <p:nvPr>
            <p:ph type="sldNum" sz="quarter" idx="12"/>
          </p:nvPr>
        </p:nvSpPr>
        <p:spPr/>
        <p:txBody>
          <a:bodyPr/>
          <a:lstStyle/>
          <a:p>
            <a:fld id="{C9BD255C-740D-4BFE-A60D-37750E3706AB}" type="slidenum">
              <a:rPr lang="uk-UA" smtClean="0"/>
              <a:pPr/>
              <a:t>‹#›</a:t>
            </a:fld>
            <a:endParaRPr lang="uk-UA"/>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uk-UA"/>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93959E6-847B-4937-8C3D-49CDB5BA4EF3}" type="datetimeFigureOut">
              <a:rPr lang="uk-UA" smtClean="0"/>
              <a:pPr/>
              <a:t>22.03.2025</a:t>
            </a:fld>
            <a:endParaRPr lang="uk-U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uk-U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C9BD255C-740D-4BFE-A60D-37750E3706AB}" type="slidenum">
              <a:rPr lang="uk-UA" smtClean="0"/>
              <a:pPr/>
              <a:t>‹#›</a:t>
            </a:fld>
            <a:endParaRPr lang="uk-UA"/>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376" y="1196752"/>
            <a:ext cx="7772400" cy="2452254"/>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uk-UA" b="1" cap="none" dirty="0" smtClean="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a:t>
            </a:r>
            <a:r>
              <a:rPr lang="ru-RU" b="1" cap="none" dirty="0" smtClean="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 </a:t>
            </a:r>
            <a:r>
              <a:rPr lang="ru-RU" b="1" cap="none"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Bookman Old Style" panose="02050604050505020204" pitchFamily="18" charset="0"/>
              </a:rPr>
              <a:t>ПРАВИЛА ЕТИКЕТУ ДІЛОВОЇ ТЕЛЕФОННОЇ РОЗМОВИ</a:t>
            </a:r>
            <a:r>
              <a:rPr lang="uk-UA" b="1" cap="none" dirty="0" smtClean="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a:t>
            </a:r>
            <a:endParaRPr lang="uk-UA" b="1" cap="none" dirty="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Ефективність розмови</a:t>
            </a:r>
            <a:endParaRPr lang="uk-UA" sz="2800" b="1" dirty="0">
              <a:solidFill>
                <a:schemeClr val="tx1"/>
              </a:solidFill>
              <a:latin typeface="Bookman Old Style" panose="02050604050505020204" pitchFamily="18" charset="0"/>
            </a:endParaRPr>
          </a:p>
        </p:txBody>
      </p:sp>
      <p:sp>
        <p:nvSpPr>
          <p:cNvPr id="3" name="Объект 2"/>
          <p:cNvSpPr>
            <a:spLocks noGrp="1"/>
          </p:cNvSpPr>
          <p:nvPr>
            <p:ph sz="half" idx="1"/>
          </p:nvPr>
        </p:nvSpPr>
        <p:spPr/>
        <p:txBody>
          <a:bodyPr>
            <a:normAutofit fontScale="55000" lnSpcReduction="20000"/>
          </a:bodyPr>
          <a:lstStyle/>
          <a:p>
            <a:pPr marL="0" indent="457200" algn="just">
              <a:lnSpc>
                <a:spcPct val="110000"/>
              </a:lnSpc>
              <a:spcBef>
                <a:spcPts val="0"/>
              </a:spcBef>
              <a:buNone/>
            </a:pPr>
            <a:r>
              <a:rPr lang="uk-UA" sz="2900" dirty="0">
                <a:solidFill>
                  <a:schemeClr val="tx1"/>
                </a:solidFill>
                <a:latin typeface="Bookman Old Style" panose="02050604050505020204" pitchFamily="18" charset="0"/>
                <a:cs typeface="Times New Roman" pitchFamily="18" charset="0"/>
              </a:rPr>
              <a:t>Основою успішної телефонної розмови є компетентність, тактовність, доброзичливість, володіння прийомами ведення бесіди, бажання швидко і ефективно вирішити проблему або надати допомогу для її вирішення. Важливо щоб службова телефонна розмова велася у спокійному тоні і викликала позитивні емоції.</a:t>
            </a:r>
          </a:p>
          <a:p>
            <a:pPr marL="0" indent="457200" algn="just">
              <a:lnSpc>
                <a:spcPct val="110000"/>
              </a:lnSpc>
              <a:spcBef>
                <a:spcPts val="0"/>
              </a:spcBef>
              <a:buNone/>
            </a:pPr>
            <a:r>
              <a:rPr lang="uk-UA" sz="2900" dirty="0">
                <a:solidFill>
                  <a:schemeClr val="tx1"/>
                </a:solidFill>
                <a:latin typeface="Bookman Old Style" panose="02050604050505020204" pitchFamily="18" charset="0"/>
                <a:cs typeface="Times New Roman" pitchFamily="18" charset="0"/>
              </a:rPr>
              <a:t>Ефективність телефонної розмови залежить від емоційного стану людини, від настрою. Під час розмови потрібно вміти зацікавити співрозмовника своєю справою. Тут вам допоможе правильне використання методів переконання.</a:t>
            </a:r>
          </a:p>
          <a:p>
            <a:endParaRPr lang="uk-UA" dirty="0"/>
          </a:p>
        </p:txBody>
      </p:sp>
      <p:pic>
        <p:nvPicPr>
          <p:cNvPr id="5" name="Місце для вмісту 4" descr="delovoy-etiket2.png"/>
          <p:cNvPicPr>
            <a:picLocks noGrp="1" noChangeAspect="1"/>
          </p:cNvPicPr>
          <p:nvPr>
            <p:ph sz="half" idx="2"/>
          </p:nvPr>
        </p:nvPicPr>
        <p:blipFill>
          <a:blip r:embed="rId2" cstate="print"/>
          <a:stretch>
            <a:fillRect/>
          </a:stretch>
        </p:blipFill>
        <p:spPr>
          <a:xfrm>
            <a:off x="4788024" y="2276872"/>
            <a:ext cx="4038600" cy="268311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42831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Якщо телефонуєте ви:</a:t>
            </a:r>
            <a:endParaRPr lang="uk-UA" sz="2800" b="1" dirty="0">
              <a:solidFill>
                <a:schemeClr val="tx1"/>
              </a:solidFill>
              <a:latin typeface="Bookman Old Style" panose="02050604050505020204" pitchFamily="18" charset="0"/>
            </a:endParaRPr>
          </a:p>
        </p:txBody>
      </p:sp>
      <p:sp>
        <p:nvSpPr>
          <p:cNvPr id="5" name="Прямоугольник 4"/>
          <p:cNvSpPr/>
          <p:nvPr/>
        </p:nvSpPr>
        <p:spPr>
          <a:xfrm>
            <a:off x="199980" y="1772816"/>
            <a:ext cx="8712968" cy="4524315"/>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насамперед привітайтеся, назвіть організацію, яку ви представляєте, а також своє прізвище, ім'я та по батькові. Зазвичай перші слова телефонної розмови сприймаються погано, а тому називайте своє прізвище та ім'я останнім — принаймні це буде почуто;</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якщо телефонуєте в установу чи незнайомій людині, слід запитати прізвище, ім'я та по батькові свого співрозмовника. Можете також повідомити, з ким саме ви хотіли б поговорити;</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якщо телефонуєте у важливій справі, запитайте спочатку, чи є у вашого співрозмовника достатньо часу для бесіди;</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попередньо напишіть перелік питань, котрі необхідно з'ясувати, і тримайте цей перелік перед очима упродовж усієї бесіди;</a:t>
            </a:r>
          </a:p>
          <a:p>
            <a:pPr marL="285750" indent="-285750" algn="just">
              <a:buFont typeface="Wingdings" panose="05000000000000000000" pitchFamily="2" charset="2"/>
              <a:buChar char="Ø"/>
            </a:pPr>
            <a:r>
              <a:rPr lang="uk-UA" dirty="0" err="1" smtClean="0">
                <a:latin typeface="Bookman Old Style" panose="02050604050505020204" pitchFamily="18" charset="0"/>
                <a:cs typeface="Times New Roman" pitchFamily="18" charset="0"/>
              </a:rPr>
              <a:t>памятайте</a:t>
            </a:r>
            <a:r>
              <a:rPr lang="uk-UA" dirty="0" smtClean="0">
                <a:latin typeface="Bookman Old Style" panose="02050604050505020204" pitchFamily="18" charset="0"/>
                <a:cs typeface="Times New Roman" pitchFamily="18" charset="0"/>
              </a:rPr>
              <a:t>: </a:t>
            </a:r>
            <a:r>
              <a:rPr lang="uk-UA" b="1" dirty="0" smtClean="0">
                <a:latin typeface="Bookman Old Style" panose="02050604050505020204" pitchFamily="18" charset="0"/>
                <a:cs typeface="Times New Roman" pitchFamily="18" charset="0"/>
              </a:rPr>
              <a:t>ЗАВЖДИ ЗАКІНЧУЄ РОЗМОВУ ТОЙ, ХТО ТЕЛЕФОНУЄ</a:t>
            </a:r>
            <a:r>
              <a:rPr lang="uk-UA" dirty="0" smtClean="0">
                <a:latin typeface="Bookman Old Style" panose="02050604050505020204" pitchFamily="18" charset="0"/>
                <a:cs typeface="Times New Roman" pitchFamily="18" charset="0"/>
              </a:rPr>
              <a:t>. Завершуючи розмову, неодмінно попрощайтеся, нетактовно класти слухавку, не дочекавшись останніх слів вашого співрозмовника;</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у разі досягнення важливих домовленостей згодом </a:t>
            </a:r>
            <a:r>
              <a:rPr lang="uk-UA" dirty="0" err="1" smtClean="0">
                <a:latin typeface="Bookman Old Style" panose="02050604050505020204" pitchFamily="18" charset="0"/>
                <a:cs typeface="Times New Roman" pitchFamily="18" charset="0"/>
              </a:rPr>
              <a:t>надішліть</a:t>
            </a:r>
            <a:r>
              <a:rPr lang="uk-UA" dirty="0" smtClean="0">
                <a:latin typeface="Bookman Old Style" panose="02050604050505020204" pitchFamily="18" charset="0"/>
                <a:cs typeface="Times New Roman" pitchFamily="18" charset="0"/>
              </a:rPr>
              <a:t> підтвердження листом або </a:t>
            </a:r>
            <a:r>
              <a:rPr lang="uk-UA" dirty="0" err="1" smtClean="0">
                <a:latin typeface="Bookman Old Style" panose="02050604050505020204" pitchFamily="18" charset="0"/>
                <a:cs typeface="Times New Roman" pitchFamily="18" charset="0"/>
              </a:rPr>
              <a:t>факсовим</a:t>
            </a:r>
            <a:r>
              <a:rPr lang="uk-UA" dirty="0" smtClean="0">
                <a:latin typeface="Bookman Old Style" panose="02050604050505020204" pitchFamily="18" charset="0"/>
                <a:cs typeface="Times New Roman" pitchFamily="18" charset="0"/>
              </a:rPr>
              <a:t> повідомленням.</a:t>
            </a:r>
            <a:endParaRPr lang="uk-UA" dirty="0">
              <a:latin typeface="Bookman Old Style" panose="02050604050505020204" pitchFamily="18" charset="0"/>
              <a:cs typeface="Times New Roman" pitchFamily="18" charset="0"/>
            </a:endParaRPr>
          </a:p>
        </p:txBody>
      </p:sp>
    </p:spTree>
    <p:extLst>
      <p:ext uri="{BB962C8B-B14F-4D97-AF65-F5344CB8AC3E}">
        <p14:creationId xmlns:p14="http://schemas.microsoft.com/office/powerpoint/2010/main" val="3121520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err="1">
                <a:solidFill>
                  <a:schemeClr val="tx1"/>
                </a:solidFill>
                <a:latin typeface="Bookman Old Style" panose="02050604050505020204" pitchFamily="18" charset="0"/>
              </a:rPr>
              <a:t>Якщо</a:t>
            </a:r>
            <a:r>
              <a:rPr lang="ru-RU" sz="2800" b="1" dirty="0">
                <a:solidFill>
                  <a:schemeClr val="tx1"/>
                </a:solidFill>
                <a:latin typeface="Bookman Old Style" panose="02050604050505020204" pitchFamily="18" charset="0"/>
              </a:rPr>
              <a:t> </a:t>
            </a:r>
            <a:r>
              <a:rPr lang="ru-RU" sz="2800" b="1" dirty="0" err="1">
                <a:solidFill>
                  <a:schemeClr val="tx1"/>
                </a:solidFill>
                <a:latin typeface="Bookman Old Style" panose="02050604050505020204" pitchFamily="18" charset="0"/>
              </a:rPr>
              <a:t>телефонують</a:t>
            </a:r>
            <a:r>
              <a:rPr lang="ru-RU" sz="2800" b="1" dirty="0">
                <a:solidFill>
                  <a:schemeClr val="tx1"/>
                </a:solidFill>
                <a:latin typeface="Bookman Old Style" panose="02050604050505020204" pitchFamily="18" charset="0"/>
              </a:rPr>
              <a:t> вам:</a:t>
            </a:r>
            <a:endParaRPr lang="uk-UA" sz="2800" b="1" dirty="0">
              <a:solidFill>
                <a:schemeClr val="tx1"/>
              </a:solidFill>
              <a:latin typeface="Bookman Old Style" panose="02050604050505020204" pitchFamily="18" charset="0"/>
            </a:endParaRPr>
          </a:p>
        </p:txBody>
      </p:sp>
      <p:sp>
        <p:nvSpPr>
          <p:cNvPr id="5" name="Прямоугольник 4"/>
          <p:cNvSpPr/>
          <p:nvPr/>
        </p:nvSpPr>
        <p:spPr>
          <a:xfrm>
            <a:off x="189856" y="1700808"/>
            <a:ext cx="8496944" cy="5078313"/>
          </a:xfrm>
          <a:prstGeom prst="rect">
            <a:avLst/>
          </a:prstGeom>
        </p:spPr>
        <p:txBody>
          <a:bodyPr wrap="square">
            <a:spAutoFit/>
          </a:bodyPr>
          <a:lstStyle/>
          <a:p>
            <a:pPr marL="285750" indent="-285750" algn="just">
              <a:buFont typeface="Wingdings" panose="05000000000000000000" pitchFamily="2" charset="2"/>
              <a:buChar char="Ø"/>
            </a:pPr>
            <a:r>
              <a:rPr lang="uk-UA" dirty="0"/>
              <a:t>Не ігноруйте телефонні дзвінки – раптом телефонує партнер із цікавою пропозицією.</a:t>
            </a:r>
          </a:p>
          <a:p>
            <a:pPr marL="285750" indent="-285750" algn="just">
              <a:buFont typeface="Wingdings" panose="05000000000000000000" pitchFamily="2" charset="2"/>
              <a:buChar char="Ø"/>
            </a:pPr>
            <a:r>
              <a:rPr lang="uk-UA" dirty="0"/>
              <a:t>Знімати слухавку краще всього після другого дзвінка. Якщо у вас відвідувач, вам вистачить часу закінчити фразу і, сказавши співрозмовнику “Вибачте”, зняти слухавку.</a:t>
            </a:r>
          </a:p>
          <a:p>
            <a:pPr marL="285750" indent="-285750" algn="just">
              <a:buFont typeface="Wingdings" panose="05000000000000000000" pitchFamily="2" charset="2"/>
              <a:buChar char="Ø"/>
            </a:pPr>
            <a:r>
              <a:rPr lang="uk-UA" dirty="0"/>
              <a:t>В діловому спілкуванні слід відмовитися від нейтральних “Слухаю”, “Так”, “Алло” оскільки вони не несуть інформації про те, хто саме зняв слухавку і в якій організації або фірмі. Потрібно завжди привітатися, представити фірму і назвати своє прізвище</a:t>
            </a:r>
            <a:r>
              <a:rPr lang="uk-UA" dirty="0" smtClean="0"/>
              <a:t>.</a:t>
            </a:r>
          </a:p>
          <a:p>
            <a:pPr marL="285750" indent="-285750" algn="just">
              <a:buFont typeface="Arial" panose="020B0604020202020204" pitchFamily="34" charset="0"/>
              <a:buChar char="•"/>
            </a:pPr>
            <a:r>
              <a:rPr lang="ru-RU" dirty="0" err="1"/>
              <a:t>Якщо</a:t>
            </a:r>
            <a:r>
              <a:rPr lang="ru-RU" dirty="0"/>
              <a:t> </a:t>
            </a:r>
            <a:r>
              <a:rPr lang="ru-RU" dirty="0" err="1"/>
              <a:t>секретар</a:t>
            </a:r>
            <a:r>
              <a:rPr lang="ru-RU" dirty="0"/>
              <a:t> </a:t>
            </a:r>
            <a:r>
              <a:rPr lang="ru-RU" dirty="0" err="1"/>
              <a:t>з’єднує</a:t>
            </a:r>
            <a:r>
              <a:rPr lang="ru-RU" dirty="0"/>
              <a:t> з начальником, то начальник </a:t>
            </a:r>
            <a:r>
              <a:rPr lang="ru-RU" dirty="0" err="1"/>
              <a:t>ніколи</a:t>
            </a:r>
            <a:r>
              <a:rPr lang="ru-RU" dirty="0"/>
              <a:t> не повинен, </a:t>
            </a:r>
            <a:r>
              <a:rPr lang="ru-RU" dirty="0" err="1"/>
              <a:t>знявши</a:t>
            </a:r>
            <a:r>
              <a:rPr lang="ru-RU" dirty="0"/>
              <a:t> </a:t>
            </a:r>
            <a:r>
              <a:rPr lang="ru-RU" dirty="0" err="1"/>
              <a:t>слухавку</a:t>
            </a:r>
            <a:r>
              <a:rPr lang="ru-RU" dirty="0"/>
              <a:t>, </a:t>
            </a:r>
            <a:r>
              <a:rPr lang="ru-RU" dirty="0" err="1"/>
              <a:t>говорити</a:t>
            </a:r>
            <a:r>
              <a:rPr lang="ru-RU" dirty="0"/>
              <a:t> “Так”, “Алло”. </a:t>
            </a:r>
            <a:r>
              <a:rPr lang="ru-RU" dirty="0" err="1"/>
              <a:t>Це</a:t>
            </a:r>
            <a:r>
              <a:rPr lang="ru-RU" dirty="0"/>
              <a:t> </a:t>
            </a:r>
            <a:r>
              <a:rPr lang="ru-RU" dirty="0" err="1"/>
              <a:t>невиховано</a:t>
            </a:r>
            <a:r>
              <a:rPr lang="ru-RU" dirty="0"/>
              <a:t>. </a:t>
            </a:r>
            <a:r>
              <a:rPr lang="ru-RU" dirty="0" err="1"/>
              <a:t>Потрібно</a:t>
            </a:r>
            <a:r>
              <a:rPr lang="ru-RU" dirty="0"/>
              <a:t>, </a:t>
            </a:r>
            <a:r>
              <a:rPr lang="ru-RU" dirty="0" err="1"/>
              <a:t>знявши</a:t>
            </a:r>
            <a:r>
              <a:rPr lang="ru-RU" dirty="0"/>
              <a:t> </a:t>
            </a:r>
            <a:r>
              <a:rPr lang="ru-RU" dirty="0" err="1"/>
              <a:t>слухавку</a:t>
            </a:r>
            <a:r>
              <a:rPr lang="ru-RU" dirty="0"/>
              <a:t>, </a:t>
            </a:r>
            <a:r>
              <a:rPr lang="ru-RU" dirty="0" err="1"/>
              <a:t>сказати</a:t>
            </a:r>
            <a:r>
              <a:rPr lang="ru-RU" dirty="0"/>
              <a:t>: “Я Вас </a:t>
            </a:r>
            <a:r>
              <a:rPr lang="ru-RU" dirty="0" err="1"/>
              <a:t>слухаю</a:t>
            </a:r>
            <a:r>
              <a:rPr lang="ru-RU" dirty="0"/>
              <a:t>”, “</a:t>
            </a:r>
            <a:r>
              <a:rPr lang="ru-RU" dirty="0" err="1"/>
              <a:t>Слухаю</a:t>
            </a:r>
            <a:r>
              <a:rPr lang="ru-RU" dirty="0"/>
              <a:t> Вас”, “</a:t>
            </a:r>
            <a:r>
              <a:rPr lang="ru-RU" dirty="0" err="1"/>
              <a:t>Слухаю</a:t>
            </a:r>
            <a:r>
              <a:rPr lang="ru-RU" dirty="0"/>
              <a:t>”.</a:t>
            </a:r>
          </a:p>
          <a:p>
            <a:pPr marL="285750" indent="-285750" algn="just">
              <a:buFont typeface="Arial" panose="020B0604020202020204" pitchFamily="34" charset="0"/>
              <a:buChar char="•"/>
            </a:pPr>
            <a:r>
              <a:rPr lang="ru-RU" dirty="0"/>
              <a:t>В </a:t>
            </a:r>
            <a:r>
              <a:rPr lang="ru-RU" dirty="0" err="1"/>
              <a:t>розмові</a:t>
            </a:r>
            <a:r>
              <a:rPr lang="ru-RU" dirty="0"/>
              <a:t> з </a:t>
            </a:r>
            <a:r>
              <a:rPr lang="ru-RU" dirty="0" err="1"/>
              <a:t>клієнтом</a:t>
            </a:r>
            <a:r>
              <a:rPr lang="ru-RU" dirty="0"/>
              <a:t> </a:t>
            </a:r>
            <a:r>
              <a:rPr lang="ru-RU" dirty="0" err="1"/>
              <a:t>вживайте</a:t>
            </a:r>
            <a:r>
              <a:rPr lang="ru-RU" dirty="0"/>
              <a:t> </a:t>
            </a:r>
            <a:r>
              <a:rPr lang="ru-RU" dirty="0" err="1"/>
              <a:t>такі</a:t>
            </a:r>
            <a:r>
              <a:rPr lang="ru-RU" dirty="0"/>
              <a:t> </a:t>
            </a:r>
            <a:r>
              <a:rPr lang="ru-RU" dirty="0" err="1"/>
              <a:t>фрази</a:t>
            </a:r>
            <a:r>
              <a:rPr lang="ru-RU" dirty="0"/>
              <a:t>: “Чим я </a:t>
            </a:r>
            <a:r>
              <a:rPr lang="ru-RU" dirty="0" err="1"/>
              <a:t>можу</a:t>
            </a:r>
            <a:r>
              <a:rPr lang="ru-RU" dirty="0"/>
              <a:t> </a:t>
            </a:r>
            <a:r>
              <a:rPr lang="ru-RU" dirty="0" err="1"/>
              <a:t>допомогти</a:t>
            </a:r>
            <a:r>
              <a:rPr lang="ru-RU" dirty="0"/>
              <a:t> Вам?”, “Чим я </a:t>
            </a:r>
            <a:r>
              <a:rPr lang="ru-RU" dirty="0" err="1"/>
              <a:t>можу</a:t>
            </a:r>
            <a:r>
              <a:rPr lang="ru-RU" dirty="0"/>
              <a:t> бути Вам </a:t>
            </a:r>
            <a:r>
              <a:rPr lang="ru-RU" dirty="0" err="1"/>
              <a:t>корисним</a:t>
            </a:r>
            <a:r>
              <a:rPr lang="ru-RU" dirty="0"/>
              <a:t>?” </a:t>
            </a:r>
            <a:r>
              <a:rPr lang="ru-RU" dirty="0" err="1"/>
              <a:t>Це</a:t>
            </a:r>
            <a:r>
              <a:rPr lang="ru-RU" dirty="0"/>
              <a:t> </a:t>
            </a:r>
            <a:r>
              <a:rPr lang="ru-RU" dirty="0" err="1"/>
              <a:t>створює</a:t>
            </a:r>
            <a:r>
              <a:rPr lang="ru-RU" dirty="0"/>
              <a:t> атмосферу </a:t>
            </a:r>
            <a:r>
              <a:rPr lang="ru-RU" dirty="0" err="1"/>
              <a:t>довіри</a:t>
            </a:r>
            <a:r>
              <a:rPr lang="ru-RU" dirty="0"/>
              <a:t> і </a:t>
            </a:r>
            <a:r>
              <a:rPr lang="ru-RU" dirty="0" err="1"/>
              <a:t>допомагає</a:t>
            </a:r>
            <a:r>
              <a:rPr lang="ru-RU" dirty="0"/>
              <a:t> </a:t>
            </a:r>
            <a:r>
              <a:rPr lang="ru-RU" dirty="0" err="1"/>
              <a:t>краще</a:t>
            </a:r>
            <a:r>
              <a:rPr lang="ru-RU" dirty="0"/>
              <a:t> </a:t>
            </a:r>
            <a:r>
              <a:rPr lang="ru-RU" dirty="0" err="1"/>
              <a:t>зрозуміти</a:t>
            </a:r>
            <a:r>
              <a:rPr lang="ru-RU" dirty="0"/>
              <a:t> </a:t>
            </a:r>
            <a:r>
              <a:rPr lang="ru-RU" dirty="0" err="1"/>
              <a:t>співрозмовника</a:t>
            </a:r>
            <a:r>
              <a:rPr lang="ru-RU" dirty="0"/>
              <a:t>.</a:t>
            </a:r>
          </a:p>
          <a:p>
            <a:pPr marL="285750" indent="-285750">
              <a:buFont typeface="Wingdings" panose="05000000000000000000" pitchFamily="2" charset="2"/>
              <a:buChar char="Ø"/>
            </a:pPr>
            <a:endParaRPr lang="uk-UA" dirty="0"/>
          </a:p>
          <a:p>
            <a:pPr algn="just"/>
            <a:endParaRPr lang="uk-UA" dirty="0" smtClean="0">
              <a:latin typeface="Bookman Old Style" panose="02050604050505020204" pitchFamily="18" charset="0"/>
              <a:cs typeface="Times New Roman" pitchFamily="18" charset="0"/>
            </a:endParaRPr>
          </a:p>
        </p:txBody>
      </p:sp>
    </p:spTree>
    <p:extLst>
      <p:ext uri="{BB962C8B-B14F-4D97-AF65-F5344CB8AC3E}">
        <p14:creationId xmlns:p14="http://schemas.microsoft.com/office/powerpoint/2010/main" val="2035202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err="1">
                <a:solidFill>
                  <a:schemeClr val="tx1"/>
                </a:solidFill>
                <a:latin typeface="Bookman Old Style" panose="02050604050505020204" pitchFamily="18" charset="0"/>
              </a:rPr>
              <a:t>Якщо</a:t>
            </a:r>
            <a:r>
              <a:rPr lang="ru-RU" sz="3600" b="1" dirty="0">
                <a:solidFill>
                  <a:schemeClr val="tx1"/>
                </a:solidFill>
                <a:latin typeface="Bookman Old Style" panose="02050604050505020204" pitchFamily="18" charset="0"/>
              </a:rPr>
              <a:t> </a:t>
            </a:r>
            <a:r>
              <a:rPr lang="ru-RU" sz="3600" b="1" dirty="0" err="1">
                <a:solidFill>
                  <a:schemeClr val="tx1"/>
                </a:solidFill>
                <a:latin typeface="Bookman Old Style" panose="02050604050505020204" pitchFamily="18" charset="0"/>
              </a:rPr>
              <a:t>телефонують</a:t>
            </a:r>
            <a:r>
              <a:rPr lang="ru-RU" sz="36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251520" y="1772816"/>
            <a:ext cx="8712968" cy="4524315"/>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Century Gothic" panose="020B0502020202020204" pitchFamily="34" charset="0"/>
              </a:rPr>
              <a:t>Якщо телефонують у той момент, коли ви розмовляєте з відвідувачем, то попросіть вибачення перед ним і потім зніміть слухавку. Відповідаючи абоненту, </a:t>
            </a:r>
            <a:r>
              <a:rPr lang="uk-UA" dirty="0" err="1" smtClean="0">
                <a:latin typeface="Century Gothic" panose="020B0502020202020204" pitchFamily="34" charset="0"/>
              </a:rPr>
              <a:t>повідомте</a:t>
            </a:r>
            <a:r>
              <a:rPr lang="uk-UA" dirty="0" smtClean="0">
                <a:latin typeface="Century Gothic" panose="020B0502020202020204" pitchFamily="34" charset="0"/>
              </a:rPr>
              <a:t>, що в даний момент розмовляєте з відвідувачем, і домовтеся зв’язатися пізніше. Переривати бесіду з гостем або клієнтом розмовами по телефону неввічливо. А відклавши телефонну розмову, ви продемонструєте відвідувачу, що ставитеся до нього з великою повагою, він відчує себе зобов’язаним вам.</a:t>
            </a:r>
          </a:p>
          <a:p>
            <a:pPr marL="285750" indent="-285750" algn="just">
              <a:buFont typeface="Wingdings" panose="05000000000000000000" pitchFamily="2" charset="2"/>
              <a:buChar char="Ø"/>
            </a:pPr>
            <a:r>
              <a:rPr lang="uk-UA" dirty="0" smtClean="0">
                <a:latin typeface="Century Gothic" panose="020B0502020202020204" pitchFamily="34" charset="0"/>
              </a:rPr>
              <a:t>Якщо телефонний дзвінок лунає в той момент, коли ви говорите по іншому телефону, то зніміть слухавку і попросіть абонента зачекати, пояснивши, що ви ведете бесіду з іншим абонентом, і запитайте у нового співрозмовника, чи почекає він закінчення розмови або його більше влаштує, якщо ви зателефонуєте через якийсь час.</a:t>
            </a:r>
          </a:p>
          <a:p>
            <a:pPr marL="285750" indent="-285750" algn="just">
              <a:buFont typeface="Wingdings" panose="05000000000000000000" pitchFamily="2" charset="2"/>
              <a:buChar char="Ø"/>
            </a:pPr>
            <a:r>
              <a:rPr lang="uk-UA" dirty="0" smtClean="0">
                <a:latin typeface="Century Gothic" panose="020B0502020202020204" pitchFamily="34" charset="0"/>
              </a:rPr>
              <a:t>Якщо ви не хочете переривати важливу телефонну розмову, то можна підкреслити це такою фразою: “Це дзвонить другий телефон, але я не хотів би переривати нашу розмову. Будь ласка, не турбуйтеся</a:t>
            </a:r>
            <a:r>
              <a:rPr lang="uk-UA" dirty="0" smtClean="0">
                <a:solidFill>
                  <a:srgbClr val="2C2F34"/>
                </a:solidFill>
                <a:latin typeface="Century Gothic" panose="020B0502020202020204" pitchFamily="34" charset="0"/>
              </a:rPr>
              <a:t>, я попрошу зателефонувати мені пізніше”.</a:t>
            </a:r>
            <a:endParaRPr lang="uk-UA" b="0" i="0" dirty="0">
              <a:solidFill>
                <a:srgbClr val="2C2F34"/>
              </a:solidFill>
              <a:effectLst/>
              <a:latin typeface="Century Gothic" panose="020B0502020202020204" pitchFamily="34" charset="0"/>
            </a:endParaRPr>
          </a:p>
        </p:txBody>
      </p:sp>
    </p:spTree>
    <p:extLst>
      <p:ext uri="{BB962C8B-B14F-4D97-AF65-F5344CB8AC3E}">
        <p14:creationId xmlns:p14="http://schemas.microsoft.com/office/powerpoint/2010/main" val="4199609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err="1">
                <a:solidFill>
                  <a:schemeClr val="tx1"/>
                </a:solidFill>
                <a:latin typeface="Bookman Old Style" panose="02050604050505020204" pitchFamily="18" charset="0"/>
              </a:rPr>
              <a:t>Якщо</a:t>
            </a:r>
            <a:r>
              <a:rPr lang="ru-RU" sz="3200" b="1" dirty="0">
                <a:solidFill>
                  <a:schemeClr val="tx1"/>
                </a:solidFill>
                <a:latin typeface="Bookman Old Style" panose="02050604050505020204" pitchFamily="18" charset="0"/>
              </a:rPr>
              <a:t> </a:t>
            </a:r>
            <a:r>
              <a:rPr lang="ru-RU" sz="3200" b="1" dirty="0" err="1">
                <a:solidFill>
                  <a:schemeClr val="tx1"/>
                </a:solidFill>
                <a:latin typeface="Bookman Old Style" panose="02050604050505020204" pitchFamily="18" charset="0"/>
              </a:rPr>
              <a:t>телефонують</a:t>
            </a:r>
            <a:r>
              <a:rPr lang="ru-RU" sz="32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199980" y="1844824"/>
            <a:ext cx="8712968" cy="4524315"/>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Century Gothic" panose="020B0502020202020204" pitchFamily="34" charset="0"/>
              </a:rPr>
              <a:t>Якщо ви розмовляєте по телефону вдома і у цей момент лунає дзвінок в двері, відкрити які, окрім вас, нікому, поясніть ситуацію і пообіцяйте передзвонити через декілька хвилин. Але не </a:t>
            </a:r>
            <a:r>
              <a:rPr lang="uk-UA" dirty="0" err="1" smtClean="0">
                <a:latin typeface="Century Gothic" panose="020B0502020202020204" pitchFamily="34" charset="0"/>
              </a:rPr>
              <a:t>забудьте</a:t>
            </a:r>
            <a:r>
              <a:rPr lang="uk-UA" dirty="0" smtClean="0">
                <a:latin typeface="Century Gothic" panose="020B0502020202020204" pitchFamily="34" charset="0"/>
              </a:rPr>
              <a:t> виконати обіцянку!</a:t>
            </a:r>
          </a:p>
          <a:p>
            <a:pPr marL="285750" indent="-285750" algn="just">
              <a:buFont typeface="Wingdings" panose="05000000000000000000" pitchFamily="2" charset="2"/>
              <a:buChar char="Ø"/>
            </a:pPr>
            <a:r>
              <a:rPr lang="uk-UA" dirty="0" smtClean="0">
                <a:latin typeface="Century Gothic" panose="020B0502020202020204" pitchFamily="34" charset="0"/>
              </a:rPr>
              <a:t>Якщо абонент просить запросити до телефону співробітника, який в даний момент не може взяти трубку, запитайте у того, хто телефонував, чи може він почекати.</a:t>
            </a:r>
          </a:p>
          <a:p>
            <a:pPr marL="285750" indent="-285750" algn="just">
              <a:buFont typeface="Wingdings" panose="05000000000000000000" pitchFamily="2" charset="2"/>
              <a:buChar char="Ø"/>
            </a:pPr>
            <a:r>
              <a:rPr lang="uk-UA" dirty="0" smtClean="0">
                <a:latin typeface="Century Gothic" panose="020B0502020202020204" pitchFamily="34" charset="0"/>
              </a:rPr>
              <a:t>Під час ділової розмови не допустимо що-небудь жувати або пити.</a:t>
            </a:r>
          </a:p>
          <a:p>
            <a:pPr marL="285750" indent="-285750" algn="just">
              <a:buFont typeface="Wingdings" panose="05000000000000000000" pitchFamily="2" charset="2"/>
              <a:buChar char="Ø"/>
            </a:pPr>
            <a:r>
              <a:rPr lang="uk-UA" dirty="0" smtClean="0">
                <a:latin typeface="Century Gothic" panose="020B0502020202020204" pitchFamily="34" charset="0"/>
              </a:rPr>
              <a:t>Якщо хтось з партнерів телефонує вам додому і слухавку піднімає один з членів сім’ї, можна попросити останнього, щоб вам зателефонували в офіс. Не слід телефонувати після десятої вечора.</a:t>
            </a:r>
          </a:p>
          <a:p>
            <a:pPr marL="285750" indent="-285750" algn="just">
              <a:buFont typeface="Wingdings" panose="05000000000000000000" pitchFamily="2" charset="2"/>
              <a:buChar char="Ø"/>
            </a:pPr>
            <a:r>
              <a:rPr lang="uk-UA" dirty="0" smtClean="0">
                <a:latin typeface="Century Gothic" panose="020B0502020202020204" pitchFamily="34" charset="0"/>
              </a:rPr>
              <a:t>Якщо вам зателефонували в той момент, коли у вашому кабінеті знаходяться колеги, ви можете у ввічливій формі пояснити їм, що хотіли б поговорити конфіденційно, запропонувавши повернутися в свої кабінети, випити чашку кави. Після закінчення розмови запросіть колег знову.</a:t>
            </a:r>
            <a:endParaRPr lang="uk-UA" b="0" i="0" dirty="0">
              <a:effectLst/>
              <a:latin typeface="Century Gothic" panose="020B0502020202020204" pitchFamily="34" charset="0"/>
            </a:endParaRPr>
          </a:p>
        </p:txBody>
      </p:sp>
    </p:spTree>
    <p:extLst>
      <p:ext uri="{BB962C8B-B14F-4D97-AF65-F5344CB8AC3E}">
        <p14:creationId xmlns:p14="http://schemas.microsoft.com/office/powerpoint/2010/main" val="2671390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err="1">
                <a:solidFill>
                  <a:schemeClr val="tx1"/>
                </a:solidFill>
                <a:latin typeface="Bookman Old Style" panose="02050604050505020204" pitchFamily="18" charset="0"/>
              </a:rPr>
              <a:t>Якщо</a:t>
            </a:r>
            <a:r>
              <a:rPr lang="ru-RU" sz="3200" b="1" dirty="0">
                <a:solidFill>
                  <a:schemeClr val="tx1"/>
                </a:solidFill>
                <a:latin typeface="Bookman Old Style" panose="02050604050505020204" pitchFamily="18" charset="0"/>
              </a:rPr>
              <a:t> </a:t>
            </a:r>
            <a:r>
              <a:rPr lang="ru-RU" sz="3200" b="1" dirty="0" err="1">
                <a:solidFill>
                  <a:schemeClr val="tx1"/>
                </a:solidFill>
                <a:latin typeface="Bookman Old Style" panose="02050604050505020204" pitchFamily="18" charset="0"/>
              </a:rPr>
              <a:t>телефонують</a:t>
            </a:r>
            <a:r>
              <a:rPr lang="ru-RU" sz="32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179512" y="1772816"/>
            <a:ext cx="8640960" cy="4801314"/>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Century Gothic" panose="020B0502020202020204" pitchFamily="34" charset="0"/>
              </a:rPr>
              <a:t>При діловому спілкуванні по телефону стежте за інтонацією, вимовою, гучністю, точніше підбирайте слова. Багатослівність шкодить не тільки іміджу, а й гаманцю. Будьте лаконічні, ввічливі і доброзичливі.</a:t>
            </a:r>
          </a:p>
          <a:p>
            <a:pPr marL="285750" indent="-285750" algn="just">
              <a:buFont typeface="Wingdings" panose="05000000000000000000" pitchFamily="2" charset="2"/>
              <a:buChar char="Ø"/>
            </a:pPr>
            <a:r>
              <a:rPr lang="uk-UA" dirty="0" smtClean="0">
                <a:latin typeface="Century Gothic" panose="020B0502020202020204" pitchFamily="34" charset="0"/>
              </a:rPr>
              <a:t>Якщо ви не можете одразу дати точну відповідь людині, яка вам зателефонувала, не бійтеся сказати: “Я зателефоную вам пізніше”. Зберіться з думками, підготуйте необхідні матеріали, подумайте, які додаткові питання можуть виникнути у абонента, коли ви повідомите йому цю інформацію. Перш ніж зателефонувати, перевірте, чи всі документи, записи з іменами і цифрами, що цікавлять абонента, у вас під рукою.</a:t>
            </a:r>
          </a:p>
          <a:p>
            <a:pPr marL="285750" indent="-285750" algn="just">
              <a:buFont typeface="Wingdings" panose="05000000000000000000" pitchFamily="2" charset="2"/>
              <a:buChar char="Ø"/>
            </a:pPr>
            <a:r>
              <a:rPr lang="uk-UA" dirty="0" smtClean="0">
                <a:latin typeface="Century Gothic" panose="020B0502020202020204" pitchFamily="34" charset="0"/>
              </a:rPr>
              <a:t>Якщо по телефону просять відсутнього на місці колегу, необхідно відповісти: “Його немає, буде тоді-то. Можливо, йому щось передати?”.</a:t>
            </a:r>
          </a:p>
          <a:p>
            <a:pPr marL="285750" indent="-285750" algn="just">
              <a:buFont typeface="Wingdings" panose="05000000000000000000" pitchFamily="2" charset="2"/>
              <a:buChar char="Ø"/>
            </a:pPr>
            <a:r>
              <a:rPr lang="uk-UA" dirty="0" smtClean="0">
                <a:latin typeface="Century Gothic" panose="020B0502020202020204" pitchFamily="34" charset="0"/>
              </a:rPr>
              <a:t>Коли до телефону просять вашого колегу, який сидить за сусіднім столом, ви можете відповісти на прохання: “Зараз” або “Одну хвилину”, після чого запросите товариша по службі до апарата, наприклад, “Зараз. Іване Івановичу, Вас!”</a:t>
            </a:r>
            <a:endParaRPr lang="uk-UA" b="0" i="0" dirty="0">
              <a:effectLst/>
              <a:latin typeface="Century Gothic" panose="020B0502020202020204" pitchFamily="34" charset="0"/>
            </a:endParaRPr>
          </a:p>
        </p:txBody>
      </p:sp>
    </p:spTree>
    <p:extLst>
      <p:ext uri="{BB962C8B-B14F-4D97-AF65-F5344CB8AC3E}">
        <p14:creationId xmlns:p14="http://schemas.microsoft.com/office/powerpoint/2010/main" val="1492099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err="1">
                <a:solidFill>
                  <a:schemeClr val="tx1"/>
                </a:solidFill>
                <a:latin typeface="Bookman Old Style" panose="02050604050505020204" pitchFamily="18" charset="0"/>
              </a:rPr>
              <a:t>Якщо</a:t>
            </a:r>
            <a:r>
              <a:rPr lang="ru-RU" sz="3600" b="1" dirty="0">
                <a:solidFill>
                  <a:schemeClr val="tx1"/>
                </a:solidFill>
                <a:latin typeface="Bookman Old Style" panose="02050604050505020204" pitchFamily="18" charset="0"/>
              </a:rPr>
              <a:t> </a:t>
            </a:r>
            <a:r>
              <a:rPr lang="ru-RU" sz="3600" b="1" dirty="0" err="1">
                <a:solidFill>
                  <a:schemeClr val="tx1"/>
                </a:solidFill>
                <a:latin typeface="Bookman Old Style" panose="02050604050505020204" pitchFamily="18" charset="0"/>
              </a:rPr>
              <a:t>телефонують</a:t>
            </a:r>
            <a:r>
              <a:rPr lang="ru-RU" sz="36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323528" y="1988840"/>
            <a:ext cx="8712968" cy="3416320"/>
          </a:xfrm>
          <a:prstGeom prst="rect">
            <a:avLst/>
          </a:prstGeom>
        </p:spPr>
        <p:txBody>
          <a:bodyPr wrap="square">
            <a:spAutoFit/>
          </a:bodyPr>
          <a:lstStyle/>
          <a:p>
            <a:pPr marL="285750" indent="-285750" algn="just">
              <a:buFont typeface="Wingdings" panose="05000000000000000000" pitchFamily="2" charset="2"/>
              <a:buChar char="Ø"/>
            </a:pPr>
            <a:r>
              <a:rPr lang="uk-UA" dirty="0" smtClean="0">
                <a:solidFill>
                  <a:srgbClr val="2C2F34"/>
                </a:solidFill>
                <a:latin typeface="Century Gothic" panose="020B0502020202020204" pitchFamily="34" charset="0"/>
              </a:rPr>
              <a:t>В окремих випадках при телефонному спілкуванні використовуються телефонограми, які, як правило, містять інформацію, котра за об’ємом не перевищує 50 слів. Обов’язковими реквізитами телефонограм є найменування установи (фірми) адресанта і адресата, реквізити “від кого” і “кому” з вказанням посади, прізвища, імені і по батькові посадовців, номер, дату і час передачі та прийому телефонограми, прізвища тих, хто передав і прийняв телефонограму, номери телефонів, текст і підпис. Телефонограма повинна мати заголовок. Наприклад: “Про прибуття учасників конференції”.</a:t>
            </a:r>
          </a:p>
          <a:p>
            <a:pPr marL="285750" indent="-285750" algn="just">
              <a:buFont typeface="Wingdings" panose="05000000000000000000" pitchFamily="2" charset="2"/>
              <a:buChar char="Ø"/>
            </a:pPr>
            <a:r>
              <a:rPr lang="uk-UA" dirty="0" smtClean="0">
                <a:solidFill>
                  <a:srgbClr val="2C2F34"/>
                </a:solidFill>
                <a:latin typeface="Century Gothic" panose="020B0502020202020204" pitchFamily="34" charset="0"/>
              </a:rPr>
              <a:t>Використовуйте у розмові фрази: “Чим я можу допомогти?”, “Чим я можу бути корисний?”.</a:t>
            </a:r>
          </a:p>
          <a:p>
            <a:pPr marL="285750" indent="-285750" algn="just">
              <a:buFont typeface="Wingdings" panose="05000000000000000000" pitchFamily="2" charset="2"/>
              <a:buChar char="Ø"/>
            </a:pPr>
            <a:r>
              <a:rPr lang="uk-UA" dirty="0" smtClean="0">
                <a:solidFill>
                  <a:srgbClr val="2C2F34"/>
                </a:solidFill>
                <a:latin typeface="Century Gothic" panose="020B0502020202020204" pitchFamily="34" charset="0"/>
              </a:rPr>
              <a:t>У перші хвилини дайте змогу більше висловлюватися клієнтові.</a:t>
            </a:r>
            <a:endParaRPr lang="uk-UA" b="0" i="0" dirty="0">
              <a:solidFill>
                <a:srgbClr val="2C2F34"/>
              </a:solidFill>
              <a:effectLst/>
              <a:latin typeface="Century Gothic" panose="020B0502020202020204" pitchFamily="34" charset="0"/>
            </a:endParaRPr>
          </a:p>
        </p:txBody>
      </p:sp>
    </p:spTree>
    <p:extLst>
      <p:ext uri="{BB962C8B-B14F-4D97-AF65-F5344CB8AC3E}">
        <p14:creationId xmlns:p14="http://schemas.microsoft.com/office/powerpoint/2010/main" val="2202330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a:solidFill>
                  <a:schemeClr val="tx1"/>
                </a:solidFill>
                <a:latin typeface="Bookman Old Style" panose="02050604050505020204" pitchFamily="18" charset="0"/>
              </a:rPr>
              <a:t>оптимальна тривалість телефонної розмови </a:t>
            </a:r>
            <a:endParaRPr lang="uk-UA" sz="2800" b="1" dirty="0">
              <a:solidFill>
                <a:schemeClr val="tx1"/>
              </a:solidFill>
              <a:latin typeface="Bookman Old Style" panose="02050604050505020204" pitchFamily="18" charset="0"/>
            </a:endParaRPr>
          </a:p>
        </p:txBody>
      </p:sp>
      <p:sp>
        <p:nvSpPr>
          <p:cNvPr id="3" name="Объект 2"/>
          <p:cNvSpPr>
            <a:spLocks noGrp="1"/>
          </p:cNvSpPr>
          <p:nvPr>
            <p:ph sz="half" idx="1"/>
          </p:nvPr>
        </p:nvSpPr>
        <p:spPr>
          <a:xfrm>
            <a:off x="426128" y="1719070"/>
            <a:ext cx="4433904" cy="4878281"/>
          </a:xfrm>
        </p:spPr>
        <p:txBody>
          <a:bodyPr>
            <a:normAutofit fontScale="55000" lnSpcReduction="20000"/>
          </a:bodyPr>
          <a:lstStyle/>
          <a:p>
            <a:pPr marL="114300" indent="0" algn="just">
              <a:buNone/>
            </a:pPr>
            <a:r>
              <a:rPr lang="uk-UA" sz="3600" dirty="0">
                <a:solidFill>
                  <a:schemeClr val="tx1"/>
                </a:solidFill>
                <a:latin typeface="Century Gothic" panose="020B0502020202020204" pitchFamily="34" charset="0"/>
              </a:rPr>
              <a:t>Оптимальна тривалість телефонної розмови становить </a:t>
            </a:r>
            <a:r>
              <a:rPr lang="uk-UA" sz="3600" b="1" dirty="0">
                <a:solidFill>
                  <a:schemeClr val="tx1"/>
                </a:solidFill>
                <a:latin typeface="Century Gothic" panose="020B0502020202020204" pitchFamily="34" charset="0"/>
              </a:rPr>
              <a:t>три хвилини</a:t>
            </a:r>
            <a:r>
              <a:rPr lang="uk-UA" sz="3600" dirty="0">
                <a:solidFill>
                  <a:schemeClr val="tx1"/>
                </a:solidFill>
                <a:latin typeface="Century Gothic" panose="020B0502020202020204" pitchFamily="34" charset="0"/>
              </a:rPr>
              <a:t>, з яких: </a:t>
            </a:r>
            <a:endParaRPr lang="uk-UA" sz="3600" dirty="0" smtClean="0">
              <a:solidFill>
                <a:schemeClr val="tx1"/>
              </a:solidFill>
              <a:latin typeface="Century Gothic" panose="020B0502020202020204" pitchFamily="34" charset="0"/>
            </a:endParaRPr>
          </a:p>
          <a:p>
            <a:pPr marL="114300" indent="0" algn="just">
              <a:buNone/>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взаємне представлення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20 </a:t>
            </a:r>
            <a:r>
              <a:rPr lang="uk-UA" sz="3600" b="1" dirty="0">
                <a:solidFill>
                  <a:schemeClr val="tx1"/>
                </a:solidFill>
                <a:latin typeface="Century Gothic" panose="020B0502020202020204" pitchFamily="34" charset="0"/>
              </a:rPr>
              <a:t>+/- 5 </a:t>
            </a:r>
            <a:r>
              <a:rPr lang="uk-UA" sz="3600" b="1" dirty="0" err="1" smtClean="0">
                <a:solidFill>
                  <a:schemeClr val="tx1"/>
                </a:solidFill>
                <a:latin typeface="Century Gothic" panose="020B0502020202020204" pitchFamily="34" charset="0"/>
              </a:rPr>
              <a:t>сек</a:t>
            </a:r>
            <a:r>
              <a:rPr lang="uk-UA" sz="3600" dirty="0" smtClean="0">
                <a:solidFill>
                  <a:schemeClr val="tx1"/>
                </a:solidFill>
                <a:latin typeface="Century Gothic" panose="020B0502020202020204" pitchFamily="34" charset="0"/>
              </a:rPr>
              <a:t>; </a:t>
            </a:r>
          </a:p>
          <a:p>
            <a:pPr algn="just">
              <a:buFont typeface="Wingdings" panose="05000000000000000000" pitchFamily="2" charset="2"/>
              <a:buChar char="Ø"/>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введення співрозмовника в курс справи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40 </a:t>
            </a:r>
            <a:r>
              <a:rPr lang="uk-UA" sz="3600" b="1" dirty="0">
                <a:solidFill>
                  <a:schemeClr val="tx1"/>
                </a:solidFill>
                <a:latin typeface="Century Gothic" panose="020B0502020202020204" pitchFamily="34" charset="0"/>
              </a:rPr>
              <a:t>+/- 5 </a:t>
            </a:r>
            <a:r>
              <a:rPr lang="uk-UA" sz="3600" b="1" dirty="0" err="1" smtClean="0">
                <a:solidFill>
                  <a:schemeClr val="tx1"/>
                </a:solidFill>
                <a:latin typeface="Century Gothic" panose="020B0502020202020204" pitchFamily="34" charset="0"/>
              </a:rPr>
              <a:t>сек</a:t>
            </a:r>
            <a:r>
              <a:rPr lang="uk-UA" sz="3600" dirty="0" smtClean="0">
                <a:solidFill>
                  <a:schemeClr val="tx1"/>
                </a:solidFill>
                <a:latin typeface="Century Gothic" panose="020B0502020202020204" pitchFamily="34" charset="0"/>
              </a:rPr>
              <a:t>; </a:t>
            </a:r>
          </a:p>
          <a:p>
            <a:pPr algn="just">
              <a:buFont typeface="Wingdings" panose="05000000000000000000" pitchFamily="2" charset="2"/>
              <a:buChar char="Ø"/>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обговорення ситуації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100 </a:t>
            </a:r>
            <a:r>
              <a:rPr lang="uk-UA" sz="3600" b="1" dirty="0">
                <a:solidFill>
                  <a:schemeClr val="tx1"/>
                </a:solidFill>
                <a:latin typeface="Century Gothic" panose="020B0502020202020204" pitchFamily="34" charset="0"/>
              </a:rPr>
              <a:t>+/- 5 </a:t>
            </a:r>
            <a:r>
              <a:rPr lang="uk-UA" sz="3600" b="1" dirty="0" err="1" smtClean="0">
                <a:solidFill>
                  <a:schemeClr val="tx1"/>
                </a:solidFill>
                <a:latin typeface="Century Gothic" panose="020B0502020202020204" pitchFamily="34" charset="0"/>
              </a:rPr>
              <a:t>сек</a:t>
            </a:r>
            <a:r>
              <a:rPr lang="uk-UA" sz="3600" dirty="0" smtClean="0">
                <a:solidFill>
                  <a:schemeClr val="tx1"/>
                </a:solidFill>
                <a:latin typeface="Century Gothic" panose="020B0502020202020204" pitchFamily="34" charset="0"/>
              </a:rPr>
              <a:t>; </a:t>
            </a:r>
          </a:p>
          <a:p>
            <a:pPr algn="just">
              <a:buFont typeface="Wingdings" panose="05000000000000000000" pitchFamily="2" charset="2"/>
              <a:buChar char="Ø"/>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заключні слова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20 </a:t>
            </a:r>
            <a:r>
              <a:rPr lang="uk-UA" sz="3600" b="1" dirty="0">
                <a:solidFill>
                  <a:schemeClr val="tx1"/>
                </a:solidFill>
                <a:latin typeface="Century Gothic" panose="020B0502020202020204" pitchFamily="34" charset="0"/>
              </a:rPr>
              <a:t>+/- 5 </a:t>
            </a:r>
            <a:r>
              <a:rPr lang="uk-UA" sz="3600" b="1" dirty="0" err="1">
                <a:solidFill>
                  <a:schemeClr val="tx1"/>
                </a:solidFill>
                <a:latin typeface="Century Gothic" panose="020B0502020202020204" pitchFamily="34" charset="0"/>
              </a:rPr>
              <a:t>сек</a:t>
            </a:r>
            <a:r>
              <a:rPr lang="uk-UA" sz="3600" dirty="0">
                <a:solidFill>
                  <a:schemeClr val="tx1"/>
                </a:solidFill>
                <a:latin typeface="Century Gothic" panose="020B0502020202020204" pitchFamily="34" charset="0"/>
              </a:rPr>
              <a:t>.</a:t>
            </a:r>
          </a:p>
          <a:p>
            <a:pPr marL="114300" indent="0">
              <a:buNone/>
            </a:pPr>
            <a:endParaRPr lang="uk-UA" dirty="0"/>
          </a:p>
        </p:txBody>
      </p:sp>
      <p:pic>
        <p:nvPicPr>
          <p:cNvPr id="5" name="Объект 4" descr="unnamed (2).jpg"/>
          <p:cNvPicPr>
            <a:picLocks noGrp="1" noChangeAspect="1"/>
          </p:cNvPicPr>
          <p:nvPr>
            <p:ph sz="half" idx="2"/>
          </p:nvPr>
        </p:nvPicPr>
        <p:blipFill>
          <a:blip r:embed="rId2" cstate="print"/>
          <a:stretch>
            <a:fillRect/>
          </a:stretch>
        </p:blipFill>
        <p:spPr>
          <a:xfrm>
            <a:off x="5724128" y="1747564"/>
            <a:ext cx="2520280" cy="2520280"/>
          </a:xfrm>
          <a:prstGeom prst="rect">
            <a:avLst/>
          </a:prstGeom>
          <a:ln>
            <a:noFill/>
          </a:ln>
          <a:effectLst>
            <a:outerShdw blurRad="292100" dist="139700" dir="2700000" algn="tl" rotWithShape="0">
              <a:srgbClr val="333333">
                <a:alpha val="65000"/>
              </a:srgbClr>
            </a:outerShdw>
          </a:effectLst>
        </p:spPr>
      </p:pic>
      <p:sp>
        <p:nvSpPr>
          <p:cNvPr id="6" name="Прямоугольник 5"/>
          <p:cNvSpPr/>
          <p:nvPr/>
        </p:nvSpPr>
        <p:spPr>
          <a:xfrm>
            <a:off x="4968044" y="4365104"/>
            <a:ext cx="4032448" cy="2308324"/>
          </a:xfrm>
          <a:prstGeom prst="rect">
            <a:avLst/>
          </a:prstGeom>
        </p:spPr>
        <p:txBody>
          <a:bodyPr wrap="square">
            <a:spAutoFit/>
          </a:bodyPr>
          <a:lstStyle/>
          <a:p>
            <a:pPr indent="457200" algn="just"/>
            <a:r>
              <a:rPr lang="uk-UA" sz="1600" dirty="0" smtClean="0"/>
              <a:t>Наведений приклад можна розглядати як бажаний варіант. Насправді, спланувати розмову подібним чином досить важко, бо телефонну розмову, наприклад, із незнайомим абонентом важко передбачити. Зауважимо, що перед тим, як комусь телефонувати, потрібно спланувати свою розмову</a:t>
            </a:r>
            <a:endParaRPr lang="uk-UA" sz="1600" dirty="0"/>
          </a:p>
        </p:txBody>
      </p:sp>
    </p:spTree>
    <p:extLst>
      <p:ext uri="{BB962C8B-B14F-4D97-AF65-F5344CB8AC3E}">
        <p14:creationId xmlns:p14="http://schemas.microsoft.com/office/powerpoint/2010/main" val="3553512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5" name="Прямоугольник 4"/>
          <p:cNvSpPr/>
          <p:nvPr/>
        </p:nvSpPr>
        <p:spPr>
          <a:xfrm>
            <a:off x="611560" y="1844824"/>
            <a:ext cx="7715200" cy="2031325"/>
          </a:xfrm>
          <a:prstGeom prst="rect">
            <a:avLst/>
          </a:prstGeom>
        </p:spPr>
        <p:txBody>
          <a:bodyPr wrap="square">
            <a:spAutoFit/>
          </a:bodyPr>
          <a:lstStyle/>
          <a:p>
            <a:pPr indent="457200" algn="just"/>
            <a:r>
              <a:rPr lang="uk-UA" dirty="0"/>
              <a:t>Отже, до телефонної розмови треба ретельно готуватися: чітко і точно визначити ціль розмови і свою тактику, заздалегідь підготовити усі матеріали, документи, мати під рукою потрібні номера телефонів, адреси організацій, календар, ручку, папір. </a:t>
            </a:r>
            <a:endParaRPr lang="uk-UA" dirty="0" smtClean="0"/>
          </a:p>
          <a:p>
            <a:pPr indent="457200" algn="just"/>
            <a:endParaRPr lang="uk-UA" dirty="0"/>
          </a:p>
          <a:p>
            <a:pPr indent="457200" algn="just"/>
            <a:r>
              <a:rPr lang="uk-UA" dirty="0" smtClean="0"/>
              <a:t>Під </a:t>
            </a:r>
            <a:r>
              <a:rPr lang="uk-UA" dirty="0"/>
              <a:t>час розмови доцільно записувати найсуттєвіші моменти, зробивши конспект розмови, та залишити на зберігання.</a:t>
            </a:r>
          </a:p>
        </p:txBody>
      </p:sp>
    </p:spTree>
    <p:extLst>
      <p:ext uri="{BB962C8B-B14F-4D97-AF65-F5344CB8AC3E}">
        <p14:creationId xmlns:p14="http://schemas.microsoft.com/office/powerpoint/2010/main" val="2245878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при телефонних розмовах варто уникати таких виразів:</a:t>
            </a:r>
            <a:endParaRPr lang="uk-UA" sz="2800" b="1" dirty="0">
              <a:solidFill>
                <a:schemeClr val="tx1"/>
              </a:solidFill>
              <a:latin typeface="Bookman Old Style" panose="02050604050505020204" pitchFamily="18" charset="0"/>
            </a:endParaRPr>
          </a:p>
        </p:txBody>
      </p:sp>
      <p:sp>
        <p:nvSpPr>
          <p:cNvPr id="5" name="Прямоугольник 4"/>
          <p:cNvSpPr/>
          <p:nvPr/>
        </p:nvSpPr>
        <p:spPr>
          <a:xfrm>
            <a:off x="139493" y="1844824"/>
            <a:ext cx="8568952" cy="4401205"/>
          </a:xfrm>
          <a:prstGeom prst="rect">
            <a:avLst/>
          </a:prstGeom>
        </p:spPr>
        <p:txBody>
          <a:bodyPr wrap="square">
            <a:spAutoFit/>
          </a:bodyPr>
          <a:lstStyle/>
          <a:p>
            <a:pPr marL="342900" lvl="0" indent="-342900" algn="just">
              <a:spcAft>
                <a:spcPts val="800"/>
              </a:spcAft>
              <a:buSzPts val="1000"/>
              <a:buFont typeface="Wingdings" panose="05000000000000000000" pitchFamily="2" charset="2"/>
              <a:buChar char="Ø"/>
              <a:tabLst>
                <a:tab pos="457200" algn="l"/>
              </a:tabLst>
            </a:pPr>
            <a:r>
              <a:rPr lang="uk-UA" sz="2000" b="1" dirty="0">
                <a:latin typeface="Century Gothic" panose="020B0502020202020204" pitchFamily="34" charset="0"/>
                <a:ea typeface="Times New Roman" panose="02020603050405020304" pitchFamily="18" charset="0"/>
                <a:cs typeface="Times New Roman" panose="02020603050405020304" pitchFamily="18" charset="0"/>
              </a:rPr>
              <a:t>"Я не знаю"</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 Потрібно відповісти </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«Дозвольте </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я </a:t>
            </a:r>
            <a:r>
              <a:rPr lang="uk-UA" sz="2000" dirty="0" err="1">
                <a:latin typeface="Century Gothic" panose="020B0502020202020204" pitchFamily="34" charset="0"/>
                <a:ea typeface="Times New Roman" panose="02020603050405020304" pitchFamily="18" charset="0"/>
                <a:cs typeface="Times New Roman" panose="02020603050405020304" pitchFamily="18" charset="0"/>
              </a:rPr>
              <a:t>виясню</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 це питання", "Ви можете трішки почекати, поки я дізнаюсь потрібну Вам </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інформацію»</a:t>
            </a:r>
          </a:p>
          <a:p>
            <a:pPr lvl="0" algn="just">
              <a:spcAft>
                <a:spcPts val="800"/>
              </a:spcAft>
              <a:buSzPts val="1000"/>
              <a:tabLst>
                <a:tab pos="457200" algn="l"/>
              </a:tabLst>
            </a:pPr>
            <a:endParaRPr lang="uk-UA" sz="2000" dirty="0">
              <a:latin typeface="Century Gothic" panose="020B0502020202020204" pitchFamily="34" charset="0"/>
              <a:ea typeface="Calibri" panose="020F0502020204030204" pitchFamily="34" charset="0"/>
              <a:cs typeface="Times New Roman" panose="02020603050405020304" pitchFamily="18" charset="0"/>
            </a:endParaRPr>
          </a:p>
          <a:p>
            <a:pPr marL="342900" lvl="0" indent="-342900" algn="just">
              <a:spcAft>
                <a:spcPts val="800"/>
              </a:spcAft>
              <a:buSzPts val="1000"/>
              <a:buFont typeface="Wingdings" panose="05000000000000000000" pitchFamily="2" charset="2"/>
              <a:buChar char="Ø"/>
              <a:tabLst>
                <a:tab pos="457200" algn="l"/>
              </a:tabLst>
            </a:pPr>
            <a:r>
              <a:rPr lang="uk-UA" sz="2000" b="1" dirty="0">
                <a:latin typeface="Century Gothic" panose="020B0502020202020204" pitchFamily="34" charset="0"/>
                <a:ea typeface="Times New Roman" panose="02020603050405020304" pitchFamily="18" charset="0"/>
                <a:cs typeface="Times New Roman" panose="02020603050405020304" pitchFamily="18" charset="0"/>
              </a:rPr>
              <a:t>"Не можу вам нічого обіцяти" </a:t>
            </a:r>
            <a:r>
              <a:rPr lang="uk-UA" sz="2000" b="1" dirty="0" smtClean="0">
                <a:latin typeface="Century Gothic" panose="020B0502020202020204" pitchFamily="34" charset="0"/>
                <a:ea typeface="Times New Roman" panose="02020603050405020304" pitchFamily="18" charset="0"/>
                <a:cs typeface="Times New Roman" panose="02020603050405020304" pitchFamily="18" charset="0"/>
              </a:rPr>
              <a:t>–</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 «Я </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зроблю все можливе, щоб вирішити ваше </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питання»</a:t>
            </a:r>
          </a:p>
          <a:p>
            <a:pPr marL="342900" lvl="0" indent="-342900" algn="just">
              <a:spcAft>
                <a:spcPts val="800"/>
              </a:spcAft>
              <a:buSzPts val="1000"/>
              <a:buFont typeface="Wingdings" panose="05000000000000000000" pitchFamily="2" charset="2"/>
              <a:buChar char="Ø"/>
              <a:tabLst>
                <a:tab pos="457200" algn="l"/>
              </a:tabLst>
            </a:pPr>
            <a:endParaRPr lang="uk-UA" sz="2000" dirty="0" smtClean="0">
              <a:latin typeface="Century Gothic" panose="020B0502020202020204" pitchFamily="34" charset="0"/>
              <a:ea typeface="Times New Roman" panose="02020603050405020304" pitchFamily="18" charset="0"/>
              <a:cs typeface="Times New Roman" panose="02020603050405020304" pitchFamily="18" charset="0"/>
            </a:endParaRPr>
          </a:p>
          <a:p>
            <a:pPr marL="342900" lvl="0" indent="-342900" algn="just">
              <a:spcAft>
                <a:spcPts val="800"/>
              </a:spcAft>
              <a:buSzPts val="1000"/>
              <a:buFont typeface="Wingdings" panose="05000000000000000000" pitchFamily="2" charset="2"/>
              <a:buChar char="Ø"/>
              <a:tabLst>
                <a:tab pos="457200" algn="l"/>
              </a:tabLst>
            </a:pP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a:t>
            </a:r>
            <a:r>
              <a:rPr lang="uk-UA" sz="2000" b="1" dirty="0">
                <a:latin typeface="Century Gothic" panose="020B0502020202020204" pitchFamily="34" charset="0"/>
                <a:ea typeface="Times New Roman" panose="02020603050405020304" pitchFamily="18" charset="0"/>
                <a:cs typeface="Times New Roman" panose="02020603050405020304" pitchFamily="18" charset="0"/>
              </a:rPr>
              <a:t>Я вас не зрозумів" </a:t>
            </a:r>
            <a:r>
              <a:rPr lang="uk-UA" sz="2000" b="1" dirty="0" smtClean="0">
                <a:latin typeface="Century Gothic" panose="020B0502020202020204" pitchFamily="34" charset="0"/>
                <a:ea typeface="Times New Roman" panose="02020603050405020304" pitchFamily="18" charset="0"/>
                <a:cs typeface="Times New Roman" panose="02020603050405020304" pitchFamily="18" charset="0"/>
              </a:rPr>
              <a:t>–</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 «Дозвольте </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з'ясувати чи правильно я вас розумію</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a:t>
            </a:r>
          </a:p>
          <a:p>
            <a:pPr marL="342900" lvl="0" indent="-342900" algn="just">
              <a:spcAft>
                <a:spcPts val="800"/>
              </a:spcAft>
              <a:buSzPts val="1000"/>
              <a:buFont typeface="Wingdings" panose="05000000000000000000" pitchFamily="2" charset="2"/>
              <a:buChar char="Ø"/>
              <a:tabLst>
                <a:tab pos="457200" algn="l"/>
              </a:tabLst>
            </a:pPr>
            <a:endParaRPr lang="uk-UA" sz="2000" dirty="0">
              <a:latin typeface="Century Gothic" panose="020B0502020202020204" pitchFamily="34"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uk-UA" sz="2000" b="1" dirty="0">
                <a:latin typeface="Century Gothic" panose="020B0502020202020204" pitchFamily="34" charset="0"/>
                <a:ea typeface="Times New Roman" panose="02020603050405020304" pitchFamily="18" charset="0"/>
              </a:rPr>
              <a:t>"Ви мене не так зрозуміли"</a:t>
            </a:r>
            <a:r>
              <a:rPr lang="uk-UA" sz="2000" dirty="0">
                <a:latin typeface="Century Gothic" panose="020B0502020202020204" pitchFamily="34" charset="0"/>
                <a:ea typeface="Times New Roman" panose="02020603050405020304" pitchFamily="18" charset="0"/>
              </a:rPr>
              <a:t> - </a:t>
            </a:r>
            <a:r>
              <a:rPr lang="uk-UA" sz="2000" dirty="0" smtClean="0">
                <a:latin typeface="Century Gothic" panose="020B0502020202020204" pitchFamily="34" charset="0"/>
                <a:ea typeface="Times New Roman" panose="02020603050405020304" pitchFamily="18" charset="0"/>
              </a:rPr>
              <a:t>«Дозвольте </a:t>
            </a:r>
            <a:r>
              <a:rPr lang="uk-UA" sz="2000" dirty="0">
                <a:latin typeface="Century Gothic" panose="020B0502020202020204" pitchFamily="34" charset="0"/>
                <a:ea typeface="Times New Roman" panose="02020603050405020304" pitchFamily="18" charset="0"/>
              </a:rPr>
              <a:t>пояснити ще раз", "Дозвольте деталізувати </a:t>
            </a:r>
            <a:r>
              <a:rPr lang="uk-UA" sz="2000" dirty="0">
                <a:solidFill>
                  <a:srgbClr val="000000"/>
                </a:solidFill>
                <a:latin typeface="Century Gothic" panose="020B0502020202020204" pitchFamily="34" charset="0"/>
                <a:ea typeface="Times New Roman" panose="02020603050405020304" pitchFamily="18" charset="0"/>
              </a:rPr>
              <a:t>для вас деякі </a:t>
            </a:r>
            <a:r>
              <a:rPr lang="uk-UA" sz="2000" dirty="0" smtClean="0">
                <a:solidFill>
                  <a:srgbClr val="000000"/>
                </a:solidFill>
                <a:latin typeface="Century Gothic" panose="020B0502020202020204" pitchFamily="34" charset="0"/>
                <a:ea typeface="Times New Roman" panose="02020603050405020304" pitchFamily="18" charset="0"/>
              </a:rPr>
              <a:t>моменти»</a:t>
            </a:r>
            <a:endParaRPr lang="uk-UA" sz="2000" dirty="0">
              <a:latin typeface="Century Gothic" panose="020B0502020202020204" pitchFamily="34" charset="0"/>
            </a:endParaRPr>
          </a:p>
        </p:txBody>
      </p:sp>
    </p:spTree>
    <p:extLst>
      <p:ext uri="{BB962C8B-B14F-4D97-AF65-F5344CB8AC3E}">
        <p14:creationId xmlns:p14="http://schemas.microsoft.com/office/powerpoint/2010/main" val="887857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3"/>
            <a:ext cx="8260672" cy="913674"/>
          </a:xfrm>
        </p:spPr>
        <p:txBody>
          <a:bodyPr>
            <a:normAutofit fontScale="90000"/>
          </a:bodyPr>
          <a:lstStyle/>
          <a:p>
            <a:pPr algn="ctr"/>
            <a:r>
              <a:rPr lang="uk-UA" b="1" cap="none" dirty="0" smtClean="0">
                <a:solidFill>
                  <a:schemeClr val="tx1"/>
                </a:solidFill>
                <a:effectLst/>
                <a:latin typeface="Bookman Old Style" panose="02050604050505020204" pitchFamily="18" charset="0"/>
              </a:rPr>
              <a:t>Правила етикету ділової телефонної розмови</a:t>
            </a:r>
            <a:endParaRPr lang="uk-UA" b="1" cap="none" dirty="0">
              <a:solidFill>
                <a:schemeClr val="tx1"/>
              </a:solidFill>
              <a:latin typeface="Bookman Old Style" panose="02050604050505020204" pitchFamily="18" charset="0"/>
            </a:endParaRPr>
          </a:p>
        </p:txBody>
      </p:sp>
      <p:pic>
        <p:nvPicPr>
          <p:cNvPr id="5" name="Місце для вмісту 4" descr="telefonnyy etiket.jpg"/>
          <p:cNvPicPr>
            <a:picLocks noGrp="1" noChangeAspect="1"/>
          </p:cNvPicPr>
          <p:nvPr>
            <p:ph sz="half" idx="1"/>
          </p:nvPr>
        </p:nvPicPr>
        <p:blipFill>
          <a:blip r:embed="rId2" cstate="print"/>
          <a:stretch>
            <a:fillRect/>
          </a:stretch>
        </p:blipFill>
        <p:spPr>
          <a:xfrm>
            <a:off x="251521" y="1844825"/>
            <a:ext cx="3168351" cy="213335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Місце для вмісту 3"/>
          <p:cNvSpPr>
            <a:spLocks noGrp="1"/>
          </p:cNvSpPr>
          <p:nvPr>
            <p:ph sz="half" idx="2"/>
          </p:nvPr>
        </p:nvSpPr>
        <p:spPr>
          <a:xfrm>
            <a:off x="4427984" y="1719072"/>
            <a:ext cx="4402832" cy="3870169"/>
          </a:xfrm>
        </p:spPr>
        <p:txBody>
          <a:bodyPr>
            <a:noAutofit/>
          </a:bodyPr>
          <a:lstStyle/>
          <a:p>
            <a:pPr marL="114300" indent="0" algn="just">
              <a:buNone/>
            </a:pPr>
            <a:r>
              <a:rPr lang="uk-UA" sz="1800" dirty="0" smtClean="0">
                <a:solidFill>
                  <a:schemeClr val="tx1"/>
                </a:solidFill>
                <a:latin typeface="Bookman Old Style" panose="02050604050505020204" pitchFamily="18" charset="0"/>
              </a:rPr>
              <a:t>Сучасне ділове життя неможливо уявити без телефону. Завдяки йому багаторазово підвищується оперативність рішень багатьох проблем і питань, немає необхідності писати листи, телеграми, а також здійснювати поїздки в інші установи, міста для вияснення обставин якоїсь справи. По телефону можна зробити дуже багато, а саме: провести переговори, дати розпорядження і </a:t>
            </a:r>
            <a:r>
              <a:rPr lang="uk-UA" sz="1800" dirty="0" err="1" smtClean="0">
                <a:solidFill>
                  <a:schemeClr val="tx1"/>
                </a:solidFill>
                <a:latin typeface="Bookman Old Style" panose="02050604050505020204" pitchFamily="18" charset="0"/>
              </a:rPr>
              <a:t>т.ін</a:t>
            </a:r>
            <a:r>
              <a:rPr lang="uk-UA" sz="1800" dirty="0" smtClean="0">
                <a:solidFill>
                  <a:schemeClr val="tx1"/>
                </a:solidFill>
                <a:latin typeface="Bookman Old Style" panose="02050604050505020204" pitchFamily="18" charset="0"/>
              </a:rPr>
              <a:t>.</a:t>
            </a:r>
            <a:endParaRPr lang="uk-UA" sz="1800" dirty="0">
              <a:solidFill>
                <a:schemeClr val="tx1"/>
              </a:solidFill>
              <a:latin typeface="Bookman Old Style" panose="02050604050505020204" pitchFamily="18" charset="0"/>
            </a:endParaRPr>
          </a:p>
        </p:txBody>
      </p:sp>
      <p:pic>
        <p:nvPicPr>
          <p:cNvPr id="6" name="Picture 3" descr="C:\Users\Jedi\Desktop\5955296_m.jpg"/>
          <p:cNvPicPr>
            <a:picLocks noChangeAspect="1" noChangeArrowheads="1"/>
          </p:cNvPicPr>
          <p:nvPr/>
        </p:nvPicPr>
        <p:blipFill>
          <a:blip r:embed="rId3"/>
          <a:srcRect/>
          <a:stretch>
            <a:fillRect/>
          </a:stretch>
        </p:blipFill>
        <p:spPr bwMode="auto">
          <a:xfrm>
            <a:off x="1246946" y="4524414"/>
            <a:ext cx="3309518" cy="220764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cap="none" dirty="0">
                <a:solidFill>
                  <a:schemeClr val="tx1"/>
                </a:solidFill>
                <a:latin typeface="Bookman Old Style" panose="02050604050505020204" pitchFamily="18" charset="0"/>
              </a:rPr>
              <a:t>Правила етикету ділової телефонної розмови</a:t>
            </a:r>
            <a:endParaRPr lang="uk-UA" dirty="0"/>
          </a:p>
        </p:txBody>
      </p:sp>
      <p:sp>
        <p:nvSpPr>
          <p:cNvPr id="4" name="Объект 3"/>
          <p:cNvSpPr>
            <a:spLocks noGrp="1"/>
          </p:cNvSpPr>
          <p:nvPr>
            <p:ph sz="half" idx="2"/>
          </p:nvPr>
        </p:nvSpPr>
        <p:spPr>
          <a:xfrm>
            <a:off x="4648200" y="1719071"/>
            <a:ext cx="4244280" cy="3294105"/>
          </a:xfrm>
        </p:spPr>
        <p:txBody>
          <a:bodyPr>
            <a:noAutofit/>
          </a:bodyPr>
          <a:lstStyle/>
          <a:p>
            <a:pPr marL="0" indent="457200" algn="just">
              <a:lnSpc>
                <a:spcPct val="120000"/>
              </a:lnSpc>
              <a:spcBef>
                <a:spcPts val="0"/>
              </a:spcBef>
              <a:buNone/>
            </a:pPr>
            <a:r>
              <a:rPr lang="uk-UA" sz="2000" dirty="0">
                <a:solidFill>
                  <a:schemeClr val="tx1"/>
                </a:solidFill>
                <a:latin typeface="Bookman Old Style" panose="02050604050505020204" pitchFamily="18" charset="0"/>
                <a:cs typeface="Times New Roman" pitchFamily="18" charset="0"/>
              </a:rPr>
              <a:t>У наш час телефон — не лише один із найефективніших засобів зв'язку, а й спосіб налагодження офіційних ділових контактів між установами, спосіб підтримання приватних стосунків між людьми. </a:t>
            </a:r>
            <a:endParaRPr lang="uk-UA" sz="2000" dirty="0" smtClean="0">
              <a:solidFill>
                <a:schemeClr val="tx1"/>
              </a:solidFill>
              <a:latin typeface="Bookman Old Style" panose="02050604050505020204" pitchFamily="18" charset="0"/>
              <a:cs typeface="Times New Roman" pitchFamily="18" charset="0"/>
            </a:endParaRPr>
          </a:p>
          <a:p>
            <a:endParaRPr lang="uk-UA" sz="2000" dirty="0"/>
          </a:p>
        </p:txBody>
      </p:sp>
      <p:pic>
        <p:nvPicPr>
          <p:cNvPr id="5" name="Picture 2" descr="C:\Users\Jedi\Desktop\PhoneCall-670x386.jpg"/>
          <p:cNvPicPr>
            <a:picLocks noGrp="1" noChangeAspect="1" noChangeArrowheads="1"/>
          </p:cNvPicPr>
          <p:nvPr>
            <p:ph sz="half" idx="1"/>
          </p:nvPr>
        </p:nvPicPr>
        <p:blipFill>
          <a:blip r:embed="rId2"/>
          <a:srcRect/>
          <a:stretch>
            <a:fillRect/>
          </a:stretch>
        </p:blipFill>
        <p:spPr bwMode="auto">
          <a:xfrm>
            <a:off x="251520" y="1719071"/>
            <a:ext cx="3749641" cy="2160240"/>
          </a:xfrm>
          <a:prstGeom prst="rect">
            <a:avLst/>
          </a:prstGeom>
          <a:ln>
            <a:noFill/>
          </a:ln>
          <a:effectLst>
            <a:outerShdw blurRad="292100" dist="139700" dir="2700000" algn="tl" rotWithShape="0">
              <a:srgbClr val="333333">
                <a:alpha val="65000"/>
              </a:srgbClr>
            </a:outerShdw>
          </a:effectLst>
        </p:spPr>
      </p:pic>
      <p:sp>
        <p:nvSpPr>
          <p:cNvPr id="6" name="Прямоугольник 5"/>
          <p:cNvSpPr/>
          <p:nvPr/>
        </p:nvSpPr>
        <p:spPr>
          <a:xfrm>
            <a:off x="235984" y="5085184"/>
            <a:ext cx="8640960" cy="1421928"/>
          </a:xfrm>
          <a:prstGeom prst="rect">
            <a:avLst/>
          </a:prstGeom>
        </p:spPr>
        <p:txBody>
          <a:bodyPr wrap="square">
            <a:spAutoFit/>
          </a:bodyPr>
          <a:lstStyle/>
          <a:p>
            <a:pPr indent="457200" algn="just">
              <a:lnSpc>
                <a:spcPct val="120000"/>
              </a:lnSpc>
            </a:pPr>
            <a:r>
              <a:rPr lang="uk-UA" dirty="0">
                <a:latin typeface="Bookman Old Style" panose="02050604050505020204" pitchFamily="18" charset="0"/>
                <a:cs typeface="Times New Roman" pitchFamily="18" charset="0"/>
              </a:rPr>
              <a:t>По телефону здійснюються переговори, домовляються про важливі ділові зустрічі, вирішують численні оперативні питання, що виникають у ході управлінської діяльності, надають консультації, звертаються із проханнями, запрошеннями, висловлюють подяки, вибачення.</a:t>
            </a:r>
            <a:endParaRPr lang="uk-UA" dirty="0">
              <a:latin typeface="Bookman Old Style" panose="02050604050505020204" pitchFamily="18" charset="0"/>
              <a:cs typeface="Times New Roman" pitchFamily="18" charset="0"/>
            </a:endParaRPr>
          </a:p>
        </p:txBody>
      </p:sp>
    </p:spTree>
    <p:extLst>
      <p:ext uri="{BB962C8B-B14F-4D97-AF65-F5344CB8AC3E}">
        <p14:creationId xmlns:p14="http://schemas.microsoft.com/office/powerpoint/2010/main" val="3584101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Функціональне призначення розмови по телефону</a:t>
            </a:r>
            <a:endParaRPr lang="uk-UA" sz="2800" b="1" dirty="0">
              <a:solidFill>
                <a:schemeClr val="tx1"/>
              </a:solidFill>
              <a:latin typeface="Bookman Old Style" panose="02050604050505020204" pitchFamily="18" charset="0"/>
            </a:endParaRPr>
          </a:p>
        </p:txBody>
      </p:sp>
      <p:sp>
        <p:nvSpPr>
          <p:cNvPr id="3" name="Объект 2"/>
          <p:cNvSpPr>
            <a:spLocks noGrp="1"/>
          </p:cNvSpPr>
          <p:nvPr>
            <p:ph sz="half" idx="1"/>
          </p:nvPr>
        </p:nvSpPr>
        <p:spPr>
          <a:xfrm>
            <a:off x="426128" y="1719071"/>
            <a:ext cx="4793944" cy="4407408"/>
          </a:xfrm>
        </p:spPr>
        <p:txBody>
          <a:bodyPr>
            <a:normAutofit fontScale="70000" lnSpcReduction="20000"/>
          </a:bodyPr>
          <a:lstStyle/>
          <a:p>
            <a:pPr marL="0" indent="457200" algn="just">
              <a:lnSpc>
                <a:spcPct val="120000"/>
              </a:lnSpc>
              <a:spcBef>
                <a:spcPts val="0"/>
              </a:spcBef>
              <a:buNone/>
            </a:pPr>
            <a:r>
              <a:rPr lang="uk-UA" dirty="0" smtClean="0">
                <a:solidFill>
                  <a:schemeClr val="tx1"/>
                </a:solidFill>
                <a:latin typeface="Bookman Old Style" panose="02050604050505020204" pitchFamily="18" charset="0"/>
                <a:cs typeface="Times New Roman" pitchFamily="18" charset="0"/>
              </a:rPr>
              <a:t>Отже, якщо ви людина ділова й цілеспрямована, передбачлива, якщо ви турбуєтеся про власний авторитет, а також престиж своєї фірми і звикли враховувати все до найменших дрібниць, то вироблення певних принципів поведінки у телефонному спілкуванні є просто необхідним і незамінним. Але нажаль вміння говорити по телефону не передається по спадковості. Культурою спілкування по телефону володіє не кожен.</a:t>
            </a:r>
          </a:p>
          <a:p>
            <a:endParaRPr lang="uk-UA" dirty="0"/>
          </a:p>
        </p:txBody>
      </p:sp>
      <p:pic>
        <p:nvPicPr>
          <p:cNvPr id="5" name="Picture 2" descr="C:\Users\Jedi\Desktop\phone_interview_2_0.jpg"/>
          <p:cNvPicPr>
            <a:picLocks noGrp="1" noChangeAspect="1" noChangeArrowheads="1"/>
          </p:cNvPicPr>
          <p:nvPr>
            <p:ph sz="half" idx="2"/>
          </p:nvPr>
        </p:nvPicPr>
        <p:blipFill>
          <a:blip r:embed="rId2"/>
          <a:srcRect/>
          <a:stretch>
            <a:fillRect/>
          </a:stretch>
        </p:blipFill>
        <p:spPr bwMode="auto">
          <a:xfrm>
            <a:off x="5364088" y="2308886"/>
            <a:ext cx="3542375" cy="184019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85880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600" b="1" dirty="0">
                <a:solidFill>
                  <a:schemeClr val="tx1"/>
                </a:solidFill>
                <a:latin typeface="Bookman Old Style" panose="02050604050505020204" pitchFamily="18" charset="0"/>
              </a:rPr>
              <a:t>Функціональне призначення розмови по телефону</a:t>
            </a:r>
            <a:endParaRPr lang="uk-UA" dirty="0"/>
          </a:p>
        </p:txBody>
      </p:sp>
      <p:sp>
        <p:nvSpPr>
          <p:cNvPr id="3" name="Объект 2"/>
          <p:cNvSpPr>
            <a:spLocks noGrp="1"/>
          </p:cNvSpPr>
          <p:nvPr>
            <p:ph sz="half" idx="1"/>
          </p:nvPr>
        </p:nvSpPr>
        <p:spPr>
          <a:xfrm>
            <a:off x="426128" y="1719070"/>
            <a:ext cx="4038600" cy="4734265"/>
          </a:xfrm>
        </p:spPr>
        <p:txBody>
          <a:bodyPr>
            <a:normAutofit fontScale="25000" lnSpcReduction="20000"/>
          </a:bodyPr>
          <a:lstStyle/>
          <a:p>
            <a:pPr marL="0" indent="457200" algn="just">
              <a:lnSpc>
                <a:spcPct val="120000"/>
              </a:lnSpc>
              <a:spcBef>
                <a:spcPts val="0"/>
              </a:spcBef>
              <a:buNone/>
            </a:pPr>
            <a:r>
              <a:rPr lang="uk-UA" sz="6000" dirty="0">
                <a:solidFill>
                  <a:schemeClr val="tx1"/>
                </a:solidFill>
              </a:rPr>
              <a:t>З метою засвоєння даної форми спілкування менеджер повинен проаналізувати психологічні аспекти інформаційного процесу в частині зворотного зв’язку:</a:t>
            </a:r>
          </a:p>
          <a:p>
            <a:pPr marL="0" indent="457200" algn="just">
              <a:lnSpc>
                <a:spcPct val="120000"/>
              </a:lnSpc>
              <a:spcBef>
                <a:spcPts val="0"/>
              </a:spcBef>
              <a:buNone/>
            </a:pPr>
            <a:r>
              <a:rPr lang="uk-UA" sz="6000" dirty="0">
                <a:solidFill>
                  <a:schemeClr val="tx1"/>
                </a:solidFill>
              </a:rPr>
              <a:t>1. </a:t>
            </a:r>
            <a:r>
              <a:rPr lang="uk-UA" sz="6000" b="1" dirty="0">
                <a:solidFill>
                  <a:schemeClr val="tx1"/>
                </a:solidFill>
              </a:rPr>
              <a:t>Утилітарний ефект </a:t>
            </a:r>
            <a:r>
              <a:rPr lang="uk-UA" sz="6000" dirty="0">
                <a:solidFill>
                  <a:schemeClr val="tx1"/>
                </a:solidFill>
              </a:rPr>
              <a:t>– передається інформація необхідна працівнику для виконання завдання. Тут не доречні питання абстрактного характеру, а лише конкретизація: що, де, коли і для чого.</a:t>
            </a:r>
          </a:p>
          <a:p>
            <a:pPr marL="0" indent="457200" algn="just">
              <a:lnSpc>
                <a:spcPct val="120000"/>
              </a:lnSpc>
              <a:spcBef>
                <a:spcPts val="0"/>
              </a:spcBef>
              <a:buNone/>
            </a:pPr>
            <a:r>
              <a:rPr lang="uk-UA" sz="6000" dirty="0">
                <a:solidFill>
                  <a:schemeClr val="tx1"/>
                </a:solidFill>
              </a:rPr>
              <a:t>2. </a:t>
            </a:r>
            <a:r>
              <a:rPr lang="uk-UA" sz="6000" b="1" dirty="0">
                <a:solidFill>
                  <a:schemeClr val="tx1"/>
                </a:solidFill>
              </a:rPr>
              <a:t>Престижний</a:t>
            </a:r>
            <a:r>
              <a:rPr lang="uk-UA" sz="6000" dirty="0">
                <a:solidFill>
                  <a:schemeClr val="tx1"/>
                </a:solidFill>
              </a:rPr>
              <a:t>: інформація повинна прямо або опосередковано підтримувати цінності працівника, уникайте навішування “ярликів”.</a:t>
            </a:r>
          </a:p>
          <a:p>
            <a:pPr marL="0" indent="457200" algn="just">
              <a:lnSpc>
                <a:spcPct val="120000"/>
              </a:lnSpc>
              <a:spcBef>
                <a:spcPts val="0"/>
              </a:spcBef>
              <a:buNone/>
            </a:pPr>
            <a:r>
              <a:rPr lang="uk-UA" sz="6000" dirty="0">
                <a:solidFill>
                  <a:schemeClr val="tx1"/>
                </a:solidFill>
              </a:rPr>
              <a:t>3. </a:t>
            </a:r>
            <a:r>
              <a:rPr lang="uk-UA" sz="6000" b="1" dirty="0">
                <a:solidFill>
                  <a:schemeClr val="tx1"/>
                </a:solidFill>
              </a:rPr>
              <a:t>Підсилення позиції</a:t>
            </a:r>
            <a:r>
              <a:rPr lang="uk-UA" sz="6000" dirty="0">
                <a:solidFill>
                  <a:schemeClr val="tx1"/>
                </a:solidFill>
              </a:rPr>
              <a:t>: працівник краще справиться із завданням якщо отримає підтримку в складних питаннях.</a:t>
            </a:r>
          </a:p>
          <a:p>
            <a:pPr marL="0" indent="457200" algn="just">
              <a:lnSpc>
                <a:spcPct val="120000"/>
              </a:lnSpc>
              <a:spcBef>
                <a:spcPts val="0"/>
              </a:spcBef>
              <a:buNone/>
            </a:pPr>
            <a:endParaRPr lang="uk-UA" dirty="0">
              <a:solidFill>
                <a:schemeClr val="tx1"/>
              </a:solidFill>
            </a:endParaRPr>
          </a:p>
        </p:txBody>
      </p:sp>
      <p:sp>
        <p:nvSpPr>
          <p:cNvPr id="4" name="Объект 3"/>
          <p:cNvSpPr>
            <a:spLocks noGrp="1"/>
          </p:cNvSpPr>
          <p:nvPr>
            <p:ph sz="half" idx="2"/>
          </p:nvPr>
        </p:nvSpPr>
        <p:spPr/>
        <p:txBody>
          <a:bodyPr>
            <a:normAutofit fontScale="25000" lnSpcReduction="20000"/>
          </a:bodyPr>
          <a:lstStyle/>
          <a:p>
            <a:pPr marL="114300" indent="457200" algn="just">
              <a:lnSpc>
                <a:spcPct val="120000"/>
              </a:lnSpc>
              <a:spcBef>
                <a:spcPts val="0"/>
              </a:spcBef>
              <a:buNone/>
            </a:pPr>
            <a:r>
              <a:rPr lang="uk-UA" sz="6000" dirty="0">
                <a:solidFill>
                  <a:schemeClr val="tx1"/>
                </a:solidFill>
              </a:rPr>
              <a:t>4. </a:t>
            </a:r>
            <a:r>
              <a:rPr lang="uk-UA" sz="6000" b="1" dirty="0">
                <a:solidFill>
                  <a:schemeClr val="tx1"/>
                </a:solidFill>
              </a:rPr>
              <a:t>Пізнавальний</a:t>
            </a:r>
            <a:r>
              <a:rPr lang="uk-UA" sz="6000" dirty="0">
                <a:solidFill>
                  <a:schemeClr val="tx1"/>
                </a:solidFill>
              </a:rPr>
              <a:t>: передача відомої інформації дратує співрозмовника. </a:t>
            </a:r>
            <a:r>
              <a:rPr lang="uk-UA" sz="6000" u="sng" dirty="0">
                <a:solidFill>
                  <a:schemeClr val="tx1"/>
                </a:solidFill>
              </a:rPr>
              <a:t>Ефект досяг через отримання нової інформації шляхом</a:t>
            </a:r>
            <a:r>
              <a:rPr lang="uk-UA" sz="6000" dirty="0">
                <a:solidFill>
                  <a:schemeClr val="tx1"/>
                </a:solidFill>
              </a:rPr>
              <a:t>:</a:t>
            </a:r>
          </a:p>
          <a:p>
            <a:pPr lvl="0" indent="457200" algn="just">
              <a:lnSpc>
                <a:spcPct val="120000"/>
              </a:lnSpc>
              <a:spcBef>
                <a:spcPts val="0"/>
              </a:spcBef>
            </a:pPr>
            <a:r>
              <a:rPr lang="uk-UA" sz="6000" dirty="0">
                <a:solidFill>
                  <a:schemeClr val="tx1"/>
                </a:solidFill>
              </a:rPr>
              <a:t>використання соціально психологічних методів;</a:t>
            </a:r>
          </a:p>
          <a:p>
            <a:pPr lvl="0" indent="457200" algn="just">
              <a:lnSpc>
                <a:spcPct val="120000"/>
              </a:lnSpc>
              <a:spcBef>
                <a:spcPts val="0"/>
              </a:spcBef>
            </a:pPr>
            <a:r>
              <a:rPr lang="uk-UA" sz="6000" dirty="0">
                <a:solidFill>
                  <a:schemeClr val="tx1"/>
                </a:solidFill>
              </a:rPr>
              <a:t>вивчення мотивів здатних стимулювати даного працівника;</a:t>
            </a:r>
          </a:p>
          <a:p>
            <a:pPr lvl="0" indent="457200" algn="just">
              <a:lnSpc>
                <a:spcPct val="120000"/>
              </a:lnSpc>
              <a:spcBef>
                <a:spcPts val="0"/>
              </a:spcBef>
            </a:pPr>
            <a:r>
              <a:rPr lang="uk-UA" sz="6000" dirty="0">
                <a:solidFill>
                  <a:schemeClr val="tx1"/>
                </a:solidFill>
              </a:rPr>
              <a:t>підвищена увага до самопочуття людини.</a:t>
            </a:r>
          </a:p>
          <a:p>
            <a:pPr marL="114300" indent="457200" algn="just">
              <a:lnSpc>
                <a:spcPct val="120000"/>
              </a:lnSpc>
              <a:spcBef>
                <a:spcPts val="0"/>
              </a:spcBef>
              <a:buNone/>
            </a:pPr>
            <a:r>
              <a:rPr lang="uk-UA" sz="6000" dirty="0">
                <a:solidFill>
                  <a:schemeClr val="tx1"/>
                </a:solidFill>
              </a:rPr>
              <a:t>5. 	</a:t>
            </a:r>
            <a:r>
              <a:rPr lang="uk-UA" sz="6000" b="1" dirty="0">
                <a:solidFill>
                  <a:schemeClr val="tx1"/>
                </a:solidFill>
              </a:rPr>
              <a:t>Емоційний</a:t>
            </a:r>
            <a:r>
              <a:rPr lang="uk-UA" sz="6000" dirty="0">
                <a:solidFill>
                  <a:schemeClr val="tx1"/>
                </a:solidFill>
              </a:rPr>
              <a:t>: пов’язаний з процесом естетичного збагачення і емоційного розвантаження учасників переговорів. Це потребує від менеджера індивідуального підходу до учасника розмови, а саме визнати правоту тези співрозмовника і своєчасність його суджень, бути безкорисним, але не </a:t>
            </a:r>
            <a:r>
              <a:rPr lang="uk-UA" sz="6000" dirty="0" err="1">
                <a:solidFill>
                  <a:schemeClr val="tx1"/>
                </a:solidFill>
              </a:rPr>
              <a:t>безупередженим</a:t>
            </a:r>
            <a:r>
              <a:rPr lang="uk-UA" sz="6000" dirty="0">
                <a:solidFill>
                  <a:schemeClr val="tx1"/>
                </a:solidFill>
              </a:rPr>
              <a:t>.</a:t>
            </a:r>
          </a:p>
          <a:p>
            <a:pPr marL="114300" indent="0">
              <a:buNone/>
            </a:pPr>
            <a:endParaRPr lang="uk-UA" dirty="0"/>
          </a:p>
        </p:txBody>
      </p:sp>
    </p:spTree>
    <p:extLst>
      <p:ext uri="{BB962C8B-B14F-4D97-AF65-F5344CB8AC3E}">
        <p14:creationId xmlns:p14="http://schemas.microsoft.com/office/powerpoint/2010/main" val="239949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200" b="1" dirty="0" smtClean="0">
                <a:solidFill>
                  <a:schemeClr val="tx1"/>
                </a:solidFill>
                <a:latin typeface="Bookman Old Style" panose="02050604050505020204" pitchFamily="18" charset="0"/>
              </a:rPr>
              <a:t>Основні вимоги до етикету телефонної розмови</a:t>
            </a:r>
            <a:endParaRPr lang="uk-UA" b="1" dirty="0">
              <a:solidFill>
                <a:schemeClr val="tx1"/>
              </a:solidFill>
              <a:latin typeface="Bookman Old Style" panose="02050604050505020204" pitchFamily="18" charset="0"/>
            </a:endParaRPr>
          </a:p>
        </p:txBody>
      </p:sp>
      <p:sp>
        <p:nvSpPr>
          <p:cNvPr id="3" name="Объект 2"/>
          <p:cNvSpPr>
            <a:spLocks noGrp="1"/>
          </p:cNvSpPr>
          <p:nvPr>
            <p:ph sz="half" idx="1"/>
          </p:nvPr>
        </p:nvSpPr>
        <p:spPr/>
        <p:txBody>
          <a:bodyPr/>
          <a:lstStyle/>
          <a:p>
            <a:endParaRPr lang="uk-UA"/>
          </a:p>
        </p:txBody>
      </p:sp>
      <p:sp>
        <p:nvSpPr>
          <p:cNvPr id="4" name="Объект 3"/>
          <p:cNvSpPr>
            <a:spLocks noGrp="1"/>
          </p:cNvSpPr>
          <p:nvPr>
            <p:ph sz="half" idx="2"/>
          </p:nvPr>
        </p:nvSpPr>
        <p:spPr/>
        <p:txBody>
          <a:bodyPr/>
          <a:lstStyle/>
          <a:p>
            <a:endParaRPr lang="uk-UA"/>
          </a:p>
        </p:txBody>
      </p:sp>
    </p:spTree>
    <p:extLst>
      <p:ext uri="{BB962C8B-B14F-4D97-AF65-F5344CB8AC3E}">
        <p14:creationId xmlns:p14="http://schemas.microsoft.com/office/powerpoint/2010/main" val="1619331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Місце для вмісту 4" descr="unnamed.jpg"/>
          <p:cNvPicPr>
            <a:picLocks noGrp="1" noChangeAspect="1"/>
          </p:cNvPicPr>
          <p:nvPr>
            <p:ph idx="1"/>
          </p:nvPr>
        </p:nvPicPr>
        <p:blipFill>
          <a:blip r:embed="rId2" cstate="print"/>
          <a:stretch>
            <a:fillRect/>
          </a:stretch>
        </p:blipFill>
        <p:spPr>
          <a:xfrm>
            <a:off x="251520" y="243635"/>
            <a:ext cx="4104456" cy="2613891"/>
          </a:xfrm>
          <a:prstGeom prst="rect">
            <a:avLst/>
          </a:prstGeom>
          <a:ln>
            <a:noFill/>
          </a:ln>
          <a:effectLst>
            <a:softEdge rad="112500"/>
          </a:effectLst>
        </p:spPr>
      </p:pic>
      <p:sp>
        <p:nvSpPr>
          <p:cNvPr id="3" name="Місце для тексту 2"/>
          <p:cNvSpPr>
            <a:spLocks noGrp="1"/>
          </p:cNvSpPr>
          <p:nvPr>
            <p:ph type="body" sz="half" idx="2"/>
          </p:nvPr>
        </p:nvSpPr>
        <p:spPr>
          <a:xfrm>
            <a:off x="310878" y="2996952"/>
            <a:ext cx="8370043" cy="2232248"/>
          </a:xfrm>
        </p:spPr>
        <p:txBody>
          <a:bodyPr>
            <a:noAutofit/>
          </a:bodyPr>
          <a:lstStyle/>
          <a:p>
            <a:pPr indent="457200" algn="just">
              <a:spcBef>
                <a:spcPts val="0"/>
              </a:spcBef>
            </a:pPr>
            <a:r>
              <a:rPr lang="uk-UA" sz="2400" dirty="0" smtClean="0">
                <a:solidFill>
                  <a:schemeClr val="tx1"/>
                </a:solidFill>
                <a:latin typeface="Bookman Old Style" panose="02050604050505020204" pitchFamily="18" charset="0"/>
              </a:rPr>
              <a:t>Погана підготовка, невміння виділяти головне, чітко і грамотно висловлювати свої думки призводять до значних утрат робочого часу (до 20-30%). Так стверджує американський менеджер А. Маккензі. Серед 15 головних причин втрати робочого часу, на його думку, перше місце займають телефонні розмови, які залежать від емоційного забарвлення. Зайва емоційність збільшує час телефонної розмови.</a:t>
            </a:r>
            <a:endParaRPr lang="uk-UA" sz="2400" dirty="0">
              <a:solidFill>
                <a:schemeClr val="tx1"/>
              </a:solidFill>
              <a:latin typeface="Bookman Old Style" panose="02050604050505020204" pitchFamily="18" charset="0"/>
            </a:endParaRPr>
          </a:p>
        </p:txBody>
      </p:sp>
      <p:sp>
        <p:nvSpPr>
          <p:cNvPr id="2" name="Заголовок 1"/>
          <p:cNvSpPr>
            <a:spLocks noGrp="1"/>
          </p:cNvSpPr>
          <p:nvPr>
            <p:ph type="title"/>
          </p:nvPr>
        </p:nvSpPr>
        <p:spPr>
          <a:xfrm>
            <a:off x="5652120" y="260648"/>
            <a:ext cx="3002480" cy="1368152"/>
          </a:xfrm>
        </p:spPr>
        <p:txBody>
          <a:bodyPr>
            <a:noAutofit/>
          </a:bodyPr>
          <a:lstStyle/>
          <a:p>
            <a:pPr algn="ctr"/>
            <a:r>
              <a:rPr lang="uk-UA" sz="2000" b="1" dirty="0" smtClean="0">
                <a:solidFill>
                  <a:schemeClr val="tx1"/>
                </a:solidFill>
                <a:effectLst/>
                <a:latin typeface="Bookman Old Style" panose="02050604050505020204" pitchFamily="18" charset="0"/>
              </a:rPr>
              <a:t>Основні вимоги до етикету телефонної розмови</a:t>
            </a:r>
            <a:endParaRPr lang="uk-UA" sz="2000" b="1" dirty="0">
              <a:solidFill>
                <a:schemeClr val="tx1"/>
              </a:solidFill>
              <a:effectLst/>
              <a:latin typeface="Bookman Old Style" panose="0205060405050502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04664"/>
            <a:ext cx="8183880" cy="1011312"/>
          </a:xfrm>
        </p:spPr>
        <p:txBody>
          <a:bodyPr/>
          <a:lstStyle/>
          <a:p>
            <a:pPr algn="ctr"/>
            <a:r>
              <a:rPr lang="uk-UA" b="1" dirty="0" smtClean="0">
                <a:solidFill>
                  <a:schemeClr val="tx1"/>
                </a:solidFill>
                <a:latin typeface="Bookman Old Style" panose="02050604050505020204" pitchFamily="18" charset="0"/>
              </a:rPr>
              <a:t>Перенасичена розмова</a:t>
            </a:r>
            <a:endParaRPr lang="uk-UA" b="1" dirty="0">
              <a:solidFill>
                <a:schemeClr val="tx1"/>
              </a:solidFill>
              <a:latin typeface="Bookman Old Style" panose="02050604050505020204" pitchFamily="18" charset="0"/>
            </a:endParaRPr>
          </a:p>
        </p:txBody>
      </p:sp>
      <p:sp>
        <p:nvSpPr>
          <p:cNvPr id="3" name="Місце для вмісту 2"/>
          <p:cNvSpPr>
            <a:spLocks noGrp="1"/>
          </p:cNvSpPr>
          <p:nvPr>
            <p:ph sz="half" idx="1"/>
          </p:nvPr>
        </p:nvSpPr>
        <p:spPr>
          <a:xfrm>
            <a:off x="426128" y="1719071"/>
            <a:ext cx="4793944" cy="4407408"/>
          </a:xfrm>
        </p:spPr>
        <p:txBody>
          <a:bodyPr>
            <a:normAutofit fontScale="70000" lnSpcReduction="20000"/>
          </a:bodyPr>
          <a:lstStyle/>
          <a:p>
            <a:pPr marL="114300" indent="457200" algn="just">
              <a:lnSpc>
                <a:spcPct val="120000"/>
              </a:lnSpc>
              <a:spcBef>
                <a:spcPts val="0"/>
              </a:spcBef>
              <a:buNone/>
            </a:pPr>
            <a:r>
              <a:rPr lang="uk-UA" dirty="0" smtClean="0">
                <a:latin typeface="Bookman Old Style" panose="02050604050505020204" pitchFamily="18" charset="0"/>
              </a:rPr>
              <a:t>Відомо також, що при телефонній розмові спостерігається таке явище, як надто насичена розмова.</a:t>
            </a:r>
          </a:p>
          <a:p>
            <a:pPr marL="114300" indent="457200" algn="just">
              <a:lnSpc>
                <a:spcPct val="120000"/>
              </a:lnSpc>
              <a:spcBef>
                <a:spcPts val="0"/>
              </a:spcBef>
              <a:buNone/>
            </a:pPr>
            <a:r>
              <a:rPr lang="uk-UA" dirty="0" smtClean="0">
                <a:latin typeface="Bookman Old Style" panose="02050604050505020204" pitchFamily="18" charset="0"/>
              </a:rPr>
              <a:t>Вона може бути джерелом напруги між двома сторонами, тому потрібно дотримуватись певної міри, оскільки можна втратити сенс розмови, що </a:t>
            </a:r>
            <a:r>
              <a:rPr lang="uk-UA" dirty="0" err="1" smtClean="0">
                <a:latin typeface="Bookman Old Style" panose="02050604050505020204" pitchFamily="18" charset="0"/>
              </a:rPr>
              <a:t>спричинять</a:t>
            </a:r>
            <a:r>
              <a:rPr lang="uk-UA" dirty="0" smtClean="0">
                <a:latin typeface="Bookman Old Style" panose="02050604050505020204" pitchFamily="18" charset="0"/>
              </a:rPr>
              <a:t> конфлікти.</a:t>
            </a:r>
          </a:p>
          <a:p>
            <a:pPr marL="114300" indent="457200" algn="just">
              <a:lnSpc>
                <a:spcPct val="120000"/>
              </a:lnSpc>
              <a:spcBef>
                <a:spcPts val="0"/>
              </a:spcBef>
              <a:buNone/>
            </a:pPr>
            <a:r>
              <a:rPr lang="uk-UA" b="1" dirty="0" smtClean="0">
                <a:latin typeface="Bookman Old Style" panose="02050604050505020204" pitchFamily="18" charset="0"/>
              </a:rPr>
              <a:t>Перші ознаки </a:t>
            </a:r>
            <a:r>
              <a:rPr lang="uk-UA" dirty="0" smtClean="0">
                <a:latin typeface="Bookman Old Style" panose="02050604050505020204" pitchFamily="18" charset="0"/>
              </a:rPr>
              <a:t>перенасиченості розмови:</a:t>
            </a:r>
          </a:p>
          <a:p>
            <a:pPr indent="457200" algn="just">
              <a:lnSpc>
                <a:spcPct val="120000"/>
              </a:lnSpc>
              <a:spcBef>
                <a:spcPts val="0"/>
              </a:spcBef>
            </a:pPr>
            <a:r>
              <a:rPr lang="uk-UA" dirty="0" smtClean="0">
                <a:latin typeface="Bookman Old Style" panose="02050604050505020204" pitchFamily="18" charset="0"/>
              </a:rPr>
              <a:t>роздратованість;</a:t>
            </a:r>
          </a:p>
          <a:p>
            <a:pPr indent="457200" algn="just">
              <a:lnSpc>
                <a:spcPct val="120000"/>
              </a:lnSpc>
              <a:spcBef>
                <a:spcPts val="0"/>
              </a:spcBef>
            </a:pPr>
            <a:r>
              <a:rPr lang="uk-UA" dirty="0" smtClean="0">
                <a:latin typeface="Bookman Old Style" panose="02050604050505020204" pitchFamily="18" charset="0"/>
              </a:rPr>
              <a:t>образливість.</a:t>
            </a:r>
          </a:p>
          <a:p>
            <a:endParaRPr lang="uk-UA" dirty="0"/>
          </a:p>
        </p:txBody>
      </p:sp>
      <p:pic>
        <p:nvPicPr>
          <p:cNvPr id="5" name="Місце для вмісту 4" descr="delovoe-obshchenie-po-telefonu-4.jpg"/>
          <p:cNvPicPr>
            <a:picLocks noGrp="1" noChangeAspect="1"/>
          </p:cNvPicPr>
          <p:nvPr>
            <p:ph sz="half" idx="2"/>
          </p:nvPr>
        </p:nvPicPr>
        <p:blipFill>
          <a:blip r:embed="rId2" cstate="print"/>
          <a:stretch>
            <a:fillRect/>
          </a:stretch>
        </p:blipFill>
        <p:spPr>
          <a:xfrm>
            <a:off x="5436096" y="2348880"/>
            <a:ext cx="3493097" cy="2808312"/>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chemeClr val="tx1"/>
                </a:solidFill>
                <a:latin typeface="Bookman Old Style" panose="02050604050505020204" pitchFamily="18" charset="0"/>
              </a:rPr>
              <a:t>Перенасичена розмова</a:t>
            </a:r>
            <a:endParaRPr lang="uk-UA" dirty="0"/>
          </a:p>
        </p:txBody>
      </p:sp>
      <p:sp>
        <p:nvSpPr>
          <p:cNvPr id="6" name="Содержимое 2"/>
          <p:cNvSpPr>
            <a:spLocks noGrp="1"/>
          </p:cNvSpPr>
          <p:nvPr>
            <p:ph idx="1"/>
          </p:nvPr>
        </p:nvSpPr>
        <p:spPr>
          <a:xfrm>
            <a:off x="251520" y="1785926"/>
            <a:ext cx="8640960" cy="4325112"/>
          </a:xfrm>
        </p:spPr>
        <p:txBody>
          <a:bodyPr>
            <a:normAutofit/>
          </a:bodyPr>
          <a:lstStyle/>
          <a:p>
            <a:pPr marL="0" indent="457200" algn="just">
              <a:lnSpc>
                <a:spcPct val="110000"/>
              </a:lnSpc>
              <a:spcBef>
                <a:spcPts val="0"/>
              </a:spcBef>
              <a:buNone/>
            </a:pPr>
            <a:r>
              <a:rPr lang="uk-UA" sz="2000" dirty="0" smtClean="0">
                <a:solidFill>
                  <a:schemeClr val="tx1"/>
                </a:solidFill>
                <a:latin typeface="Bookman Old Style" panose="02050604050505020204" pitchFamily="18" charset="0"/>
                <a:cs typeface="Times New Roman" pitchFamily="18" charset="0"/>
              </a:rPr>
              <a:t>Тоді слід вийти з контакту з партнером, щоб зберегти ділові відносини. Крім того, ведучи довгі телефонні розмови, ви можете отримати репутацію зануди. Мистецтво ведення телефонної розмови полягає в тому, щоб коротко сказати все, що потрібно і отримати відповідь.</a:t>
            </a:r>
          </a:p>
        </p:txBody>
      </p:sp>
    </p:spTree>
    <p:extLst>
      <p:ext uri="{BB962C8B-B14F-4D97-AF65-F5344CB8AC3E}">
        <p14:creationId xmlns:p14="http://schemas.microsoft.com/office/powerpoint/2010/main" val="38198070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208</TotalTime>
  <Words>1787</Words>
  <Application>Microsoft Office PowerPoint</Application>
  <PresentationFormat>Экран (4:3)</PresentationFormat>
  <Paragraphs>90</Paragraphs>
  <Slides>19</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19</vt:i4>
      </vt:variant>
    </vt:vector>
  </HeadingPairs>
  <TitlesOfParts>
    <vt:vector size="27" baseType="lpstr">
      <vt:lpstr>Arial</vt:lpstr>
      <vt:lpstr>Book Antiqua</vt:lpstr>
      <vt:lpstr>Bookman Old Style</vt:lpstr>
      <vt:lpstr>Calibri</vt:lpstr>
      <vt:lpstr>Century Gothic</vt:lpstr>
      <vt:lpstr>Times New Roman</vt:lpstr>
      <vt:lpstr>Wingdings</vt:lpstr>
      <vt:lpstr>Аптека</vt:lpstr>
      <vt:lpstr>” ПРАВИЛА ЕТИКЕТУ ДІЛОВОЇ ТЕЛЕФОННОЇ РОЗМОВИ”</vt:lpstr>
      <vt:lpstr>Правила етикету ділової телефонної розмови</vt:lpstr>
      <vt:lpstr>Правила етикету ділової телефонної розмови</vt:lpstr>
      <vt:lpstr>Функціональне призначення розмови по телефону</vt:lpstr>
      <vt:lpstr>Функціональне призначення розмови по телефону</vt:lpstr>
      <vt:lpstr>Основні вимоги до етикету телефонної розмови</vt:lpstr>
      <vt:lpstr>Основні вимоги до етикету телефонної розмови</vt:lpstr>
      <vt:lpstr>Перенасичена розмова</vt:lpstr>
      <vt:lpstr>Перенасичена розмова</vt:lpstr>
      <vt:lpstr>Ефективність розмови</vt:lpstr>
      <vt:lpstr>Якщо телефонуєте ви:</vt:lpstr>
      <vt:lpstr>Якщо телефонують вам:</vt:lpstr>
      <vt:lpstr>Якщо телефонують вам:</vt:lpstr>
      <vt:lpstr>Якщо телефонують вам:</vt:lpstr>
      <vt:lpstr>Якщо телефонують вам:</vt:lpstr>
      <vt:lpstr>Якщо телефонують вам:</vt:lpstr>
      <vt:lpstr>оптимальна тривалість телефонної розмови </vt:lpstr>
      <vt:lpstr>Презентация PowerPoint</vt:lpstr>
      <vt:lpstr>при телефонних розмовах варто уникати таких виразів:</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на тему: ” Правила етикету ділової телефонної розмови.”</dc:title>
  <dc:creator>Acer</dc:creator>
  <cp:lastModifiedBy>Ira</cp:lastModifiedBy>
  <cp:revision>43</cp:revision>
  <dcterms:created xsi:type="dcterms:W3CDTF">2021-11-17T10:36:28Z</dcterms:created>
  <dcterms:modified xsi:type="dcterms:W3CDTF">2025-03-22T20:52:57Z</dcterms:modified>
</cp:coreProperties>
</file>