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5" r:id="rId20"/>
    <p:sldId id="273"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7"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ru-RU"/>
              <a:t>Образец заголовка</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2B7879A1-A025-4613-B7A3-BE98D489B8D8}" type="datetimeFigureOut">
              <a:rPr lang="uk-UA" smtClean="0"/>
              <a:t>18.12.2025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AF4417F-189F-4553-B6B7-732A78597D90}" type="slidenum">
              <a:rPr lang="uk-UA" smtClean="0"/>
              <a:t>‹№›</a:t>
            </a:fld>
            <a:endParaRPr lang="uk-UA"/>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270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Date Placeholder 2"/>
          <p:cNvSpPr>
            <a:spLocks noGrp="1"/>
          </p:cNvSpPr>
          <p:nvPr>
            <p:ph type="dt" sz="half" idx="10"/>
          </p:nvPr>
        </p:nvSpPr>
        <p:spPr/>
        <p:txBody>
          <a:bodyPr/>
          <a:lstStyle/>
          <a:p>
            <a:fld id="{2B7879A1-A025-4613-B7A3-BE98D489B8D8}" type="datetimeFigureOut">
              <a:rPr lang="uk-UA" smtClean="0"/>
              <a:t>18.12.2025</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4AF4417F-189F-4553-B6B7-732A78597D90}" type="slidenum">
              <a:rPr lang="uk-UA" smtClean="0"/>
              <a:t>‹№›</a:t>
            </a:fld>
            <a:endParaRPr lang="uk-UA"/>
          </a:p>
        </p:txBody>
      </p:sp>
    </p:spTree>
    <p:extLst>
      <p:ext uri="{BB962C8B-B14F-4D97-AF65-F5344CB8AC3E}">
        <p14:creationId xmlns:p14="http://schemas.microsoft.com/office/powerpoint/2010/main" val="518894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ru-RU"/>
              <a:t>Образец заголовка</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B7879A1-A025-4613-B7A3-BE98D489B8D8}" type="datetimeFigureOut">
              <a:rPr lang="uk-UA" smtClean="0"/>
              <a:t>18.12.2025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AF4417F-189F-4553-B6B7-732A78597D90}" type="slidenum">
              <a:rPr lang="uk-UA" smtClean="0"/>
              <a:t>‹№›</a:t>
            </a:fld>
            <a:endParaRPr lang="uk-UA"/>
          </a:p>
        </p:txBody>
      </p:sp>
    </p:spTree>
    <p:extLst>
      <p:ext uri="{BB962C8B-B14F-4D97-AF65-F5344CB8AC3E}">
        <p14:creationId xmlns:p14="http://schemas.microsoft.com/office/powerpoint/2010/main" val="15789054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B7879A1-A025-4613-B7A3-BE98D489B8D8}" type="datetimeFigureOut">
              <a:rPr lang="uk-UA" smtClean="0"/>
              <a:t>18.12.2025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AF4417F-189F-4553-B6B7-732A78597D90}" type="slidenum">
              <a:rPr lang="uk-UA" smtClean="0"/>
              <a:t>‹№›</a:t>
            </a:fld>
            <a:endParaRPr lang="uk-UA"/>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0256769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ru-RU"/>
              <a:t>Образец заголовка</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B7879A1-A025-4613-B7A3-BE98D489B8D8}" type="datetimeFigureOut">
              <a:rPr lang="uk-UA" smtClean="0"/>
              <a:t>18.12.2025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AF4417F-189F-4553-B6B7-732A78597D90}" type="slidenum">
              <a:rPr lang="uk-UA" smtClean="0"/>
              <a:t>‹№›</a:t>
            </a:fld>
            <a:endParaRPr lang="uk-UA"/>
          </a:p>
        </p:txBody>
      </p:sp>
    </p:spTree>
    <p:extLst>
      <p:ext uri="{BB962C8B-B14F-4D97-AF65-F5344CB8AC3E}">
        <p14:creationId xmlns:p14="http://schemas.microsoft.com/office/powerpoint/2010/main" val="6812847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a:t>Образец текста</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B7879A1-A025-4613-B7A3-BE98D489B8D8}" type="datetimeFigureOut">
              <a:rPr lang="uk-UA" smtClean="0"/>
              <a:t>18.12.2025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AF4417F-189F-4553-B6B7-732A78597D90}" type="slidenum">
              <a:rPr lang="uk-UA" smtClean="0"/>
              <a:t>‹№›</a:t>
            </a:fld>
            <a:endParaRPr lang="uk-UA"/>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0787833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ru-RU"/>
              <a:t>Образец заголовка</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a:t>Образец текста</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B7879A1-A025-4613-B7A3-BE98D489B8D8}" type="datetimeFigureOut">
              <a:rPr lang="uk-UA" smtClean="0"/>
              <a:t>18.12.2025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AF4417F-189F-4553-B6B7-732A78597D90}" type="slidenum">
              <a:rPr lang="uk-UA" smtClean="0"/>
              <a:t>‹№›</a:t>
            </a:fld>
            <a:endParaRPr lang="uk-UA"/>
          </a:p>
        </p:txBody>
      </p:sp>
    </p:spTree>
    <p:extLst>
      <p:ext uri="{BB962C8B-B14F-4D97-AF65-F5344CB8AC3E}">
        <p14:creationId xmlns:p14="http://schemas.microsoft.com/office/powerpoint/2010/main" val="18211805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B7879A1-A025-4613-B7A3-BE98D489B8D8}" type="datetimeFigureOut">
              <a:rPr lang="uk-UA" smtClean="0"/>
              <a:t>18.12.2025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AF4417F-189F-4553-B6B7-732A78597D90}" type="slidenum">
              <a:rPr lang="uk-UA" smtClean="0"/>
              <a:t>‹№›</a:t>
            </a:fld>
            <a:endParaRPr lang="uk-UA"/>
          </a:p>
        </p:txBody>
      </p:sp>
    </p:spTree>
    <p:extLst>
      <p:ext uri="{BB962C8B-B14F-4D97-AF65-F5344CB8AC3E}">
        <p14:creationId xmlns:p14="http://schemas.microsoft.com/office/powerpoint/2010/main" val="30827127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B7879A1-A025-4613-B7A3-BE98D489B8D8}" type="datetimeFigureOut">
              <a:rPr lang="uk-UA" smtClean="0"/>
              <a:t>18.12.2025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AF4417F-189F-4553-B6B7-732A78597D90}" type="slidenum">
              <a:rPr lang="uk-UA" smtClean="0"/>
              <a:t>‹№›</a:t>
            </a:fld>
            <a:endParaRPr lang="uk-UA"/>
          </a:p>
        </p:txBody>
      </p:sp>
    </p:spTree>
    <p:extLst>
      <p:ext uri="{BB962C8B-B14F-4D97-AF65-F5344CB8AC3E}">
        <p14:creationId xmlns:p14="http://schemas.microsoft.com/office/powerpoint/2010/main" val="2875056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B7879A1-A025-4613-B7A3-BE98D489B8D8}" type="datetimeFigureOut">
              <a:rPr lang="uk-UA" smtClean="0"/>
              <a:t>18.12.2025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AF4417F-189F-4553-B6B7-732A78597D90}" type="slidenum">
              <a:rPr lang="uk-UA" smtClean="0"/>
              <a:t>‹№›</a:t>
            </a:fld>
            <a:endParaRPr lang="uk-UA"/>
          </a:p>
        </p:txBody>
      </p:sp>
    </p:spTree>
    <p:extLst>
      <p:ext uri="{BB962C8B-B14F-4D97-AF65-F5344CB8AC3E}">
        <p14:creationId xmlns:p14="http://schemas.microsoft.com/office/powerpoint/2010/main" val="3054255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ru-RU"/>
              <a:t>Образец заголовка</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B7879A1-A025-4613-B7A3-BE98D489B8D8}" type="datetimeFigureOut">
              <a:rPr lang="uk-UA" smtClean="0"/>
              <a:t>18.12.2025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AF4417F-189F-4553-B6B7-732A78597D90}" type="slidenum">
              <a:rPr lang="uk-UA" smtClean="0"/>
              <a:t>‹№›</a:t>
            </a:fld>
            <a:endParaRPr lang="uk-UA"/>
          </a:p>
        </p:txBody>
      </p:sp>
    </p:spTree>
    <p:extLst>
      <p:ext uri="{BB962C8B-B14F-4D97-AF65-F5344CB8AC3E}">
        <p14:creationId xmlns:p14="http://schemas.microsoft.com/office/powerpoint/2010/main" val="3673791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2B7879A1-A025-4613-B7A3-BE98D489B8D8}" type="datetimeFigureOut">
              <a:rPr lang="uk-UA" smtClean="0"/>
              <a:t>18.12.2025</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4AF4417F-189F-4553-B6B7-732A78597D90}" type="slidenum">
              <a:rPr lang="uk-UA" smtClean="0"/>
              <a:t>‹№›</a:t>
            </a:fld>
            <a:endParaRPr lang="uk-UA"/>
          </a:p>
        </p:txBody>
      </p:sp>
    </p:spTree>
    <p:extLst>
      <p:ext uri="{BB962C8B-B14F-4D97-AF65-F5344CB8AC3E}">
        <p14:creationId xmlns:p14="http://schemas.microsoft.com/office/powerpoint/2010/main" val="755704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2B7879A1-A025-4613-B7A3-BE98D489B8D8}" type="datetimeFigureOut">
              <a:rPr lang="uk-UA" smtClean="0"/>
              <a:t>18.12.2025</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4AF4417F-189F-4553-B6B7-732A78597D90}" type="slidenum">
              <a:rPr lang="uk-UA" smtClean="0"/>
              <a:t>‹№›</a:t>
            </a:fld>
            <a:endParaRPr lang="uk-UA"/>
          </a:p>
        </p:txBody>
      </p:sp>
    </p:spTree>
    <p:extLst>
      <p:ext uri="{BB962C8B-B14F-4D97-AF65-F5344CB8AC3E}">
        <p14:creationId xmlns:p14="http://schemas.microsoft.com/office/powerpoint/2010/main" val="2880223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2B7879A1-A025-4613-B7A3-BE98D489B8D8}" type="datetimeFigureOut">
              <a:rPr lang="uk-UA" smtClean="0"/>
              <a:t>18.12.2025</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4AF4417F-189F-4553-B6B7-732A78597D90}" type="slidenum">
              <a:rPr lang="uk-UA" smtClean="0"/>
              <a:t>‹№›</a:t>
            </a:fld>
            <a:endParaRPr lang="uk-UA"/>
          </a:p>
        </p:txBody>
      </p:sp>
    </p:spTree>
    <p:extLst>
      <p:ext uri="{BB962C8B-B14F-4D97-AF65-F5344CB8AC3E}">
        <p14:creationId xmlns:p14="http://schemas.microsoft.com/office/powerpoint/2010/main" val="3408487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7879A1-A025-4613-B7A3-BE98D489B8D8}" type="datetimeFigureOut">
              <a:rPr lang="uk-UA" smtClean="0"/>
              <a:t>18.12.2025</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4AF4417F-189F-4553-B6B7-732A78597D90}" type="slidenum">
              <a:rPr lang="uk-UA" smtClean="0"/>
              <a:t>‹№›</a:t>
            </a:fld>
            <a:endParaRPr lang="uk-UA"/>
          </a:p>
        </p:txBody>
      </p:sp>
    </p:spTree>
    <p:extLst>
      <p:ext uri="{BB962C8B-B14F-4D97-AF65-F5344CB8AC3E}">
        <p14:creationId xmlns:p14="http://schemas.microsoft.com/office/powerpoint/2010/main" val="146770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ru-RU"/>
              <a:t>Образец заголовка</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2B7879A1-A025-4613-B7A3-BE98D489B8D8}" type="datetimeFigureOut">
              <a:rPr lang="uk-UA" smtClean="0"/>
              <a:t>18.12.2025</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4AF4417F-189F-4553-B6B7-732A78597D90}" type="slidenum">
              <a:rPr lang="uk-UA" smtClean="0"/>
              <a:t>‹№›</a:t>
            </a:fld>
            <a:endParaRPr lang="uk-UA"/>
          </a:p>
        </p:txBody>
      </p:sp>
    </p:spTree>
    <p:extLst>
      <p:ext uri="{BB962C8B-B14F-4D97-AF65-F5344CB8AC3E}">
        <p14:creationId xmlns:p14="http://schemas.microsoft.com/office/powerpoint/2010/main" val="3915671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ru-RU"/>
              <a:t>Образец заголовка</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2B7879A1-A025-4613-B7A3-BE98D489B8D8}" type="datetimeFigureOut">
              <a:rPr lang="uk-UA" smtClean="0"/>
              <a:t>18.12.2025</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4AF4417F-189F-4553-B6B7-732A78597D90}" type="slidenum">
              <a:rPr lang="uk-UA" smtClean="0"/>
              <a:t>‹№›</a:t>
            </a:fld>
            <a:endParaRPr lang="uk-UA"/>
          </a:p>
        </p:txBody>
      </p:sp>
    </p:spTree>
    <p:extLst>
      <p:ext uri="{BB962C8B-B14F-4D97-AF65-F5344CB8AC3E}">
        <p14:creationId xmlns:p14="http://schemas.microsoft.com/office/powerpoint/2010/main" val="3890319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2B7879A1-A025-4613-B7A3-BE98D489B8D8}" type="datetimeFigureOut">
              <a:rPr lang="uk-UA" smtClean="0"/>
              <a:t>18.12.2025</a:t>
            </a:fld>
            <a:endParaRPr lang="uk-UA"/>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uk-UA"/>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4AF4417F-189F-4553-B6B7-732A78597D90}" type="slidenum">
              <a:rPr lang="uk-UA" smtClean="0"/>
              <a:t>‹№›</a:t>
            </a:fld>
            <a:endParaRPr lang="uk-UA"/>
          </a:p>
        </p:txBody>
      </p:sp>
    </p:spTree>
    <p:extLst>
      <p:ext uri="{BB962C8B-B14F-4D97-AF65-F5344CB8AC3E}">
        <p14:creationId xmlns:p14="http://schemas.microsoft.com/office/powerpoint/2010/main" val="33672144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4.tmp"/><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5.tmp"/><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6.tmp"/><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7.tmp"/><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8.tmp"/><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9.tmp"/><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0.tmp"/><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1.tmp"/><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2.tmp"/><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3.tmp"/><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4.tmp"/><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5.tmp"/><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6.tmp"/><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7.tmp"/><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8.tmp"/><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9.tmp"/><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0.tmp"/><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1.tmp"/><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2.tmp"/><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3.tmp"/><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4.tmp"/><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5.tmp"/><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6.tmp"/><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47.tmp"/><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8.tmp"/><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49.tmp"/><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50.tmp"/><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52.tmp"/><Relationship Id="rId2" Type="http://schemas.openxmlformats.org/officeDocument/2006/relationships/image" Target="../media/image51.tmp"/><Relationship Id="rId1" Type="http://schemas.openxmlformats.org/officeDocument/2006/relationships/slideLayout" Target="../slideLayouts/slideLayout7.xml"/><Relationship Id="rId4" Type="http://schemas.openxmlformats.org/officeDocument/2006/relationships/image" Target="../media/image53.tmp"/></Relationships>
</file>

<file path=ppt/slides/_rels/slide65.xml.rels><?xml version="1.0" encoding="UTF-8" standalone="yes"?>
<Relationships xmlns="http://schemas.openxmlformats.org/package/2006/relationships"><Relationship Id="rId2" Type="http://schemas.openxmlformats.org/officeDocument/2006/relationships/image" Target="../media/image54.tmp"/><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55.tmp"/><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56.tmp"/><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57.tmp"/><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58.tmp"/><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59.tmp"/><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60.tmp"/><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61.tmp"/><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62.tmp"/><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0C5CD6E-BF83-4FE9-B1AD-62BBAD5F172B}"/>
              </a:ext>
            </a:extLst>
          </p:cNvPr>
          <p:cNvSpPr>
            <a:spLocks noGrp="1"/>
          </p:cNvSpPr>
          <p:nvPr>
            <p:ph type="ctrTitle"/>
          </p:nvPr>
        </p:nvSpPr>
        <p:spPr/>
        <p:txBody>
          <a:bodyPr/>
          <a:lstStyle/>
          <a:p>
            <a:r>
              <a:rPr lang="uk-UA" dirty="0"/>
              <a:t>Роль підприємництва в досягненні цілей сталого розвитку</a:t>
            </a:r>
          </a:p>
        </p:txBody>
      </p:sp>
      <p:sp>
        <p:nvSpPr>
          <p:cNvPr id="3" name="Подзаголовок 2">
            <a:extLst>
              <a:ext uri="{FF2B5EF4-FFF2-40B4-BE49-F238E27FC236}">
                <a16:creationId xmlns:a16="http://schemas.microsoft.com/office/drawing/2014/main" id="{1A0A1E64-8C0D-4E7B-BE32-325EA58B8352}"/>
              </a:ext>
            </a:extLst>
          </p:cNvPr>
          <p:cNvSpPr>
            <a:spLocks noGrp="1"/>
          </p:cNvSpPr>
          <p:nvPr>
            <p:ph type="subTitle" idx="1"/>
          </p:nvPr>
        </p:nvSpPr>
        <p:spPr/>
        <p:txBody>
          <a:bodyPr/>
          <a:lstStyle/>
          <a:p>
            <a:r>
              <a:rPr lang="uk-UA" dirty="0"/>
              <a:t>Лекція з навчальної дисципліни </a:t>
            </a:r>
            <a:r>
              <a:rPr lang="uk-UA" dirty="0" smtClean="0"/>
              <a:t>«Організація </a:t>
            </a:r>
            <a:r>
              <a:rPr lang="uk-UA" smtClean="0"/>
              <a:t>підприємницької діяльності»</a:t>
            </a:r>
            <a:endParaRPr lang="uk-UA" dirty="0"/>
          </a:p>
        </p:txBody>
      </p:sp>
    </p:spTree>
    <p:extLst>
      <p:ext uri="{BB962C8B-B14F-4D97-AF65-F5344CB8AC3E}">
        <p14:creationId xmlns:p14="http://schemas.microsoft.com/office/powerpoint/2010/main" val="2958393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CA3DB77C-10B6-45D3-99C4-4931AFBF63DC}"/>
              </a:ext>
            </a:extLst>
          </p:cNvPr>
          <p:cNvPicPr>
            <a:picLocks noChangeAspect="1"/>
          </p:cNvPicPr>
          <p:nvPr/>
        </p:nvPicPr>
        <p:blipFill>
          <a:blip r:embed="rId2"/>
          <a:stretch>
            <a:fillRect/>
          </a:stretch>
        </p:blipFill>
        <p:spPr>
          <a:xfrm>
            <a:off x="1143000" y="1076325"/>
            <a:ext cx="9906000" cy="4705350"/>
          </a:xfrm>
          <a:prstGeom prst="rect">
            <a:avLst/>
          </a:prstGeom>
        </p:spPr>
      </p:pic>
    </p:spTree>
    <p:extLst>
      <p:ext uri="{BB962C8B-B14F-4D97-AF65-F5344CB8AC3E}">
        <p14:creationId xmlns:p14="http://schemas.microsoft.com/office/powerpoint/2010/main" val="2857852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8F5CBD6B-C697-4353-86C6-ACADBE3F6808}"/>
              </a:ext>
            </a:extLst>
          </p:cNvPr>
          <p:cNvPicPr>
            <a:picLocks noChangeAspect="1"/>
          </p:cNvPicPr>
          <p:nvPr/>
        </p:nvPicPr>
        <p:blipFill>
          <a:blip r:embed="rId2"/>
          <a:stretch>
            <a:fillRect/>
          </a:stretch>
        </p:blipFill>
        <p:spPr>
          <a:xfrm>
            <a:off x="1266825" y="1385887"/>
            <a:ext cx="9658350" cy="4086225"/>
          </a:xfrm>
          <a:prstGeom prst="rect">
            <a:avLst/>
          </a:prstGeom>
        </p:spPr>
      </p:pic>
    </p:spTree>
    <p:extLst>
      <p:ext uri="{BB962C8B-B14F-4D97-AF65-F5344CB8AC3E}">
        <p14:creationId xmlns:p14="http://schemas.microsoft.com/office/powerpoint/2010/main" val="4152339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D8ED442F-F507-4B41-A53B-3A1E9F42A41F}"/>
              </a:ext>
            </a:extLst>
          </p:cNvPr>
          <p:cNvPicPr>
            <a:picLocks noChangeAspect="1"/>
          </p:cNvPicPr>
          <p:nvPr/>
        </p:nvPicPr>
        <p:blipFill>
          <a:blip r:embed="rId2"/>
          <a:stretch>
            <a:fillRect/>
          </a:stretch>
        </p:blipFill>
        <p:spPr>
          <a:xfrm>
            <a:off x="1247775" y="1014412"/>
            <a:ext cx="9696450" cy="4829175"/>
          </a:xfrm>
          <a:prstGeom prst="rect">
            <a:avLst/>
          </a:prstGeom>
        </p:spPr>
      </p:pic>
    </p:spTree>
    <p:extLst>
      <p:ext uri="{BB962C8B-B14F-4D97-AF65-F5344CB8AC3E}">
        <p14:creationId xmlns:p14="http://schemas.microsoft.com/office/powerpoint/2010/main" val="36182389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1FB9AADB-3FBE-4E14-97A7-72FD53414C72}"/>
              </a:ext>
            </a:extLst>
          </p:cNvPr>
          <p:cNvPicPr>
            <a:picLocks noChangeAspect="1"/>
          </p:cNvPicPr>
          <p:nvPr/>
        </p:nvPicPr>
        <p:blipFill>
          <a:blip r:embed="rId2"/>
          <a:stretch>
            <a:fillRect/>
          </a:stretch>
        </p:blipFill>
        <p:spPr>
          <a:xfrm>
            <a:off x="538162" y="781050"/>
            <a:ext cx="11115675" cy="5295900"/>
          </a:xfrm>
          <a:prstGeom prst="rect">
            <a:avLst/>
          </a:prstGeom>
        </p:spPr>
      </p:pic>
    </p:spTree>
    <p:extLst>
      <p:ext uri="{BB962C8B-B14F-4D97-AF65-F5344CB8AC3E}">
        <p14:creationId xmlns:p14="http://schemas.microsoft.com/office/powerpoint/2010/main" val="28838058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27AABD7F-FDF0-4A40-B9AC-3AEB7F29A096}"/>
              </a:ext>
            </a:extLst>
          </p:cNvPr>
          <p:cNvPicPr>
            <a:picLocks noChangeAspect="1"/>
          </p:cNvPicPr>
          <p:nvPr/>
        </p:nvPicPr>
        <p:blipFill>
          <a:blip r:embed="rId2"/>
          <a:stretch>
            <a:fillRect/>
          </a:stretch>
        </p:blipFill>
        <p:spPr>
          <a:xfrm>
            <a:off x="1109662" y="1265021"/>
            <a:ext cx="9972675" cy="3724275"/>
          </a:xfrm>
          <a:prstGeom prst="rect">
            <a:avLst/>
          </a:prstGeom>
        </p:spPr>
      </p:pic>
    </p:spTree>
    <p:extLst>
      <p:ext uri="{BB962C8B-B14F-4D97-AF65-F5344CB8AC3E}">
        <p14:creationId xmlns:p14="http://schemas.microsoft.com/office/powerpoint/2010/main" val="6136837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507A5469-A6F2-4D84-921F-A4E73EE704B1}"/>
              </a:ext>
            </a:extLst>
          </p:cNvPr>
          <p:cNvPicPr>
            <a:picLocks noChangeAspect="1"/>
          </p:cNvPicPr>
          <p:nvPr/>
        </p:nvPicPr>
        <p:blipFill>
          <a:blip r:embed="rId2"/>
          <a:stretch>
            <a:fillRect/>
          </a:stretch>
        </p:blipFill>
        <p:spPr>
          <a:xfrm>
            <a:off x="1195387" y="1300162"/>
            <a:ext cx="9801225" cy="4257675"/>
          </a:xfrm>
          <a:prstGeom prst="rect">
            <a:avLst/>
          </a:prstGeom>
        </p:spPr>
      </p:pic>
    </p:spTree>
    <p:extLst>
      <p:ext uri="{BB962C8B-B14F-4D97-AF65-F5344CB8AC3E}">
        <p14:creationId xmlns:p14="http://schemas.microsoft.com/office/powerpoint/2010/main" val="7818050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0B88481E-A99F-4F9E-BE5C-C325775831C3}"/>
              </a:ext>
            </a:extLst>
          </p:cNvPr>
          <p:cNvPicPr>
            <a:picLocks noChangeAspect="1"/>
          </p:cNvPicPr>
          <p:nvPr/>
        </p:nvPicPr>
        <p:blipFill>
          <a:blip r:embed="rId2"/>
          <a:stretch>
            <a:fillRect/>
          </a:stretch>
        </p:blipFill>
        <p:spPr>
          <a:xfrm>
            <a:off x="552450" y="690562"/>
            <a:ext cx="11087100" cy="5476875"/>
          </a:xfrm>
          <a:prstGeom prst="rect">
            <a:avLst/>
          </a:prstGeom>
        </p:spPr>
      </p:pic>
    </p:spTree>
    <p:extLst>
      <p:ext uri="{BB962C8B-B14F-4D97-AF65-F5344CB8AC3E}">
        <p14:creationId xmlns:p14="http://schemas.microsoft.com/office/powerpoint/2010/main" val="31557161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D292857C-0F68-4DF4-9E93-0B0C1AA9A649}"/>
              </a:ext>
            </a:extLst>
          </p:cNvPr>
          <p:cNvSpPr/>
          <p:nvPr/>
        </p:nvSpPr>
        <p:spPr>
          <a:xfrm>
            <a:off x="2246051" y="2161220"/>
            <a:ext cx="7492754" cy="2092881"/>
          </a:xfrm>
          <a:prstGeom prst="rect">
            <a:avLst/>
          </a:prstGeom>
        </p:spPr>
        <p:txBody>
          <a:bodyPr wrap="square">
            <a:spAutoFit/>
          </a:bodyPr>
          <a:lstStyle/>
          <a:p>
            <a:r>
              <a:rPr lang="uk-UA" sz="4000" b="1" dirty="0"/>
              <a:t>Як приєднатися</a:t>
            </a:r>
          </a:p>
          <a:p>
            <a:endParaRPr lang="uk-UA" dirty="0"/>
          </a:p>
          <a:p>
            <a:r>
              <a:rPr lang="uk-UA" dirty="0"/>
              <a:t>Приєднання компанії відбувається на глобальному рівні. Кожна організація подає заявку до глобального офісу </a:t>
            </a:r>
            <a:r>
              <a:rPr lang="en-US" dirty="0"/>
              <a:t>UN Global Compact, </a:t>
            </a:r>
            <a:r>
              <a:rPr lang="uk-UA" dirty="0"/>
              <a:t>а після погодження заявка надходить до української мережі.</a:t>
            </a:r>
          </a:p>
        </p:txBody>
      </p:sp>
    </p:spTree>
    <p:extLst>
      <p:ext uri="{BB962C8B-B14F-4D97-AF65-F5344CB8AC3E}">
        <p14:creationId xmlns:p14="http://schemas.microsoft.com/office/powerpoint/2010/main" val="23786755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75EEA615-3AB7-45B5-B49F-EEBEAD491167}"/>
              </a:ext>
            </a:extLst>
          </p:cNvPr>
          <p:cNvSpPr/>
          <p:nvPr/>
        </p:nvSpPr>
        <p:spPr>
          <a:xfrm>
            <a:off x="2069358" y="554400"/>
            <a:ext cx="6808312" cy="369332"/>
          </a:xfrm>
          <a:prstGeom prst="rect">
            <a:avLst/>
          </a:prstGeom>
        </p:spPr>
        <p:txBody>
          <a:bodyPr wrap="square">
            <a:spAutoFit/>
          </a:bodyPr>
          <a:lstStyle/>
          <a:p>
            <a:r>
              <a:rPr lang="uk-UA" b="1" dirty="0">
                <a:solidFill>
                  <a:srgbClr val="1E3250"/>
                </a:solidFill>
                <a:latin typeface="Roboto"/>
              </a:rPr>
              <a:t>Крок 1. </a:t>
            </a:r>
            <a:r>
              <a:rPr lang="uk-UA" dirty="0"/>
              <a:t>Компанія-</a:t>
            </a:r>
            <a:r>
              <a:rPr lang="uk-UA" dirty="0" err="1"/>
              <a:t>аплікант</a:t>
            </a:r>
            <a:r>
              <a:rPr lang="uk-UA" dirty="0"/>
              <a:t> визначає рівень залученості.</a:t>
            </a:r>
            <a:endParaRPr lang="uk-UA" b="1" i="0" dirty="0">
              <a:solidFill>
                <a:srgbClr val="1E3250"/>
              </a:solidFill>
              <a:effectLst/>
              <a:latin typeface="Roboto"/>
            </a:endParaRPr>
          </a:p>
        </p:txBody>
      </p:sp>
      <p:pic>
        <p:nvPicPr>
          <p:cNvPr id="4" name="Рисунок 3">
            <a:extLst>
              <a:ext uri="{FF2B5EF4-FFF2-40B4-BE49-F238E27FC236}">
                <a16:creationId xmlns:a16="http://schemas.microsoft.com/office/drawing/2014/main" id="{6879D17C-1C75-4ED4-B6DC-A2B6B981D0E5}"/>
              </a:ext>
            </a:extLst>
          </p:cNvPr>
          <p:cNvPicPr>
            <a:picLocks noChangeAspect="1"/>
          </p:cNvPicPr>
          <p:nvPr/>
        </p:nvPicPr>
        <p:blipFill>
          <a:blip r:embed="rId2"/>
          <a:stretch>
            <a:fillRect/>
          </a:stretch>
        </p:blipFill>
        <p:spPr>
          <a:xfrm>
            <a:off x="577049" y="1088426"/>
            <a:ext cx="10688713" cy="5446001"/>
          </a:xfrm>
          <a:prstGeom prst="rect">
            <a:avLst/>
          </a:prstGeom>
        </p:spPr>
      </p:pic>
    </p:spTree>
    <p:extLst>
      <p:ext uri="{BB962C8B-B14F-4D97-AF65-F5344CB8AC3E}">
        <p14:creationId xmlns:p14="http://schemas.microsoft.com/office/powerpoint/2010/main" val="7584721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78330FFF-A1A8-4D2E-A9C1-80D41190EA57}"/>
              </a:ext>
            </a:extLst>
          </p:cNvPr>
          <p:cNvPicPr>
            <a:picLocks noChangeAspect="1"/>
          </p:cNvPicPr>
          <p:nvPr/>
        </p:nvPicPr>
        <p:blipFill>
          <a:blip r:embed="rId2"/>
          <a:stretch>
            <a:fillRect/>
          </a:stretch>
        </p:blipFill>
        <p:spPr>
          <a:xfrm>
            <a:off x="651337" y="1587253"/>
            <a:ext cx="10889326" cy="3683493"/>
          </a:xfrm>
          <a:prstGeom prst="rect">
            <a:avLst/>
          </a:prstGeom>
        </p:spPr>
      </p:pic>
    </p:spTree>
    <p:extLst>
      <p:ext uri="{BB962C8B-B14F-4D97-AF65-F5344CB8AC3E}">
        <p14:creationId xmlns:p14="http://schemas.microsoft.com/office/powerpoint/2010/main" val="998205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CCCB5534-F932-4F28-A297-E3A298580A40}"/>
              </a:ext>
            </a:extLst>
          </p:cNvPr>
          <p:cNvSpPr/>
          <p:nvPr/>
        </p:nvSpPr>
        <p:spPr>
          <a:xfrm>
            <a:off x="3172287" y="2296176"/>
            <a:ext cx="5083946" cy="1200329"/>
          </a:xfrm>
          <a:prstGeom prst="rect">
            <a:avLst/>
          </a:prstGeom>
        </p:spPr>
        <p:txBody>
          <a:bodyPr wrap="square">
            <a:spAutoFit/>
          </a:bodyPr>
          <a:lstStyle/>
          <a:p>
            <a:pPr algn="ctr"/>
            <a:r>
              <a:rPr lang="uk-UA" dirty="0"/>
              <a:t>ПЛАН</a:t>
            </a:r>
          </a:p>
          <a:p>
            <a:pPr marL="342900" indent="-342900">
              <a:buAutoNum type="arabicPeriod"/>
            </a:pPr>
            <a:r>
              <a:rPr lang="uk-UA" dirty="0"/>
              <a:t>Сталий розвиток та його цілі</a:t>
            </a:r>
          </a:p>
          <a:p>
            <a:pPr marL="342900" indent="-342900">
              <a:buAutoNum type="arabicPeriod"/>
            </a:pPr>
            <a:r>
              <a:rPr lang="uk-UA" dirty="0" smtClean="0"/>
              <a:t>Глобальний </a:t>
            </a:r>
            <a:r>
              <a:rPr lang="uk-UA" dirty="0"/>
              <a:t>договір ООН</a:t>
            </a:r>
          </a:p>
          <a:p>
            <a:pPr marL="342900" indent="-342900">
              <a:buAutoNum type="arabicPeriod"/>
            </a:pPr>
            <a:r>
              <a:rPr lang="uk-UA" dirty="0"/>
              <a:t>Україна і цілі сталого розвитку</a:t>
            </a:r>
          </a:p>
        </p:txBody>
      </p:sp>
    </p:spTree>
    <p:extLst>
      <p:ext uri="{BB962C8B-B14F-4D97-AF65-F5344CB8AC3E}">
        <p14:creationId xmlns:p14="http://schemas.microsoft.com/office/powerpoint/2010/main" val="24774890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C42AA992-990F-4851-A10F-8457527FBB76}"/>
              </a:ext>
            </a:extLst>
          </p:cNvPr>
          <p:cNvPicPr>
            <a:picLocks noChangeAspect="1"/>
          </p:cNvPicPr>
          <p:nvPr/>
        </p:nvPicPr>
        <p:blipFill>
          <a:blip r:embed="rId2"/>
          <a:stretch>
            <a:fillRect/>
          </a:stretch>
        </p:blipFill>
        <p:spPr>
          <a:xfrm>
            <a:off x="660904" y="1660124"/>
            <a:ext cx="11282708" cy="3062795"/>
          </a:xfrm>
          <a:prstGeom prst="rect">
            <a:avLst/>
          </a:prstGeom>
        </p:spPr>
      </p:pic>
    </p:spTree>
    <p:extLst>
      <p:ext uri="{BB962C8B-B14F-4D97-AF65-F5344CB8AC3E}">
        <p14:creationId xmlns:p14="http://schemas.microsoft.com/office/powerpoint/2010/main" val="11067984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ECAA40A5-8B81-4B5E-B37B-AF0F56011D47}"/>
              </a:ext>
            </a:extLst>
          </p:cNvPr>
          <p:cNvPicPr>
            <a:picLocks noChangeAspect="1"/>
          </p:cNvPicPr>
          <p:nvPr/>
        </p:nvPicPr>
        <p:blipFill>
          <a:blip r:embed="rId2"/>
          <a:stretch>
            <a:fillRect/>
          </a:stretch>
        </p:blipFill>
        <p:spPr>
          <a:xfrm>
            <a:off x="1674919" y="1332848"/>
            <a:ext cx="8028373" cy="3899197"/>
          </a:xfrm>
          <a:prstGeom prst="rect">
            <a:avLst/>
          </a:prstGeom>
        </p:spPr>
      </p:pic>
    </p:spTree>
    <p:extLst>
      <p:ext uri="{BB962C8B-B14F-4D97-AF65-F5344CB8AC3E}">
        <p14:creationId xmlns:p14="http://schemas.microsoft.com/office/powerpoint/2010/main" val="42117281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AA311A84-3B7B-4E54-8A33-1690BB3CAAF7}"/>
              </a:ext>
            </a:extLst>
          </p:cNvPr>
          <p:cNvSpPr/>
          <p:nvPr/>
        </p:nvSpPr>
        <p:spPr>
          <a:xfrm>
            <a:off x="1828799" y="2274838"/>
            <a:ext cx="7759083" cy="2308324"/>
          </a:xfrm>
          <a:prstGeom prst="rect">
            <a:avLst/>
          </a:prstGeom>
        </p:spPr>
        <p:txBody>
          <a:bodyPr wrap="square">
            <a:spAutoFit/>
          </a:bodyPr>
          <a:lstStyle/>
          <a:p>
            <a:r>
              <a:rPr lang="uk-UA" sz="3600" b="1" dirty="0">
                <a:solidFill>
                  <a:srgbClr val="1E3250"/>
                </a:solidFill>
                <a:latin typeface="Roboto"/>
              </a:rPr>
              <a:t>Крок 2</a:t>
            </a:r>
          </a:p>
          <a:p>
            <a:endParaRPr lang="uk-UA" dirty="0">
              <a:solidFill>
                <a:srgbClr val="1E3250"/>
              </a:solidFill>
              <a:latin typeface="Roboto"/>
            </a:endParaRPr>
          </a:p>
          <a:p>
            <a:r>
              <a:rPr lang="uk-UA" dirty="0">
                <a:solidFill>
                  <a:srgbClr val="1E3250"/>
                </a:solidFill>
                <a:latin typeface="Roboto"/>
              </a:rPr>
              <a:t>Компанія-</a:t>
            </a:r>
            <a:r>
              <a:rPr lang="uk-UA" dirty="0" err="1">
                <a:solidFill>
                  <a:srgbClr val="1E3250"/>
                </a:solidFill>
                <a:latin typeface="Roboto"/>
              </a:rPr>
              <a:t>аплікант</a:t>
            </a:r>
            <a:r>
              <a:rPr lang="uk-UA" dirty="0">
                <a:solidFill>
                  <a:srgbClr val="1E3250"/>
                </a:solidFill>
                <a:latin typeface="Roboto"/>
              </a:rPr>
              <a:t> пише лист на ім’я Генерального секретаря ООН від першої особи компанії. В листі зазначається зобов’язання дотримуватися Десяти принципів Глобального договору ООН, працювати над досягненням Цілей сталого розвитку та щорічно звітувати про прогрес.</a:t>
            </a:r>
            <a:endParaRPr lang="uk-UA" b="0" i="0" dirty="0">
              <a:solidFill>
                <a:srgbClr val="1E3250"/>
              </a:solidFill>
              <a:effectLst/>
              <a:latin typeface="Roboto"/>
            </a:endParaRPr>
          </a:p>
        </p:txBody>
      </p:sp>
    </p:spTree>
    <p:extLst>
      <p:ext uri="{BB962C8B-B14F-4D97-AF65-F5344CB8AC3E}">
        <p14:creationId xmlns:p14="http://schemas.microsoft.com/office/powerpoint/2010/main" val="14217025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8E4FCA16-768B-4512-B536-8688794EF1E1}"/>
              </a:ext>
            </a:extLst>
          </p:cNvPr>
          <p:cNvSpPr/>
          <p:nvPr/>
        </p:nvSpPr>
        <p:spPr>
          <a:xfrm>
            <a:off x="3048000" y="2551837"/>
            <a:ext cx="6096000" cy="1292662"/>
          </a:xfrm>
          <a:prstGeom prst="rect">
            <a:avLst/>
          </a:prstGeom>
        </p:spPr>
        <p:txBody>
          <a:bodyPr>
            <a:spAutoFit/>
          </a:bodyPr>
          <a:lstStyle/>
          <a:p>
            <a:r>
              <a:rPr lang="ru-RU" sz="2400" b="1" dirty="0"/>
              <a:t>Крок 3</a:t>
            </a:r>
          </a:p>
          <a:p>
            <a:r>
              <a:rPr lang="ru-RU" dirty="0" err="1"/>
              <a:t>Компанія-аплікант</a:t>
            </a:r>
            <a:r>
              <a:rPr lang="ru-RU" dirty="0"/>
              <a:t> </a:t>
            </a:r>
            <a:r>
              <a:rPr lang="ru-RU" dirty="0" err="1"/>
              <a:t>заповнює</a:t>
            </a:r>
            <a:r>
              <a:rPr lang="ru-RU" dirty="0"/>
              <a:t> онлайн-заявку, де </a:t>
            </a:r>
            <a:r>
              <a:rPr lang="ru-RU" dirty="0" err="1"/>
              <a:t>зазначає</a:t>
            </a:r>
            <a:r>
              <a:rPr lang="ru-RU" dirty="0"/>
              <a:t> </a:t>
            </a:r>
            <a:r>
              <a:rPr lang="ru-RU" dirty="0" err="1"/>
              <a:t>інформацію</a:t>
            </a:r>
            <a:r>
              <a:rPr lang="ru-RU" dirty="0"/>
              <a:t> про </a:t>
            </a:r>
            <a:r>
              <a:rPr lang="ru-RU" dirty="0" err="1"/>
              <a:t>компанію</a:t>
            </a:r>
            <a:r>
              <a:rPr lang="ru-RU" dirty="0"/>
              <a:t>. До заявки </a:t>
            </a:r>
            <a:r>
              <a:rPr lang="ru-RU" dirty="0" err="1"/>
              <a:t>додається</a:t>
            </a:r>
            <a:r>
              <a:rPr lang="ru-RU" dirty="0"/>
              <a:t> лист про </a:t>
            </a:r>
            <a:r>
              <a:rPr lang="ru-RU" dirty="0" err="1"/>
              <a:t>зобов’язання</a:t>
            </a:r>
            <a:r>
              <a:rPr lang="ru-RU" dirty="0"/>
              <a:t> </a:t>
            </a:r>
            <a:r>
              <a:rPr lang="ru-RU" dirty="0" err="1"/>
              <a:t>від</a:t>
            </a:r>
            <a:r>
              <a:rPr lang="ru-RU" dirty="0"/>
              <a:t> </a:t>
            </a:r>
            <a:r>
              <a:rPr lang="ru-RU" dirty="0" err="1"/>
              <a:t>першої</a:t>
            </a:r>
            <a:r>
              <a:rPr lang="ru-RU" dirty="0"/>
              <a:t> особи.</a:t>
            </a:r>
            <a:endParaRPr lang="uk-UA" dirty="0"/>
          </a:p>
        </p:txBody>
      </p:sp>
    </p:spTree>
    <p:extLst>
      <p:ext uri="{BB962C8B-B14F-4D97-AF65-F5344CB8AC3E}">
        <p14:creationId xmlns:p14="http://schemas.microsoft.com/office/powerpoint/2010/main" val="4009357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id="{8276CB01-E46F-40DE-9DCB-80CBE8E30FA7}"/>
              </a:ext>
            </a:extLst>
          </p:cNvPr>
          <p:cNvSpPr/>
          <p:nvPr/>
        </p:nvSpPr>
        <p:spPr>
          <a:xfrm>
            <a:off x="2459115" y="1992582"/>
            <a:ext cx="6427432" cy="1846659"/>
          </a:xfrm>
          <a:prstGeom prst="rect">
            <a:avLst/>
          </a:prstGeom>
        </p:spPr>
        <p:txBody>
          <a:bodyPr wrap="square">
            <a:spAutoFit/>
          </a:bodyPr>
          <a:lstStyle/>
          <a:p>
            <a:r>
              <a:rPr lang="uk-UA" sz="2400" b="1" dirty="0">
                <a:solidFill>
                  <a:srgbClr val="1E3250"/>
                </a:solidFill>
                <a:latin typeface="Roboto"/>
              </a:rPr>
              <a:t>Крок 4. </a:t>
            </a:r>
            <a:r>
              <a:rPr lang="uk-UA" dirty="0"/>
              <a:t>Після розгляду заяви глобальним офісом та прийняття рішення про можливість приєднання компанії до світової мережі Глобального договору ООН, відбувається підписання договору про членство з мережею ГД ООН в Україні та сплата членського внеску.</a:t>
            </a:r>
            <a:endParaRPr lang="uk-UA" b="1" i="0" dirty="0">
              <a:solidFill>
                <a:srgbClr val="1E3250"/>
              </a:solidFill>
              <a:effectLst/>
              <a:latin typeface="Roboto"/>
            </a:endParaRPr>
          </a:p>
        </p:txBody>
      </p:sp>
    </p:spTree>
    <p:extLst>
      <p:ext uri="{BB962C8B-B14F-4D97-AF65-F5344CB8AC3E}">
        <p14:creationId xmlns:p14="http://schemas.microsoft.com/office/powerpoint/2010/main" val="25387430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5E2C792F-1C40-429D-9516-23F4C139648E}"/>
              </a:ext>
            </a:extLst>
          </p:cNvPr>
          <p:cNvSpPr/>
          <p:nvPr/>
        </p:nvSpPr>
        <p:spPr>
          <a:xfrm>
            <a:off x="1518082" y="1592971"/>
            <a:ext cx="8043168" cy="3416320"/>
          </a:xfrm>
          <a:prstGeom prst="rect">
            <a:avLst/>
          </a:prstGeom>
        </p:spPr>
        <p:txBody>
          <a:bodyPr wrap="square">
            <a:spAutoFit/>
          </a:bodyPr>
          <a:lstStyle/>
          <a:p>
            <a:r>
              <a:rPr lang="uk-UA" b="1" dirty="0">
                <a:solidFill>
                  <a:srgbClr val="1E3250"/>
                </a:solidFill>
                <a:latin typeface="Roboto"/>
              </a:rPr>
              <a:t>Які переваги отримують компанії</a:t>
            </a:r>
          </a:p>
          <a:p>
            <a:r>
              <a:rPr lang="uk-UA" b="1" dirty="0">
                <a:solidFill>
                  <a:srgbClr val="1E3250"/>
                </a:solidFill>
                <a:latin typeface="Roboto"/>
              </a:rPr>
              <a:t>Добре для бізнесу.</a:t>
            </a:r>
            <a:r>
              <a:rPr lang="uk-UA" dirty="0">
                <a:solidFill>
                  <a:srgbClr val="1E3250"/>
                </a:solidFill>
                <a:latin typeface="Roboto"/>
              </a:rPr>
              <a:t> Корпоративний та організаційний успіх вимагає стабільної економіки та, серед іншого, здорових, кваліфікованих та освічених працівників. Сталі компанії відчувають зростання довіри до бренду та підтримки інвесторів.</a:t>
            </a:r>
          </a:p>
          <a:p>
            <a:r>
              <a:rPr lang="uk-UA" b="1" dirty="0">
                <a:solidFill>
                  <a:srgbClr val="1E3250"/>
                </a:solidFill>
                <a:latin typeface="Roboto"/>
              </a:rPr>
              <a:t>Добре для суспільства. </a:t>
            </a:r>
            <a:r>
              <a:rPr lang="uk-UA" dirty="0">
                <a:solidFill>
                  <a:srgbClr val="1E3250"/>
                </a:solidFill>
                <a:latin typeface="Roboto"/>
              </a:rPr>
              <a:t>Бізнес насправді має значення. У відповідь на виклики суспільства компанії пропонують свіжі ідеї та сталі рішення — саме те, що потрібно,  для створення кращого світу. Серед учасників Глобального договору більше 12 тисяч бізнесів та 3 тисячі некомерційних організацій, які вже змінюють світ. Вони допомагають зменшити крайню бідність, вирішують трудові питання, відмовляються від ризиків для навколишнього середовища в усьому світі та ще багато іншого.</a:t>
            </a:r>
            <a:endParaRPr lang="uk-UA" b="0" i="0" dirty="0">
              <a:solidFill>
                <a:srgbClr val="1E3250"/>
              </a:solidFill>
              <a:effectLst/>
              <a:latin typeface="Roboto"/>
            </a:endParaRPr>
          </a:p>
        </p:txBody>
      </p:sp>
    </p:spTree>
    <p:extLst>
      <p:ext uri="{BB962C8B-B14F-4D97-AF65-F5344CB8AC3E}">
        <p14:creationId xmlns:p14="http://schemas.microsoft.com/office/powerpoint/2010/main" val="36042732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A89082D0-1CC5-414F-BD50-F224B1F76ED5}"/>
              </a:ext>
            </a:extLst>
          </p:cNvPr>
          <p:cNvPicPr>
            <a:picLocks noChangeAspect="1"/>
          </p:cNvPicPr>
          <p:nvPr/>
        </p:nvPicPr>
        <p:blipFill>
          <a:blip r:embed="rId2"/>
          <a:stretch>
            <a:fillRect/>
          </a:stretch>
        </p:blipFill>
        <p:spPr>
          <a:xfrm>
            <a:off x="600075" y="862012"/>
            <a:ext cx="10991850" cy="5133975"/>
          </a:xfrm>
          <a:prstGeom prst="rect">
            <a:avLst/>
          </a:prstGeom>
        </p:spPr>
      </p:pic>
    </p:spTree>
    <p:extLst>
      <p:ext uri="{BB962C8B-B14F-4D97-AF65-F5344CB8AC3E}">
        <p14:creationId xmlns:p14="http://schemas.microsoft.com/office/powerpoint/2010/main" val="34498520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840B4823-0C8B-4FC8-BAF9-C572B1967CBB}"/>
              </a:ext>
            </a:extLst>
          </p:cNvPr>
          <p:cNvPicPr>
            <a:picLocks noChangeAspect="1"/>
          </p:cNvPicPr>
          <p:nvPr/>
        </p:nvPicPr>
        <p:blipFill>
          <a:blip r:embed="rId2"/>
          <a:stretch>
            <a:fillRect/>
          </a:stretch>
        </p:blipFill>
        <p:spPr>
          <a:xfrm>
            <a:off x="1576387" y="614362"/>
            <a:ext cx="9039225" cy="5629275"/>
          </a:xfrm>
          <a:prstGeom prst="rect">
            <a:avLst/>
          </a:prstGeom>
        </p:spPr>
      </p:pic>
    </p:spTree>
    <p:extLst>
      <p:ext uri="{BB962C8B-B14F-4D97-AF65-F5344CB8AC3E}">
        <p14:creationId xmlns:p14="http://schemas.microsoft.com/office/powerpoint/2010/main" val="10796906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5A23E4C2-8E8E-4F6E-AE11-9B3995135E74}"/>
              </a:ext>
            </a:extLst>
          </p:cNvPr>
          <p:cNvPicPr>
            <a:picLocks noChangeAspect="1"/>
          </p:cNvPicPr>
          <p:nvPr/>
        </p:nvPicPr>
        <p:blipFill>
          <a:blip r:embed="rId2"/>
          <a:stretch>
            <a:fillRect/>
          </a:stretch>
        </p:blipFill>
        <p:spPr>
          <a:xfrm>
            <a:off x="1633537" y="1866900"/>
            <a:ext cx="8924925" cy="3124200"/>
          </a:xfrm>
          <a:prstGeom prst="rect">
            <a:avLst/>
          </a:prstGeom>
        </p:spPr>
      </p:pic>
    </p:spTree>
    <p:extLst>
      <p:ext uri="{BB962C8B-B14F-4D97-AF65-F5344CB8AC3E}">
        <p14:creationId xmlns:p14="http://schemas.microsoft.com/office/powerpoint/2010/main" val="21730446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75E8A7FC-6212-496F-B385-7E21580764B4}"/>
              </a:ext>
            </a:extLst>
          </p:cNvPr>
          <p:cNvPicPr>
            <a:picLocks noChangeAspect="1"/>
          </p:cNvPicPr>
          <p:nvPr/>
        </p:nvPicPr>
        <p:blipFill>
          <a:blip r:embed="rId2"/>
          <a:stretch>
            <a:fillRect/>
          </a:stretch>
        </p:blipFill>
        <p:spPr>
          <a:xfrm>
            <a:off x="1638300" y="842962"/>
            <a:ext cx="8915400" cy="5172075"/>
          </a:xfrm>
          <a:prstGeom prst="rect">
            <a:avLst/>
          </a:prstGeom>
        </p:spPr>
      </p:pic>
    </p:spTree>
    <p:extLst>
      <p:ext uri="{BB962C8B-B14F-4D97-AF65-F5344CB8AC3E}">
        <p14:creationId xmlns:p14="http://schemas.microsoft.com/office/powerpoint/2010/main" val="775322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23D7A69C-9041-44C2-B438-138E95D9310B}"/>
              </a:ext>
            </a:extLst>
          </p:cNvPr>
          <p:cNvSpPr/>
          <p:nvPr/>
        </p:nvSpPr>
        <p:spPr>
          <a:xfrm>
            <a:off x="967666" y="1109955"/>
            <a:ext cx="9889724" cy="4801314"/>
          </a:xfrm>
          <a:prstGeom prst="rect">
            <a:avLst/>
          </a:prstGeom>
        </p:spPr>
        <p:txBody>
          <a:bodyPr wrap="square">
            <a:spAutoFit/>
          </a:bodyPr>
          <a:lstStyle/>
          <a:p>
            <a:pPr indent="215900" algn="ctr"/>
            <a:r>
              <a:rPr lang="uk-UA" dirty="0"/>
              <a:t>2. </a:t>
            </a:r>
            <a:r>
              <a:rPr lang="uk-UA" dirty="0" smtClean="0"/>
              <a:t>Глобальний </a:t>
            </a:r>
            <a:r>
              <a:rPr lang="uk-UA" dirty="0"/>
              <a:t>договір ООН</a:t>
            </a:r>
          </a:p>
          <a:p>
            <a:pPr indent="215900" algn="ctr">
              <a:spcAft>
                <a:spcPts val="0"/>
              </a:spcAft>
            </a:pPr>
            <a:endParaRPr lang="uk-UA" dirty="0">
              <a:latin typeface="Times New Roman" panose="02020603050405020304" pitchFamily="18" charset="0"/>
              <a:ea typeface="Calibri" panose="020F0502020204030204" pitchFamily="34" charset="0"/>
              <a:cs typeface="Times New Roman" panose="02020603050405020304" pitchFamily="18" charset="0"/>
            </a:endParaRPr>
          </a:p>
          <a:p>
            <a:pPr indent="215900"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Традиційно соціальна відповідальність підприємництва обмежувалася його роллю в зростанні економіки, створенні робочих місць та сплаті податків, але в сучасних умовах бізнес-структурам запропоновано взяти на себе більш масштабну, інтегруючу роль в практичній реалізації програми досягнення ЦСР, яка визначається, як єдино можливий шлях розвитку не тільки для країн та організацій, які залучені в процес підвищення відповідальності за перспективи сталого розвитку суспільства, але й для підприємництва. За експертними оцінками, досягнення ЦСР потребує щорічного обсягу фінансування в розмірі 5-7 трлн. доларів. Ресурси, які спроможні надати уряди країн світу, зараз не перебільшують 132 млрд. доларів на рік. Тому провідна роль у фінансуванні досягнення ЦСР відводиться підприємницьким структурам та фінансовим ринкам, які здатні забезпечити відповідне фінансування в інтересах сталого розвитку. И головне місце тут мають зайняти підприємства, які у центр своїх бізнес-стратегій ставлять екологічні, соціальні та управлінські показники (критерії ESG — </a:t>
            </a:r>
            <a:r>
              <a:rPr lang="uk-UA" dirty="0" err="1">
                <a:latin typeface="Times New Roman" panose="02020603050405020304" pitchFamily="18" charset="0"/>
                <a:ea typeface="Calibri" panose="020F0502020204030204" pitchFamily="34" charset="0"/>
                <a:cs typeface="Times New Roman" panose="02020603050405020304" pitchFamily="18" charset="0"/>
              </a:rPr>
              <a:t>environmental</a:t>
            </a:r>
            <a:r>
              <a:rPr lang="uk-UA" dirty="0">
                <a:latin typeface="Times New Roman" panose="02020603050405020304" pitchFamily="18" charset="0"/>
                <a:ea typeface="Calibri" panose="020F0502020204030204" pitchFamily="34" charset="0"/>
                <a:cs typeface="Times New Roman" panose="02020603050405020304" pitchFamily="18" charset="0"/>
              </a:rPr>
              <a:t>, </a:t>
            </a:r>
            <a:r>
              <a:rPr lang="uk-UA" dirty="0" err="1">
                <a:latin typeface="Times New Roman" panose="02020603050405020304" pitchFamily="18" charset="0"/>
                <a:ea typeface="Calibri" panose="020F0502020204030204" pitchFamily="34" charset="0"/>
                <a:cs typeface="Times New Roman" panose="02020603050405020304" pitchFamily="18" charset="0"/>
              </a:rPr>
              <a:t>social</a:t>
            </a:r>
            <a:r>
              <a:rPr lang="uk-UA" dirty="0">
                <a:latin typeface="Times New Roman" panose="02020603050405020304" pitchFamily="18" charset="0"/>
                <a:ea typeface="Calibri" panose="020F0502020204030204" pitchFamily="34" charset="0"/>
                <a:cs typeface="Times New Roman" panose="02020603050405020304" pitchFamily="18" charset="0"/>
              </a:rPr>
              <a:t> </a:t>
            </a:r>
            <a:r>
              <a:rPr lang="uk-UA" dirty="0" err="1">
                <a:latin typeface="Times New Roman" panose="02020603050405020304" pitchFamily="18" charset="0"/>
                <a:ea typeface="Calibri" panose="020F0502020204030204" pitchFamily="34" charset="0"/>
                <a:cs typeface="Times New Roman" panose="02020603050405020304" pitchFamily="18" charset="0"/>
              </a:rPr>
              <a:t>and</a:t>
            </a:r>
            <a:r>
              <a:rPr lang="uk-UA" dirty="0">
                <a:latin typeface="Times New Roman" panose="02020603050405020304" pitchFamily="18" charset="0"/>
                <a:ea typeface="Calibri" panose="020F0502020204030204" pitchFamily="34" charset="0"/>
                <a:cs typeface="Times New Roman" panose="02020603050405020304" pitchFamily="18" charset="0"/>
              </a:rPr>
              <a:t> </a:t>
            </a:r>
            <a:r>
              <a:rPr lang="uk-UA" dirty="0" err="1">
                <a:latin typeface="Times New Roman" panose="02020603050405020304" pitchFamily="18" charset="0"/>
                <a:ea typeface="Calibri" panose="020F0502020204030204" pitchFamily="34" charset="0"/>
                <a:cs typeface="Times New Roman" panose="02020603050405020304" pitchFamily="18" charset="0"/>
              </a:rPr>
              <a:t>governance</a:t>
            </a:r>
            <a:r>
              <a:rPr lang="uk-UA" dirty="0">
                <a:latin typeface="Times New Roman" panose="02020603050405020304" pitchFamily="18" charset="0"/>
                <a:ea typeface="Calibri" panose="020F0502020204030204" pitchFamily="34" charset="0"/>
                <a:cs typeface="Times New Roman" panose="02020603050405020304" pitchFamily="18" charset="0"/>
              </a:rPr>
              <a:t>) та ESG-інвестиції. Саме такі підприємства мають стати бізнес-лідерами, головними суб’єктами практичного досягнення ЦСР шляхом трансляції свого прибутку в стале та інклюзивне економічне зростання, захист навколишнього середовища та боротьбу із зміною клімату.</a:t>
            </a:r>
            <a:endParaRPr lang="uk-UA"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13195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4D8B0A9B-52F0-4675-917F-F375A23E54B4}"/>
              </a:ext>
            </a:extLst>
          </p:cNvPr>
          <p:cNvPicPr>
            <a:picLocks noChangeAspect="1"/>
          </p:cNvPicPr>
          <p:nvPr/>
        </p:nvPicPr>
        <p:blipFill>
          <a:blip r:embed="rId2"/>
          <a:stretch>
            <a:fillRect/>
          </a:stretch>
        </p:blipFill>
        <p:spPr>
          <a:xfrm>
            <a:off x="1638300" y="1276350"/>
            <a:ext cx="8915400" cy="4305300"/>
          </a:xfrm>
          <a:prstGeom prst="rect">
            <a:avLst/>
          </a:prstGeom>
        </p:spPr>
      </p:pic>
    </p:spTree>
    <p:extLst>
      <p:ext uri="{BB962C8B-B14F-4D97-AF65-F5344CB8AC3E}">
        <p14:creationId xmlns:p14="http://schemas.microsoft.com/office/powerpoint/2010/main" val="35430422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FE6118A3-0F5F-4072-B308-B585D772903B}"/>
              </a:ext>
            </a:extLst>
          </p:cNvPr>
          <p:cNvPicPr>
            <a:picLocks noChangeAspect="1"/>
          </p:cNvPicPr>
          <p:nvPr/>
        </p:nvPicPr>
        <p:blipFill>
          <a:blip r:embed="rId2"/>
          <a:stretch>
            <a:fillRect/>
          </a:stretch>
        </p:blipFill>
        <p:spPr>
          <a:xfrm>
            <a:off x="1633537" y="1909762"/>
            <a:ext cx="8924925" cy="3038475"/>
          </a:xfrm>
          <a:prstGeom prst="rect">
            <a:avLst/>
          </a:prstGeom>
        </p:spPr>
      </p:pic>
    </p:spTree>
    <p:extLst>
      <p:ext uri="{BB962C8B-B14F-4D97-AF65-F5344CB8AC3E}">
        <p14:creationId xmlns:p14="http://schemas.microsoft.com/office/powerpoint/2010/main" val="2913803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7D04FEEE-54AD-4E14-9999-332ABB64EB59}"/>
              </a:ext>
            </a:extLst>
          </p:cNvPr>
          <p:cNvPicPr>
            <a:picLocks noChangeAspect="1"/>
          </p:cNvPicPr>
          <p:nvPr/>
        </p:nvPicPr>
        <p:blipFill>
          <a:blip r:embed="rId2"/>
          <a:stretch>
            <a:fillRect/>
          </a:stretch>
        </p:blipFill>
        <p:spPr>
          <a:xfrm>
            <a:off x="1709737" y="738187"/>
            <a:ext cx="8772525" cy="5381625"/>
          </a:xfrm>
          <a:prstGeom prst="rect">
            <a:avLst/>
          </a:prstGeom>
        </p:spPr>
      </p:pic>
    </p:spTree>
    <p:extLst>
      <p:ext uri="{BB962C8B-B14F-4D97-AF65-F5344CB8AC3E}">
        <p14:creationId xmlns:p14="http://schemas.microsoft.com/office/powerpoint/2010/main" val="14707539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407ECBC0-B8BB-471D-99B9-74104D53FA97}"/>
              </a:ext>
            </a:extLst>
          </p:cNvPr>
          <p:cNvPicPr>
            <a:picLocks noChangeAspect="1"/>
          </p:cNvPicPr>
          <p:nvPr/>
        </p:nvPicPr>
        <p:blipFill>
          <a:blip r:embed="rId2"/>
          <a:stretch>
            <a:fillRect/>
          </a:stretch>
        </p:blipFill>
        <p:spPr>
          <a:xfrm>
            <a:off x="1709737" y="1943100"/>
            <a:ext cx="8772525" cy="2971800"/>
          </a:xfrm>
          <a:prstGeom prst="rect">
            <a:avLst/>
          </a:prstGeom>
        </p:spPr>
      </p:pic>
    </p:spTree>
    <p:extLst>
      <p:ext uri="{BB962C8B-B14F-4D97-AF65-F5344CB8AC3E}">
        <p14:creationId xmlns:p14="http://schemas.microsoft.com/office/powerpoint/2010/main" val="19931744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9E04C817-166A-42D6-BD50-CE4CE8DAB9E8}"/>
              </a:ext>
            </a:extLst>
          </p:cNvPr>
          <p:cNvSpPr/>
          <p:nvPr/>
        </p:nvSpPr>
        <p:spPr>
          <a:xfrm>
            <a:off x="523071" y="116323"/>
            <a:ext cx="11469950" cy="6463308"/>
          </a:xfrm>
          <a:prstGeom prst="rect">
            <a:avLst/>
          </a:prstGeom>
        </p:spPr>
        <p:txBody>
          <a:bodyPr wrap="square">
            <a:spAutoFit/>
          </a:bodyPr>
          <a:lstStyle/>
          <a:p>
            <a:r>
              <a:rPr lang="uk-UA" b="1" dirty="0" smtClean="0"/>
              <a:t>Звітність про досягнення Цілей сталого розвитку</a:t>
            </a:r>
          </a:p>
          <a:p>
            <a:r>
              <a:rPr lang="uk-UA" b="1" dirty="0" smtClean="0"/>
              <a:t>Нефінансова звітність</a:t>
            </a:r>
            <a:r>
              <a:rPr lang="uk-UA" dirty="0" smtClean="0"/>
              <a:t> — це відкритість перед </a:t>
            </a:r>
            <a:r>
              <a:rPr lang="uk-UA" dirty="0" err="1" smtClean="0"/>
              <a:t>стейкхолдерами</a:t>
            </a:r>
            <a:r>
              <a:rPr lang="uk-UA" dirty="0" smtClean="0"/>
              <a:t> (інвесторами, споживачами, постачальниками, громадянським суспільством, урядом та ін.) у питаннях відповідальності та сталості бізнесу. Якісна нефінансова звітність  забезпечує прозорість, </a:t>
            </a:r>
            <a:r>
              <a:rPr lang="uk-UA" dirty="0" err="1" smtClean="0"/>
              <a:t>вимірюваність</a:t>
            </a:r>
            <a:r>
              <a:rPr lang="uk-UA" dirty="0" smtClean="0"/>
              <a:t>, захищеність та забезпечує кредит довіри контрагентів.</a:t>
            </a:r>
          </a:p>
          <a:p>
            <a:r>
              <a:rPr lang="uk-UA" dirty="0" smtClean="0"/>
              <a:t>Однією з умов участі бізнесу у Глобальному договорі ООН є подання щорічного звіту про прогрес.</a:t>
            </a:r>
          </a:p>
          <a:p>
            <a:r>
              <a:rPr lang="uk-UA" dirty="0"/>
              <a:t> </a:t>
            </a:r>
          </a:p>
          <a:p>
            <a:r>
              <a:rPr lang="uk-UA" b="1" dirty="0"/>
              <a:t>ПРО ЩО?</a:t>
            </a:r>
            <a:r>
              <a:rPr lang="uk-UA" dirty="0"/>
              <a:t> </a:t>
            </a:r>
          </a:p>
          <a:p>
            <a:r>
              <a:rPr lang="uk-UA" dirty="0" smtClean="0"/>
              <a:t>Звіт</a:t>
            </a:r>
            <a:r>
              <a:rPr lang="uk-UA" b="1" dirty="0" smtClean="0"/>
              <a:t> про прогрес</a:t>
            </a:r>
            <a:r>
              <a:rPr lang="uk-UA" dirty="0" smtClean="0"/>
              <a:t> — це щорічний звіт компаній-учасниць Глобального договору ООН щодо реалізації </a:t>
            </a:r>
            <a:r>
              <a:rPr lang="uk-UA" b="1" dirty="0" smtClean="0"/>
              <a:t>10 принципів ГД ООН</a:t>
            </a:r>
            <a:r>
              <a:rPr lang="uk-UA" dirty="0" smtClean="0"/>
              <a:t> та </a:t>
            </a:r>
            <a:r>
              <a:rPr lang="uk-UA" b="1" dirty="0" smtClean="0"/>
              <a:t>Цілей сталого розвитку</a:t>
            </a:r>
            <a:r>
              <a:rPr lang="uk-UA" dirty="0" smtClean="0"/>
              <a:t>. Звіт є публічним, завдяки чому клієнти, партнери та інвестори можуть впевнитись у надійності співпраці з компанією, яка подає такий звіт. Подана інформація стосується прав людини, навколишнього середовища, трудових прав та протидії корупції та реалізації </a:t>
            </a:r>
            <a:r>
              <a:rPr lang="uk-UA" b="1" dirty="0" smtClean="0"/>
              <a:t>17 Глобальних цілей</a:t>
            </a:r>
            <a:r>
              <a:rPr lang="uk-UA" dirty="0" smtClean="0"/>
              <a:t>. </a:t>
            </a:r>
            <a:endParaRPr lang="uk-UA" dirty="0"/>
          </a:p>
          <a:p>
            <a:r>
              <a:rPr lang="uk-UA" dirty="0"/>
              <a:t> </a:t>
            </a:r>
          </a:p>
          <a:p>
            <a:r>
              <a:rPr lang="uk-UA" b="1" dirty="0"/>
              <a:t>КОЛИ та ЯК ЧАСТО?</a:t>
            </a:r>
            <a:endParaRPr lang="uk-UA" dirty="0"/>
          </a:p>
          <a:p>
            <a:r>
              <a:rPr lang="uk-UA" dirty="0"/>
              <a:t>Звіт про прогрес публікується щороку в один і той самий період, що відповідає даті (річниці) приєднання. Некомерційні організації подають Звіт про залученість, кожні 2 роки.</a:t>
            </a:r>
          </a:p>
          <a:p>
            <a:r>
              <a:rPr lang="uk-UA" dirty="0"/>
              <a:t> </a:t>
            </a:r>
          </a:p>
          <a:p>
            <a:r>
              <a:rPr lang="uk-UA" b="1" dirty="0"/>
              <a:t>ФОРМА та НАПОВНЕННЯ</a:t>
            </a:r>
            <a:endParaRPr lang="uk-UA" dirty="0"/>
          </a:p>
          <a:p>
            <a:r>
              <a:rPr lang="uk-UA" dirty="0"/>
              <a:t>Форма Звіту про прогрес є довільною. Проте, є декілька рекомендацій щодо подання інформації та визначення кількісних та якісних показників, які і свідчать про прогрес певної компанії.</a:t>
            </a:r>
            <a:endParaRPr lang="uk-UA" dirty="0">
              <a:effectLst/>
            </a:endParaRPr>
          </a:p>
        </p:txBody>
      </p:sp>
    </p:spTree>
    <p:extLst>
      <p:ext uri="{BB962C8B-B14F-4D97-AF65-F5344CB8AC3E}">
        <p14:creationId xmlns:p14="http://schemas.microsoft.com/office/powerpoint/2010/main" val="5532938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E0AF2669-6EE4-47E6-A872-09410D0C8AF0}"/>
              </a:ext>
            </a:extLst>
          </p:cNvPr>
          <p:cNvSpPr/>
          <p:nvPr/>
        </p:nvSpPr>
        <p:spPr>
          <a:xfrm>
            <a:off x="1127465" y="1095743"/>
            <a:ext cx="9525740" cy="5078313"/>
          </a:xfrm>
          <a:prstGeom prst="rect">
            <a:avLst/>
          </a:prstGeom>
        </p:spPr>
        <p:txBody>
          <a:bodyPr wrap="square">
            <a:spAutoFit/>
          </a:bodyPr>
          <a:lstStyle/>
          <a:p>
            <a:r>
              <a:rPr lang="uk-UA" b="1" dirty="0">
                <a:solidFill>
                  <a:srgbClr val="1E3250"/>
                </a:solidFill>
                <a:latin typeface="Roboto"/>
              </a:rPr>
              <a:t>ЕКСПЕРТИЗА ГД ООН</a:t>
            </a:r>
            <a:endParaRPr lang="uk-UA" dirty="0">
              <a:solidFill>
                <a:srgbClr val="1E3250"/>
              </a:solidFill>
              <a:latin typeface="Roboto"/>
            </a:endParaRPr>
          </a:p>
          <a:p>
            <a:r>
              <a:rPr lang="uk-UA" dirty="0">
                <a:solidFill>
                  <a:srgbClr val="1E3250"/>
                </a:solidFill>
                <a:latin typeface="Roboto"/>
              </a:rPr>
              <a:t>Об’єднуючи 10 000+ компаній Глобальний договір ООН має бібліотеку звітів та методичні матеріали щодо звітування по нефінансовим показникам.</a:t>
            </a:r>
          </a:p>
          <a:p>
            <a:r>
              <a:rPr lang="uk-UA" dirty="0">
                <a:solidFill>
                  <a:srgbClr val="1E3250"/>
                </a:solidFill>
                <a:latin typeface="Roboto"/>
              </a:rPr>
              <a:t>Глобальний договір в Україні </a:t>
            </a:r>
            <a:r>
              <a:rPr lang="uk-UA" b="1" dirty="0">
                <a:solidFill>
                  <a:srgbClr val="1E3250"/>
                </a:solidFill>
                <a:latin typeface="Roboto"/>
              </a:rPr>
              <a:t>виступає платформою для комунікації к</a:t>
            </a:r>
            <a:r>
              <a:rPr lang="uk-UA" dirty="0">
                <a:solidFill>
                  <a:srgbClr val="1E3250"/>
                </a:solidFill>
                <a:latin typeface="Roboto"/>
              </a:rPr>
              <a:t>омерційних та некомерційних організацій зі </a:t>
            </a:r>
            <a:r>
              <a:rPr lang="uk-UA" dirty="0" err="1">
                <a:solidFill>
                  <a:srgbClr val="1E3250"/>
                </a:solidFill>
                <a:latin typeface="Roboto"/>
              </a:rPr>
              <a:t>стейкхолдерами</a:t>
            </a:r>
            <a:r>
              <a:rPr lang="uk-UA" dirty="0">
                <a:solidFill>
                  <a:srgbClr val="1E3250"/>
                </a:solidFill>
                <a:latin typeface="Roboto"/>
              </a:rPr>
              <a:t>. Комунікація про прогрес та комунікація про залученість доступна у </a:t>
            </a:r>
            <a:r>
              <a:rPr lang="uk-UA" dirty="0" err="1">
                <a:solidFill>
                  <a:srgbClr val="1E3250"/>
                </a:solidFill>
                <a:latin typeface="Roboto"/>
              </a:rPr>
              <a:t>профайлі</a:t>
            </a:r>
            <a:r>
              <a:rPr lang="uk-UA" dirty="0">
                <a:solidFill>
                  <a:srgbClr val="1E3250"/>
                </a:solidFill>
                <a:latin typeface="Roboto"/>
              </a:rPr>
              <a:t> члена мережі на локальному та глобальному сайтах. ГД в Україні здійснює підтримку учасників у технічних питаннях під час підготовки та публікації звіту.</a:t>
            </a:r>
          </a:p>
          <a:p>
            <a:r>
              <a:rPr lang="uk-UA" dirty="0">
                <a:solidFill>
                  <a:srgbClr val="1E3250"/>
                </a:solidFill>
                <a:latin typeface="Roboto"/>
              </a:rPr>
              <a:t> </a:t>
            </a:r>
          </a:p>
          <a:p>
            <a:r>
              <a:rPr lang="uk-UA" dirty="0">
                <a:solidFill>
                  <a:srgbClr val="1E3250"/>
                </a:solidFill>
                <a:latin typeface="Roboto"/>
              </a:rPr>
              <a:t>Для західних інвесторів нефінансова звітність нині є одним з основних критеріїв надійності, адже світ взяв курс на сталий розвиток. </a:t>
            </a:r>
          </a:p>
          <a:p>
            <a:r>
              <a:rPr lang="uk-UA" dirty="0">
                <a:solidFill>
                  <a:srgbClr val="1E3250"/>
                </a:solidFill>
                <a:latin typeface="Roboto"/>
              </a:rPr>
              <a:t> </a:t>
            </a:r>
          </a:p>
          <a:p>
            <a:r>
              <a:rPr lang="uk-UA" dirty="0">
                <a:solidFill>
                  <a:srgbClr val="1E3250"/>
                </a:solidFill>
                <a:latin typeface="Roboto"/>
              </a:rPr>
              <a:t>Звітування щодо соціальної та екологічної відповідальності, досягнення Цілей сталого розвитку стає “правилом гарного тону” навіть для держав.</a:t>
            </a:r>
            <a:br>
              <a:rPr lang="uk-UA" dirty="0">
                <a:solidFill>
                  <a:srgbClr val="1E3250"/>
                </a:solidFill>
                <a:latin typeface="Roboto"/>
              </a:rPr>
            </a:br>
            <a:r>
              <a:rPr lang="uk-UA" dirty="0">
                <a:solidFill>
                  <a:srgbClr val="1E3250"/>
                </a:solidFill>
                <a:latin typeface="Roboto"/>
              </a:rPr>
              <a:t>У 2020-му році Україна вперше звітує перед світовою спільнотою про прогрес у досягненні Цілей Сталого Розвитку в рамках </a:t>
            </a:r>
            <a:r>
              <a:rPr lang="uk-UA" b="1" dirty="0">
                <a:solidFill>
                  <a:srgbClr val="1E3250"/>
                </a:solidFill>
                <a:latin typeface="Roboto"/>
              </a:rPr>
              <a:t>Добровільного національного огляду ЦСР (</a:t>
            </a:r>
            <a:r>
              <a:rPr lang="en-US" b="1" dirty="0">
                <a:solidFill>
                  <a:srgbClr val="1E3250"/>
                </a:solidFill>
                <a:latin typeface="Roboto"/>
              </a:rPr>
              <a:t>VNR)</a:t>
            </a:r>
            <a:r>
              <a:rPr lang="en-US" dirty="0">
                <a:solidFill>
                  <a:srgbClr val="1E3250"/>
                </a:solidFill>
                <a:latin typeface="Roboto"/>
              </a:rPr>
              <a:t>. </a:t>
            </a:r>
            <a:r>
              <a:rPr lang="uk-UA" dirty="0">
                <a:solidFill>
                  <a:srgbClr val="1E3250"/>
                </a:solidFill>
                <a:latin typeface="Roboto"/>
              </a:rPr>
              <a:t>Мережа Глобального договору ООН в Україні долучилась до формування звіту та виступила співорганізатором публічних обговорень у травні 2020.</a:t>
            </a:r>
            <a:endParaRPr lang="uk-UA" b="0" i="0" dirty="0">
              <a:solidFill>
                <a:srgbClr val="1E3250"/>
              </a:solidFill>
              <a:effectLst/>
              <a:latin typeface="Roboto"/>
            </a:endParaRPr>
          </a:p>
        </p:txBody>
      </p:sp>
    </p:spTree>
    <p:extLst>
      <p:ext uri="{BB962C8B-B14F-4D97-AF65-F5344CB8AC3E}">
        <p14:creationId xmlns:p14="http://schemas.microsoft.com/office/powerpoint/2010/main" val="37388802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7F4EF089-188B-49C5-9A07-047C874DAED6}"/>
              </a:ext>
            </a:extLst>
          </p:cNvPr>
          <p:cNvSpPr/>
          <p:nvPr/>
        </p:nvSpPr>
        <p:spPr>
          <a:xfrm>
            <a:off x="3875014" y="696442"/>
            <a:ext cx="3926075" cy="369332"/>
          </a:xfrm>
          <a:prstGeom prst="rect">
            <a:avLst/>
          </a:prstGeom>
        </p:spPr>
        <p:txBody>
          <a:bodyPr wrap="none">
            <a:spAutoFit/>
          </a:bodyPr>
          <a:lstStyle/>
          <a:p>
            <a:r>
              <a:rPr lang="uk-UA" dirty="0"/>
              <a:t>3. Україна і цілі сталого розвитку</a:t>
            </a:r>
          </a:p>
        </p:txBody>
      </p:sp>
      <p:pic>
        <p:nvPicPr>
          <p:cNvPr id="4" name="Рисунок 3">
            <a:extLst>
              <a:ext uri="{FF2B5EF4-FFF2-40B4-BE49-F238E27FC236}">
                <a16:creationId xmlns:a16="http://schemas.microsoft.com/office/drawing/2014/main" id="{AEA000E8-28B9-4C1B-B317-75F951934F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384" y="1182673"/>
            <a:ext cx="11667231" cy="3817951"/>
          </a:xfrm>
          <a:prstGeom prst="rect">
            <a:avLst/>
          </a:prstGeom>
        </p:spPr>
      </p:pic>
      <p:sp>
        <p:nvSpPr>
          <p:cNvPr id="5" name="Прямоугольник 4">
            <a:extLst>
              <a:ext uri="{FF2B5EF4-FFF2-40B4-BE49-F238E27FC236}">
                <a16:creationId xmlns:a16="http://schemas.microsoft.com/office/drawing/2014/main" id="{D7ACE6CC-645C-4FCF-BEB0-4B1D7BD4B80A}"/>
              </a:ext>
            </a:extLst>
          </p:cNvPr>
          <p:cNvSpPr/>
          <p:nvPr/>
        </p:nvSpPr>
        <p:spPr>
          <a:xfrm>
            <a:off x="745724" y="5117523"/>
            <a:ext cx="10919534" cy="923330"/>
          </a:xfrm>
          <a:prstGeom prst="rect">
            <a:avLst/>
          </a:prstGeom>
        </p:spPr>
        <p:txBody>
          <a:bodyPr wrap="square">
            <a:spAutoFit/>
          </a:bodyPr>
          <a:lstStyle/>
          <a:p>
            <a:pPr algn="ctr"/>
            <a:r>
              <a:rPr lang="ru-RU" b="1" dirty="0" err="1">
                <a:solidFill>
                  <a:srgbClr val="000000"/>
                </a:solidFill>
                <a:latin typeface="Akrobat-Bold"/>
              </a:rPr>
              <a:t>Ранжування</a:t>
            </a:r>
            <a:r>
              <a:rPr lang="ru-RU" b="1" dirty="0">
                <a:solidFill>
                  <a:srgbClr val="000000"/>
                </a:solidFill>
                <a:latin typeface="Akrobat-Bold"/>
              </a:rPr>
              <a:t> </a:t>
            </a:r>
            <a:r>
              <a:rPr lang="ru-RU" b="1" dirty="0" err="1">
                <a:solidFill>
                  <a:srgbClr val="000000"/>
                </a:solidFill>
                <a:latin typeface="Akrobat-Bold"/>
              </a:rPr>
              <a:t>цілей</a:t>
            </a:r>
            <a:r>
              <a:rPr lang="ru-RU" b="1" dirty="0">
                <a:solidFill>
                  <a:srgbClr val="000000"/>
                </a:solidFill>
                <a:latin typeface="Akrobat-Bold"/>
              </a:rPr>
              <a:t> за </a:t>
            </a:r>
            <a:r>
              <a:rPr lang="ru-RU" b="1" dirty="0" err="1">
                <a:solidFill>
                  <a:srgbClr val="000000"/>
                </a:solidFill>
                <a:latin typeface="Akrobat-Bold"/>
              </a:rPr>
              <a:t>інтегральною</a:t>
            </a:r>
            <a:r>
              <a:rPr lang="ru-RU" b="1" dirty="0">
                <a:solidFill>
                  <a:srgbClr val="000000"/>
                </a:solidFill>
                <a:latin typeface="Akrobat-Bold"/>
              </a:rPr>
              <a:t> </a:t>
            </a:r>
            <a:r>
              <a:rPr lang="ru-RU" b="1" dirty="0" err="1">
                <a:solidFill>
                  <a:srgbClr val="000000"/>
                </a:solidFill>
                <a:latin typeface="Akrobat-Bold"/>
              </a:rPr>
              <a:t>оцінкою</a:t>
            </a:r>
            <a:r>
              <a:rPr lang="ru-RU" b="1" dirty="0">
                <a:solidFill>
                  <a:srgbClr val="000000"/>
                </a:solidFill>
                <a:latin typeface="Akrobat-Bold"/>
              </a:rPr>
              <a:t> </a:t>
            </a:r>
            <a:r>
              <a:rPr lang="ru-RU" b="1" dirty="0" err="1">
                <a:solidFill>
                  <a:srgbClr val="000000"/>
                </a:solidFill>
                <a:latin typeface="Akrobat-Bold"/>
              </a:rPr>
              <a:t>прогресу</a:t>
            </a:r>
            <a:r>
              <a:rPr lang="ru-RU" b="1" dirty="0">
                <a:solidFill>
                  <a:srgbClr val="000000"/>
                </a:solidFill>
                <a:latin typeface="Akrobat-Bold"/>
              </a:rPr>
              <a:t> у </a:t>
            </a:r>
            <a:r>
              <a:rPr lang="ru-RU" b="1" dirty="0" err="1">
                <a:solidFill>
                  <a:srgbClr val="000000"/>
                </a:solidFill>
                <a:latin typeface="Akrobat-Bold"/>
              </a:rPr>
              <a:t>досягненні</a:t>
            </a:r>
            <a:r>
              <a:rPr lang="ru-RU" b="1" dirty="0">
                <a:solidFill>
                  <a:srgbClr val="000000"/>
                </a:solidFill>
                <a:latin typeface="Akrobat-Bold"/>
              </a:rPr>
              <a:t> ЦСР, у </a:t>
            </a:r>
            <a:r>
              <a:rPr lang="ru-RU" b="1" dirty="0" err="1">
                <a:solidFill>
                  <a:srgbClr val="000000"/>
                </a:solidFill>
                <a:latin typeface="Akrobat-Bold"/>
              </a:rPr>
              <a:t>розрізі</a:t>
            </a:r>
            <a:r>
              <a:rPr lang="ru-RU" b="1" dirty="0">
                <a:solidFill>
                  <a:srgbClr val="000000"/>
                </a:solidFill>
                <a:latin typeface="Akrobat-Bold"/>
              </a:rPr>
              <a:t> </a:t>
            </a:r>
            <a:r>
              <a:rPr lang="ru-RU" b="1" dirty="0" err="1">
                <a:solidFill>
                  <a:srgbClr val="000000"/>
                </a:solidFill>
                <a:latin typeface="Akrobat-Bold"/>
              </a:rPr>
              <a:t>кожної</a:t>
            </a:r>
            <a:r>
              <a:rPr lang="ru-RU" b="1" dirty="0">
                <a:solidFill>
                  <a:srgbClr val="000000"/>
                </a:solidFill>
                <a:latin typeface="Akrobat-Bold"/>
              </a:rPr>
              <a:t> </a:t>
            </a:r>
            <a:r>
              <a:rPr lang="ru-RU" b="1" dirty="0" err="1">
                <a:solidFill>
                  <a:srgbClr val="000000"/>
                </a:solidFill>
                <a:latin typeface="Akrobat-Bold"/>
              </a:rPr>
              <a:t>цілі</a:t>
            </a:r>
            <a:r>
              <a:rPr lang="ru-RU" b="1" dirty="0">
                <a:solidFill>
                  <a:srgbClr val="000000"/>
                </a:solidFill>
                <a:latin typeface="Akrobat-Bold"/>
              </a:rPr>
              <a:t> за </a:t>
            </a:r>
            <a:r>
              <a:rPr lang="ru-RU" b="1" dirty="0" err="1">
                <a:solidFill>
                  <a:srgbClr val="000000"/>
                </a:solidFill>
                <a:latin typeface="Akrobat-Bold"/>
              </a:rPr>
              <a:t>відповідними</a:t>
            </a:r>
            <a:r>
              <a:rPr lang="ru-RU" b="1" dirty="0">
                <a:solidFill>
                  <a:srgbClr val="000000"/>
                </a:solidFill>
                <a:latin typeface="Akrobat-Bold"/>
              </a:rPr>
              <a:t> </a:t>
            </a:r>
            <a:r>
              <a:rPr lang="ru-RU" b="1" dirty="0" err="1">
                <a:solidFill>
                  <a:srgbClr val="000000"/>
                </a:solidFill>
                <a:latin typeface="Akrobat-Bold"/>
              </a:rPr>
              <a:t>показниками</a:t>
            </a:r>
            <a:r>
              <a:rPr lang="ru-RU" dirty="0"/>
              <a:t> </a:t>
            </a:r>
            <a:br>
              <a:rPr lang="ru-RU" dirty="0"/>
            </a:br>
            <a:endParaRPr lang="uk-UA" dirty="0"/>
          </a:p>
        </p:txBody>
      </p:sp>
    </p:spTree>
    <p:extLst>
      <p:ext uri="{BB962C8B-B14F-4D97-AF65-F5344CB8AC3E}">
        <p14:creationId xmlns:p14="http://schemas.microsoft.com/office/powerpoint/2010/main" val="11803332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F4DB25C2-D945-4802-A83C-46BFFE7393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2046" y="1083076"/>
            <a:ext cx="7164308" cy="3972935"/>
          </a:xfrm>
          <a:prstGeom prst="rect">
            <a:avLst/>
          </a:prstGeom>
        </p:spPr>
      </p:pic>
    </p:spTree>
    <p:extLst>
      <p:ext uri="{BB962C8B-B14F-4D97-AF65-F5344CB8AC3E}">
        <p14:creationId xmlns:p14="http://schemas.microsoft.com/office/powerpoint/2010/main" val="29109180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03ABC3FE-CCE0-4A81-9C61-3FDA40F59D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798" y="1203767"/>
            <a:ext cx="11804403" cy="4450466"/>
          </a:xfrm>
          <a:prstGeom prst="rect">
            <a:avLst/>
          </a:prstGeom>
        </p:spPr>
      </p:pic>
    </p:spTree>
    <p:extLst>
      <p:ext uri="{BB962C8B-B14F-4D97-AF65-F5344CB8AC3E}">
        <p14:creationId xmlns:p14="http://schemas.microsoft.com/office/powerpoint/2010/main" val="144432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0EF54D7B-A530-4DD4-A43E-FDE09AF3B2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3997" y="310718"/>
            <a:ext cx="9737412" cy="6227989"/>
          </a:xfrm>
          <a:prstGeom prst="rect">
            <a:avLst/>
          </a:prstGeom>
        </p:spPr>
      </p:pic>
    </p:spTree>
    <p:extLst>
      <p:ext uri="{BB962C8B-B14F-4D97-AF65-F5344CB8AC3E}">
        <p14:creationId xmlns:p14="http://schemas.microsoft.com/office/powerpoint/2010/main" val="1113108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89173924-6614-4920-A8E6-D142D93125D2}"/>
              </a:ext>
            </a:extLst>
          </p:cNvPr>
          <p:cNvSpPr/>
          <p:nvPr/>
        </p:nvSpPr>
        <p:spPr>
          <a:xfrm>
            <a:off x="1997475" y="2551837"/>
            <a:ext cx="8096435" cy="1200329"/>
          </a:xfrm>
          <a:prstGeom prst="rect">
            <a:avLst/>
          </a:prstGeom>
        </p:spPr>
        <p:txBody>
          <a:bodyPr wrap="square">
            <a:spAutoFit/>
          </a:bodyPr>
          <a:lstStyle/>
          <a:p>
            <a:pPr indent="215900"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Уявлення про роль підприємництва та його відповідальності у сучасному світі змінюється під впливом руху за сталу економіку, який спрямований на поєднання концепції та принципів сталого розвитку з стратегію, системою управління та поточною практикою підприємницької діяльності.</a:t>
            </a:r>
            <a:endParaRPr lang="uk-UA"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483254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ABE670C0-5A2F-408E-BFE0-4CF9A3E1DB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7464" y="479395"/>
            <a:ext cx="9729232" cy="6027984"/>
          </a:xfrm>
          <a:prstGeom prst="rect">
            <a:avLst/>
          </a:prstGeom>
        </p:spPr>
      </p:pic>
    </p:spTree>
    <p:extLst>
      <p:ext uri="{BB962C8B-B14F-4D97-AF65-F5344CB8AC3E}">
        <p14:creationId xmlns:p14="http://schemas.microsoft.com/office/powerpoint/2010/main" val="34131737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3E47DA17-F143-42D3-B9DC-DD9221978A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9002" y="347078"/>
            <a:ext cx="8788893" cy="6209842"/>
          </a:xfrm>
          <a:prstGeom prst="rect">
            <a:avLst/>
          </a:prstGeom>
        </p:spPr>
      </p:pic>
    </p:spTree>
    <p:extLst>
      <p:ext uri="{BB962C8B-B14F-4D97-AF65-F5344CB8AC3E}">
        <p14:creationId xmlns:p14="http://schemas.microsoft.com/office/powerpoint/2010/main" val="38021280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760325AB-18E6-430B-A981-EF89AD9595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81" y="941033"/>
            <a:ext cx="10883667" cy="4949181"/>
          </a:xfrm>
          <a:prstGeom prst="rect">
            <a:avLst/>
          </a:prstGeom>
        </p:spPr>
      </p:pic>
    </p:spTree>
    <p:extLst>
      <p:ext uri="{BB962C8B-B14F-4D97-AF65-F5344CB8AC3E}">
        <p14:creationId xmlns:p14="http://schemas.microsoft.com/office/powerpoint/2010/main" val="7212945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289AD295-7FF0-4FC4-B854-4088D2FEEA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7897" y="727970"/>
            <a:ext cx="9567949" cy="5317724"/>
          </a:xfrm>
          <a:prstGeom prst="rect">
            <a:avLst/>
          </a:prstGeom>
        </p:spPr>
      </p:pic>
    </p:spTree>
    <p:extLst>
      <p:ext uri="{BB962C8B-B14F-4D97-AF65-F5344CB8AC3E}">
        <p14:creationId xmlns:p14="http://schemas.microsoft.com/office/powerpoint/2010/main" val="23943635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85F047DF-D03C-486B-805C-E7191D2569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635" y="1722268"/>
            <a:ext cx="10945548" cy="2787588"/>
          </a:xfrm>
          <a:prstGeom prst="rect">
            <a:avLst/>
          </a:prstGeom>
        </p:spPr>
      </p:pic>
    </p:spTree>
    <p:extLst>
      <p:ext uri="{BB962C8B-B14F-4D97-AF65-F5344CB8AC3E}">
        <p14:creationId xmlns:p14="http://schemas.microsoft.com/office/powerpoint/2010/main" val="1417448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6F17EF59-C9CF-4C5B-A0D8-ED30C54250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6241" y="772357"/>
            <a:ext cx="9090086" cy="4694983"/>
          </a:xfrm>
          <a:prstGeom prst="rect">
            <a:avLst/>
          </a:prstGeom>
        </p:spPr>
      </p:pic>
    </p:spTree>
    <p:extLst>
      <p:ext uri="{BB962C8B-B14F-4D97-AF65-F5344CB8AC3E}">
        <p14:creationId xmlns:p14="http://schemas.microsoft.com/office/powerpoint/2010/main" val="31058550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C9E8F42C-A096-459D-8147-76DC6566BC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6346" y="166103"/>
            <a:ext cx="9339308" cy="6525793"/>
          </a:xfrm>
          <a:prstGeom prst="rect">
            <a:avLst/>
          </a:prstGeom>
        </p:spPr>
      </p:pic>
    </p:spTree>
    <p:extLst>
      <p:ext uri="{BB962C8B-B14F-4D97-AF65-F5344CB8AC3E}">
        <p14:creationId xmlns:p14="http://schemas.microsoft.com/office/powerpoint/2010/main" val="23974570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040267E5-C6A5-473C-A833-D064FE9234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816" y="1464815"/>
            <a:ext cx="10628368" cy="2787587"/>
          </a:xfrm>
          <a:prstGeom prst="rect">
            <a:avLst/>
          </a:prstGeom>
        </p:spPr>
      </p:pic>
    </p:spTree>
    <p:extLst>
      <p:ext uri="{BB962C8B-B14F-4D97-AF65-F5344CB8AC3E}">
        <p14:creationId xmlns:p14="http://schemas.microsoft.com/office/powerpoint/2010/main" val="37471414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6F9753A6-93FC-4726-9AEA-8441C43978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706" y="745725"/>
            <a:ext cx="10040641" cy="5078026"/>
          </a:xfrm>
          <a:prstGeom prst="rect">
            <a:avLst/>
          </a:prstGeom>
        </p:spPr>
      </p:pic>
    </p:spTree>
    <p:extLst>
      <p:ext uri="{BB962C8B-B14F-4D97-AF65-F5344CB8AC3E}">
        <p14:creationId xmlns:p14="http://schemas.microsoft.com/office/powerpoint/2010/main" val="30195043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B6E492CB-B3AB-4741-B126-CDED10FC4B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3895" y="226640"/>
            <a:ext cx="9339309" cy="6562758"/>
          </a:xfrm>
          <a:prstGeom prst="rect">
            <a:avLst/>
          </a:prstGeom>
        </p:spPr>
      </p:pic>
    </p:spTree>
    <p:extLst>
      <p:ext uri="{BB962C8B-B14F-4D97-AF65-F5344CB8AC3E}">
        <p14:creationId xmlns:p14="http://schemas.microsoft.com/office/powerpoint/2010/main" val="381086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A0F03E68-6623-4549-ACCA-12534503D35F}"/>
              </a:ext>
            </a:extLst>
          </p:cNvPr>
          <p:cNvSpPr/>
          <p:nvPr/>
        </p:nvSpPr>
        <p:spPr>
          <a:xfrm>
            <a:off x="1260630" y="1301760"/>
            <a:ext cx="8655728" cy="3693319"/>
          </a:xfrm>
          <a:prstGeom prst="rect">
            <a:avLst/>
          </a:prstGeom>
        </p:spPr>
        <p:txBody>
          <a:bodyPr wrap="square">
            <a:spAutoFit/>
          </a:bodyPr>
          <a:lstStyle/>
          <a:p>
            <a:pPr indent="215900"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Найвагомішою у світі ініціативою з питань сталого розвитку є Глобальний договір ООН (ГД ООН). Це ідея Генерального секретаря ООН Кофі Аннана, запропонована на Всесвітньому економічному форумі в Давосі у 1999 р. та реалізована у 2000 р. Сьогодні ГД ООН найбільша у світі асоціація </a:t>
            </a:r>
            <a:r>
              <a:rPr lang="uk-UA" dirty="0" err="1">
                <a:latin typeface="Times New Roman" panose="02020603050405020304" pitchFamily="18" charset="0"/>
                <a:ea typeface="Calibri" panose="020F0502020204030204" pitchFamily="34" charset="0"/>
                <a:cs typeface="Times New Roman" panose="02020603050405020304" pitchFamily="18" charset="0"/>
              </a:rPr>
              <a:t>корпоративно</a:t>
            </a:r>
            <a:r>
              <a:rPr lang="uk-UA" dirty="0">
                <a:latin typeface="Times New Roman" panose="02020603050405020304" pitchFamily="18" charset="0"/>
                <a:ea typeface="Calibri" panose="020F0502020204030204" pitchFamily="34" charset="0"/>
                <a:cs typeface="Times New Roman" panose="02020603050405020304" pitchFamily="18" charset="0"/>
              </a:rPr>
              <a:t> відповідального бізнесу, що закликає компанії вибудовувати свою діяльність та стратегію з урахуванням Цілей сталого розвитку та на основі десяти універсальних принципів у галузі прав людини, праці, навколишнього середовища та боротьби з корупцією. Організація налічує 12 тисяч комерційних компаній та 3 тисячі небізнесових організацій у 69 локальних мережах, розташованих у 165 країнах світу. Українська Мережа має 108 учасників. Приєднатися до ГД ООН – означає публічно заявити про свою прихильність принципам ГД ООН та взяти на себе обов’язок сприяти формуванню сталої відкритої економіки та відкритої бізнес-спільноти, привести свою бізнес-модель у відповідність до ЦСР.</a:t>
            </a:r>
            <a:endParaRPr lang="uk-UA"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13444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797D1303-A74E-4B1F-ABBF-FA0CC62EC6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004" y="2059620"/>
            <a:ext cx="11537483" cy="2411721"/>
          </a:xfrm>
          <a:prstGeom prst="rect">
            <a:avLst/>
          </a:prstGeom>
        </p:spPr>
      </p:pic>
    </p:spTree>
    <p:extLst>
      <p:ext uri="{BB962C8B-B14F-4D97-AF65-F5344CB8AC3E}">
        <p14:creationId xmlns:p14="http://schemas.microsoft.com/office/powerpoint/2010/main" val="22444051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AB56A0CE-8074-434F-B900-430B54646C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9709" y="630315"/>
            <a:ext cx="9452078" cy="5923565"/>
          </a:xfrm>
          <a:prstGeom prst="rect">
            <a:avLst/>
          </a:prstGeom>
        </p:spPr>
      </p:pic>
    </p:spTree>
    <p:extLst>
      <p:ext uri="{BB962C8B-B14F-4D97-AF65-F5344CB8AC3E}">
        <p14:creationId xmlns:p14="http://schemas.microsoft.com/office/powerpoint/2010/main" val="39063084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7F3AF92A-4F2B-4DDA-A76A-45C9321C36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484" y="1083076"/>
            <a:ext cx="10398725" cy="4625266"/>
          </a:xfrm>
          <a:prstGeom prst="rect">
            <a:avLst/>
          </a:prstGeom>
        </p:spPr>
      </p:pic>
    </p:spTree>
    <p:extLst>
      <p:ext uri="{BB962C8B-B14F-4D97-AF65-F5344CB8AC3E}">
        <p14:creationId xmlns:p14="http://schemas.microsoft.com/office/powerpoint/2010/main" val="11594624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C6FB7206-8450-4B6B-A9C5-82E85ADA0E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2873" y="707879"/>
            <a:ext cx="9259409" cy="5718192"/>
          </a:xfrm>
          <a:prstGeom prst="rect">
            <a:avLst/>
          </a:prstGeom>
        </p:spPr>
      </p:pic>
    </p:spTree>
    <p:extLst>
      <p:ext uri="{BB962C8B-B14F-4D97-AF65-F5344CB8AC3E}">
        <p14:creationId xmlns:p14="http://schemas.microsoft.com/office/powerpoint/2010/main" val="19068515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E85DF16C-4D8F-4329-BAB1-51E7D312C2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2054" y="1065320"/>
            <a:ext cx="9554889" cy="5051438"/>
          </a:xfrm>
          <a:prstGeom prst="rect">
            <a:avLst/>
          </a:prstGeom>
        </p:spPr>
      </p:pic>
    </p:spTree>
    <p:extLst>
      <p:ext uri="{BB962C8B-B14F-4D97-AF65-F5344CB8AC3E}">
        <p14:creationId xmlns:p14="http://schemas.microsoft.com/office/powerpoint/2010/main" val="22273478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0FF47660-A431-4755-BDD3-B3A3CCDEA6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2570" y="270608"/>
            <a:ext cx="9064101" cy="6432282"/>
          </a:xfrm>
          <a:prstGeom prst="rect">
            <a:avLst/>
          </a:prstGeom>
        </p:spPr>
      </p:pic>
    </p:spTree>
    <p:extLst>
      <p:ext uri="{BB962C8B-B14F-4D97-AF65-F5344CB8AC3E}">
        <p14:creationId xmlns:p14="http://schemas.microsoft.com/office/powerpoint/2010/main" val="37449132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6075B273-ED6F-481D-B9C8-ABF903995B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845" y="1482571"/>
            <a:ext cx="10503075" cy="3826276"/>
          </a:xfrm>
          <a:prstGeom prst="rect">
            <a:avLst/>
          </a:prstGeom>
        </p:spPr>
      </p:pic>
    </p:spTree>
    <p:extLst>
      <p:ext uri="{BB962C8B-B14F-4D97-AF65-F5344CB8AC3E}">
        <p14:creationId xmlns:p14="http://schemas.microsoft.com/office/powerpoint/2010/main" val="20435008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EE834E49-623A-4D72-80B0-02F5C59F17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5522" y="790112"/>
            <a:ext cx="9725043" cy="4939057"/>
          </a:xfrm>
          <a:prstGeom prst="rect">
            <a:avLst/>
          </a:prstGeom>
        </p:spPr>
      </p:pic>
    </p:spTree>
    <p:extLst>
      <p:ext uri="{BB962C8B-B14F-4D97-AF65-F5344CB8AC3E}">
        <p14:creationId xmlns:p14="http://schemas.microsoft.com/office/powerpoint/2010/main" val="30578537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94869DCD-1343-4B81-88C3-6A0F5A901B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754" y="1660125"/>
            <a:ext cx="10664083" cy="3666478"/>
          </a:xfrm>
          <a:prstGeom prst="rect">
            <a:avLst/>
          </a:prstGeom>
        </p:spPr>
      </p:pic>
    </p:spTree>
    <p:extLst>
      <p:ext uri="{BB962C8B-B14F-4D97-AF65-F5344CB8AC3E}">
        <p14:creationId xmlns:p14="http://schemas.microsoft.com/office/powerpoint/2010/main" val="7659648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B0821B2D-750B-4ABD-AA04-A9BF024D37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586" y="621437"/>
            <a:ext cx="9791099" cy="5710620"/>
          </a:xfrm>
          <a:prstGeom prst="rect">
            <a:avLst/>
          </a:prstGeom>
        </p:spPr>
      </p:pic>
    </p:spTree>
    <p:extLst>
      <p:ext uri="{BB962C8B-B14F-4D97-AF65-F5344CB8AC3E}">
        <p14:creationId xmlns:p14="http://schemas.microsoft.com/office/powerpoint/2010/main" val="1183749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3D6E313D-2A57-41B6-AC31-A3880EC5B3BD}"/>
              </a:ext>
            </a:extLst>
          </p:cNvPr>
          <p:cNvSpPr/>
          <p:nvPr/>
        </p:nvSpPr>
        <p:spPr>
          <a:xfrm>
            <a:off x="1376039" y="2010260"/>
            <a:ext cx="9232776" cy="2031325"/>
          </a:xfrm>
          <a:prstGeom prst="rect">
            <a:avLst/>
          </a:prstGeom>
        </p:spPr>
        <p:txBody>
          <a:bodyPr wrap="square">
            <a:spAutoFit/>
          </a:bodyPr>
          <a:lstStyle/>
          <a:p>
            <a:pPr indent="215900"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Місія ГД ООН – стимулювати глобальний рух підприємницьких структур, які переосмислили поняття бізнес-лідерства в контексті корпоративної відповідальності та розуміють пряму залежність своїх перспектив від залучення до удосконалення оточуючого середовища та суспільства. ГД ООН містить звернення до підприємців всього світу привести свою модель господарювання до відповідності універсальним міжнародним принципам у сфері прав людини, трудових відносин, захисту оточуючого середовища, протидії корупції, а також плану реалізації ЦСР до 2030 р.</a:t>
            </a:r>
            <a:endParaRPr lang="uk-UA"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334760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5F810374-BA0B-4927-8C1A-1A4DCEEB22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3693" y="372863"/>
            <a:ext cx="8599319" cy="6045692"/>
          </a:xfrm>
          <a:prstGeom prst="rect">
            <a:avLst/>
          </a:prstGeom>
        </p:spPr>
      </p:pic>
    </p:spTree>
    <p:extLst>
      <p:ext uri="{BB962C8B-B14F-4D97-AF65-F5344CB8AC3E}">
        <p14:creationId xmlns:p14="http://schemas.microsoft.com/office/powerpoint/2010/main" val="179536650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0506B659-6E88-4213-B5AB-94F5C6DBEA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4934" y="1509205"/>
            <a:ext cx="10565000" cy="3746376"/>
          </a:xfrm>
          <a:prstGeom prst="rect">
            <a:avLst/>
          </a:prstGeom>
        </p:spPr>
      </p:pic>
    </p:spTree>
    <p:extLst>
      <p:ext uri="{BB962C8B-B14F-4D97-AF65-F5344CB8AC3E}">
        <p14:creationId xmlns:p14="http://schemas.microsoft.com/office/powerpoint/2010/main" val="378799121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D9B259C6-9CA3-4C6D-85E8-D3DA8968CE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8384" y="941034"/>
            <a:ext cx="9804002" cy="4891724"/>
          </a:xfrm>
          <a:prstGeom prst="rect">
            <a:avLst/>
          </a:prstGeom>
        </p:spPr>
      </p:pic>
    </p:spTree>
    <p:extLst>
      <p:ext uri="{BB962C8B-B14F-4D97-AF65-F5344CB8AC3E}">
        <p14:creationId xmlns:p14="http://schemas.microsoft.com/office/powerpoint/2010/main" val="266941121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AD57E945-9D2A-4C08-BEE2-0DEA0EFF10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289" y="1651247"/>
            <a:ext cx="10586831" cy="3506679"/>
          </a:xfrm>
          <a:prstGeom prst="rect">
            <a:avLst/>
          </a:prstGeom>
        </p:spPr>
      </p:pic>
    </p:spTree>
    <p:extLst>
      <p:ext uri="{BB962C8B-B14F-4D97-AF65-F5344CB8AC3E}">
        <p14:creationId xmlns:p14="http://schemas.microsoft.com/office/powerpoint/2010/main" val="64236503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C70E16F3-52F3-42DC-A557-B9CCE9707C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865" y="275208"/>
            <a:ext cx="10623315" cy="1522344"/>
          </a:xfrm>
          <a:prstGeom prst="rect">
            <a:avLst/>
          </a:prstGeom>
        </p:spPr>
      </p:pic>
      <p:pic>
        <p:nvPicPr>
          <p:cNvPr id="5" name="Рисунок 4">
            <a:extLst>
              <a:ext uri="{FF2B5EF4-FFF2-40B4-BE49-F238E27FC236}">
                <a16:creationId xmlns:a16="http://schemas.microsoft.com/office/drawing/2014/main" id="{35B90C97-34CE-44A0-AFE5-47FFCD1675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7891" y="2355096"/>
            <a:ext cx="6871316" cy="4502904"/>
          </a:xfrm>
          <a:prstGeom prst="rect">
            <a:avLst/>
          </a:prstGeom>
        </p:spPr>
      </p:pic>
      <p:pic>
        <p:nvPicPr>
          <p:cNvPr id="7" name="Рисунок 6">
            <a:extLst>
              <a:ext uri="{FF2B5EF4-FFF2-40B4-BE49-F238E27FC236}">
                <a16:creationId xmlns:a16="http://schemas.microsoft.com/office/drawing/2014/main" id="{DBCBB318-A9B5-4A36-AB90-B2F7E11441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72416" y="1844629"/>
            <a:ext cx="7179868" cy="445810"/>
          </a:xfrm>
          <a:prstGeom prst="rect">
            <a:avLst/>
          </a:prstGeom>
        </p:spPr>
      </p:pic>
    </p:spTree>
    <p:extLst>
      <p:ext uri="{BB962C8B-B14F-4D97-AF65-F5344CB8AC3E}">
        <p14:creationId xmlns:p14="http://schemas.microsoft.com/office/powerpoint/2010/main" val="337896315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A0692B92-EA47-408D-9BB0-90F5DDE5E9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453" y="1322773"/>
            <a:ext cx="11330896" cy="3773010"/>
          </a:xfrm>
          <a:prstGeom prst="rect">
            <a:avLst/>
          </a:prstGeom>
        </p:spPr>
      </p:pic>
    </p:spTree>
    <p:extLst>
      <p:ext uri="{BB962C8B-B14F-4D97-AF65-F5344CB8AC3E}">
        <p14:creationId xmlns:p14="http://schemas.microsoft.com/office/powerpoint/2010/main" val="195418635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808B7B4C-80DB-4F09-88AE-39E2FCD6DA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818" y="863353"/>
            <a:ext cx="10273344" cy="5131293"/>
          </a:xfrm>
          <a:prstGeom prst="rect">
            <a:avLst/>
          </a:prstGeom>
        </p:spPr>
      </p:pic>
    </p:spTree>
    <p:extLst>
      <p:ext uri="{BB962C8B-B14F-4D97-AF65-F5344CB8AC3E}">
        <p14:creationId xmlns:p14="http://schemas.microsoft.com/office/powerpoint/2010/main" val="153347485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7A819AF2-4837-465A-8475-827901EE73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6039" y="371752"/>
            <a:ext cx="9499107" cy="6076634"/>
          </a:xfrm>
          <a:prstGeom prst="rect">
            <a:avLst/>
          </a:prstGeom>
        </p:spPr>
      </p:pic>
    </p:spTree>
    <p:extLst>
      <p:ext uri="{BB962C8B-B14F-4D97-AF65-F5344CB8AC3E}">
        <p14:creationId xmlns:p14="http://schemas.microsoft.com/office/powerpoint/2010/main" val="403979724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4DC99B1E-89FE-4555-B31E-43FC9249BB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724" y="727969"/>
            <a:ext cx="10729783" cy="5387385"/>
          </a:xfrm>
          <a:prstGeom prst="rect">
            <a:avLst/>
          </a:prstGeom>
        </p:spPr>
      </p:pic>
    </p:spTree>
    <p:extLst>
      <p:ext uri="{BB962C8B-B14F-4D97-AF65-F5344CB8AC3E}">
        <p14:creationId xmlns:p14="http://schemas.microsoft.com/office/powerpoint/2010/main" val="377665509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49974ACD-A5B8-4EFD-89B1-34F8350BB6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8486" y="322139"/>
            <a:ext cx="8797371" cy="6213722"/>
          </a:xfrm>
          <a:prstGeom prst="rect">
            <a:avLst/>
          </a:prstGeom>
        </p:spPr>
      </p:pic>
    </p:spTree>
    <p:extLst>
      <p:ext uri="{BB962C8B-B14F-4D97-AF65-F5344CB8AC3E}">
        <p14:creationId xmlns:p14="http://schemas.microsoft.com/office/powerpoint/2010/main" val="1893341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6B031970-6E1B-4FA9-B720-05BBB880AED3}"/>
              </a:ext>
            </a:extLst>
          </p:cNvPr>
          <p:cNvPicPr>
            <a:picLocks noChangeAspect="1"/>
          </p:cNvPicPr>
          <p:nvPr/>
        </p:nvPicPr>
        <p:blipFill>
          <a:blip r:embed="rId2"/>
          <a:stretch>
            <a:fillRect/>
          </a:stretch>
        </p:blipFill>
        <p:spPr>
          <a:xfrm>
            <a:off x="355328" y="403772"/>
            <a:ext cx="11481343" cy="6050455"/>
          </a:xfrm>
          <a:prstGeom prst="rect">
            <a:avLst/>
          </a:prstGeom>
        </p:spPr>
      </p:pic>
    </p:spTree>
    <p:extLst>
      <p:ext uri="{BB962C8B-B14F-4D97-AF65-F5344CB8AC3E}">
        <p14:creationId xmlns:p14="http://schemas.microsoft.com/office/powerpoint/2010/main" val="129030398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81017039-45CE-46BE-B8C3-EADD095363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3289" y="201556"/>
            <a:ext cx="8886548" cy="6256950"/>
          </a:xfrm>
          <a:prstGeom prst="rect">
            <a:avLst/>
          </a:prstGeom>
        </p:spPr>
      </p:pic>
    </p:spTree>
    <p:extLst>
      <p:ext uri="{BB962C8B-B14F-4D97-AF65-F5344CB8AC3E}">
        <p14:creationId xmlns:p14="http://schemas.microsoft.com/office/powerpoint/2010/main" val="275530654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AB5254FF-C8C7-4304-9619-565F6140FD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7779" y="355958"/>
            <a:ext cx="8859914" cy="6021391"/>
          </a:xfrm>
          <a:prstGeom prst="rect">
            <a:avLst/>
          </a:prstGeom>
        </p:spPr>
      </p:pic>
    </p:spTree>
    <p:extLst>
      <p:ext uri="{BB962C8B-B14F-4D97-AF65-F5344CB8AC3E}">
        <p14:creationId xmlns:p14="http://schemas.microsoft.com/office/powerpoint/2010/main" val="216809221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9679527F-F134-40B1-8B9C-CD2BD7DAA9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214" y="1065321"/>
            <a:ext cx="10883659" cy="4679170"/>
          </a:xfrm>
          <a:prstGeom prst="rect">
            <a:avLst/>
          </a:prstGeom>
        </p:spPr>
      </p:pic>
    </p:spTree>
    <p:extLst>
      <p:ext uri="{BB962C8B-B14F-4D97-AF65-F5344CB8AC3E}">
        <p14:creationId xmlns:p14="http://schemas.microsoft.com/office/powerpoint/2010/main" val="139639270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21DD0AE9-8543-4580-8ADB-95E44278EB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152" y="1899821"/>
            <a:ext cx="10736868" cy="3116062"/>
          </a:xfrm>
          <a:prstGeom prst="rect">
            <a:avLst/>
          </a:prstGeom>
        </p:spPr>
      </p:pic>
    </p:spTree>
    <p:extLst>
      <p:ext uri="{BB962C8B-B14F-4D97-AF65-F5344CB8AC3E}">
        <p14:creationId xmlns:p14="http://schemas.microsoft.com/office/powerpoint/2010/main" val="3719285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714373D6-42D6-4340-A558-BA2CC2183F08}"/>
              </a:ext>
            </a:extLst>
          </p:cNvPr>
          <p:cNvPicPr>
            <a:picLocks noChangeAspect="1"/>
          </p:cNvPicPr>
          <p:nvPr/>
        </p:nvPicPr>
        <p:blipFill>
          <a:blip r:embed="rId2"/>
          <a:stretch>
            <a:fillRect/>
          </a:stretch>
        </p:blipFill>
        <p:spPr>
          <a:xfrm>
            <a:off x="1151970" y="1745721"/>
            <a:ext cx="9888060" cy="3366557"/>
          </a:xfrm>
          <a:prstGeom prst="rect">
            <a:avLst/>
          </a:prstGeom>
        </p:spPr>
      </p:pic>
    </p:spTree>
    <p:extLst>
      <p:ext uri="{BB962C8B-B14F-4D97-AF65-F5344CB8AC3E}">
        <p14:creationId xmlns:p14="http://schemas.microsoft.com/office/powerpoint/2010/main" val="98388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3033280D-802A-4898-B9DF-2FFE283F42F2}"/>
              </a:ext>
            </a:extLst>
          </p:cNvPr>
          <p:cNvPicPr>
            <a:picLocks noChangeAspect="1"/>
          </p:cNvPicPr>
          <p:nvPr/>
        </p:nvPicPr>
        <p:blipFill>
          <a:blip r:embed="rId2"/>
          <a:stretch>
            <a:fillRect/>
          </a:stretch>
        </p:blipFill>
        <p:spPr>
          <a:xfrm>
            <a:off x="319087" y="609600"/>
            <a:ext cx="11553825" cy="5638800"/>
          </a:xfrm>
          <a:prstGeom prst="rect">
            <a:avLst/>
          </a:prstGeom>
        </p:spPr>
      </p:pic>
    </p:spTree>
    <p:extLst>
      <p:ext uri="{BB962C8B-B14F-4D97-AF65-F5344CB8AC3E}">
        <p14:creationId xmlns:p14="http://schemas.microsoft.com/office/powerpoint/2010/main" val="2416086972"/>
      </p:ext>
    </p:extLst>
  </p:cSld>
  <p:clrMapOvr>
    <a:masterClrMapping/>
  </p:clrMapOvr>
</p:sld>
</file>

<file path=ppt/theme/theme1.xml><?xml version="1.0" encoding="utf-8"?>
<a:theme xmlns:a="http://schemas.openxmlformats.org/drawingml/2006/main" name="Сектор">
  <a:themeElements>
    <a:clrScheme name="Сектор">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Сектор">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ектор">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1258</TotalTime>
  <Words>694</Words>
  <Application>Microsoft Office PowerPoint</Application>
  <PresentationFormat>Широкий екран</PresentationFormat>
  <Paragraphs>46</Paragraphs>
  <Slides>73</Slides>
  <Notes>0</Notes>
  <HiddenSlides>0</HiddenSlides>
  <MMClips>0</MMClips>
  <ScaleCrop>false</ScaleCrop>
  <HeadingPairs>
    <vt:vector size="6" baseType="variant">
      <vt:variant>
        <vt:lpstr>Використані шрифти</vt:lpstr>
      </vt:variant>
      <vt:variant>
        <vt:i4>6</vt:i4>
      </vt:variant>
      <vt:variant>
        <vt:lpstr>Тема</vt:lpstr>
      </vt:variant>
      <vt:variant>
        <vt:i4>1</vt:i4>
      </vt:variant>
      <vt:variant>
        <vt:lpstr>Заголовки слайдів</vt:lpstr>
      </vt:variant>
      <vt:variant>
        <vt:i4>73</vt:i4>
      </vt:variant>
    </vt:vector>
  </HeadingPairs>
  <TitlesOfParts>
    <vt:vector size="80" baseType="lpstr">
      <vt:lpstr>Akrobat-Bold</vt:lpstr>
      <vt:lpstr>Calibri</vt:lpstr>
      <vt:lpstr>Century Gothic</vt:lpstr>
      <vt:lpstr>Roboto</vt:lpstr>
      <vt:lpstr>Times New Roman</vt:lpstr>
      <vt:lpstr>Wingdings 3</vt:lpstr>
      <vt:lpstr>Сектор</vt:lpstr>
      <vt:lpstr>Роль підприємництва в досягненні цілей сталого розвитку</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Катерина Бужимська</dc:creator>
  <cp:lastModifiedBy>AdminR</cp:lastModifiedBy>
  <cp:revision>66</cp:revision>
  <dcterms:created xsi:type="dcterms:W3CDTF">2022-06-24T13:16:59Z</dcterms:created>
  <dcterms:modified xsi:type="dcterms:W3CDTF">2025-12-18T07:38:18Z</dcterms:modified>
</cp:coreProperties>
</file>