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78C8872-84BA-4A9C-B615-CD35B4A3634A}" type="datetimeFigureOut">
              <a:rPr lang="uk-UA" smtClean="0"/>
              <a:t>04.03.2021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D571CE2-1A12-4773-B785-03C026D4FD3B}" type="slidenum">
              <a:rPr lang="uk-UA" smtClean="0"/>
              <a:t>‹#›</a:t>
            </a:fld>
            <a:endParaRPr lang="uk-UA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233663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C8872-84BA-4A9C-B615-CD35B4A3634A}" type="datetimeFigureOut">
              <a:rPr lang="uk-UA" smtClean="0"/>
              <a:t>04.03.2021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1CE2-1A12-4773-B785-03C026D4FD3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9969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C8872-84BA-4A9C-B615-CD35B4A3634A}" type="datetimeFigureOut">
              <a:rPr lang="uk-UA" smtClean="0"/>
              <a:t>04.03.2021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1CE2-1A12-4773-B785-03C026D4FD3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0768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C8872-84BA-4A9C-B615-CD35B4A3634A}" type="datetimeFigureOut">
              <a:rPr lang="uk-UA" smtClean="0"/>
              <a:t>04.03.2021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1CE2-1A12-4773-B785-03C026D4FD3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0606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8C8872-84BA-4A9C-B615-CD35B4A3634A}" type="datetimeFigureOut">
              <a:rPr lang="uk-UA" smtClean="0"/>
              <a:t>04.03.2021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571CE2-1A12-4773-B785-03C026D4FD3B}" type="slidenum">
              <a:rPr lang="uk-UA" smtClean="0"/>
              <a:t>‹#›</a:t>
            </a:fld>
            <a:endParaRPr lang="uk-UA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170649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C8872-84BA-4A9C-B615-CD35B4A3634A}" type="datetimeFigureOut">
              <a:rPr lang="uk-UA" smtClean="0"/>
              <a:t>04.03.2021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1CE2-1A12-4773-B785-03C026D4FD3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0515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C8872-84BA-4A9C-B615-CD35B4A3634A}" type="datetimeFigureOut">
              <a:rPr lang="uk-UA" smtClean="0"/>
              <a:t>04.03.2021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1CE2-1A12-4773-B785-03C026D4FD3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2978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C8872-84BA-4A9C-B615-CD35B4A3634A}" type="datetimeFigureOut">
              <a:rPr lang="uk-UA" smtClean="0"/>
              <a:t>04.03.2021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1CE2-1A12-4773-B785-03C026D4FD3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4126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C8872-84BA-4A9C-B615-CD35B4A3634A}" type="datetimeFigureOut">
              <a:rPr lang="uk-UA" smtClean="0"/>
              <a:t>04.03.2021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1CE2-1A12-4773-B785-03C026D4FD3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64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8C8872-84BA-4A9C-B615-CD35B4A3634A}" type="datetimeFigureOut">
              <a:rPr lang="uk-UA" smtClean="0"/>
              <a:t>04.03.2021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571CE2-1A12-4773-B785-03C026D4FD3B}" type="slidenum">
              <a:rPr lang="uk-UA" smtClean="0"/>
              <a:t>‹#›</a:t>
            </a:fld>
            <a:endParaRPr lang="uk-UA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8100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8C8872-84BA-4A9C-B615-CD35B4A3634A}" type="datetimeFigureOut">
              <a:rPr lang="uk-UA" smtClean="0"/>
              <a:t>04.03.2021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571CE2-1A12-4773-B785-03C026D4FD3B}" type="slidenum">
              <a:rPr lang="uk-UA" smtClean="0"/>
              <a:t>‹#›</a:t>
            </a:fld>
            <a:endParaRPr lang="uk-UA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81125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78C8872-84BA-4A9C-B615-CD35B4A3634A}" type="datetimeFigureOut">
              <a:rPr lang="uk-UA" smtClean="0"/>
              <a:t>04.03.2021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D571CE2-1A12-4773-B785-03C026D4FD3B}" type="slidenum">
              <a:rPr lang="uk-UA" smtClean="0"/>
              <a:t>‹#›</a:t>
            </a:fld>
            <a:endParaRPr lang="uk-UA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4693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prophiziky.hol.es/Ychebnik/Jpeg4/rsi24.jpg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s://konspekta.net/studopediaorg/baza2/204155921848.files/image638.jpg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s://konspekta.net/studopediaorg/baza2/204155921848.files/image644.jpg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241947"/>
            <a:ext cx="9448800" cy="2632214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>
                <a:solidFill>
                  <a:schemeClr val="accent6">
                    <a:lumMod val="50000"/>
                  </a:schemeClr>
                </a:solidFill>
              </a:rPr>
              <a:t>ЛЕКЦІЯ 1 «Основи електромеханіки. Трансформатор.»</a:t>
            </a:r>
            <a:endParaRPr lang="uk-UA" sz="6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01443"/>
            <a:ext cx="9448800" cy="6858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uk-UA" dirty="0" smtClean="0">
                <a:solidFill>
                  <a:srgbClr val="7030A0"/>
                </a:solidFill>
              </a:rPr>
              <a:t>З предмету Електротехніка та електромеханіка Ч.2.</a:t>
            </a:r>
          </a:p>
          <a:p>
            <a:pPr algn="r"/>
            <a:r>
              <a:rPr lang="uk-UA" dirty="0" err="1" smtClean="0">
                <a:solidFill>
                  <a:srgbClr val="7030A0"/>
                </a:solidFill>
              </a:rPr>
              <a:t>К.т.н</a:t>
            </a:r>
            <a:r>
              <a:rPr lang="uk-UA" dirty="0" smtClean="0">
                <a:solidFill>
                  <a:srgbClr val="7030A0"/>
                </a:solidFill>
              </a:rPr>
              <a:t>., доцент </a:t>
            </a:r>
            <a:r>
              <a:rPr lang="uk-UA" dirty="0" err="1" smtClean="0">
                <a:solidFill>
                  <a:srgbClr val="7030A0"/>
                </a:solidFill>
              </a:rPr>
              <a:t>Шавурський</a:t>
            </a:r>
            <a:r>
              <a:rPr lang="uk-UA" dirty="0" smtClean="0">
                <a:solidFill>
                  <a:srgbClr val="7030A0"/>
                </a:solidFill>
              </a:rPr>
              <a:t> Ю.О.</a:t>
            </a:r>
            <a:endParaRPr lang="uk-U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24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800299" y="3616657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end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81670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9808" y="911919"/>
            <a:ext cx="111638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0" i="0" u="none" strike="noStrike" baseline="0" dirty="0" smtClean="0">
                <a:latin typeface="Times New Roman" panose="02020603050405020304" pitchFamily="18" charset="0"/>
              </a:rPr>
              <a:t>Пристрої, що здійснюють перетворення механічної енергії в електричну або зворотне перетворення, називають електричними машинами. </a:t>
            </a: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1119116" y="232012"/>
            <a:ext cx="29390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/>
              <a:t>Основи електромеханіки</a:t>
            </a:r>
            <a:endParaRPr lang="uk-UA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9808" y="1838048"/>
            <a:ext cx="11041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За призначенням </a:t>
            </a:r>
            <a:r>
              <a:rPr lang="uk-UA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електричні машини поділяють на генератори, двигуни, електромашинні перетворювачі, підсилювачі і електромеханічні перетворювачі сигналів. 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59808" y="2666136"/>
            <a:ext cx="11041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Генератори </a:t>
            </a:r>
            <a:r>
              <a:rPr lang="uk-UA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перетворюють механічну енергію в електричну, оскільки природних джерел електричної енергії немає. Генератори використовують для виробництва електричної енергії.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59808" y="3494224"/>
            <a:ext cx="11041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Двигуни </a:t>
            </a:r>
            <a:r>
              <a:rPr lang="uk-UA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перетворюють електричну енергію в механічну для приведення в рух різних машин і механізмів. 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59808" y="3978573"/>
            <a:ext cx="11041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Електромашинні </a:t>
            </a:r>
            <a:r>
              <a:rPr lang="uk-UA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перетворювачі перетворюють змінний струм у постійний і навпаки, змінюють напругу і частоту, число фаз.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59808" y="4730929"/>
            <a:ext cx="110410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Електромашинні підсилювачі </a:t>
            </a:r>
            <a:r>
              <a:rPr lang="uk-UA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підсилюють потужність сигналу, що подається на обмотки збудження, в разів; їх використовують в автоматичних системах для керування великими потужностями за допомогою малої потужності.</a:t>
            </a: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59808" y="5746591"/>
            <a:ext cx="110410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Електромеханічні перетворювачі </a:t>
            </a:r>
            <a:r>
              <a:rPr lang="uk-UA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сигналів призначені у вигляді мікромашин для систем автоматичного керування технологічними процесами, де їх використовують для отримання інформації про стан системи або для перетворення сигналу керувань.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8856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176" y="1563722"/>
            <a:ext cx="112548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1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Асинхронні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0" i="1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машини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в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яких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магнітне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поле і ротор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обертаються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різною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швидкістю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працюють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переважно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як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двигуни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176" y="178727"/>
            <a:ext cx="11041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За родом струму </a:t>
            </a:r>
            <a:r>
              <a:rPr lang="uk-UA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електричні машини поділяють на машини постійного і змінного струму. 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176" y="548059"/>
            <a:ext cx="111638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Машини постійного струму </a:t>
            </a:r>
            <a:r>
              <a:rPr lang="uk-UA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використовують як двигуни, генератори, електромашинні підсилювачі, тахогенератори. 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176" y="1194390"/>
            <a:ext cx="111638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Машини змінного струму </a:t>
            </a:r>
            <a:r>
              <a:rPr lang="uk-UA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бувають синхронні, асинхронні, колекторні. 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5176" y="2210053"/>
            <a:ext cx="111638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Синхронні машини</a:t>
            </a:r>
            <a:r>
              <a:rPr lang="uk-UA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в яких магнітне поле і ротор обертаються з однаковою швидкістю незалежно від навантаження, використовують, в основному, як генератори змінного струму та компенсатори реактивної потужності. 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176" y="3133383"/>
            <a:ext cx="11163870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Колекторні машини</a:t>
            </a:r>
            <a:r>
              <a:rPr lang="uk-UA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змінного струму використовують, здебільшого, як двигуни з підвищеною швидкістю обертання, яку не можуть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забезпечити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синхронні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і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асинхронні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двигуни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.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Ці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двигуни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відносно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дорогі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та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потребують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ретельного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догляду, тому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використовуються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у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спеціальних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установках. </a:t>
            </a:r>
          </a:p>
          <a:p>
            <a:pPr algn="just"/>
            <a:endParaRPr lang="ru-RU" sz="1100" b="0" i="0" u="none" strike="noStrike" baseline="0" dirty="0" smtClean="0">
              <a:latin typeface="Times New Roman" panose="02020603050405020304" pitchFamily="18" charset="0"/>
            </a:endParaRPr>
          </a:p>
          <a:p>
            <a:r>
              <a:rPr lang="ru-RU" b="0" i="1" u="none" strike="noStrike" baseline="0" dirty="0" err="1" smtClean="0">
                <a:latin typeface="Times New Roman" panose="02020603050405020304" pitchFamily="18" charset="0"/>
              </a:rPr>
              <a:t>Універсальні</a:t>
            </a:r>
            <a:r>
              <a:rPr lang="ru-RU" b="0" i="1" u="none" strike="noStrike" baseline="0" dirty="0" smtClean="0">
                <a:latin typeface="Times New Roman" panose="02020603050405020304" pitchFamily="18" charset="0"/>
              </a:rPr>
              <a:t> </a:t>
            </a:r>
            <a:r>
              <a:rPr lang="ru-RU" b="0" i="1" u="none" strike="noStrike" baseline="0" dirty="0" err="1" smtClean="0">
                <a:latin typeface="Times New Roman" panose="02020603050405020304" pitchFamily="18" charset="0"/>
              </a:rPr>
              <a:t>колекторні</a:t>
            </a:r>
            <a:r>
              <a:rPr lang="ru-RU" b="0" i="1" u="none" strike="noStrike" baseline="0" dirty="0" smtClean="0">
                <a:latin typeface="Times New Roman" panose="02020603050405020304" pitchFamily="18" charset="0"/>
              </a:rPr>
              <a:t> </a:t>
            </a:r>
            <a:r>
              <a:rPr lang="ru-RU" b="0" i="1" u="none" strike="noStrike" baseline="0" dirty="0" err="1" smtClean="0">
                <a:latin typeface="Times New Roman" panose="02020603050405020304" pitchFamily="18" charset="0"/>
              </a:rPr>
              <a:t>двигуни</a:t>
            </a:r>
            <a:r>
              <a:rPr lang="ru-RU" b="0" i="1" u="none" strike="noStrike" baseline="0" dirty="0" smtClean="0"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можуть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працювати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і на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змінному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і на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постійному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струмі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; вони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поширені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у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пристроях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автоматики і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побутових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приладах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. 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55176" y="4779988"/>
            <a:ext cx="11041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Електромеханічний пристрій, до складу якого входять електродвигун, передавальні механізми, що з’єднують двигун з виконавчим механізмом, та елементи автоматизації і керування називають</a:t>
            </a:r>
            <a:r>
              <a:rPr lang="uk-UA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електроприводом. </a:t>
            </a: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55176" y="5426319"/>
            <a:ext cx="111638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1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Автоматичний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0" i="1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електропривод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це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автоматичні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лінії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тобто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машин,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приводяться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рух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електродвигунами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автоматичним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керуванням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виконують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певній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послідовності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ряд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операцій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Роль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людини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зводиться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налагодження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електричного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устаткування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спостереження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за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роботою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та догляду за ним.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0018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5377" y="0"/>
            <a:ext cx="57338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i="0" u="none" strike="noStrike" baseline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Трансформатор.</a:t>
            </a:r>
            <a:r>
              <a:rPr lang="uk-UA" sz="2000" b="1" i="0" u="none" strike="noStrike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Основні теоретичні положення</a:t>
            </a:r>
            <a:endParaRPr lang="uk-UA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93254" y="400110"/>
            <a:ext cx="112304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Трансформатор</a:t>
            </a:r>
            <a:r>
              <a:rPr lang="uk-UA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– це статичний індуктивний перетворювач, що має дві (або більше) </a:t>
            </a:r>
            <a:r>
              <a:rPr lang="uk-UA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індуктивно</a:t>
            </a:r>
            <a:r>
              <a:rPr lang="uk-UA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-зв’язані обмотки </a:t>
            </a:r>
            <a:r>
              <a:rPr lang="uk-UA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і призначений для перетворення за допомогою явища електромагнітної індукції однієї (первинної) системи  мінного струму в іншу (вторинну) систему.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93254" y="1323440"/>
            <a:ext cx="112304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 більшості випадків за допомогою трансформатора перетворюють тільки напругу та струм без зміни частоти і кількості фаз. </a:t>
            </a:r>
            <a:endParaRPr lang="uk-U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793254" y="1969771"/>
                <a:ext cx="11230424" cy="2031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uk-UA" b="0" i="0" u="none" strike="noStrike" baseline="0" dirty="0" smtClean="0">
                    <a:latin typeface="Times New Roman" panose="02020603050405020304" pitchFamily="18" charset="0"/>
                  </a:rPr>
                  <a:t>Незважаючи на велику кількість різновидів трансформаторів і широкий діапазон </a:t>
                </a:r>
                <a:r>
                  <a:rPr lang="uk-UA" b="0" i="0" u="none" strike="noStrike" baseline="0" dirty="0" err="1" smtClean="0">
                    <a:latin typeface="Times New Roman" panose="02020603050405020304" pitchFamily="18" charset="0"/>
                  </a:rPr>
                  <a:t>потужностей</a:t>
                </a:r>
                <a:r>
                  <a:rPr lang="uk-UA" b="0" i="0" u="none" strike="noStrike" baseline="0" dirty="0" smtClean="0">
                    <a:latin typeface="Times New Roman" panose="02020603050405020304" pitchFamily="18" charset="0"/>
                  </a:rPr>
                  <a:t>, теорія їх єдина – вона базується на законі електромагнітної індукції. У первинній обмотці електрична енергія перетворюється в енергію магнітного поля, у вторинній обмотці навпаки – енергія магнітного поля перетворюється в електричну енергію. Зі сторони первинної обмотки з кількістю витків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0" i="1" u="none" strike="noStrike" baseline="0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uk-UA" b="0" i="1" u="none" strike="noStrike" baseline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uk-UA" b="0" i="0" u="none" strike="noStrike" dirty="0" smtClean="0">
                    <a:latin typeface="Times New Roman" panose="02020603050405020304" pitchFamily="18" charset="0"/>
                  </a:rPr>
                  <a:t> </a:t>
                </a:r>
                <a:r>
                  <a:rPr lang="uk-UA" b="0" i="0" u="none" strike="noStrike" baseline="0" dirty="0" smtClean="0">
                    <a:latin typeface="Times New Roman" panose="02020603050405020304" pitchFamily="18" charset="0"/>
                  </a:rPr>
                  <a:t>трансформатор є споживачем електричної енергії, а зі сторони вторинної обмотки з кількістю витків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0" i="1" u="none" strike="noStrike" baseline="0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uk-UA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k-UA" b="0" i="0" u="none" strike="noStrike" baseline="0" dirty="0" smtClean="0">
                    <a:latin typeface="Times New Roman" panose="02020603050405020304" pitchFamily="18" charset="0"/>
                  </a:rPr>
                  <a:t>він є джерелом енергії для споживача з опором</a:t>
                </a:r>
                <a:r>
                  <a:rPr lang="uk-UA" b="0" i="0" u="none" strike="noStrike" dirty="0" smtClean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k-UA" b="0" i="1" u="none" strike="noStrike" smtClean="0"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uk-UA" b="0" i="0" u="none" strike="noStrike" baseline="0" dirty="0" smtClean="0">
                    <a:latin typeface="Times New Roman" panose="02020603050405020304" pitchFamily="18" charset="0"/>
                  </a:rPr>
                  <a:t>. Струм вторинної обмотки визначається електрорушійною силою, яка </a:t>
                </a:r>
                <a:r>
                  <a:rPr lang="uk-UA" b="0" i="0" u="none" strike="noStrike" baseline="0" dirty="0" err="1" smtClean="0">
                    <a:latin typeface="Times New Roman" panose="02020603050405020304" pitchFamily="18" charset="0"/>
                  </a:rPr>
                  <a:t>індукується</a:t>
                </a:r>
                <a:r>
                  <a:rPr lang="uk-UA" b="0" i="0" u="none" strike="noStrike" baseline="0" dirty="0" smtClean="0">
                    <a:latin typeface="Times New Roman" panose="02020603050405020304" pitchFamily="18" charset="0"/>
                  </a:rPr>
                  <a:t> в ній магнітним полем і опором навантаження </a:t>
                </a:r>
                <a14:m>
                  <m:oMath xmlns:m="http://schemas.openxmlformats.org/officeDocument/2006/math">
                    <m:r>
                      <a:rPr lang="uk-UA" b="0" i="1" u="none" strike="noStrike" smtClean="0"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uk-UA" b="0" i="0" u="none" strike="noStrike" baseline="0" dirty="0" smtClean="0">
                    <a:latin typeface="Times New Roman" panose="02020603050405020304" pitchFamily="18" charset="0"/>
                  </a:rPr>
                  <a:t>.</a:t>
                </a:r>
                <a:endParaRPr lang="uk-UA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254" y="1969771"/>
                <a:ext cx="11230424" cy="2031325"/>
              </a:xfrm>
              <a:prstGeom prst="rect">
                <a:avLst/>
              </a:prstGeom>
              <a:blipFill rotWithShape="0">
                <a:blip r:embed="rId2"/>
                <a:stretch>
                  <a:fillRect l="-434" t="-1502" r="-489" b="-390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793254" y="4185762"/>
                <a:ext cx="11230424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uk-UA" b="0" i="0" u="none" strike="noStrike" baseline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Параметри (напруга, струм, потужність), що характеризують режим роботи, для якого трансформатор призначений виробником, називають номінальними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uk-UA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НОМ</m:t>
                        </m:r>
                      </m:sub>
                    </m:sSub>
                    <m:r>
                      <a:rPr lang="uk-UA" b="0" i="1" u="none" strike="noStrike" baseline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uk-UA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uk-UA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НОМ</m:t>
                        </m:r>
                      </m:sub>
                    </m:sSub>
                    <m:r>
                      <a:rPr lang="uk-UA" b="0" i="1" u="none" strike="noStrike" baseline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uk-UA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uk-UA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НОМ</m:t>
                        </m:r>
                      </m:sub>
                    </m:sSub>
                  </m:oMath>
                </a14:m>
                <a:r>
                  <a:rPr lang="uk-UA" b="0" i="0" u="none" strike="noStrike" baseline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). </a:t>
                </a:r>
                <a:endParaRPr lang="uk-UA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254" y="4185762"/>
                <a:ext cx="11230424" cy="646331"/>
              </a:xfrm>
              <a:prstGeom prst="rect">
                <a:avLst/>
              </a:prstGeom>
              <a:blipFill rotWithShape="0">
                <a:blip r:embed="rId3"/>
                <a:stretch>
                  <a:fillRect l="-434" t="-5660" r="-489" b="-1415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793254" y="4799180"/>
                <a:ext cx="1123042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uk-UA" b="0" i="0" u="none" strike="noStrike" baseline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Зменшення опору навантаження (</a:t>
                </a:r>
                <a14:m>
                  <m:oMath xmlns:m="http://schemas.openxmlformats.org/officeDocument/2006/math">
                    <m:r>
                      <a:rPr lang="uk-UA" b="0" i="1" u="none" strike="noStrike" baseline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𝑍</m:t>
                    </m:r>
                    <m:r>
                      <a:rPr lang="uk-UA" b="0" i="1" u="none" strike="noStrike" baseline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uk-UA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uk-UA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НОМ</m:t>
                        </m:r>
                      </m:sub>
                    </m:sSub>
                  </m:oMath>
                </a14:m>
                <a:r>
                  <a:rPr lang="uk-UA" b="0" i="0" u="none" strike="noStrike" baseline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) </a:t>
                </a:r>
                <a:r>
                  <a:rPr lang="uk-UA" b="0" i="0" u="none" strike="noStrike" baseline="0" dirty="0" smtClean="0">
                    <a:latin typeface="Times New Roman" panose="02020603050405020304" pitchFamily="18" charset="0"/>
                  </a:rPr>
                  <a:t>призводить до перевантаження трансформатора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0" i="1" u="none" strike="noStrike" baseline="0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uk-UA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uk-UA" b="0" i="1" u="none" strike="noStrike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uk-UA" b="0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0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uk-UA" b="0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2НОМ</m:t>
                        </m:r>
                      </m:sub>
                    </m:sSub>
                  </m:oMath>
                </a14:m>
                <a:r>
                  <a:rPr lang="uk-UA" b="0" i="0" u="none" strike="noStrike" baseline="0" dirty="0" smtClean="0">
                    <a:latin typeface="Times New Roman" panose="02020603050405020304" pitchFamily="18" charset="0"/>
                  </a:rPr>
                  <a:t>);</a:t>
                </a:r>
                <a:endParaRPr lang="uk-UA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254" y="4799180"/>
                <a:ext cx="11230424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434" t="-8197" b="-2459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793254" y="5168512"/>
                <a:ext cx="974281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uk-UA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З</a:t>
                </a:r>
                <a:r>
                  <a:rPr lang="uk-UA" b="0" i="0" u="none" strike="noStrike" baseline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більшення опору (</a:t>
                </a:r>
                <a14:m>
                  <m:oMath xmlns:m="http://schemas.openxmlformats.org/officeDocument/2006/math">
                    <m:r>
                      <a:rPr lang="uk-UA" b="0" i="1" u="none" strike="noStrike" baseline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𝑍</m:t>
                    </m:r>
                    <m:r>
                      <a:rPr lang="uk-UA" b="0" i="1" u="none" strike="noStrike" baseline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uk-UA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uk-UA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НОМ</m:t>
                        </m:r>
                      </m:sub>
                    </m:sSub>
                  </m:oMath>
                </a14:m>
                <a:r>
                  <a:rPr lang="uk-UA" b="0" i="0" u="none" strike="noStrike" baseline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) спричиняє недовантаження трансформатора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0" i="1" u="none" strike="noStrike" baseline="0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uk-UA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uk-UA" b="0" i="1" u="none" strike="noStrike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uk-UA" b="0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0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uk-UA" b="0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2НОМ</m:t>
                        </m:r>
                      </m:sub>
                    </m:sSub>
                  </m:oMath>
                </a14:m>
                <a:r>
                  <a:rPr lang="uk-UA" b="0" i="0" u="none" strike="noStrike" baseline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); </a:t>
                </a:r>
                <a:endParaRPr lang="uk-UA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254" y="5168512"/>
                <a:ext cx="9742818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501" t="-10000" b="-2666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>
                <a:off x="793254" y="5504931"/>
                <a:ext cx="54031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k-UA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П</a:t>
                </a:r>
                <a:r>
                  <a:rPr lang="uk-UA" b="0" i="0" u="none" strike="noStrike" baseline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ри </a:t>
                </a:r>
                <a14:m>
                  <m:oMath xmlns:m="http://schemas.openxmlformats.org/officeDocument/2006/math">
                    <m:r>
                      <a:rPr lang="uk-UA" b="0" i="1" u="none" strike="noStrike" baseline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𝑍</m:t>
                    </m:r>
                    <m:r>
                      <a:rPr lang="uk-UA" b="0" i="1" u="none" strike="noStrike" baseline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uk-UA" b="0" i="0" u="none" strike="noStrike" baseline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виникає коротке замикання(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0" i="1" u="none" strike="noStrike" baseline="0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uk-UA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uk-UA" b="0" i="1" u="none" strike="noStrike" baseline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uk-UA" b="0" i="1" u="none" strike="noStrike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uk-UA" b="0" i="1" u="none" strike="noStrike" baseline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uk-UA" b="0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0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uk-UA" b="0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2НОМ</m:t>
                        </m:r>
                      </m:sub>
                    </m:sSub>
                  </m:oMath>
                </a14:m>
                <a:r>
                  <a:rPr lang="uk-UA" b="0" i="0" u="none" strike="noStrike" baseline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);</a:t>
                </a:r>
                <a:endParaRPr lang="uk-UA" dirty="0"/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254" y="5504931"/>
                <a:ext cx="5403146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903" t="-8197" b="-2459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793254" y="5874263"/>
                <a:ext cx="11230424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uk-UA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</a:t>
                </a:r>
                <a:r>
                  <a:rPr lang="uk-UA" b="0" i="0" u="none" strike="noStrike" baseline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ри </a:t>
                </a:r>
                <a14:m>
                  <m:oMath xmlns:m="http://schemas.openxmlformats.org/officeDocument/2006/math">
                    <m:r>
                      <a:rPr lang="uk-UA" b="0" i="1" u="none" strike="noStrike" baseline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𝑍</m:t>
                    </m:r>
                    <m:r>
                      <a:rPr lang="uk-UA" b="0" i="1" u="none" strike="noStrike" baseline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=∞</m:t>
                    </m:r>
                  </m:oMath>
                </a14:m>
                <a:r>
                  <a:rPr lang="uk-UA" b="0" i="0" u="none" strike="noStrike" baseline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трансформатор працює в режимі неробочого ходу (I=0).</a:t>
                </a:r>
                <a:r>
                  <a:rPr lang="uk-UA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цьому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випадку трансформатор не перетворює 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електричну енергію, що й зумовлює таку назву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режиму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254" y="5874263"/>
                <a:ext cx="11230424" cy="646331"/>
              </a:xfrm>
              <a:prstGeom prst="rect">
                <a:avLst/>
              </a:prstGeom>
              <a:blipFill rotWithShape="0">
                <a:blip r:embed="rId7"/>
                <a:stretch>
                  <a:fillRect l="-434" t="-5660" r="-489" b="-1415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392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А что, бывают трансформаторы без сердечника? | Разумный мир | Яндекс Дзе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521" y="1015644"/>
            <a:ext cx="4366117" cy="4861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Трансформатор | ldsound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" name="AutoShape 6" descr="Трансформатор | ldsound.r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34" name="Picture 10" descr="Трансформатор | ldsound.r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011" y="1000836"/>
            <a:ext cx="4514850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089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9767" y="610779"/>
            <a:ext cx="113822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 призначенням і конструкцією трансформатори різноманітні, але за своєю основою вони мають однакові фізичні процеси і принцип дії. Тому далі розглянемо їх на прикладі простішого варіанта - </a:t>
            </a:r>
            <a:r>
              <a:rPr lang="uk-UA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однофазного двох обмоткового трансформатора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uk-UA" dirty="0"/>
              <a:t>Обмотки відрізняються кількістю витків. Обмотка з більшою кількістю витків </a:t>
            </a:r>
            <a:r>
              <a:rPr lang="uk-UA" dirty="0" err="1"/>
              <a:t>ω</a:t>
            </a:r>
            <a:r>
              <a:rPr lang="uk-UA" baseline="-25000" dirty="0" err="1"/>
              <a:t>ВН</a:t>
            </a:r>
            <a:r>
              <a:rPr lang="uk-UA" dirty="0"/>
              <a:t> - </a:t>
            </a:r>
            <a:r>
              <a:rPr lang="uk-UA" i="1" dirty="0"/>
              <a:t>обмотка вищої напруги</a:t>
            </a:r>
            <a:r>
              <a:rPr lang="uk-UA" dirty="0"/>
              <a:t> (ВН), з меншою кількістю витків </a:t>
            </a:r>
            <a:r>
              <a:rPr lang="uk-UA" dirty="0" err="1"/>
              <a:t>ω</a:t>
            </a:r>
            <a:r>
              <a:rPr lang="uk-UA" baseline="-25000" dirty="0" err="1"/>
              <a:t>нн</a:t>
            </a:r>
            <a:r>
              <a:rPr lang="uk-UA" dirty="0"/>
              <a:t> - </a:t>
            </a:r>
            <a:r>
              <a:rPr lang="uk-UA" i="1" dirty="0"/>
              <a:t>обмотка нижчої напруги</a:t>
            </a:r>
            <a:r>
              <a:rPr lang="uk-UA" dirty="0"/>
              <a:t> (НН</a:t>
            </a:r>
            <a:r>
              <a:rPr lang="uk-UA" dirty="0" smtClean="0"/>
              <a:t>).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09766" y="2636798"/>
            <a:ext cx="113822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Якщо w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&gt;w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то (як буде показано далі) U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&gt;U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отже трансформатор понижує напругу, при цьому струми підпорядковані зворотному співвідношенню J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&lt;7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Якщо </a:t>
            </a:r>
            <a:r>
              <a:rPr lang="uk-UA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</a:t>
            </a:r>
            <a:r>
              <a:rPr lang="uk-UA" baseline="-250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&lt;w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то </a:t>
            </a:r>
            <a:r>
              <a:rPr lang="uk-UA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</a:t>
            </a:r>
            <a:r>
              <a:rPr lang="uk-UA" baseline="-250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г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&lt;u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- трансформатор підвищує напругу, відповідно І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&gt;I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09766" y="3739486"/>
            <a:ext cx="83342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Відношення k = 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</a:t>
            </a:r>
            <a:r>
              <a:rPr lang="uk-UA" baseline="-25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uk-UA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/ 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</a:t>
            </a:r>
            <a:r>
              <a:rPr lang="uk-UA" baseline="-25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uk-UA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називають </a:t>
            </a:r>
            <a:r>
              <a:rPr lang="uk-UA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коефіцієнтом трансформації</a:t>
            </a:r>
            <a:r>
              <a:rPr lang="uk-UA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uk-UA" dirty="0"/>
          </a:p>
        </p:txBody>
      </p:sp>
      <p:pic>
        <p:nvPicPr>
          <p:cNvPr id="5" name="Рисунок 4" descr="http://prophiziky.hol.es/Ychebnik/Jpeg4/rsi24.jpg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364" y="4657509"/>
            <a:ext cx="1501322" cy="13956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834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09616" y="0"/>
            <a:ext cx="4661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Принцип дії трансформатора</a:t>
            </a:r>
            <a:endParaRPr lang="uk-UA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49683" y="461665"/>
            <a:ext cx="38450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42875"/>
            <a:r>
              <a:rPr lang="uk-UA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Холостий хід трансформатора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49682" y="830997"/>
            <a:ext cx="112407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 цьому режимі первинна обмотка трансформатора приєднана до джерела змінного струму з напругою </a:t>
            </a:r>
            <a:r>
              <a:rPr lang="uk-UA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</a:t>
            </a:r>
            <a:r>
              <a:rPr lang="uk-UA" baseline="-25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uk-UA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а вторинна обмотка залишається розімкнутою.</a:t>
            </a:r>
            <a:endParaRPr lang="uk-UA" dirty="0"/>
          </a:p>
        </p:txBody>
      </p:sp>
      <p:pic>
        <p:nvPicPr>
          <p:cNvPr id="5" name="Рисунок 4" descr="https://konspekta.net/studopediaorg/baza2/204155921848.files/image638.jpg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1757" y="1477328"/>
            <a:ext cx="4476566" cy="191901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849682" y="3396343"/>
                <a:ext cx="11342318" cy="2585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uk-UA" dirty="0" smtClean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Під дією прикладеної напруги </a:t>
                </a:r>
                <a:r>
                  <a:rPr lang="uk-UA" b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U</a:t>
                </a:r>
                <a:r>
                  <a:rPr lang="uk-UA" baseline="-250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1</a:t>
                </a:r>
                <a:r>
                  <a:rPr lang="uk-UA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 в первинній обмотці протікає струм </a:t>
                </a:r>
                <a:r>
                  <a:rPr lang="uk-UA" b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І</a:t>
                </a:r>
                <a:r>
                  <a:rPr lang="uk-UA" baseline="-250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10</a:t>
                </a:r>
                <a:r>
                  <a:rPr lang="uk-UA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, що має назву </a:t>
                </a:r>
                <a:r>
                  <a:rPr lang="uk-UA" b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струм </a:t>
                </a:r>
                <a:r>
                  <a:rPr lang="uk-UA" b="1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х.х</a:t>
                </a:r>
                <a:r>
                  <a:rPr lang="uk-UA" b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.</a:t>
                </a:r>
                <a:r>
                  <a:rPr lang="uk-UA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. Трансформатор конструюється так, щоб струм </a:t>
                </a:r>
                <a:r>
                  <a:rPr lang="uk-UA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х.х</a:t>
                </a:r>
                <a:r>
                  <a:rPr lang="uk-UA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. був невеликим і складав 2,5 - 10 % від первинного струму </a:t>
                </a:r>
                <a:r>
                  <a:rPr lang="uk-UA" b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І</a:t>
                </a:r>
                <a:r>
                  <a:rPr lang="uk-UA" baseline="-250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1н</a:t>
                </a:r>
                <a:r>
                  <a:rPr lang="uk-UA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, що виникає при роботі трансформатора з повним (номінальним) навантаженням. </a:t>
                </a:r>
                <a:endParaRPr lang="ru-RU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uk-UA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Струм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uk-UA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I</m:t>
                        </m:r>
                      </m:e>
                      <m:sub>
                        <m:r>
                          <a:rPr lang="uk-UA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10</m:t>
                        </m:r>
                      </m:sub>
                    </m:sSub>
                  </m:oMath>
                </a14:m>
                <a:r>
                  <a:rPr lang="uk-UA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 збуджує магнітний потік </a:t>
                </a:r>
                <a14:m>
                  <m:oMath xmlns:m="http://schemas.openxmlformats.org/officeDocument/2006/math">
                    <m:r>
                      <a:rPr lang="uk-UA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Ф</m:t>
                    </m:r>
                  </m:oMath>
                </a14:m>
                <a:r>
                  <a:rPr lang="uk-UA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 , який як і струм змінюється синусоїдально. Цей потік доцільно уявити як суму двох потоків:</a:t>
                </a:r>
                <a:endParaRPr lang="ru-RU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 algn="just">
                  <a:buFont typeface="Arial" panose="020B0604020202020204" pitchFamily="34" charset="0"/>
                  <a:buChar char="-"/>
                </a:pPr>
                <a:r>
                  <a:rPr lang="uk-UA" b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Головний магнітний потік Ф</a:t>
                </a:r>
                <a:r>
                  <a:rPr lang="uk-UA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, що замикається по сталевому магнітопроводу і пронизує витки первинної і вторинної обмоток;</a:t>
                </a:r>
                <a:endParaRPr lang="ru-RU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r>
                  <a:rPr lang="en-US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-    </a:t>
                </a:r>
                <a:r>
                  <a:rPr lang="uk-UA" b="1" dirty="0" smtClean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Потік </a:t>
                </a:r>
                <a:r>
                  <a:rPr lang="uk-UA" b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розсіювання Ф</a:t>
                </a:r>
                <a:r>
                  <a:rPr lang="uk-UA" baseline="-250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1s</a:t>
                </a:r>
                <a:r>
                  <a:rPr lang="uk-UA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, що замикається по повітрю, пронизує тільки витки первинної обмотки і створює індуктивний опір первинної обмотки</a:t>
                </a:r>
                <a:endParaRPr lang="uk-UA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682" y="3396343"/>
                <a:ext cx="11342318" cy="2585323"/>
              </a:xfrm>
              <a:prstGeom prst="rect">
                <a:avLst/>
              </a:prstGeom>
              <a:blipFill rotWithShape="0">
                <a:blip r:embed="rId4"/>
                <a:stretch>
                  <a:fillRect l="-430" t="-1179" r="-430" b="-283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152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konspekta.net/studopediaorg/baza2/204155921848.files/image644.jpg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217714"/>
            <a:ext cx="3078978" cy="2791097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993378" y="217714"/>
                <a:ext cx="819862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uk-UA" dirty="0" smtClean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При побудові векторної діаграми трансформатора для режиму </a:t>
                </a:r>
                <a:r>
                  <a:rPr lang="uk-UA" dirty="0" err="1" smtClean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х.х</a:t>
                </a:r>
                <a:r>
                  <a:rPr lang="uk-UA" dirty="0" smtClean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. за вихідний вектор доцільно взяти головний магнітний потік </a:t>
                </a:r>
                <a14:m>
                  <m:oMath xmlns:m="http://schemas.openxmlformats.org/officeDocument/2006/math">
                    <m:r>
                      <a:rPr lang="uk-UA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Ф</m:t>
                    </m:r>
                  </m:oMath>
                </a14:m>
                <a:r>
                  <a:rPr lang="uk-UA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 . Через магнітні втрати в магнітопроводі струм </a:t>
                </a:r>
                <a:r>
                  <a:rPr lang="uk-UA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х.х</a:t>
                </a:r>
                <a:r>
                  <a:rPr lang="uk-UA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.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uk-UA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I</m:t>
                        </m:r>
                      </m:e>
                      <m:sub>
                        <m:r>
                          <a:rPr lang="uk-UA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10</m:t>
                        </m:r>
                      </m:sub>
                    </m:sSub>
                  </m:oMath>
                </a14:m>
                <a:r>
                  <a:rPr lang="uk-UA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 випереджає за фазою потік </a:t>
                </a:r>
                <a14:m>
                  <m:oMath xmlns:m="http://schemas.openxmlformats.org/officeDocument/2006/math">
                    <m:r>
                      <a:rPr lang="ru-RU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Ф</m:t>
                    </m:r>
                  </m:oMath>
                </a14:m>
                <a:r>
                  <a:rPr lang="uk-UA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 на кут α . Потік розсіювання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k-UA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Ф</m:t>
                        </m:r>
                      </m:e>
                      <m:sub>
                        <m:r>
                          <a:rPr lang="uk-UA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m:rPr>
                            <m:sty m:val="p"/>
                          </m:rPr>
                          <a:rPr lang="en-US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δ</m:t>
                        </m:r>
                      </m:sub>
                    </m:sSub>
                  </m:oMath>
                </a14:m>
                <a:r>
                  <a:rPr lang="uk-UA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 , співпадає за фазою із струмом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uk-UA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I</m:t>
                        </m:r>
                      </m:e>
                      <m:sub>
                        <m:r>
                          <a:rPr lang="uk-UA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10</m:t>
                        </m:r>
                      </m:sub>
                    </m:sSub>
                  </m:oMath>
                </a14:m>
                <a:r>
                  <a:rPr lang="uk-UA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 </a:t>
                </a:r>
                <a:endParaRPr lang="uk-UA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378" y="217714"/>
                <a:ext cx="8198621" cy="1200329"/>
              </a:xfrm>
              <a:prstGeom prst="rect">
                <a:avLst/>
              </a:prstGeom>
              <a:blipFill rotWithShape="0">
                <a:blip r:embed="rId4"/>
                <a:stretch>
                  <a:fillRect l="-595" t="-3046" r="-669" b="-710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3993377" y="1418043"/>
            <a:ext cx="81986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Змінні (синусоїдальні) магнітні потоки збуджують ЕРС індукції  , які відстають від відповідного магнітного потоку на 90°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93377" y="2112271"/>
            <a:ext cx="81986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Користуючись виразом </a:t>
            </a:r>
            <a:r>
              <a:rPr lang="uk-UA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</a:t>
            </a:r>
            <a:r>
              <a:rPr lang="uk-UA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= 4,44×</a:t>
            </a:r>
            <a:r>
              <a:rPr lang="uk-UA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</a:t>
            </a:r>
            <a:r>
              <a:rPr lang="uk-UA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×</a:t>
            </a:r>
            <a:r>
              <a:rPr lang="uk-UA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</a:t>
            </a:r>
            <a:r>
              <a:rPr lang="uk-UA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×</a:t>
            </a:r>
            <a:r>
              <a:rPr lang="uk-UA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Ф</a:t>
            </a:r>
            <a:r>
              <a:rPr lang="uk-UA" baseline="-25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 </a:t>
            </a:r>
            <a:r>
              <a:rPr lang="uk-UA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визначимо ЕРС, що </a:t>
            </a:r>
            <a:r>
              <a:rPr lang="uk-UA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індукуються</a:t>
            </a:r>
            <a:r>
              <a:rPr lang="uk-UA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головним магнітним потоком у первинній і вторинній обмотках.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97903" y="2830280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</a:t>
            </a:r>
            <a:r>
              <a:rPr lang="uk-UA" sz="2400" baseline="-25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uk-UA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= 4,44×</a:t>
            </a:r>
            <a:r>
              <a:rPr lang="uk-UA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</a:t>
            </a:r>
            <a:r>
              <a:rPr lang="uk-UA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×</a:t>
            </a:r>
            <a:r>
              <a:rPr lang="uk-UA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</a:t>
            </a:r>
            <a:r>
              <a:rPr lang="uk-UA" sz="2400" baseline="-25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uk-UA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×</a:t>
            </a:r>
            <a:r>
              <a:rPr lang="uk-UA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Ф</a:t>
            </a:r>
            <a:r>
              <a:rPr lang="uk-UA" sz="2400" baseline="-25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r>
              <a:rPr lang="uk-UA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</a:t>
            </a:r>
            <a:r>
              <a:rPr lang="uk-UA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uk-UA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</a:t>
            </a:r>
            <a:r>
              <a:rPr lang="uk-UA" sz="2400" baseline="-25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uk-UA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= 4,44×</a:t>
            </a:r>
            <a:r>
              <a:rPr lang="uk-UA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</a:t>
            </a:r>
            <a:r>
              <a:rPr lang="uk-UA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×</a:t>
            </a:r>
            <a:r>
              <a:rPr lang="uk-UA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</a:t>
            </a:r>
            <a:r>
              <a:rPr lang="uk-UA" sz="2400" baseline="-25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uk-UA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×</a:t>
            </a:r>
            <a:r>
              <a:rPr lang="uk-UA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Ф</a:t>
            </a:r>
            <a:r>
              <a:rPr lang="uk-UA" sz="2400" baseline="-25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914400" y="3408059"/>
                <a:ext cx="11277599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uk-UA" dirty="0" smtClean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Ці ЕРС відстають від головного магнітного потоку на 90°.</a:t>
                </a:r>
                <a:endParaRPr lang="ru-RU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r>
                  <a:rPr lang="uk-UA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Так як струм у вторинній обмотці відсутній, то напруга на клемах цієї обмотки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uk-UA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U</m:t>
                        </m:r>
                      </m:e>
                      <m:sub>
                        <m:r>
                          <a:rPr lang="uk-UA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20</m:t>
                        </m:r>
                      </m:sub>
                    </m:sSub>
                  </m:oMath>
                </a14:m>
                <a:r>
                  <a:rPr lang="uk-UA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 в режимі </a:t>
                </a:r>
                <a:r>
                  <a:rPr lang="uk-UA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х.х</a:t>
                </a:r>
                <a:r>
                  <a:rPr lang="uk-UA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. дорівнює індукованій ЕРС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uk-UA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E</m:t>
                        </m:r>
                      </m:e>
                      <m:sub>
                        <m:r>
                          <a:rPr lang="uk-UA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uk-UA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3408059"/>
                <a:ext cx="11277599" cy="923330"/>
              </a:xfrm>
              <a:prstGeom prst="rect">
                <a:avLst/>
              </a:prstGeom>
              <a:blipFill rotWithShape="0">
                <a:blip r:embed="rId5"/>
                <a:stretch>
                  <a:fillRect l="-432" t="-3289" r="-865" b="-921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914399" y="4563617"/>
                <a:ext cx="11277601" cy="20005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uk-UA" dirty="0" smtClean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Напруга, що приєднана до первинної обмотки трансформатора має три складові:</a:t>
                </a:r>
              </a:p>
              <a:p>
                <a:pPr algn="just"/>
                <a:endParaRPr lang="ru-RU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 algn="just">
                  <a:spcAft>
                    <a:spcPts val="0"/>
                  </a:spcAft>
                  <a:buFont typeface="Times New Roman" panose="02020603050405020304" pitchFamily="18" charset="0"/>
                  <a:buChar char="-"/>
                </a:pPr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Напруга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k-UA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=−</m:t>
                    </m:r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 , що врівноважує ЕРС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 і зсунута відносно неї на 180</a:t>
                </a:r>
                <a:r>
                  <a:rPr lang="uk-UA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°.</a:t>
                </a:r>
                <a:endParaRPr lang="ru-RU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 algn="just">
                  <a:spcAft>
                    <a:spcPts val="0"/>
                  </a:spcAft>
                  <a:buFont typeface="Times New Roman" panose="02020603050405020304" pitchFamily="18" charset="0"/>
                  <a:buChar char="-"/>
                </a:pPr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Падіння напруги на активному опорі первинної обмотки </a:t>
                </a:r>
                <a:r>
                  <a:rPr lang="uk-UA" b="1" i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U</a:t>
                </a:r>
                <a:r>
                  <a:rPr lang="uk-UA" baseline="-25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a1 </a:t>
                </a:r>
                <a:r>
                  <a:rPr lang="uk-UA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= </a:t>
                </a:r>
                <a:r>
                  <a:rPr lang="uk-UA" b="1" i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I</a:t>
                </a:r>
                <a:r>
                  <a:rPr lang="uk-UA" b="1" baseline="-25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0</a:t>
                </a:r>
                <a:r>
                  <a:rPr lang="uk-UA" b="1" i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×R</a:t>
                </a:r>
                <a:r>
                  <a:rPr lang="uk-UA" b="1" baseline="-25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1</a:t>
                </a:r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 співпадає за фазою із струмом </a:t>
                </a:r>
                <a:r>
                  <a:rPr lang="uk-UA" b="1" i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I</a:t>
                </a:r>
                <a:r>
                  <a:rPr lang="uk-UA" baseline="-25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0</a:t>
                </a:r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.</a:t>
                </a:r>
                <a:endParaRPr lang="ru-RU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0"/>
                  </a:spcAft>
                  <a:buFont typeface="Times New Roman" panose="02020603050405020304" pitchFamily="18" charset="0"/>
                  <a:buChar char="-"/>
                </a:pPr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Падіння напруги на індуктивному опорі первинної обмотки, що врівноважує </a:t>
                </a:r>
                <a:r>
                  <a:rPr lang="uk-UA" b="1" i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E</a:t>
                </a:r>
                <a:r>
                  <a:rPr lang="uk-UA" baseline="-25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1s</a:t>
                </a:r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, </a:t>
                </a:r>
                <a:r>
                  <a:rPr lang="uk-UA" b="1" i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U</a:t>
                </a:r>
                <a:r>
                  <a:rPr lang="uk-UA" baseline="-25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L1</a:t>
                </a:r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 = </a:t>
                </a:r>
                <a:r>
                  <a:rPr lang="uk-UA" b="1" i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I</a:t>
                </a:r>
                <a:r>
                  <a:rPr lang="uk-UA" baseline="-25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0</a:t>
                </a:r>
                <a:r>
                  <a:rPr lang="uk-UA" i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×</a:t>
                </a:r>
                <a:r>
                  <a:rPr lang="uk-UA" b="1" i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X</a:t>
                </a:r>
                <a:r>
                  <a:rPr lang="uk-UA" baseline="-25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L1</a:t>
                </a:r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 = –</a:t>
                </a:r>
                <a:r>
                  <a:rPr lang="uk-UA" b="1" i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E</a:t>
                </a:r>
                <a:r>
                  <a:rPr lang="uk-UA" baseline="-25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 1s</a:t>
                </a:r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, яка випереджає струм </a:t>
                </a:r>
                <a:r>
                  <a:rPr lang="uk-UA" b="1" i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I</a:t>
                </a:r>
                <a:r>
                  <a:rPr lang="uk-UA" baseline="-25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0</a:t>
                </a:r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 на 90°. </a:t>
                </a:r>
                <a:endParaRPr lang="ru-RU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Сума цих складових становить напругу </a:t>
                </a:r>
                <a:r>
                  <a:rPr lang="uk-UA" b="1" i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U</a:t>
                </a:r>
                <a:r>
                  <a:rPr lang="uk-UA" baseline="-25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1</a:t>
                </a:r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 відповідно другому закону Кірхгофа для первинного кола.</a:t>
                </a:r>
                <a:endParaRPr lang="uk-UA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399" y="4563617"/>
                <a:ext cx="11277601" cy="2000548"/>
              </a:xfrm>
              <a:prstGeom prst="rect">
                <a:avLst/>
              </a:prstGeom>
              <a:blipFill rotWithShape="0">
                <a:blip r:embed="rId6"/>
                <a:stretch>
                  <a:fillRect l="-432" t="-1829" r="-54" b="-396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609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2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086" y="275771"/>
            <a:ext cx="6023428" cy="5461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248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TM10001105[[fn=Урожай]]</Template>
  <TotalTime>2150</TotalTime>
  <Words>760</Words>
  <Application>Microsoft Office PowerPoint</Application>
  <PresentationFormat>Широкоэкранный</PresentationFormat>
  <Paragraphs>53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Cambria Math</vt:lpstr>
      <vt:lpstr>Franklin Gothic Book</vt:lpstr>
      <vt:lpstr>Times New Roman</vt:lpstr>
      <vt:lpstr>Crop</vt:lpstr>
      <vt:lpstr>ЛЕКЦІЯ 1 «Основи електромеханіки. Трансформатор.»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 «Основи електромеханіки. Трансформатор.»</dc:title>
  <dc:creator>Шавурский Юра</dc:creator>
  <cp:lastModifiedBy>Шавурский Юра</cp:lastModifiedBy>
  <cp:revision>19</cp:revision>
  <cp:lastPrinted>2021-02-17T19:51:43Z</cp:lastPrinted>
  <dcterms:created xsi:type="dcterms:W3CDTF">2021-02-01T16:13:15Z</dcterms:created>
  <dcterms:modified xsi:type="dcterms:W3CDTF">2021-03-04T09:33:40Z</dcterms:modified>
</cp:coreProperties>
</file>