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4" r:id="rId5"/>
    <p:sldId id="265" r:id="rId6"/>
    <p:sldId id="266" r:id="rId7"/>
    <p:sldId id="259" r:id="rId8"/>
    <p:sldId id="260" r:id="rId9"/>
    <p:sldId id="261" r:id="rId10"/>
    <p:sldId id="263" r:id="rId11"/>
    <p:sldId id="262" r:id="rId12"/>
    <p:sldId id="267" r:id="rId13"/>
    <p:sldId id="268" r:id="rId14"/>
    <p:sldId id="272" r:id="rId15"/>
    <p:sldId id="270" r:id="rId16"/>
    <p:sldId id="273" r:id="rId17"/>
    <p:sldId id="274" r:id="rId18"/>
    <p:sldId id="276" r:id="rId19"/>
    <p:sldId id="275" r:id="rId20"/>
    <p:sldId id="269" r:id="rId21"/>
    <p:sldId id="277" r:id="rId22"/>
    <p:sldId id="278" r:id="rId23"/>
    <p:sldId id="279" r:id="rId24"/>
    <p:sldId id="281" r:id="rId25"/>
    <p:sldId id="280" r:id="rId26"/>
    <p:sldId id="283" r:id="rId27"/>
    <p:sldId id="282" r:id="rId28"/>
    <p:sldId id="284" r:id="rId29"/>
    <p:sldId id="287" r:id="rId30"/>
    <p:sldId id="286" r:id="rId31"/>
    <p:sldId id="288" r:id="rId32"/>
    <p:sldId id="289" r:id="rId33"/>
    <p:sldId id="285"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uk-UA"/>
              <a:t>Клацніть, щоб відредагувати стилі зразків тексту</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uk-UA"/>
              <a:t>Клацніть, щоб редагувати стиль зразка заголовка</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11/2/2022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3BBDA7-F506-40F6-B5DA-5770427A6D27}"/>
              </a:ext>
            </a:extLst>
          </p:cNvPr>
          <p:cNvSpPr>
            <a:spLocks noGrp="1"/>
          </p:cNvSpPr>
          <p:nvPr>
            <p:ph type="ctrTitle"/>
          </p:nvPr>
        </p:nvSpPr>
        <p:spPr>
          <a:xfrm>
            <a:off x="4335261" y="348531"/>
            <a:ext cx="7197726" cy="2421464"/>
          </a:xfrm>
        </p:spPr>
        <p:txBody>
          <a:bodyPr/>
          <a:lstStyle/>
          <a:p>
            <a:r>
              <a:rPr lang="uk-UA" dirty="0"/>
              <a:t>Сучасна світова філософія</a:t>
            </a:r>
          </a:p>
        </p:txBody>
      </p:sp>
      <p:sp>
        <p:nvSpPr>
          <p:cNvPr id="3" name="Підзаголовок 2">
            <a:extLst>
              <a:ext uri="{FF2B5EF4-FFF2-40B4-BE49-F238E27FC236}">
                <a16:creationId xmlns:a16="http://schemas.microsoft.com/office/drawing/2014/main" id="{20BBE398-6ABA-40FD-807E-9D887563A5D1}"/>
              </a:ext>
            </a:extLst>
          </p:cNvPr>
          <p:cNvSpPr>
            <a:spLocks noGrp="1"/>
          </p:cNvSpPr>
          <p:nvPr>
            <p:ph type="subTitle" idx="1"/>
          </p:nvPr>
        </p:nvSpPr>
        <p:spPr>
          <a:xfrm>
            <a:off x="3124940" y="3053918"/>
            <a:ext cx="8035185" cy="2737281"/>
          </a:xfrm>
        </p:spPr>
        <p:txBody>
          <a:bodyPr>
            <a:normAutofit/>
          </a:bodyPr>
          <a:lstStyle/>
          <a:p>
            <a:pPr marL="342900" indent="-342900" algn="just">
              <a:buAutoNum type="arabicPeriod"/>
            </a:pPr>
            <a:r>
              <a:rPr lang="uk-UA" dirty="0"/>
              <a:t>Філософія людини</a:t>
            </a:r>
          </a:p>
          <a:p>
            <a:pPr marL="800100" lvl="1" indent="-342900" algn="just">
              <a:buAutoNum type="arabicPeriod"/>
            </a:pPr>
            <a:r>
              <a:rPr lang="uk-UA" dirty="0"/>
              <a:t>Філософська антропологія.</a:t>
            </a:r>
          </a:p>
          <a:p>
            <a:pPr marL="800100" lvl="1" indent="-342900" algn="just">
              <a:buAutoNum type="arabicPeriod"/>
            </a:pPr>
            <a:r>
              <a:rPr lang="uk-UA" dirty="0"/>
              <a:t>Екзистенціалізм.</a:t>
            </a:r>
          </a:p>
          <a:p>
            <a:pPr marL="800100" lvl="1" indent="-342900" algn="just">
              <a:buAutoNum type="arabicPeriod"/>
            </a:pPr>
            <a:r>
              <a:rPr lang="uk-UA" dirty="0"/>
              <a:t>Психоаналіз.</a:t>
            </a:r>
          </a:p>
          <a:p>
            <a:pPr marL="800100" lvl="1" indent="-342900" algn="just">
              <a:buAutoNum type="arabicPeriod"/>
            </a:pPr>
            <a:r>
              <a:rPr lang="uk-UA"/>
              <a:t>Персоналізм.</a:t>
            </a:r>
            <a:endParaRPr lang="uk-UA" dirty="0"/>
          </a:p>
        </p:txBody>
      </p:sp>
    </p:spTree>
    <p:extLst>
      <p:ext uri="{BB962C8B-B14F-4D97-AF65-F5344CB8AC3E}">
        <p14:creationId xmlns:p14="http://schemas.microsoft.com/office/powerpoint/2010/main" val="2639242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84C739-177C-495D-BCD2-6E3D00AA0AA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E36BED7-803C-4BA1-9E67-481281185854}"/>
              </a:ext>
            </a:extLst>
          </p:cNvPr>
          <p:cNvSpPr>
            <a:spLocks noGrp="1"/>
          </p:cNvSpPr>
          <p:nvPr>
            <p:ph idx="1"/>
          </p:nvPr>
        </p:nvSpPr>
        <p:spPr/>
        <p:txBody>
          <a:bodyPr/>
          <a:lstStyle/>
          <a:p>
            <a:pPr algn="just"/>
            <a:r>
              <a:rPr lang="uk-UA" dirty="0"/>
              <a:t>Філософія, писав </a:t>
            </a:r>
            <a:r>
              <a:rPr lang="uk-UA" dirty="0" err="1"/>
              <a:t>К’єркегор</a:t>
            </a:r>
            <a:r>
              <a:rPr lang="uk-UA" dirty="0"/>
              <a:t>, не повинна займатись проблемами, які елімінують конкретну людину, її болі. Вирішуючи якесь питання, стверджував він, слід завжди співвідносити його з людським буттям. Всяка дія в своєму кінцевому результаті повинна бути спрямована на благо конкретних людей. Гуманізм, вважав </a:t>
            </a:r>
            <a:r>
              <a:rPr lang="uk-UA" dirty="0" err="1"/>
              <a:t>К’єркегор</a:t>
            </a:r>
            <a:r>
              <a:rPr lang="uk-UA" dirty="0"/>
              <a:t>, повинен стати тим стрижнем, навколо якого формуються етичні, естетичні, правові і, звичайно, філософські погляди.</a:t>
            </a:r>
          </a:p>
          <a:p>
            <a:pPr algn="just"/>
            <a:r>
              <a:rPr lang="uk-UA" dirty="0"/>
              <a:t>На жаль, період, в якому жив і творив філософ, виявився несприятливим для його поглядів. Це був період революційного піднесення мас у розвинених країнах Європи. Заклики копання в собі, акцентування уваги на внутрішньому світі людини, її трагізмі, смутку не відповідали духові часу. Пануючою філософією був позитивізм, сцієнтизм, де гуманізму було мало місця. Тож і був </a:t>
            </a:r>
            <a:r>
              <a:rPr lang="uk-UA" dirty="0" err="1"/>
              <a:t>К’єркегор</a:t>
            </a:r>
            <a:r>
              <a:rPr lang="uk-UA" dirty="0"/>
              <a:t> забутий аж до початку </a:t>
            </a:r>
            <a:r>
              <a:rPr lang="en-US" dirty="0"/>
              <a:t>XX </a:t>
            </a:r>
            <a:r>
              <a:rPr lang="uk-UA" dirty="0"/>
              <a:t>ст.</a:t>
            </a:r>
          </a:p>
          <a:p>
            <a:endParaRPr lang="uk-UA" dirty="0"/>
          </a:p>
        </p:txBody>
      </p:sp>
      <p:sp>
        <p:nvSpPr>
          <p:cNvPr id="4" name="Місце для тексту 3">
            <a:extLst>
              <a:ext uri="{FF2B5EF4-FFF2-40B4-BE49-F238E27FC236}">
                <a16:creationId xmlns:a16="http://schemas.microsoft.com/office/drawing/2014/main" id="{4016F3E8-76B3-4A46-98C1-857C30CE7038}"/>
              </a:ext>
            </a:extLst>
          </p:cNvPr>
          <p:cNvSpPr>
            <a:spLocks noGrp="1"/>
          </p:cNvSpPr>
          <p:nvPr>
            <p:ph type="body" sz="half" idx="2"/>
          </p:nvPr>
        </p:nvSpPr>
        <p:spPr/>
        <p:txBody>
          <a:bodyPr/>
          <a:lstStyle/>
          <a:p>
            <a:endParaRPr lang="uk-UA"/>
          </a:p>
        </p:txBody>
      </p:sp>
    </p:spTree>
    <p:extLst>
      <p:ext uri="{BB962C8B-B14F-4D97-AF65-F5344CB8AC3E}">
        <p14:creationId xmlns:p14="http://schemas.microsoft.com/office/powerpoint/2010/main" val="1574411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01DAC65-B835-4D70-87C4-BD28AD1011F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E8545FD-5100-4F16-AA9A-415D3FC763B5}"/>
              </a:ext>
            </a:extLst>
          </p:cNvPr>
          <p:cNvSpPr>
            <a:spLocks noGrp="1"/>
          </p:cNvSpPr>
          <p:nvPr>
            <p:ph idx="1"/>
          </p:nvPr>
        </p:nvSpPr>
        <p:spPr/>
        <p:txBody>
          <a:bodyPr/>
          <a:lstStyle/>
          <a:p>
            <a:pPr algn="just"/>
            <a:r>
              <a:rPr lang="uk-UA" dirty="0"/>
              <a:t>За словами Ж.-П. Сартра, екзистенціалізм був представлений двома течіями:</a:t>
            </a:r>
          </a:p>
          <a:p>
            <a:pPr algn="just"/>
            <a:r>
              <a:rPr lang="uk-UA" dirty="0"/>
              <a:t> атеїстичною (</a:t>
            </a:r>
            <a:r>
              <a:rPr lang="uk-UA" dirty="0" err="1"/>
              <a:t>А.Камю</a:t>
            </a:r>
            <a:r>
              <a:rPr lang="uk-UA" dirty="0"/>
              <a:t>, </a:t>
            </a:r>
            <a:r>
              <a:rPr lang="uk-UA" dirty="0" err="1"/>
              <a:t>М.Гайдеггер</a:t>
            </a:r>
            <a:r>
              <a:rPr lang="uk-UA" dirty="0"/>
              <a:t>, Ж.-</a:t>
            </a:r>
            <a:r>
              <a:rPr lang="uk-UA" dirty="0" err="1"/>
              <a:t>П.Сартр</a:t>
            </a:r>
            <a:r>
              <a:rPr lang="uk-UA" dirty="0"/>
              <a:t>) </a:t>
            </a:r>
          </a:p>
          <a:p>
            <a:pPr algn="just"/>
            <a:r>
              <a:rPr lang="uk-UA" dirty="0"/>
              <a:t>релігійною (</a:t>
            </a:r>
            <a:r>
              <a:rPr lang="uk-UA" dirty="0" err="1"/>
              <a:t>Г.Марсель</a:t>
            </a:r>
            <a:r>
              <a:rPr lang="uk-UA" dirty="0"/>
              <a:t>, </a:t>
            </a:r>
            <a:r>
              <a:rPr lang="uk-UA" dirty="0" err="1"/>
              <a:t>К.Ясперс</a:t>
            </a:r>
            <a:r>
              <a:rPr lang="uk-UA" dirty="0"/>
              <a:t>), </a:t>
            </a:r>
          </a:p>
          <a:p>
            <a:pPr marL="0" indent="0" algn="just">
              <a:buNone/>
            </a:pPr>
            <a:r>
              <a:rPr lang="uk-UA" dirty="0"/>
              <a:t>проте, як слушно вважають дослідники цього колись впливового напряму, в ньому є ряд інших, з гносеологічної точки зору більш істотних поділів</a:t>
            </a:r>
          </a:p>
        </p:txBody>
      </p:sp>
    </p:spTree>
    <p:extLst>
      <p:ext uri="{BB962C8B-B14F-4D97-AF65-F5344CB8AC3E}">
        <p14:creationId xmlns:p14="http://schemas.microsoft.com/office/powerpoint/2010/main" val="2769485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F2AEE55-93AC-46F6-BC4B-2060426BE22E}"/>
              </a:ext>
            </a:extLst>
          </p:cNvPr>
          <p:cNvSpPr>
            <a:spLocks noGrp="1"/>
          </p:cNvSpPr>
          <p:nvPr>
            <p:ph type="title"/>
          </p:nvPr>
        </p:nvSpPr>
        <p:spPr>
          <a:xfrm>
            <a:off x="826558" y="609601"/>
            <a:ext cx="3680885" cy="1371600"/>
          </a:xfrm>
        </p:spPr>
        <p:txBody>
          <a:bodyPr/>
          <a:lstStyle/>
          <a:p>
            <a:pPr algn="ctr"/>
            <a:r>
              <a:rPr lang="uk-UA" dirty="0"/>
              <a:t>Альбер Камю</a:t>
            </a:r>
            <a:br>
              <a:rPr lang="uk-UA" dirty="0"/>
            </a:br>
            <a:r>
              <a:rPr lang="uk-UA" dirty="0"/>
              <a:t>(1913-1960)</a:t>
            </a:r>
          </a:p>
        </p:txBody>
      </p:sp>
      <p:sp>
        <p:nvSpPr>
          <p:cNvPr id="5" name="Місце для вмісту 4">
            <a:extLst>
              <a:ext uri="{FF2B5EF4-FFF2-40B4-BE49-F238E27FC236}">
                <a16:creationId xmlns:a16="http://schemas.microsoft.com/office/drawing/2014/main" id="{332139E8-AB63-41B8-8820-9E42B2B522F4}"/>
              </a:ext>
            </a:extLst>
          </p:cNvPr>
          <p:cNvSpPr>
            <a:spLocks noGrp="1"/>
          </p:cNvSpPr>
          <p:nvPr>
            <p:ph idx="1"/>
          </p:nvPr>
        </p:nvSpPr>
        <p:spPr>
          <a:xfrm>
            <a:off x="4648200" y="609601"/>
            <a:ext cx="6315721" cy="5507114"/>
          </a:xfrm>
        </p:spPr>
        <p:txBody>
          <a:bodyPr>
            <a:normAutofit lnSpcReduction="10000"/>
          </a:bodyPr>
          <a:lstStyle/>
          <a:p>
            <a:r>
              <a:rPr lang="uk-UA" dirty="0"/>
              <a:t>Праці «Міф про Сізіфа» (1942), «Чума» (1947), </a:t>
            </a:r>
            <a:r>
              <a:rPr lang="en-US" dirty="0"/>
              <a:t>«</a:t>
            </a:r>
            <a:r>
              <a:rPr lang="uk-UA" dirty="0"/>
              <a:t>Бунтівна людина»(1951)</a:t>
            </a:r>
          </a:p>
          <a:p>
            <a:r>
              <a:rPr lang="uk-UA" dirty="0"/>
              <a:t>Цитати</a:t>
            </a:r>
          </a:p>
          <a:p>
            <a:pPr algn="just"/>
            <a:r>
              <a:rPr lang="uk-UA" dirty="0"/>
              <a:t>Зло, що існує в світі, майже завжди результат невігластва, і будь-яка добра воля може заподіяти стільки шкоди, що і зла, якщо тільки ця добра воля недостатньо освічена.</a:t>
            </a:r>
          </a:p>
          <a:p>
            <a:pPr algn="just"/>
            <a:r>
              <a:rPr lang="uk-UA" dirty="0"/>
              <a:t>У цьому світі немає сенсу, і той, хто дізнається про це, набуде свободи</a:t>
            </a:r>
          </a:p>
          <a:p>
            <a:pPr algn="just"/>
            <a:r>
              <a:rPr lang="uk-UA" dirty="0"/>
              <a:t>Рано чи пізно настає час, коли потрібно вибирати між спогляданням і дією. Це і називається: стати людиною.</a:t>
            </a:r>
          </a:p>
          <a:p>
            <a:pPr algn="just"/>
            <a:r>
              <a:rPr lang="uk-UA" dirty="0"/>
              <a:t>Є більше підстав захоплюватися людьми, ніж зневажати їх.</a:t>
            </a:r>
          </a:p>
          <a:p>
            <a:pPr algn="just"/>
            <a:r>
              <a:rPr lang="uk-UA" dirty="0"/>
              <a:t>Ревнощі — це так некрасиво! Страждати через самолюбство і надто живу уяву!</a:t>
            </a:r>
          </a:p>
          <a:p>
            <a:pPr algn="just"/>
            <a:r>
              <a:rPr lang="uk-UA" dirty="0"/>
              <a:t>Єдиний спосіб об'єднати людей — це наслати на них чуму.</a:t>
            </a:r>
          </a:p>
          <a:p>
            <a:pPr algn="just"/>
            <a:r>
              <a:rPr lang="uk-UA" dirty="0"/>
              <a:t>В історії завжди і неминуче настає така година, коли того, хто сміє сказати, що двічі два — чотири, карають смертю. "Чума"</a:t>
            </a:r>
          </a:p>
        </p:txBody>
      </p:sp>
      <p:sp>
        <p:nvSpPr>
          <p:cNvPr id="6" name="Місце для тексту 5">
            <a:extLst>
              <a:ext uri="{FF2B5EF4-FFF2-40B4-BE49-F238E27FC236}">
                <a16:creationId xmlns:a16="http://schemas.microsoft.com/office/drawing/2014/main" id="{2AB68142-A2C1-49A9-9CBC-E7C5AEB2B7F3}"/>
              </a:ext>
            </a:extLst>
          </p:cNvPr>
          <p:cNvSpPr>
            <a:spLocks noGrp="1"/>
          </p:cNvSpPr>
          <p:nvPr>
            <p:ph type="body" sz="half" idx="2"/>
          </p:nvPr>
        </p:nvSpPr>
        <p:spPr/>
        <p:txBody>
          <a:bodyPr/>
          <a:lstStyle/>
          <a:p>
            <a:endParaRPr lang="uk-UA"/>
          </a:p>
        </p:txBody>
      </p:sp>
      <p:pic>
        <p:nvPicPr>
          <p:cNvPr id="4098" name="Picture 2" descr="КАМЮ">
            <a:extLst>
              <a:ext uri="{FF2B5EF4-FFF2-40B4-BE49-F238E27FC236}">
                <a16:creationId xmlns:a16="http://schemas.microsoft.com/office/drawing/2014/main" id="{48E1368E-CDF6-47AC-BA82-94BD27691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773" y="2214980"/>
            <a:ext cx="244792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734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BBE16F5-6CFE-424F-850B-2FCD3FE6ECCC}"/>
              </a:ext>
            </a:extLst>
          </p:cNvPr>
          <p:cNvSpPr>
            <a:spLocks noGrp="1"/>
          </p:cNvSpPr>
          <p:nvPr>
            <p:ph type="title"/>
          </p:nvPr>
        </p:nvSpPr>
        <p:spPr>
          <a:xfrm>
            <a:off x="685800" y="609601"/>
            <a:ext cx="3680885" cy="1371600"/>
          </a:xfrm>
        </p:spPr>
        <p:txBody>
          <a:bodyPr/>
          <a:lstStyle/>
          <a:p>
            <a:pPr algn="ctr"/>
            <a:r>
              <a:rPr lang="uk-UA" dirty="0"/>
              <a:t>Мартін Гайдеггер</a:t>
            </a:r>
            <a:br>
              <a:rPr lang="uk-UA" dirty="0"/>
            </a:br>
            <a:r>
              <a:rPr lang="uk-UA" dirty="0"/>
              <a:t>(1889 – 1976)</a:t>
            </a:r>
          </a:p>
        </p:txBody>
      </p:sp>
      <p:sp>
        <p:nvSpPr>
          <p:cNvPr id="5" name="Місце для вмісту 4">
            <a:extLst>
              <a:ext uri="{FF2B5EF4-FFF2-40B4-BE49-F238E27FC236}">
                <a16:creationId xmlns:a16="http://schemas.microsoft.com/office/drawing/2014/main" id="{B1E78753-590C-4635-B4F8-8451DE1EC8F8}"/>
              </a:ext>
            </a:extLst>
          </p:cNvPr>
          <p:cNvSpPr>
            <a:spLocks noGrp="1"/>
          </p:cNvSpPr>
          <p:nvPr>
            <p:ph idx="1"/>
          </p:nvPr>
        </p:nvSpPr>
        <p:spPr/>
        <p:txBody>
          <a:bodyPr/>
          <a:lstStyle/>
          <a:p>
            <a:r>
              <a:rPr lang="ru-RU" dirty="0" err="1"/>
              <a:t>Основні</a:t>
            </a:r>
            <a:r>
              <a:rPr lang="ru-RU" dirty="0"/>
              <a:t> </a:t>
            </a:r>
            <a:r>
              <a:rPr lang="ru-RU" dirty="0" err="1"/>
              <a:t>праці</a:t>
            </a:r>
            <a:r>
              <a:rPr lang="ru-RU" dirty="0"/>
              <a:t>: «</a:t>
            </a:r>
            <a:r>
              <a:rPr lang="ru-RU" dirty="0" err="1"/>
              <a:t>Буття</a:t>
            </a:r>
            <a:r>
              <a:rPr lang="ru-RU" dirty="0"/>
              <a:t> і час» (1927), «</a:t>
            </a:r>
            <a:r>
              <a:rPr lang="ru-RU" dirty="0" err="1"/>
              <a:t>Вступ</a:t>
            </a:r>
            <a:r>
              <a:rPr lang="ru-RU" dirty="0"/>
              <a:t> до </a:t>
            </a:r>
            <a:r>
              <a:rPr lang="ru-RU" dirty="0" err="1"/>
              <a:t>метафізики</a:t>
            </a:r>
            <a:r>
              <a:rPr lang="ru-RU" dirty="0"/>
              <a:t>» (1935),  «Лист про </a:t>
            </a:r>
            <a:r>
              <a:rPr lang="ru-RU" dirty="0" err="1"/>
              <a:t>гуманізм</a:t>
            </a:r>
            <a:r>
              <a:rPr lang="ru-RU" dirty="0"/>
              <a:t>» (1947).</a:t>
            </a:r>
          </a:p>
          <a:p>
            <a:r>
              <a:rPr lang="uk-UA" dirty="0"/>
              <a:t>Цитати:</a:t>
            </a:r>
          </a:p>
          <a:p>
            <a:pPr algn="just"/>
            <a:r>
              <a:rPr lang="uk-UA" dirty="0"/>
              <a:t>Бездумність — зловісний гість, якого зустрінеш всюди в сьогоднішньому світі, оскільки сьогодні пізнання всього і все доступне так швидко і дешево, що наступної миті отримане так само поспішно і забувається.</a:t>
            </a:r>
          </a:p>
          <a:p>
            <a:pPr algn="just"/>
            <a:r>
              <a:rPr lang="uk-UA" dirty="0"/>
              <a:t>У всіх сферах свого буття людина буде оточена все щільніше силами техніки. Ці сили, які всюди щохвилини вимагають до себе людину, прив'язують її до себе, тягнуть її за собою, беруть в облогу її і нав'язуються їй під виглядом тих чи інших технічних пристосувань — ці сили давно вже переросли нашу волю і здатність приймати рішення, бо не людина створила їх</a:t>
            </a:r>
          </a:p>
        </p:txBody>
      </p:sp>
      <p:sp>
        <p:nvSpPr>
          <p:cNvPr id="6" name="Місце для тексту 5">
            <a:extLst>
              <a:ext uri="{FF2B5EF4-FFF2-40B4-BE49-F238E27FC236}">
                <a16:creationId xmlns:a16="http://schemas.microsoft.com/office/drawing/2014/main" id="{7546B161-CE24-4AD0-A866-AB83DB6C2B05}"/>
              </a:ext>
            </a:extLst>
          </p:cNvPr>
          <p:cNvSpPr>
            <a:spLocks noGrp="1"/>
          </p:cNvSpPr>
          <p:nvPr>
            <p:ph type="body" sz="half" idx="2"/>
          </p:nvPr>
        </p:nvSpPr>
        <p:spPr/>
        <p:txBody>
          <a:bodyPr/>
          <a:lstStyle/>
          <a:p>
            <a:endParaRPr lang="uk-UA"/>
          </a:p>
        </p:txBody>
      </p:sp>
      <p:pic>
        <p:nvPicPr>
          <p:cNvPr id="5122" name="Picture 2">
            <a:extLst>
              <a:ext uri="{FF2B5EF4-FFF2-40B4-BE49-F238E27FC236}">
                <a16:creationId xmlns:a16="http://schemas.microsoft.com/office/drawing/2014/main" id="{966D2A04-FF6F-4BDB-95D1-1B1BA5F5B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282" y="2161031"/>
            <a:ext cx="2766504" cy="3499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01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59CEC2-1B63-4EB0-9215-A7EC0258F9E8}"/>
              </a:ext>
            </a:extLst>
          </p:cNvPr>
          <p:cNvSpPr>
            <a:spLocks noGrp="1"/>
          </p:cNvSpPr>
          <p:nvPr>
            <p:ph type="title"/>
          </p:nvPr>
        </p:nvSpPr>
        <p:spPr>
          <a:xfrm>
            <a:off x="685800" y="680539"/>
            <a:ext cx="3680885" cy="1371600"/>
          </a:xfrm>
        </p:spPr>
        <p:txBody>
          <a:bodyPr/>
          <a:lstStyle/>
          <a:p>
            <a:pPr algn="ctr"/>
            <a:r>
              <a:rPr lang="uk-UA" dirty="0"/>
              <a:t>Жан-Поль Сартр</a:t>
            </a:r>
            <a:br>
              <a:rPr lang="uk-UA" dirty="0"/>
            </a:br>
            <a:r>
              <a:rPr lang="uk-UA" dirty="0"/>
              <a:t>(</a:t>
            </a:r>
            <a:r>
              <a:rPr lang="ru-RU" dirty="0"/>
              <a:t>1905 — 1980)</a:t>
            </a:r>
            <a:endParaRPr lang="uk-UA" dirty="0"/>
          </a:p>
        </p:txBody>
      </p:sp>
      <p:sp>
        <p:nvSpPr>
          <p:cNvPr id="3" name="Місце для вмісту 2">
            <a:extLst>
              <a:ext uri="{FF2B5EF4-FFF2-40B4-BE49-F238E27FC236}">
                <a16:creationId xmlns:a16="http://schemas.microsoft.com/office/drawing/2014/main" id="{9971F475-48AE-45F2-BA76-969CBFB4F546}"/>
              </a:ext>
            </a:extLst>
          </p:cNvPr>
          <p:cNvSpPr>
            <a:spLocks noGrp="1"/>
          </p:cNvSpPr>
          <p:nvPr>
            <p:ph idx="1"/>
          </p:nvPr>
        </p:nvSpPr>
        <p:spPr/>
        <p:txBody>
          <a:bodyPr/>
          <a:lstStyle/>
          <a:p>
            <a:r>
              <a:rPr lang="uk-UA" dirty="0"/>
              <a:t>Основні праці: «Нудота» (</a:t>
            </a:r>
            <a:r>
              <a:rPr lang="en-US" dirty="0"/>
              <a:t>1938)</a:t>
            </a:r>
            <a:r>
              <a:rPr lang="uk-UA" dirty="0"/>
              <a:t>, </a:t>
            </a:r>
            <a:r>
              <a:rPr lang="en-US" dirty="0"/>
              <a:t>«</a:t>
            </a:r>
            <a:r>
              <a:rPr lang="uk-UA" dirty="0"/>
              <a:t>Мур</a:t>
            </a:r>
            <a:r>
              <a:rPr lang="en-US" dirty="0"/>
              <a:t>» (1939)</a:t>
            </a:r>
            <a:r>
              <a:rPr lang="uk-UA" dirty="0"/>
              <a:t>, </a:t>
            </a:r>
            <a:r>
              <a:rPr lang="en-US" dirty="0"/>
              <a:t>«</a:t>
            </a:r>
            <a:r>
              <a:rPr lang="uk-UA" dirty="0"/>
              <a:t>Буття й ніщо» (</a:t>
            </a:r>
            <a:r>
              <a:rPr lang="en-US" dirty="0"/>
              <a:t>1943)</a:t>
            </a:r>
            <a:r>
              <a:rPr lang="uk-UA" dirty="0"/>
              <a:t>, «Екзистенціалізм— це гуманізм</a:t>
            </a:r>
            <a:r>
              <a:rPr lang="en-US" dirty="0"/>
              <a:t>» (</a:t>
            </a:r>
            <a:r>
              <a:rPr lang="uk-UA" dirty="0"/>
              <a:t>1</a:t>
            </a:r>
            <a:r>
              <a:rPr lang="en-US" dirty="0"/>
              <a:t>945)</a:t>
            </a:r>
            <a:r>
              <a:rPr lang="uk-UA" dirty="0"/>
              <a:t>.</a:t>
            </a:r>
          </a:p>
          <a:p>
            <a:r>
              <a:rPr lang="uk-UA" dirty="0"/>
              <a:t>Цитати:</a:t>
            </a:r>
          </a:p>
          <a:p>
            <a:r>
              <a:rPr lang="ru-RU" dirty="0"/>
              <a:t>Для того, </a:t>
            </a:r>
            <a:r>
              <a:rPr lang="ru-RU" dirty="0" err="1"/>
              <a:t>щоб</a:t>
            </a:r>
            <a:r>
              <a:rPr lang="ru-RU" dirty="0"/>
              <a:t> </a:t>
            </a:r>
            <a:r>
              <a:rPr lang="ru-RU" dirty="0" err="1"/>
              <a:t>співчувати</a:t>
            </a:r>
            <a:r>
              <a:rPr lang="ru-RU" dirty="0"/>
              <a:t> чужому </a:t>
            </a:r>
            <a:r>
              <a:rPr lang="ru-RU" dirty="0" err="1"/>
              <a:t>стражданню</a:t>
            </a:r>
            <a:r>
              <a:rPr lang="ru-RU" dirty="0"/>
              <a:t>, </a:t>
            </a:r>
            <a:r>
              <a:rPr lang="ru-RU" dirty="0" err="1"/>
              <a:t>достатньо</a:t>
            </a:r>
            <a:r>
              <a:rPr lang="ru-RU" dirty="0"/>
              <a:t> бути </a:t>
            </a:r>
            <a:r>
              <a:rPr lang="ru-RU" dirty="0" err="1"/>
              <a:t>людиною</a:t>
            </a:r>
            <a:r>
              <a:rPr lang="ru-RU" dirty="0"/>
              <a:t>, але для того, </a:t>
            </a:r>
            <a:r>
              <a:rPr lang="ru-RU" dirty="0" err="1"/>
              <a:t>щоб</a:t>
            </a:r>
            <a:r>
              <a:rPr lang="ru-RU" dirty="0"/>
              <a:t> </a:t>
            </a:r>
            <a:r>
              <a:rPr lang="ru-RU" dirty="0" err="1"/>
              <a:t>співчувати</a:t>
            </a:r>
            <a:r>
              <a:rPr lang="ru-RU" dirty="0"/>
              <a:t> </a:t>
            </a:r>
            <a:r>
              <a:rPr lang="ru-RU" dirty="0" err="1"/>
              <a:t>чужій</a:t>
            </a:r>
            <a:r>
              <a:rPr lang="ru-RU" dirty="0"/>
              <a:t> </a:t>
            </a:r>
            <a:r>
              <a:rPr lang="ru-RU" dirty="0" err="1"/>
              <a:t>радості</a:t>
            </a:r>
            <a:r>
              <a:rPr lang="ru-RU" dirty="0"/>
              <a:t>, треба бути ангелом…</a:t>
            </a:r>
          </a:p>
          <a:p>
            <a:r>
              <a:rPr lang="ru-RU" dirty="0" err="1"/>
              <a:t>Програна</a:t>
            </a:r>
            <a:r>
              <a:rPr lang="ru-RU" dirty="0"/>
              <a:t> битва — </a:t>
            </a:r>
            <a:r>
              <a:rPr lang="ru-RU" dirty="0" err="1"/>
              <a:t>це</a:t>
            </a:r>
            <a:r>
              <a:rPr lang="ru-RU" dirty="0"/>
              <a:t> битва, яку </a:t>
            </a:r>
            <a:r>
              <a:rPr lang="ru-RU" dirty="0" err="1"/>
              <a:t>вважаєш</a:t>
            </a:r>
            <a:r>
              <a:rPr lang="ru-RU" dirty="0"/>
              <a:t> </a:t>
            </a:r>
            <a:r>
              <a:rPr lang="ru-RU" dirty="0" err="1"/>
              <a:t>програною</a:t>
            </a:r>
            <a:r>
              <a:rPr lang="ru-RU" dirty="0"/>
              <a:t>.</a:t>
            </a:r>
          </a:p>
          <a:p>
            <a:r>
              <a:rPr lang="ru-RU" dirty="0"/>
              <a:t>Ми </a:t>
            </a:r>
            <a:r>
              <a:rPr lang="ru-RU" dirty="0" err="1"/>
              <a:t>вигадуємо</a:t>
            </a:r>
            <a:r>
              <a:rPr lang="ru-RU" dirty="0"/>
              <a:t> </a:t>
            </a:r>
            <a:r>
              <a:rPr lang="ru-RU" dirty="0" err="1"/>
              <a:t>цінності</a:t>
            </a:r>
            <a:r>
              <a:rPr lang="ru-RU" dirty="0"/>
              <a:t>. </a:t>
            </a:r>
            <a:r>
              <a:rPr lang="en-US" dirty="0" err="1"/>
              <a:t>Apriori</a:t>
            </a:r>
            <a:r>
              <a:rPr lang="en-US" dirty="0"/>
              <a:t> </a:t>
            </a:r>
            <a:r>
              <a:rPr lang="ru-RU" dirty="0" err="1"/>
              <a:t>життя</a:t>
            </a:r>
            <a:r>
              <a:rPr lang="ru-RU" dirty="0"/>
              <a:t> не </a:t>
            </a:r>
            <a:r>
              <a:rPr lang="ru-RU" dirty="0" err="1"/>
              <a:t>має</a:t>
            </a:r>
            <a:r>
              <a:rPr lang="ru-RU" dirty="0"/>
              <a:t> </a:t>
            </a:r>
            <a:r>
              <a:rPr lang="ru-RU" dirty="0" err="1"/>
              <a:t>сенсу</a:t>
            </a:r>
            <a:r>
              <a:rPr lang="ru-RU" dirty="0"/>
              <a:t>. </a:t>
            </a:r>
            <a:r>
              <a:rPr lang="ru-RU" dirty="0" err="1"/>
              <a:t>Це</a:t>
            </a:r>
            <a:r>
              <a:rPr lang="ru-RU" dirty="0"/>
              <a:t> ми </a:t>
            </a:r>
            <a:r>
              <a:rPr lang="ru-RU" dirty="0" err="1"/>
              <a:t>створюємо</a:t>
            </a:r>
            <a:r>
              <a:rPr lang="ru-RU" dirty="0"/>
              <a:t> </a:t>
            </a:r>
            <a:r>
              <a:rPr lang="ru-RU" dirty="0" err="1"/>
              <a:t>йому</a:t>
            </a:r>
            <a:r>
              <a:rPr lang="ru-RU" dirty="0"/>
              <a:t> </a:t>
            </a:r>
            <a:r>
              <a:rPr lang="ru-RU" dirty="0" err="1"/>
              <a:t>сенс</a:t>
            </a:r>
            <a:r>
              <a:rPr lang="ru-RU" dirty="0"/>
              <a:t>.</a:t>
            </a:r>
          </a:p>
          <a:p>
            <a:r>
              <a:rPr lang="ru-RU" dirty="0" err="1"/>
              <a:t>Краще</a:t>
            </a:r>
            <a:r>
              <a:rPr lang="ru-RU" dirty="0"/>
              <a:t> </a:t>
            </a:r>
            <a:r>
              <a:rPr lang="ru-RU" dirty="0" err="1"/>
              <a:t>померти</a:t>
            </a:r>
            <a:r>
              <a:rPr lang="ru-RU" dirty="0"/>
              <a:t> стоячи, </a:t>
            </a:r>
            <a:r>
              <a:rPr lang="ru-RU" dirty="0" err="1"/>
              <a:t>ніж</a:t>
            </a:r>
            <a:r>
              <a:rPr lang="ru-RU" dirty="0"/>
              <a:t> </a:t>
            </a:r>
            <a:r>
              <a:rPr lang="ru-RU" dirty="0" err="1"/>
              <a:t>жити</a:t>
            </a:r>
            <a:r>
              <a:rPr lang="ru-RU" dirty="0"/>
              <a:t> на </a:t>
            </a:r>
            <a:r>
              <a:rPr lang="ru-RU" dirty="0" err="1"/>
              <a:t>колінах</a:t>
            </a:r>
            <a:r>
              <a:rPr lang="ru-RU" dirty="0"/>
              <a:t>.</a:t>
            </a:r>
          </a:p>
          <a:p>
            <a:endParaRPr lang="ru-RU" dirty="0"/>
          </a:p>
          <a:p>
            <a:endParaRPr lang="ru-RU" dirty="0"/>
          </a:p>
        </p:txBody>
      </p:sp>
      <p:sp>
        <p:nvSpPr>
          <p:cNvPr id="4" name="Місце для тексту 3">
            <a:extLst>
              <a:ext uri="{FF2B5EF4-FFF2-40B4-BE49-F238E27FC236}">
                <a16:creationId xmlns:a16="http://schemas.microsoft.com/office/drawing/2014/main" id="{D826B82C-1E81-4D65-B2D6-C82727050158}"/>
              </a:ext>
            </a:extLst>
          </p:cNvPr>
          <p:cNvSpPr>
            <a:spLocks noGrp="1"/>
          </p:cNvSpPr>
          <p:nvPr>
            <p:ph type="body" sz="half" idx="2"/>
          </p:nvPr>
        </p:nvSpPr>
        <p:spPr>
          <a:xfrm>
            <a:off x="685800" y="2698812"/>
            <a:ext cx="3797423" cy="2575921"/>
          </a:xfrm>
        </p:spPr>
        <p:txBody>
          <a:bodyPr/>
          <a:lstStyle/>
          <a:p>
            <a:endParaRPr lang="uk-UA" dirty="0"/>
          </a:p>
        </p:txBody>
      </p:sp>
      <p:pic>
        <p:nvPicPr>
          <p:cNvPr id="5" name="Рисунок 4">
            <a:extLst>
              <a:ext uri="{FF2B5EF4-FFF2-40B4-BE49-F238E27FC236}">
                <a16:creationId xmlns:a16="http://schemas.microsoft.com/office/drawing/2014/main" id="{32262294-C9E2-444C-9FA9-19E7DABA4306}"/>
              </a:ext>
            </a:extLst>
          </p:cNvPr>
          <p:cNvPicPr>
            <a:picLocks noChangeAspect="1"/>
          </p:cNvPicPr>
          <p:nvPr/>
        </p:nvPicPr>
        <p:blipFill>
          <a:blip r:embed="rId2"/>
          <a:stretch>
            <a:fillRect/>
          </a:stretch>
        </p:blipFill>
        <p:spPr>
          <a:xfrm>
            <a:off x="1051356" y="2526760"/>
            <a:ext cx="3130026" cy="3088477"/>
          </a:xfrm>
          <a:prstGeom prst="rect">
            <a:avLst/>
          </a:prstGeom>
        </p:spPr>
      </p:pic>
    </p:spTree>
    <p:extLst>
      <p:ext uri="{BB962C8B-B14F-4D97-AF65-F5344CB8AC3E}">
        <p14:creationId xmlns:p14="http://schemas.microsoft.com/office/powerpoint/2010/main" val="3593897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9C89C9-5A0F-4BEB-9BB3-E436537B5AB7}"/>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D63077B-3431-49B5-BB4D-C5CBC0E198F1}"/>
              </a:ext>
            </a:extLst>
          </p:cNvPr>
          <p:cNvSpPr>
            <a:spLocks noGrp="1"/>
          </p:cNvSpPr>
          <p:nvPr>
            <p:ph idx="1"/>
          </p:nvPr>
        </p:nvSpPr>
        <p:spPr/>
        <p:txBody>
          <a:bodyPr>
            <a:normAutofit fontScale="92500" lnSpcReduction="10000"/>
          </a:bodyPr>
          <a:lstStyle/>
          <a:p>
            <a:pPr algn="just"/>
            <a:r>
              <a:rPr lang="uk-UA" dirty="0"/>
              <a:t>У розумінні </a:t>
            </a:r>
            <a:r>
              <a:rPr lang="uk-UA" dirty="0" err="1"/>
              <a:t>М.Гайдеггера</a:t>
            </a:r>
            <a:r>
              <a:rPr lang="uk-UA" dirty="0"/>
              <a:t> людське життя — це постійна тривога і печаль, тоді як у Ж.-</a:t>
            </a:r>
            <a:r>
              <a:rPr lang="uk-UA" dirty="0" err="1"/>
              <a:t>П.Сартра</a:t>
            </a:r>
            <a:r>
              <a:rPr lang="uk-UA" dirty="0"/>
              <a:t> людина — це істота, яка спрямована на досягнення свободи, але обмежена вибором шляхів реалізації цієї свободи зовні і необмежено вільна внутрішньо.</a:t>
            </a:r>
          </a:p>
          <a:p>
            <a:pPr algn="just"/>
            <a:r>
              <a:rPr lang="uk-UA" dirty="0"/>
              <a:t>В розумінні </a:t>
            </a:r>
            <a:r>
              <a:rPr lang="uk-UA" dirty="0" err="1"/>
              <a:t>К.Ясперса</a:t>
            </a:r>
            <a:r>
              <a:rPr lang="uk-UA" dirty="0"/>
              <a:t>, особа все своє життя заглиблена в пошук таких життєвих орієнтирів, які були б їй надійною «підпорою» на всі випадки життя. Ще інше бачення людини у </a:t>
            </a:r>
            <a:r>
              <a:rPr lang="uk-UA" dirty="0" err="1"/>
              <a:t>Г.Марселя</a:t>
            </a:r>
            <a:r>
              <a:rPr lang="uk-UA" dirty="0"/>
              <a:t>, який її існування пов’язує виключно з католицькою концепцією стосунків Бога з людиною. За Марселем, буття конкретної особи — це низка пристрастей і злочинів, з яких вона не може вирватись. Проте ці пристрасті і злочини не є її суттю. Вона хоче спокою, стабільності, але на заваді стоять різні обставини соціального, побутового, юридичного характеру, які перешкоджають людині жити достойно. Вона прагне обійти ці перешкоди, діючи за принципом: оце останній раз згрішу і решту життя буду жити доброчесно. Але, згрішивши і </a:t>
            </a:r>
            <a:r>
              <a:rPr lang="uk-UA" dirty="0" err="1"/>
              <a:t>добившись</a:t>
            </a:r>
            <a:r>
              <a:rPr lang="uk-UA" dirty="0"/>
              <a:t> чогось, людина стикається з новими перепонами, які чесно подолати неможливо. Знову і знову життя штовхає її на сумнівні дії. Тож єдина дорога до доброчесності, запевняє </a:t>
            </a:r>
            <a:r>
              <a:rPr lang="uk-UA" dirty="0" err="1"/>
              <a:t>Г.Марсель</a:t>
            </a:r>
            <a:r>
              <a:rPr lang="uk-UA" dirty="0"/>
              <a:t>,— це беззастережна віра в Бога. Людина, яка прийняла Бога всім серцем, завжди може розраховувати на Його ласку.</a:t>
            </a:r>
          </a:p>
          <a:p>
            <a:endParaRPr lang="uk-UA" dirty="0"/>
          </a:p>
        </p:txBody>
      </p:sp>
    </p:spTree>
    <p:extLst>
      <p:ext uri="{BB962C8B-B14F-4D97-AF65-F5344CB8AC3E}">
        <p14:creationId xmlns:p14="http://schemas.microsoft.com/office/powerpoint/2010/main" val="113737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666BB9-BCD8-4F07-9D96-466E43F5D65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8763D84-FAB7-4F74-B2A4-A93C8AC2CC55}"/>
              </a:ext>
            </a:extLst>
          </p:cNvPr>
          <p:cNvSpPr>
            <a:spLocks noGrp="1"/>
          </p:cNvSpPr>
          <p:nvPr>
            <p:ph idx="1"/>
          </p:nvPr>
        </p:nvSpPr>
        <p:spPr/>
        <p:txBody>
          <a:bodyPr>
            <a:normAutofit/>
          </a:bodyPr>
          <a:lstStyle/>
          <a:p>
            <a:pPr algn="just"/>
            <a:r>
              <a:rPr lang="uk-UA" dirty="0"/>
              <a:t>За екзистенціалістами, людина не має ніякої усталеної суті. Вона кожної миті є тим, чим вона є саме тепер. Іншими словами, людина — це вічний проект, сукупність дій, почуттів і думок у даний час. Завтра вона є чимось іншим. Обставини життя людини настільки важкі і непередбачувані, що вона, не маючи під ногами твердого </a:t>
            </a:r>
            <a:r>
              <a:rPr lang="uk-UA" dirty="0" err="1"/>
              <a:t>грунту</a:t>
            </a:r>
            <a:r>
              <a:rPr lang="uk-UA" dirty="0"/>
              <a:t>, знаходиться постійно в очікуванні, тривозі, клопотах. Вона хоче звільнитись від цієї непевності, прагне до свободи, але, отримавши на якийсь час цю примарну свободу, людина отримує «нагороду» — ще більше клопотів, страждань, небезпек для своєї екзистенції з боку суспільства, держави, окремих людей. То в чому тоді сенс життя? — ставить запитання екзистенціалізм і відповідає: в його абсурдності! Це кредо коротко висловив Ж.-</a:t>
            </a:r>
            <a:r>
              <a:rPr lang="uk-UA" dirty="0" err="1"/>
              <a:t>П.Сартр</a:t>
            </a:r>
            <a:r>
              <a:rPr lang="uk-UA" dirty="0"/>
              <a:t>: «Абсурдом є те, що ми народились, абсурдом є і те, що ми помремо». </a:t>
            </a:r>
          </a:p>
        </p:txBody>
      </p:sp>
    </p:spTree>
    <p:extLst>
      <p:ext uri="{BB962C8B-B14F-4D97-AF65-F5344CB8AC3E}">
        <p14:creationId xmlns:p14="http://schemas.microsoft.com/office/powerpoint/2010/main" val="1405300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A7512B-84FD-4004-B9BF-554F9835205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F6CC84C2-CDDF-404F-A9FD-ED948FEFDA0B}"/>
              </a:ext>
            </a:extLst>
          </p:cNvPr>
          <p:cNvSpPr>
            <a:spLocks noGrp="1"/>
          </p:cNvSpPr>
          <p:nvPr>
            <p:ph idx="1"/>
          </p:nvPr>
        </p:nvSpPr>
        <p:spPr/>
        <p:txBody>
          <a:bodyPr/>
          <a:lstStyle/>
          <a:p>
            <a:pPr algn="just"/>
            <a:r>
              <a:rPr lang="uk-UA" dirty="0"/>
              <a:t>Замкнена лещатами обставин, людина намагається розширити щілину свободи, але чим більше вона її розширює, тим більше стає її бранкою. Повернутись назад — значить збіднити свій світ, стояти на місці — боязно. Тож уперед, де неясність і слабка надія. А надія та розпливається, і зростає все більша впевненість у марності зусиль. Цей стан людини виразно описав </a:t>
            </a:r>
            <a:r>
              <a:rPr lang="uk-UA" dirty="0" err="1"/>
              <a:t>А.Камю</a:t>
            </a:r>
            <a:r>
              <a:rPr lang="uk-UA" dirty="0"/>
              <a:t> в «Міфі про Сізіфа», де Сізіф, приречений на марну працю, штовхає на гору камінь. Ледве він майже досягає мети (викочує камінь до вершини), як той знову летить донизу. І так до безконечності. В глибині душі Сізіфа десь жевріє надія: а може, викочу цей камінь. Тому він знову і знову повертається до страшної, виснажливої роботи.</a:t>
            </a:r>
          </a:p>
          <a:p>
            <a:endParaRPr lang="uk-UA" dirty="0"/>
          </a:p>
        </p:txBody>
      </p:sp>
    </p:spTree>
    <p:extLst>
      <p:ext uri="{BB962C8B-B14F-4D97-AF65-F5344CB8AC3E}">
        <p14:creationId xmlns:p14="http://schemas.microsoft.com/office/powerpoint/2010/main" val="3974728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E606E0-74B6-4D21-A443-4A7217EB5946}"/>
              </a:ext>
            </a:extLst>
          </p:cNvPr>
          <p:cNvSpPr>
            <a:spLocks noGrp="1"/>
          </p:cNvSpPr>
          <p:nvPr>
            <p:ph type="title"/>
          </p:nvPr>
        </p:nvSpPr>
        <p:spPr/>
        <p:txBody>
          <a:bodyPr/>
          <a:lstStyle/>
          <a:p>
            <a:pPr algn="ctr"/>
            <a:r>
              <a:rPr lang="ru-RU" dirty="0"/>
              <a:t>тема </a:t>
            </a:r>
            <a:r>
              <a:rPr lang="ru-RU" dirty="0" err="1"/>
              <a:t>смерті</a:t>
            </a:r>
            <a:endParaRPr lang="uk-UA" dirty="0"/>
          </a:p>
        </p:txBody>
      </p:sp>
      <p:sp>
        <p:nvSpPr>
          <p:cNvPr id="3" name="Місце для вмісту 2">
            <a:extLst>
              <a:ext uri="{FF2B5EF4-FFF2-40B4-BE49-F238E27FC236}">
                <a16:creationId xmlns:a16="http://schemas.microsoft.com/office/drawing/2014/main" id="{056B23FC-271C-40D2-A83C-AC1B9FC0819B}"/>
              </a:ext>
            </a:extLst>
          </p:cNvPr>
          <p:cNvSpPr>
            <a:spLocks noGrp="1"/>
          </p:cNvSpPr>
          <p:nvPr>
            <p:ph idx="1"/>
          </p:nvPr>
        </p:nvSpPr>
        <p:spPr>
          <a:xfrm>
            <a:off x="685801" y="1553593"/>
            <a:ext cx="10131425" cy="4237608"/>
          </a:xfrm>
        </p:spPr>
        <p:txBody>
          <a:bodyPr/>
          <a:lstStyle/>
          <a:p>
            <a:pPr algn="just"/>
            <a:r>
              <a:rPr lang="ru-RU" dirty="0" err="1"/>
              <a:t>Ще</a:t>
            </a:r>
            <a:r>
              <a:rPr lang="ru-RU" dirty="0"/>
              <a:t> одна </a:t>
            </a:r>
            <a:r>
              <a:rPr lang="ru-RU" dirty="0" err="1"/>
              <a:t>важлива</a:t>
            </a:r>
            <a:r>
              <a:rPr lang="ru-RU" dirty="0"/>
              <a:t> тема </a:t>
            </a:r>
            <a:r>
              <a:rPr lang="ru-RU" dirty="0" err="1"/>
              <a:t>екзистенціалізму</a:t>
            </a:r>
            <a:r>
              <a:rPr lang="ru-RU" dirty="0"/>
              <a:t> – тема </a:t>
            </a:r>
            <a:r>
              <a:rPr lang="ru-RU" dirty="0" err="1"/>
              <a:t>смерті</a:t>
            </a:r>
            <a:r>
              <a:rPr lang="ru-RU" dirty="0"/>
              <a:t>. Людина – </a:t>
            </a:r>
            <a:r>
              <a:rPr lang="ru-RU" dirty="0" err="1"/>
              <a:t>кінечна</a:t>
            </a:r>
            <a:r>
              <a:rPr lang="ru-RU" dirty="0"/>
              <a:t> </a:t>
            </a:r>
            <a:r>
              <a:rPr lang="ru-RU" dirty="0" err="1"/>
              <a:t>істота</a:t>
            </a:r>
            <a:r>
              <a:rPr lang="ru-RU" dirty="0"/>
              <a:t>, </a:t>
            </a:r>
            <a:r>
              <a:rPr lang="ru-RU" dirty="0" err="1"/>
              <a:t>що</a:t>
            </a:r>
            <a:r>
              <a:rPr lang="ru-RU" dirty="0"/>
              <a:t> </a:t>
            </a:r>
            <a:r>
              <a:rPr lang="ru-RU" dirty="0" err="1"/>
              <a:t>достеменно</a:t>
            </a:r>
            <a:r>
              <a:rPr lang="ru-RU" dirty="0"/>
              <a:t> </a:t>
            </a:r>
            <a:r>
              <a:rPr lang="ru-RU" dirty="0" err="1"/>
              <a:t>знає</a:t>
            </a:r>
            <a:r>
              <a:rPr lang="ru-RU" dirty="0"/>
              <a:t> про факт </a:t>
            </a:r>
            <a:r>
              <a:rPr lang="ru-RU" dirty="0" err="1"/>
              <a:t>власної</a:t>
            </a:r>
            <a:r>
              <a:rPr lang="ru-RU" dirty="0"/>
              <a:t> </a:t>
            </a:r>
            <a:r>
              <a:rPr lang="ru-RU" dirty="0" err="1"/>
              <a:t>смерті</a:t>
            </a:r>
            <a:r>
              <a:rPr lang="ru-RU" dirty="0"/>
              <a:t>. </a:t>
            </a:r>
            <a:r>
              <a:rPr lang="ru-RU" dirty="0" err="1"/>
              <a:t>Гайдеггер</a:t>
            </a:r>
            <a:r>
              <a:rPr lang="ru-RU" dirty="0"/>
              <a:t> </a:t>
            </a:r>
            <a:r>
              <a:rPr lang="ru-RU" dirty="0" err="1"/>
              <a:t>визначає</a:t>
            </a:r>
            <a:r>
              <a:rPr lang="ru-RU" dirty="0"/>
              <a:t> </a:t>
            </a:r>
            <a:r>
              <a:rPr lang="ru-RU" dirty="0" err="1"/>
              <a:t>людське</a:t>
            </a:r>
            <a:r>
              <a:rPr lang="ru-RU" dirty="0"/>
              <a:t> </a:t>
            </a:r>
            <a:r>
              <a:rPr lang="ru-RU" dirty="0" err="1"/>
              <a:t>буття</a:t>
            </a:r>
            <a:r>
              <a:rPr lang="ru-RU" dirty="0"/>
              <a:t> як «</a:t>
            </a:r>
            <a:r>
              <a:rPr lang="ru-RU" dirty="0" err="1"/>
              <a:t>буття</a:t>
            </a:r>
            <a:r>
              <a:rPr lang="ru-RU" dirty="0"/>
              <a:t>-до-</a:t>
            </a:r>
            <a:r>
              <a:rPr lang="ru-RU" dirty="0" err="1"/>
              <a:t>смерті</a:t>
            </a:r>
            <a:r>
              <a:rPr lang="ru-RU" dirty="0"/>
              <a:t>», смерть – </a:t>
            </a:r>
            <a:r>
              <a:rPr lang="ru-RU" dirty="0" err="1"/>
              <a:t>це</a:t>
            </a:r>
            <a:r>
              <a:rPr lang="ru-RU" dirty="0"/>
              <a:t> не-</a:t>
            </a:r>
            <a:r>
              <a:rPr lang="ru-RU" dirty="0" err="1"/>
              <a:t>обхідна</a:t>
            </a:r>
            <a:r>
              <a:rPr lang="ru-RU" dirty="0"/>
              <a:t> </a:t>
            </a:r>
            <a:r>
              <a:rPr lang="ru-RU" dirty="0" err="1"/>
              <a:t>даність</a:t>
            </a:r>
            <a:r>
              <a:rPr lang="ru-RU" dirty="0"/>
              <a:t> </a:t>
            </a:r>
            <a:r>
              <a:rPr lang="ru-RU" dirty="0" err="1"/>
              <a:t>буття</a:t>
            </a:r>
            <a:r>
              <a:rPr lang="ru-RU" dirty="0"/>
              <a:t>. Через </a:t>
            </a:r>
            <a:r>
              <a:rPr lang="ru-RU" dirty="0" err="1"/>
              <a:t>це</a:t>
            </a:r>
            <a:r>
              <a:rPr lang="ru-RU" dirty="0"/>
              <a:t> </a:t>
            </a:r>
            <a:r>
              <a:rPr lang="ru-RU" dirty="0" err="1"/>
              <a:t>відношення</a:t>
            </a:r>
            <a:r>
              <a:rPr lang="ru-RU" dirty="0"/>
              <a:t> до </a:t>
            </a:r>
            <a:r>
              <a:rPr lang="ru-RU" dirty="0" err="1"/>
              <a:t>смерті</a:t>
            </a:r>
            <a:r>
              <a:rPr lang="ru-RU" dirty="0"/>
              <a:t> </a:t>
            </a:r>
            <a:r>
              <a:rPr lang="ru-RU" dirty="0" err="1"/>
              <a:t>створює</a:t>
            </a:r>
            <a:r>
              <a:rPr lang="ru-RU" dirty="0"/>
              <a:t> два </a:t>
            </a:r>
            <a:r>
              <a:rPr lang="ru-RU" dirty="0" err="1"/>
              <a:t>способи</a:t>
            </a:r>
            <a:r>
              <a:rPr lang="ru-RU" dirty="0"/>
              <a:t> </a:t>
            </a:r>
            <a:r>
              <a:rPr lang="ru-RU" dirty="0" err="1"/>
              <a:t>екзистенції</a:t>
            </a:r>
            <a:r>
              <a:rPr lang="ru-RU" dirty="0"/>
              <a:t> – </a:t>
            </a:r>
            <a:r>
              <a:rPr lang="ru-RU" dirty="0" err="1"/>
              <a:t>справжню</a:t>
            </a:r>
            <a:r>
              <a:rPr lang="ru-RU" dirty="0"/>
              <a:t> та </a:t>
            </a:r>
            <a:r>
              <a:rPr lang="ru-RU" dirty="0" err="1"/>
              <a:t>несправжню</a:t>
            </a:r>
            <a:r>
              <a:rPr lang="ru-RU" dirty="0"/>
              <a:t>. </a:t>
            </a:r>
            <a:r>
              <a:rPr lang="ru-RU" dirty="0" err="1"/>
              <a:t>Остання</a:t>
            </a:r>
            <a:r>
              <a:rPr lang="ru-RU" dirty="0"/>
              <a:t> </a:t>
            </a:r>
            <a:r>
              <a:rPr lang="ru-RU" dirty="0" err="1"/>
              <a:t>якраз</a:t>
            </a:r>
            <a:r>
              <a:rPr lang="ru-RU" dirty="0"/>
              <a:t> </a:t>
            </a:r>
            <a:r>
              <a:rPr lang="ru-RU" dirty="0" err="1"/>
              <a:t>базується</a:t>
            </a:r>
            <a:r>
              <a:rPr lang="ru-RU" dirty="0"/>
              <a:t> на </a:t>
            </a:r>
            <a:r>
              <a:rPr lang="ru-RU" dirty="0" err="1"/>
              <a:t>ідеї</a:t>
            </a:r>
            <a:r>
              <a:rPr lang="ru-RU" dirty="0"/>
              <a:t> </a:t>
            </a:r>
            <a:r>
              <a:rPr lang="ru-RU" dirty="0" err="1"/>
              <a:t>заперечення</a:t>
            </a:r>
            <a:r>
              <a:rPr lang="ru-RU" dirty="0"/>
              <a:t> </a:t>
            </a:r>
            <a:r>
              <a:rPr lang="ru-RU" dirty="0" err="1"/>
              <a:t>смерті</a:t>
            </a:r>
            <a:r>
              <a:rPr lang="ru-RU" dirty="0"/>
              <a:t>; в </a:t>
            </a:r>
            <a:r>
              <a:rPr lang="ru-RU" dirty="0" err="1"/>
              <a:t>несправжньому</a:t>
            </a:r>
            <a:r>
              <a:rPr lang="ru-RU" dirty="0"/>
              <a:t> </a:t>
            </a:r>
            <a:r>
              <a:rPr lang="ru-RU" dirty="0" err="1"/>
              <a:t>буття</a:t>
            </a:r>
            <a:r>
              <a:rPr lang="ru-RU" dirty="0"/>
              <a:t> </a:t>
            </a:r>
            <a:r>
              <a:rPr lang="ru-RU" dirty="0" err="1"/>
              <a:t>завжди</a:t>
            </a:r>
            <a:r>
              <a:rPr lang="ru-RU" dirty="0"/>
              <a:t> </a:t>
            </a:r>
            <a:r>
              <a:rPr lang="ru-RU" dirty="0" err="1"/>
              <a:t>помирає</a:t>
            </a:r>
            <a:r>
              <a:rPr lang="ru-RU" dirty="0"/>
              <a:t> </a:t>
            </a:r>
            <a:r>
              <a:rPr lang="ru-RU" dirty="0" err="1"/>
              <a:t>хтось</a:t>
            </a:r>
            <a:r>
              <a:rPr lang="ru-RU" dirty="0"/>
              <a:t> </a:t>
            </a:r>
            <a:r>
              <a:rPr lang="ru-RU" dirty="0" err="1"/>
              <a:t>інший</a:t>
            </a:r>
            <a:r>
              <a:rPr lang="ru-RU" dirty="0"/>
              <a:t>, </a:t>
            </a:r>
            <a:r>
              <a:rPr lang="ru-RU" dirty="0" err="1"/>
              <a:t>однак</a:t>
            </a:r>
            <a:r>
              <a:rPr lang="ru-RU" dirty="0"/>
              <a:t> не я, смерть тому </a:t>
            </a:r>
            <a:r>
              <a:rPr lang="ru-RU" dirty="0" err="1"/>
              <a:t>стає</a:t>
            </a:r>
            <a:r>
              <a:rPr lang="ru-RU" dirty="0"/>
              <a:t> </a:t>
            </a:r>
            <a:r>
              <a:rPr lang="ru-RU" dirty="0" err="1"/>
              <a:t>подією</a:t>
            </a:r>
            <a:r>
              <a:rPr lang="ru-RU" dirty="0"/>
              <a:t>, </a:t>
            </a:r>
            <a:r>
              <a:rPr lang="ru-RU" dirty="0" err="1"/>
              <a:t>що</a:t>
            </a:r>
            <a:r>
              <a:rPr lang="ru-RU" dirty="0"/>
              <a:t> не </a:t>
            </a:r>
            <a:r>
              <a:rPr lang="ru-RU" dirty="0" err="1"/>
              <a:t>стосується</a:t>
            </a:r>
            <a:r>
              <a:rPr lang="ru-RU" dirty="0"/>
              <a:t> мене, про </a:t>
            </a:r>
            <a:r>
              <a:rPr lang="ru-RU" dirty="0" err="1"/>
              <a:t>неї</a:t>
            </a:r>
            <a:r>
              <a:rPr lang="ru-RU" dirty="0"/>
              <a:t> </a:t>
            </a:r>
            <a:r>
              <a:rPr lang="ru-RU" dirty="0" err="1"/>
              <a:t>можна</a:t>
            </a:r>
            <a:r>
              <a:rPr lang="ru-RU" dirty="0"/>
              <a:t> </a:t>
            </a:r>
            <a:r>
              <a:rPr lang="ru-RU" dirty="0" err="1"/>
              <a:t>пліткувати</a:t>
            </a:r>
            <a:r>
              <a:rPr lang="ru-RU" dirty="0"/>
              <a:t>, </a:t>
            </a:r>
            <a:r>
              <a:rPr lang="ru-RU" dirty="0" err="1"/>
              <a:t>обговорювати</a:t>
            </a:r>
            <a:r>
              <a:rPr lang="ru-RU" dirty="0"/>
              <a:t>, </a:t>
            </a:r>
            <a:r>
              <a:rPr lang="ru-RU" dirty="0" err="1"/>
              <a:t>тим</a:t>
            </a:r>
            <a:r>
              <a:rPr lang="ru-RU" dirty="0"/>
              <a:t> самим </a:t>
            </a:r>
            <a:r>
              <a:rPr lang="ru-RU" dirty="0" err="1"/>
              <a:t>сподіваючись</a:t>
            </a:r>
            <a:r>
              <a:rPr lang="ru-RU" dirty="0"/>
              <a:t>, </a:t>
            </a:r>
            <a:r>
              <a:rPr lang="ru-RU" dirty="0" err="1"/>
              <a:t>що</a:t>
            </a:r>
            <a:r>
              <a:rPr lang="ru-RU" dirty="0"/>
              <a:t> </a:t>
            </a:r>
            <a:r>
              <a:rPr lang="ru-RU" dirty="0" err="1"/>
              <a:t>ця</a:t>
            </a:r>
            <a:r>
              <a:rPr lang="ru-RU" dirty="0"/>
              <a:t> участь мене </a:t>
            </a:r>
            <a:r>
              <a:rPr lang="ru-RU" dirty="0" err="1"/>
              <a:t>омине</a:t>
            </a:r>
            <a:r>
              <a:rPr lang="ru-RU" dirty="0"/>
              <a:t>. Не будучи </a:t>
            </a:r>
            <a:r>
              <a:rPr lang="ru-RU" dirty="0" err="1"/>
              <a:t>смертним</a:t>
            </a:r>
            <a:r>
              <a:rPr lang="ru-RU" dirty="0"/>
              <a:t>, я не </a:t>
            </a:r>
            <a:r>
              <a:rPr lang="ru-RU" dirty="0" err="1"/>
              <a:t>існую</a:t>
            </a:r>
            <a:r>
              <a:rPr lang="ru-RU" dirty="0"/>
              <a:t> </a:t>
            </a:r>
            <a:r>
              <a:rPr lang="ru-RU" dirty="0" err="1"/>
              <a:t>взагалі</a:t>
            </a:r>
            <a:r>
              <a:rPr lang="ru-RU" dirty="0"/>
              <a:t>, я є </a:t>
            </a:r>
            <a:r>
              <a:rPr lang="ru-RU" dirty="0" err="1"/>
              <a:t>анонім</a:t>
            </a:r>
            <a:r>
              <a:rPr lang="ru-RU" dirty="0"/>
              <a:t>, «</a:t>
            </a:r>
            <a:r>
              <a:rPr lang="ru-RU" dirty="0" err="1"/>
              <a:t>хтось</a:t>
            </a:r>
            <a:r>
              <a:rPr lang="ru-RU" dirty="0"/>
              <a:t>» (</a:t>
            </a:r>
            <a:r>
              <a:rPr lang="ru-RU" dirty="0" err="1"/>
              <a:t>das</a:t>
            </a:r>
            <a:r>
              <a:rPr lang="ru-RU" dirty="0"/>
              <a:t> Man). </a:t>
            </a:r>
            <a:r>
              <a:rPr lang="ru-RU" dirty="0" err="1"/>
              <a:t>Справжня</a:t>
            </a:r>
            <a:r>
              <a:rPr lang="ru-RU" dirty="0"/>
              <a:t> ж </a:t>
            </a:r>
            <a:r>
              <a:rPr lang="ru-RU" dirty="0" err="1"/>
              <a:t>екзистенція</a:t>
            </a:r>
            <a:r>
              <a:rPr lang="ru-RU" dirty="0"/>
              <a:t> </a:t>
            </a:r>
            <a:r>
              <a:rPr lang="ru-RU" dirty="0" err="1"/>
              <a:t>починається</a:t>
            </a:r>
            <a:r>
              <a:rPr lang="ru-RU" dirty="0"/>
              <a:t> </a:t>
            </a:r>
            <a:r>
              <a:rPr lang="ru-RU" dirty="0" err="1"/>
              <a:t>із</a:t>
            </a:r>
            <a:r>
              <a:rPr lang="ru-RU" dirty="0"/>
              <a:t> </a:t>
            </a:r>
            <a:r>
              <a:rPr lang="ru-RU" dirty="0" err="1"/>
              <a:t>усвідомлення</a:t>
            </a:r>
            <a:r>
              <a:rPr lang="ru-RU" dirty="0"/>
              <a:t> </a:t>
            </a:r>
            <a:r>
              <a:rPr lang="ru-RU" dirty="0" err="1"/>
              <a:t>власної</a:t>
            </a:r>
            <a:r>
              <a:rPr lang="ru-RU" dirty="0"/>
              <a:t> </a:t>
            </a:r>
            <a:r>
              <a:rPr lang="ru-RU" dirty="0" err="1"/>
              <a:t>смертності</a:t>
            </a:r>
            <a:r>
              <a:rPr lang="ru-RU" dirty="0"/>
              <a:t> («</a:t>
            </a:r>
            <a:r>
              <a:rPr lang="ru-RU" dirty="0" err="1"/>
              <a:t>ніхто</a:t>
            </a:r>
            <a:r>
              <a:rPr lang="ru-RU" dirty="0"/>
              <a:t> не </a:t>
            </a:r>
            <a:r>
              <a:rPr lang="ru-RU" dirty="0" err="1"/>
              <a:t>помре</a:t>
            </a:r>
            <a:r>
              <a:rPr lang="ru-RU" dirty="0"/>
              <a:t> </a:t>
            </a:r>
            <a:r>
              <a:rPr lang="ru-RU" dirty="0" err="1"/>
              <a:t>замість</a:t>
            </a:r>
            <a:r>
              <a:rPr lang="ru-RU" dirty="0"/>
              <a:t> мене»), </a:t>
            </a:r>
            <a:r>
              <a:rPr lang="ru-RU" dirty="0" err="1"/>
              <a:t>цей</a:t>
            </a:r>
            <a:r>
              <a:rPr lang="ru-RU" dirty="0"/>
              <a:t> факт робить наше </a:t>
            </a:r>
            <a:r>
              <a:rPr lang="ru-RU" dirty="0" err="1"/>
              <a:t>буття</a:t>
            </a:r>
            <a:r>
              <a:rPr lang="ru-RU" dirty="0"/>
              <a:t> </a:t>
            </a:r>
            <a:r>
              <a:rPr lang="ru-RU" dirty="0" err="1"/>
              <a:t>унікальним</a:t>
            </a:r>
            <a:r>
              <a:rPr lang="ru-RU" dirty="0"/>
              <a:t> та </a:t>
            </a:r>
            <a:r>
              <a:rPr lang="ru-RU" dirty="0" err="1"/>
              <a:t>неповторним</a:t>
            </a:r>
            <a:r>
              <a:rPr lang="ru-RU" dirty="0"/>
              <a:t>. За </a:t>
            </a:r>
            <a:r>
              <a:rPr lang="ru-RU" dirty="0" err="1"/>
              <a:t>Гайдеггером</a:t>
            </a:r>
            <a:r>
              <a:rPr lang="ru-RU" dirty="0"/>
              <a:t>, </a:t>
            </a:r>
            <a:r>
              <a:rPr lang="ru-RU" dirty="0" err="1"/>
              <a:t>присутність</a:t>
            </a:r>
            <a:r>
              <a:rPr lang="ru-RU" dirty="0"/>
              <a:t> </a:t>
            </a:r>
            <a:r>
              <a:rPr lang="ru-RU" dirty="0" err="1"/>
              <a:t>смерті</a:t>
            </a:r>
            <a:r>
              <a:rPr lang="ru-RU" dirty="0"/>
              <a:t> </a:t>
            </a:r>
            <a:r>
              <a:rPr lang="ru-RU" dirty="0" err="1"/>
              <a:t>оголює</a:t>
            </a:r>
            <a:r>
              <a:rPr lang="ru-RU" dirty="0"/>
              <a:t> «</a:t>
            </a:r>
            <a:r>
              <a:rPr lang="ru-RU" dirty="0" err="1"/>
              <a:t>закинутість</a:t>
            </a:r>
            <a:r>
              <a:rPr lang="ru-RU" dirty="0"/>
              <a:t>» </a:t>
            </a:r>
            <a:r>
              <a:rPr lang="ru-RU" dirty="0" err="1"/>
              <a:t>буття</a:t>
            </a:r>
            <a:r>
              <a:rPr lang="ru-RU" dirty="0"/>
              <a:t> в </a:t>
            </a:r>
            <a:r>
              <a:rPr lang="ru-RU" dirty="0" err="1"/>
              <a:t>Ніщо</a:t>
            </a:r>
            <a:r>
              <a:rPr lang="ru-RU" dirty="0"/>
              <a:t>, тому способами </a:t>
            </a:r>
            <a:r>
              <a:rPr lang="ru-RU" dirty="0" err="1"/>
              <a:t>розкриття</a:t>
            </a:r>
            <a:r>
              <a:rPr lang="ru-RU" dirty="0"/>
              <a:t> </a:t>
            </a:r>
            <a:r>
              <a:rPr lang="ru-RU" dirty="0" err="1"/>
              <a:t>справжнього</a:t>
            </a:r>
            <a:r>
              <a:rPr lang="ru-RU" dirty="0"/>
              <a:t> </a:t>
            </a:r>
            <a:r>
              <a:rPr lang="ru-RU" dirty="0" err="1"/>
              <a:t>існування</a:t>
            </a:r>
            <a:r>
              <a:rPr lang="ru-RU" dirty="0"/>
              <a:t> </a:t>
            </a:r>
            <a:r>
              <a:rPr lang="ru-RU" dirty="0" err="1"/>
              <a:t>стають</a:t>
            </a:r>
            <a:r>
              <a:rPr lang="ru-RU" dirty="0"/>
              <a:t> </a:t>
            </a:r>
            <a:r>
              <a:rPr lang="ru-RU" dirty="0" err="1"/>
              <a:t>стани</a:t>
            </a:r>
            <a:r>
              <a:rPr lang="ru-RU" dirty="0"/>
              <a:t>, в </a:t>
            </a:r>
            <a:r>
              <a:rPr lang="ru-RU" dirty="0" err="1"/>
              <a:t>яких</a:t>
            </a:r>
            <a:r>
              <a:rPr lang="ru-RU" dirty="0"/>
              <a:t> </a:t>
            </a:r>
            <a:r>
              <a:rPr lang="ru-RU" dirty="0" err="1"/>
              <a:t>людина</a:t>
            </a:r>
            <a:r>
              <a:rPr lang="ru-RU" dirty="0"/>
              <a:t> </a:t>
            </a:r>
            <a:r>
              <a:rPr lang="ru-RU" dirty="0" err="1"/>
              <a:t>відчуває</a:t>
            </a:r>
            <a:r>
              <a:rPr lang="ru-RU" dirty="0"/>
              <a:t> </a:t>
            </a:r>
            <a:r>
              <a:rPr lang="ru-RU" dirty="0" err="1"/>
              <a:t>хиткість</a:t>
            </a:r>
            <a:r>
              <a:rPr lang="ru-RU" dirty="0"/>
              <a:t> </a:t>
            </a:r>
            <a:r>
              <a:rPr lang="ru-RU" dirty="0" err="1"/>
              <a:t>буття</a:t>
            </a:r>
            <a:r>
              <a:rPr lang="ru-RU" dirty="0"/>
              <a:t>, </a:t>
            </a:r>
            <a:r>
              <a:rPr lang="ru-RU" dirty="0" err="1"/>
              <a:t>стани</a:t>
            </a:r>
            <a:r>
              <a:rPr lang="ru-RU" dirty="0"/>
              <a:t> «не-по-</a:t>
            </a:r>
            <a:r>
              <a:rPr lang="ru-RU" dirty="0" err="1"/>
              <a:t>собі</a:t>
            </a:r>
            <a:r>
              <a:rPr lang="ru-RU" dirty="0"/>
              <a:t>». Такими </a:t>
            </a:r>
            <a:r>
              <a:rPr lang="ru-RU" dirty="0" err="1"/>
              <a:t>виступають</a:t>
            </a:r>
            <a:r>
              <a:rPr lang="ru-RU" dirty="0"/>
              <a:t> </a:t>
            </a:r>
            <a:r>
              <a:rPr lang="ru-RU" dirty="0" err="1"/>
              <a:t>жах</a:t>
            </a:r>
            <a:r>
              <a:rPr lang="ru-RU" dirty="0"/>
              <a:t>, </a:t>
            </a:r>
            <a:r>
              <a:rPr lang="ru-RU" dirty="0" err="1"/>
              <a:t>тривога</a:t>
            </a:r>
            <a:r>
              <a:rPr lang="ru-RU" dirty="0"/>
              <a:t>, сором.</a:t>
            </a:r>
            <a:endParaRPr lang="uk-UA" dirty="0"/>
          </a:p>
        </p:txBody>
      </p:sp>
    </p:spTree>
    <p:extLst>
      <p:ext uri="{BB962C8B-B14F-4D97-AF65-F5344CB8AC3E}">
        <p14:creationId xmlns:p14="http://schemas.microsoft.com/office/powerpoint/2010/main" val="816325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EAD0B6-E6A6-415A-9A2E-815C0BBE4672}"/>
              </a:ext>
            </a:extLst>
          </p:cNvPr>
          <p:cNvSpPr>
            <a:spLocks noGrp="1"/>
          </p:cNvSpPr>
          <p:nvPr>
            <p:ph type="title"/>
          </p:nvPr>
        </p:nvSpPr>
        <p:spPr/>
        <p:txBody>
          <a:bodyPr/>
          <a:lstStyle/>
          <a:p>
            <a:r>
              <a:rPr lang="uk-UA" dirty="0"/>
              <a:t>головні аспекти філософії екзистенціалізму:</a:t>
            </a:r>
            <a:br>
              <a:rPr lang="uk-UA" dirty="0"/>
            </a:br>
            <a:endParaRPr lang="uk-UA" dirty="0"/>
          </a:p>
        </p:txBody>
      </p:sp>
      <p:sp>
        <p:nvSpPr>
          <p:cNvPr id="3" name="Місце для вмісту 2">
            <a:extLst>
              <a:ext uri="{FF2B5EF4-FFF2-40B4-BE49-F238E27FC236}">
                <a16:creationId xmlns:a16="http://schemas.microsoft.com/office/drawing/2014/main" id="{E0DCCEAD-D5BB-4303-80F7-8FC65D3E3B53}"/>
              </a:ext>
            </a:extLst>
          </p:cNvPr>
          <p:cNvSpPr>
            <a:spLocks noGrp="1"/>
          </p:cNvSpPr>
          <p:nvPr>
            <p:ph idx="1"/>
          </p:nvPr>
        </p:nvSpPr>
        <p:spPr/>
        <p:txBody>
          <a:bodyPr>
            <a:normAutofit fontScale="92500" lnSpcReduction="10000"/>
          </a:bodyPr>
          <a:lstStyle/>
          <a:p>
            <a:pPr algn="just"/>
            <a:r>
              <a:rPr lang="uk-UA" dirty="0"/>
              <a:t>1.	Вчення про екстремальну ситуацію. Згідно з екзистенціалізмом, людина проявляє себе з усіма її слабкими і сильними сторонами виключно в екстремальних ситуаціях, коли вона балансує на грані між життям і смертю.</a:t>
            </a:r>
          </a:p>
          <a:p>
            <a:pPr algn="just"/>
            <a:r>
              <a:rPr lang="uk-UA" dirty="0"/>
              <a:t>2.	Взаємовідносини «колектив — особа». Колектив (суспільство) і особа знаходяться в постійній боротьбі. Колектив хоче нав’язати свої правила гри людині, але вона різними шляхами намагається уникнути цього. Тому між суспільством і особою існує постійна напруга, недовіра, ворожнеча.</a:t>
            </a:r>
          </a:p>
          <a:p>
            <a:pPr algn="just"/>
            <a:r>
              <a:rPr lang="uk-UA" dirty="0"/>
              <a:t>3.	Зміст життя людини. Життя людини — це ланцюг несподіванок, потрясінь і душевних зривів (Ж.-</a:t>
            </a:r>
            <a:r>
              <a:rPr lang="uk-UA" dirty="0" err="1"/>
              <a:t>П.Сартр</a:t>
            </a:r>
            <a:r>
              <a:rPr lang="uk-UA" dirty="0"/>
              <a:t>). Кожен з нас живе в стані тривоги за долю близьких нам людей, страху перед стихійними лихами, побутовими негараздами тощо.</a:t>
            </a:r>
          </a:p>
          <a:p>
            <a:pPr algn="just"/>
            <a:r>
              <a:rPr lang="uk-UA" dirty="0"/>
              <a:t>4.	Свобода людини. Свобода імпліцитна людині. Прагнення її до свободи йде по висхідній лінії. Вона приречена на рух вперед. Розширення меж свободи її лякає, але відмовитись від неї вона не може. То її доля, шлях до самовираження.</a:t>
            </a:r>
          </a:p>
          <a:p>
            <a:endParaRPr lang="uk-UA" dirty="0"/>
          </a:p>
        </p:txBody>
      </p:sp>
    </p:spTree>
    <p:extLst>
      <p:ext uri="{BB962C8B-B14F-4D97-AF65-F5344CB8AC3E}">
        <p14:creationId xmlns:p14="http://schemas.microsoft.com/office/powerpoint/2010/main" val="1864793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93319B-C833-4C2B-91A4-5D0C4B7E7731}"/>
              </a:ext>
            </a:extLst>
          </p:cNvPr>
          <p:cNvSpPr>
            <a:spLocks noGrp="1"/>
          </p:cNvSpPr>
          <p:nvPr>
            <p:ph type="title"/>
          </p:nvPr>
        </p:nvSpPr>
        <p:spPr>
          <a:xfrm>
            <a:off x="463858" y="609601"/>
            <a:ext cx="3680885" cy="1371600"/>
          </a:xfrm>
        </p:spPr>
        <p:txBody>
          <a:bodyPr>
            <a:normAutofit/>
          </a:bodyPr>
          <a:lstStyle/>
          <a:p>
            <a:pPr algn="ctr"/>
            <a:r>
              <a:rPr lang="uk-UA" sz="3200" dirty="0"/>
              <a:t>Філософська антропологія</a:t>
            </a:r>
          </a:p>
        </p:txBody>
      </p:sp>
      <p:sp>
        <p:nvSpPr>
          <p:cNvPr id="3" name="Місце для вмісту 2">
            <a:extLst>
              <a:ext uri="{FF2B5EF4-FFF2-40B4-BE49-F238E27FC236}">
                <a16:creationId xmlns:a16="http://schemas.microsoft.com/office/drawing/2014/main" id="{1A245583-7312-4EA8-BE8A-3311F91418E9}"/>
              </a:ext>
            </a:extLst>
          </p:cNvPr>
          <p:cNvSpPr>
            <a:spLocks noGrp="1"/>
          </p:cNvSpPr>
          <p:nvPr>
            <p:ph idx="1"/>
          </p:nvPr>
        </p:nvSpPr>
        <p:spPr/>
        <p:txBody>
          <a:bodyPr>
            <a:normAutofit lnSpcReduction="10000"/>
          </a:bodyPr>
          <a:lstStyle/>
          <a:p>
            <a:pPr algn="just"/>
            <a:r>
              <a:rPr lang="uk-UA" dirty="0"/>
              <a:t> Найбільш відомим представником цього напряму був німецький філософ Макс </a:t>
            </a:r>
            <a:r>
              <a:rPr lang="uk-UA" dirty="0" err="1"/>
              <a:t>Шелер</a:t>
            </a:r>
            <a:r>
              <a:rPr lang="uk-UA" dirty="0"/>
              <a:t> (1874—1928). </a:t>
            </a:r>
          </a:p>
          <a:p>
            <a:pPr algn="just"/>
            <a:r>
              <a:rPr lang="uk-UA" dirty="0"/>
              <a:t>У своїх працях «Про ідею людини», «Людина природна», «Місце людини в космосі», «Людина та історія», «Людина в умовах стирання протиріч» та ін. </a:t>
            </a:r>
            <a:r>
              <a:rPr lang="uk-UA" dirty="0" err="1"/>
              <a:t>М.Шелер</a:t>
            </a:r>
            <a:r>
              <a:rPr lang="uk-UA" dirty="0"/>
              <a:t> ґрунтовно розкриває зміст філософської антропології, яка виникла як реакція на протиставлення природи і культури.</a:t>
            </a:r>
          </a:p>
          <a:p>
            <a:pPr algn="just"/>
            <a:r>
              <a:rPr lang="uk-UA" dirty="0"/>
              <a:t>Виступаючи проти абсолютизації культури як соціального явища, </a:t>
            </a:r>
            <a:r>
              <a:rPr lang="uk-UA" dirty="0" err="1"/>
              <a:t>Шелер</a:t>
            </a:r>
            <a:r>
              <a:rPr lang="uk-UA" dirty="0"/>
              <a:t> стверджує, що природа є тим спільним, що об’єднує всі організми і водночас вона сама — велетенський організм, який </a:t>
            </a:r>
            <a:r>
              <a:rPr lang="uk-UA" dirty="0" err="1"/>
              <a:t>саморозвивається</a:t>
            </a:r>
            <a:r>
              <a:rPr lang="uk-UA" dirty="0"/>
              <a:t>. Починаючи з зорі людства, вважає німецький філософ, культура завжди була продовженням природи. В окремі періоди свого розвитку вона відривалась від природи, але це завжди закінчувалося для неї трагічно, тому знову і знову вона спиралась на природну основу, щоб через деякий час у черговий раз зафіксувати свою самостійність і чергове падіння.</a:t>
            </a:r>
          </a:p>
        </p:txBody>
      </p:sp>
      <p:sp>
        <p:nvSpPr>
          <p:cNvPr id="4" name="Місце для тексту 3">
            <a:extLst>
              <a:ext uri="{FF2B5EF4-FFF2-40B4-BE49-F238E27FC236}">
                <a16:creationId xmlns:a16="http://schemas.microsoft.com/office/drawing/2014/main" id="{5111A78F-E1E6-4986-B5CA-C6FC0CC7AEE0}"/>
              </a:ext>
            </a:extLst>
          </p:cNvPr>
          <p:cNvSpPr>
            <a:spLocks noGrp="1"/>
          </p:cNvSpPr>
          <p:nvPr>
            <p:ph type="body" sz="half" idx="2"/>
          </p:nvPr>
        </p:nvSpPr>
        <p:spPr/>
        <p:txBody>
          <a:bodyPr/>
          <a:lstStyle/>
          <a:p>
            <a:endParaRPr lang="uk-UA"/>
          </a:p>
        </p:txBody>
      </p:sp>
      <p:pic>
        <p:nvPicPr>
          <p:cNvPr id="1026" name="Picture 2" descr="Макс Шелер – жизнь, философия, книги">
            <a:extLst>
              <a:ext uri="{FF2B5EF4-FFF2-40B4-BE49-F238E27FC236}">
                <a16:creationId xmlns:a16="http://schemas.microsoft.com/office/drawing/2014/main" id="{66388DF6-BE7B-41D1-B991-A1E40E517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13" y="2263805"/>
            <a:ext cx="4208155" cy="2849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2583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CFB170E-5B72-454E-8BC4-92F66625560A}"/>
              </a:ext>
            </a:extLst>
          </p:cNvPr>
          <p:cNvSpPr>
            <a:spLocks noGrp="1"/>
          </p:cNvSpPr>
          <p:nvPr>
            <p:ph type="title"/>
          </p:nvPr>
        </p:nvSpPr>
        <p:spPr>
          <a:xfrm>
            <a:off x="685799" y="474133"/>
            <a:ext cx="3680885" cy="1371600"/>
          </a:xfrm>
        </p:spPr>
        <p:txBody>
          <a:bodyPr/>
          <a:lstStyle/>
          <a:p>
            <a:pPr algn="ctr"/>
            <a:r>
              <a:rPr lang="uk-UA" dirty="0"/>
              <a:t>Зигмунд Фрейд (</a:t>
            </a:r>
            <a:r>
              <a:rPr lang="uk-UA" dirty="0" err="1"/>
              <a:t>Фройд</a:t>
            </a:r>
            <a:r>
              <a:rPr lang="uk-UA" dirty="0"/>
              <a:t>)</a:t>
            </a:r>
            <a:br>
              <a:rPr lang="uk-UA" dirty="0"/>
            </a:br>
            <a:r>
              <a:rPr lang="uk-UA" dirty="0"/>
              <a:t>(1856—1939). </a:t>
            </a:r>
            <a:br>
              <a:rPr lang="uk-UA" dirty="0"/>
            </a:br>
            <a:endParaRPr lang="uk-UA" dirty="0"/>
          </a:p>
        </p:txBody>
      </p:sp>
      <p:sp>
        <p:nvSpPr>
          <p:cNvPr id="5" name="Місце для вмісту 4">
            <a:extLst>
              <a:ext uri="{FF2B5EF4-FFF2-40B4-BE49-F238E27FC236}">
                <a16:creationId xmlns:a16="http://schemas.microsoft.com/office/drawing/2014/main" id="{C35CA051-A9AF-4650-B9E2-32CBB2EF8687}"/>
              </a:ext>
            </a:extLst>
          </p:cNvPr>
          <p:cNvSpPr>
            <a:spLocks noGrp="1"/>
          </p:cNvSpPr>
          <p:nvPr>
            <p:ph idx="1"/>
          </p:nvPr>
        </p:nvSpPr>
        <p:spPr/>
        <p:txBody>
          <a:bodyPr/>
          <a:lstStyle/>
          <a:p>
            <a:pPr algn="just"/>
            <a:r>
              <a:rPr lang="uk-UA" dirty="0"/>
              <a:t>Це філософський напрям, який виник на основі вчення австрійського психіатра </a:t>
            </a:r>
            <a:r>
              <a:rPr lang="uk-UA" dirty="0">
                <a:solidFill>
                  <a:srgbClr val="FFFF00"/>
                </a:solidFill>
              </a:rPr>
              <a:t>Зигмунда Фрейда.</a:t>
            </a:r>
          </a:p>
          <a:p>
            <a:pPr algn="just"/>
            <a:r>
              <a:rPr lang="ru-RU" dirty="0"/>
              <a:t>«</a:t>
            </a:r>
            <a:r>
              <a:rPr lang="ru-RU" dirty="0" err="1"/>
              <a:t>Тлумачення</a:t>
            </a:r>
            <a:r>
              <a:rPr lang="ru-RU" dirty="0"/>
              <a:t> </a:t>
            </a:r>
            <a:r>
              <a:rPr lang="ru-RU" dirty="0" err="1"/>
              <a:t>сновидінь</a:t>
            </a:r>
            <a:r>
              <a:rPr lang="ru-RU" dirty="0"/>
              <a:t>», «</a:t>
            </a:r>
            <a:r>
              <a:rPr lang="ru-RU" dirty="0" err="1"/>
              <a:t>Психопатологія</a:t>
            </a:r>
            <a:r>
              <a:rPr lang="ru-RU" dirty="0"/>
              <a:t> </a:t>
            </a:r>
            <a:r>
              <a:rPr lang="ru-RU" dirty="0" err="1"/>
              <a:t>буденного</a:t>
            </a:r>
            <a:r>
              <a:rPr lang="ru-RU" dirty="0"/>
              <a:t> </a:t>
            </a:r>
            <a:r>
              <a:rPr lang="ru-RU" dirty="0" err="1"/>
              <a:t>життя</a:t>
            </a:r>
            <a:r>
              <a:rPr lang="ru-RU" dirty="0"/>
              <a:t>», «Я і </a:t>
            </a:r>
            <a:r>
              <a:rPr lang="ru-RU" dirty="0" err="1"/>
              <a:t>Воно</a:t>
            </a:r>
            <a:r>
              <a:rPr lang="ru-RU" dirty="0"/>
              <a:t>», «По той </a:t>
            </a:r>
            <a:r>
              <a:rPr lang="ru-RU" dirty="0" err="1"/>
              <a:t>бік</a:t>
            </a:r>
            <a:r>
              <a:rPr lang="ru-RU" dirty="0"/>
              <a:t> принципу </a:t>
            </a:r>
            <a:r>
              <a:rPr lang="ru-RU" dirty="0" err="1"/>
              <a:t>задоволення</a:t>
            </a:r>
            <a:r>
              <a:rPr lang="ru-RU" dirty="0"/>
              <a:t>» </a:t>
            </a:r>
            <a:endParaRPr lang="uk-UA" dirty="0"/>
          </a:p>
          <a:p>
            <a:pPr algn="just"/>
            <a:r>
              <a:rPr lang="uk-UA" dirty="0">
                <a:solidFill>
                  <a:srgbClr val="FFFF00"/>
                </a:solidFill>
              </a:rPr>
              <a:t> </a:t>
            </a:r>
            <a:r>
              <a:rPr lang="uk-UA" dirty="0"/>
              <a:t>Досліджуючи, як лікар, пацієнтів, </a:t>
            </a:r>
            <a:r>
              <a:rPr lang="uk-UA" dirty="0" err="1"/>
              <a:t>З.Фрейд</a:t>
            </a:r>
            <a:r>
              <a:rPr lang="uk-UA" dirty="0"/>
              <a:t> прийшов до висновку, що значна кількість захворювань викликана свідомим </a:t>
            </a:r>
            <a:r>
              <a:rPr lang="uk-UA" dirty="0" err="1"/>
              <a:t>інгібуванням</a:t>
            </a:r>
            <a:r>
              <a:rPr lang="uk-UA" dirty="0"/>
              <a:t>, витісненням інстинктів, особливо найсильнішого серед них — статевого. Свідоме виступає своєрідним цензором стосовно дій несвідомого. Останнє є основою самозбереження людини як біологічного виду, тоді як свідоме є сутнісним вираженням її саме як людини. Постійна боротьба між свідомим і несвідомим є причиною нервових стресів, </a:t>
            </a:r>
            <a:r>
              <a:rPr lang="uk-UA" dirty="0" err="1"/>
              <a:t>хвороб</a:t>
            </a:r>
            <a:r>
              <a:rPr lang="uk-UA" dirty="0"/>
              <a:t>. Щоб запобігти цьому, слід уважно вивчити всю сукупність причин у їх взаємозв’язку і лише тоді вживати відповідних заходів до лікування неврозів. Такий підхід </a:t>
            </a:r>
            <a:r>
              <a:rPr lang="uk-UA" dirty="0" err="1"/>
              <a:t>З.Фрейд</a:t>
            </a:r>
            <a:r>
              <a:rPr lang="uk-UA" dirty="0"/>
              <a:t> назвав </a:t>
            </a:r>
            <a:r>
              <a:rPr lang="uk-UA" b="1" dirty="0">
                <a:solidFill>
                  <a:srgbClr val="FFFF00"/>
                </a:solidFill>
              </a:rPr>
              <a:t>психоаналізом</a:t>
            </a:r>
            <a:r>
              <a:rPr lang="uk-UA" dirty="0"/>
              <a:t>.</a:t>
            </a:r>
          </a:p>
        </p:txBody>
      </p:sp>
      <p:sp>
        <p:nvSpPr>
          <p:cNvPr id="6" name="Місце для тексту 5">
            <a:extLst>
              <a:ext uri="{FF2B5EF4-FFF2-40B4-BE49-F238E27FC236}">
                <a16:creationId xmlns:a16="http://schemas.microsoft.com/office/drawing/2014/main" id="{3382EF52-BA34-4D2E-8E9E-48EB517EE702}"/>
              </a:ext>
            </a:extLst>
          </p:cNvPr>
          <p:cNvSpPr>
            <a:spLocks noGrp="1"/>
          </p:cNvSpPr>
          <p:nvPr>
            <p:ph type="body" sz="half" idx="2"/>
          </p:nvPr>
        </p:nvSpPr>
        <p:spPr/>
        <p:txBody>
          <a:bodyPr/>
          <a:lstStyle/>
          <a:p>
            <a:endParaRPr lang="uk-UA" dirty="0"/>
          </a:p>
        </p:txBody>
      </p:sp>
      <p:pic>
        <p:nvPicPr>
          <p:cNvPr id="6146" name="Picture 2" descr="Фрейд Зигмунд [книги, биография] - купить все книги автора ...">
            <a:extLst>
              <a:ext uri="{FF2B5EF4-FFF2-40B4-BE49-F238E27FC236}">
                <a16:creationId xmlns:a16="http://schemas.microsoft.com/office/drawing/2014/main" id="{D8AFE2B1-23CF-40E2-9D2E-6C4E93787B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751" y="2097268"/>
            <a:ext cx="3693933" cy="3693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478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BD622A4-A937-441A-8EE0-FD0B2C2FB7E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E32FE007-DCEE-4F5F-BF63-C8C5E8754E97}"/>
              </a:ext>
            </a:extLst>
          </p:cNvPr>
          <p:cNvSpPr>
            <a:spLocks noGrp="1"/>
          </p:cNvSpPr>
          <p:nvPr>
            <p:ph idx="1"/>
          </p:nvPr>
        </p:nvSpPr>
        <p:spPr/>
        <p:txBody>
          <a:bodyPr/>
          <a:lstStyle/>
          <a:p>
            <a:pPr algn="just"/>
            <a:r>
              <a:rPr lang="uk-UA" dirty="0"/>
              <a:t>У несвідомому криються усі наші істинні бажання та прагнення, які Фрейд передусім пов’язує із поняттям лібідо – життєвої сексуальної енергії. Бажання несвідомого прагнуть до задоволення, однак виховання, суспільні норми забороняють це зробити, тому в людини формується два фундаментальних комплекси:</a:t>
            </a:r>
          </a:p>
          <a:p>
            <a:pPr algn="just"/>
            <a:r>
              <a:rPr lang="uk-UA" dirty="0"/>
              <a:t>1. Комплекс Едіпа. Перший об’єкт, з яким пов’язується наше сексуальне бажання – матір. Тому дитина прагне до любові матері, і через це ненавидить батька, адже той забороняє таку любов. В результаті бажання придушується, а батьківська фігура сприймається як негативний символ заборон. </a:t>
            </a:r>
          </a:p>
          <a:p>
            <a:pPr algn="just"/>
            <a:r>
              <a:rPr lang="uk-UA" dirty="0"/>
              <a:t>2. Комплекс кастрації. Лібідо символізується фалосом – статевим членом. Влада батька проявляється як загроза позбавити хлопчика цього символу, в результаті чого дитина відчуває себе пригніченою та жалюгідною перед всемогутністю батьківської влади.</a:t>
            </a:r>
          </a:p>
          <a:p>
            <a:endParaRPr lang="uk-UA" dirty="0"/>
          </a:p>
        </p:txBody>
      </p:sp>
    </p:spTree>
    <p:extLst>
      <p:ext uri="{BB962C8B-B14F-4D97-AF65-F5344CB8AC3E}">
        <p14:creationId xmlns:p14="http://schemas.microsoft.com/office/powerpoint/2010/main" val="25815608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C647E6-DF14-4005-9981-8BECAD8ED11A}"/>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1792904-7561-44F9-8C0A-C4EFD32DA12F}"/>
              </a:ext>
            </a:extLst>
          </p:cNvPr>
          <p:cNvSpPr>
            <a:spLocks noGrp="1"/>
          </p:cNvSpPr>
          <p:nvPr>
            <p:ph idx="1"/>
          </p:nvPr>
        </p:nvSpPr>
        <p:spPr/>
        <p:txBody>
          <a:bodyPr/>
          <a:lstStyle/>
          <a:p>
            <a:pPr algn="just"/>
            <a:r>
              <a:rPr lang="ru-RU" dirty="0" err="1"/>
              <a:t>Бажання</a:t>
            </a:r>
            <a:r>
              <a:rPr lang="ru-RU" dirty="0"/>
              <a:t> </a:t>
            </a:r>
            <a:r>
              <a:rPr lang="ru-RU" dirty="0" err="1"/>
              <a:t>несвідомого</a:t>
            </a:r>
            <a:r>
              <a:rPr lang="ru-RU" dirty="0"/>
              <a:t> </a:t>
            </a:r>
            <a:r>
              <a:rPr lang="ru-RU" dirty="0" err="1"/>
              <a:t>прориваються</a:t>
            </a:r>
            <a:r>
              <a:rPr lang="ru-RU" dirty="0"/>
              <a:t> до </a:t>
            </a:r>
            <a:r>
              <a:rPr lang="ru-RU" dirty="0" err="1"/>
              <a:t>нашого</a:t>
            </a:r>
            <a:r>
              <a:rPr lang="ru-RU" dirty="0"/>
              <a:t> </a:t>
            </a:r>
            <a:r>
              <a:rPr lang="ru-RU" dirty="0" err="1"/>
              <a:t>свідомого</a:t>
            </a:r>
            <a:r>
              <a:rPr lang="ru-RU" dirty="0"/>
              <a:t> </a:t>
            </a:r>
            <a:r>
              <a:rPr lang="ru-RU" dirty="0" err="1"/>
              <a:t>життя</a:t>
            </a:r>
            <a:r>
              <a:rPr lang="ru-RU" dirty="0"/>
              <a:t> не прямо, а у </a:t>
            </a:r>
            <a:r>
              <a:rPr lang="ru-RU" dirty="0" err="1"/>
              <a:t>формі</a:t>
            </a:r>
            <a:r>
              <a:rPr lang="ru-RU" dirty="0"/>
              <a:t> </a:t>
            </a:r>
            <a:r>
              <a:rPr lang="ru-RU" dirty="0" err="1"/>
              <a:t>незначних</a:t>
            </a:r>
            <a:r>
              <a:rPr lang="ru-RU" dirty="0"/>
              <a:t>, на перший </a:t>
            </a:r>
            <a:r>
              <a:rPr lang="ru-RU" dirty="0" err="1"/>
              <a:t>погляд</a:t>
            </a:r>
            <a:r>
              <a:rPr lang="ru-RU" dirty="0"/>
              <a:t>, деталей: </a:t>
            </a:r>
            <a:r>
              <a:rPr lang="ru-RU" dirty="0" err="1"/>
              <a:t>обмовок</a:t>
            </a:r>
            <a:r>
              <a:rPr lang="ru-RU" dirty="0"/>
              <a:t>, </a:t>
            </a:r>
            <a:r>
              <a:rPr lang="ru-RU" dirty="0" err="1"/>
              <a:t>забувань</a:t>
            </a:r>
            <a:r>
              <a:rPr lang="ru-RU" dirty="0"/>
              <a:t>, </a:t>
            </a:r>
            <a:r>
              <a:rPr lang="ru-RU" dirty="0" err="1"/>
              <a:t>гумору</a:t>
            </a:r>
            <a:r>
              <a:rPr lang="ru-RU" dirty="0"/>
              <a:t>, </a:t>
            </a:r>
            <a:r>
              <a:rPr lang="ru-RU" dirty="0" err="1"/>
              <a:t>сновидінь</a:t>
            </a:r>
            <a:r>
              <a:rPr lang="ru-RU" dirty="0"/>
              <a:t>. </a:t>
            </a:r>
            <a:r>
              <a:rPr lang="ru-RU" dirty="0" err="1"/>
              <a:t>Саме</a:t>
            </a:r>
            <a:r>
              <a:rPr lang="ru-RU" dirty="0"/>
              <a:t> </a:t>
            </a:r>
            <a:r>
              <a:rPr lang="ru-RU" dirty="0" err="1"/>
              <a:t>аналізуючи</a:t>
            </a:r>
            <a:r>
              <a:rPr lang="ru-RU" dirty="0"/>
              <a:t> </a:t>
            </a:r>
            <a:r>
              <a:rPr lang="ru-RU" dirty="0" err="1"/>
              <a:t>такі</a:t>
            </a:r>
            <a:r>
              <a:rPr lang="ru-RU" dirty="0"/>
              <a:t> </a:t>
            </a:r>
            <a:r>
              <a:rPr lang="ru-RU" dirty="0" err="1"/>
              <a:t>форми</a:t>
            </a:r>
            <a:r>
              <a:rPr lang="ru-RU" dirty="0"/>
              <a:t>, Фрейд </a:t>
            </a:r>
            <a:r>
              <a:rPr lang="ru-RU" dirty="0" err="1"/>
              <a:t>прийшов</a:t>
            </a:r>
            <a:r>
              <a:rPr lang="ru-RU" dirty="0"/>
              <a:t> до </a:t>
            </a:r>
            <a:r>
              <a:rPr lang="ru-RU" dirty="0" err="1"/>
              <a:t>відкриття</a:t>
            </a:r>
            <a:r>
              <a:rPr lang="ru-RU" dirty="0"/>
              <a:t> </a:t>
            </a:r>
            <a:r>
              <a:rPr lang="ru-RU" dirty="0" err="1"/>
              <a:t>несвідомого</a:t>
            </a:r>
            <a:r>
              <a:rPr lang="ru-RU" dirty="0"/>
              <a:t>. </a:t>
            </a:r>
          </a:p>
          <a:p>
            <a:pPr algn="just"/>
            <a:r>
              <a:rPr lang="ru-RU" dirty="0" err="1"/>
              <a:t>Блокує</a:t>
            </a:r>
            <a:r>
              <a:rPr lang="ru-RU" dirty="0"/>
              <a:t> </a:t>
            </a:r>
            <a:r>
              <a:rPr lang="ru-RU" dirty="0" err="1"/>
              <a:t>реалізацію</a:t>
            </a:r>
            <a:r>
              <a:rPr lang="ru-RU" dirty="0"/>
              <a:t> </a:t>
            </a:r>
            <a:r>
              <a:rPr lang="ru-RU" dirty="0" err="1"/>
              <a:t>цих</a:t>
            </a:r>
            <a:r>
              <a:rPr lang="ru-RU" dirty="0"/>
              <a:t> </a:t>
            </a:r>
            <a:r>
              <a:rPr lang="ru-RU" dirty="0" err="1"/>
              <a:t>бажань</a:t>
            </a:r>
            <a:r>
              <a:rPr lang="ru-RU" dirty="0"/>
              <a:t> наше </a:t>
            </a:r>
            <a:r>
              <a:rPr lang="ru-RU" dirty="0" err="1"/>
              <a:t>свідоме</a:t>
            </a:r>
            <a:r>
              <a:rPr lang="ru-RU" dirty="0"/>
              <a:t>, те, з </a:t>
            </a:r>
            <a:r>
              <a:rPr lang="ru-RU" dirty="0" err="1"/>
              <a:t>чим</a:t>
            </a:r>
            <a:r>
              <a:rPr lang="ru-RU" dirty="0"/>
              <a:t> </a:t>
            </a:r>
            <a:r>
              <a:rPr lang="ru-RU" dirty="0" err="1"/>
              <a:t>класична</a:t>
            </a:r>
            <a:r>
              <a:rPr lang="ru-RU" dirty="0"/>
              <a:t> </a:t>
            </a:r>
            <a:r>
              <a:rPr lang="ru-RU" dirty="0" err="1"/>
              <a:t>філософія</a:t>
            </a:r>
            <a:r>
              <a:rPr lang="ru-RU" dirty="0"/>
              <a:t> </a:t>
            </a:r>
            <a:r>
              <a:rPr lang="ru-RU" dirty="0" err="1"/>
              <a:t>ототожнювала</a:t>
            </a:r>
            <a:r>
              <a:rPr lang="ru-RU" dirty="0"/>
              <a:t> </a:t>
            </a:r>
            <a:r>
              <a:rPr lang="ru-RU" dirty="0" err="1"/>
              <a:t>людину</a:t>
            </a:r>
            <a:r>
              <a:rPr lang="ru-RU" dirty="0"/>
              <a:t>, наше «Я». </a:t>
            </a:r>
            <a:r>
              <a:rPr lang="ru-RU" dirty="0" err="1"/>
              <a:t>Воно</a:t>
            </a:r>
            <a:r>
              <a:rPr lang="ru-RU" dirty="0"/>
              <a:t> </a:t>
            </a:r>
            <a:r>
              <a:rPr lang="ru-RU" dirty="0" err="1"/>
              <a:t>відіграє</a:t>
            </a:r>
            <a:r>
              <a:rPr lang="ru-RU" dirty="0"/>
              <a:t> роль </a:t>
            </a:r>
            <a:r>
              <a:rPr lang="ru-RU" dirty="0" err="1"/>
              <a:t>цензури</a:t>
            </a:r>
            <a:r>
              <a:rPr lang="ru-RU" dirty="0"/>
              <a:t> наших </a:t>
            </a:r>
            <a:r>
              <a:rPr lang="ru-RU" dirty="0" err="1"/>
              <a:t>підсвідомих</a:t>
            </a:r>
            <a:r>
              <a:rPr lang="ru-RU" dirty="0"/>
              <a:t> </a:t>
            </a:r>
            <a:r>
              <a:rPr lang="ru-RU" dirty="0" err="1"/>
              <a:t>прагнень</a:t>
            </a:r>
            <a:r>
              <a:rPr lang="ru-RU" dirty="0"/>
              <a:t>. </a:t>
            </a:r>
            <a:r>
              <a:rPr lang="ru-RU" dirty="0" err="1"/>
              <a:t>Якщо</a:t>
            </a:r>
            <a:r>
              <a:rPr lang="ru-RU" dirty="0"/>
              <a:t> </a:t>
            </a:r>
            <a:r>
              <a:rPr lang="ru-RU" dirty="0" err="1"/>
              <a:t>несвідоме</a:t>
            </a:r>
            <a:r>
              <a:rPr lang="ru-RU" dirty="0"/>
              <a:t> </a:t>
            </a:r>
            <a:r>
              <a:rPr lang="ru-RU" dirty="0" err="1"/>
              <a:t>прагне</a:t>
            </a:r>
            <a:r>
              <a:rPr lang="ru-RU" dirty="0"/>
              <a:t> </a:t>
            </a:r>
            <a:r>
              <a:rPr lang="ru-RU" dirty="0" err="1"/>
              <a:t>задоволення</a:t>
            </a:r>
            <a:r>
              <a:rPr lang="ru-RU" dirty="0"/>
              <a:t>, то </a:t>
            </a:r>
            <a:r>
              <a:rPr lang="ru-RU" dirty="0" err="1"/>
              <a:t>свідоме</a:t>
            </a:r>
            <a:r>
              <a:rPr lang="ru-RU" dirty="0"/>
              <a:t> </a:t>
            </a:r>
            <a:r>
              <a:rPr lang="ru-RU" dirty="0" err="1"/>
              <a:t>прагне</a:t>
            </a:r>
            <a:r>
              <a:rPr lang="ru-RU" dirty="0"/>
              <a:t> </a:t>
            </a:r>
            <a:r>
              <a:rPr lang="ru-RU" dirty="0" err="1"/>
              <a:t>обмежити</a:t>
            </a:r>
            <a:r>
              <a:rPr lang="ru-RU" dirty="0"/>
              <a:t> </a:t>
            </a:r>
            <a:r>
              <a:rPr lang="ru-RU" dirty="0" err="1"/>
              <a:t>бажання</a:t>
            </a:r>
            <a:r>
              <a:rPr lang="ru-RU" dirty="0"/>
              <a:t>, </a:t>
            </a:r>
            <a:r>
              <a:rPr lang="ru-RU" dirty="0" err="1"/>
              <a:t>породити</a:t>
            </a:r>
            <a:r>
              <a:rPr lang="ru-RU" dirty="0"/>
              <a:t> </a:t>
            </a:r>
            <a:r>
              <a:rPr lang="ru-RU" dirty="0" err="1"/>
              <a:t>його</a:t>
            </a:r>
            <a:r>
              <a:rPr lang="ru-RU" dirty="0"/>
              <a:t> </a:t>
            </a:r>
            <a:r>
              <a:rPr lang="ru-RU" dirty="0" err="1"/>
              <a:t>нестачу</a:t>
            </a:r>
            <a:r>
              <a:rPr lang="ru-RU" dirty="0"/>
              <a:t>. Так </a:t>
            </a:r>
            <a:r>
              <a:rPr lang="ru-RU" dirty="0" err="1"/>
              <a:t>народжується</a:t>
            </a:r>
            <a:r>
              <a:rPr lang="ru-RU" dirty="0"/>
              <a:t> принцип </a:t>
            </a:r>
            <a:r>
              <a:rPr lang="ru-RU" dirty="0" err="1"/>
              <a:t>реальності</a:t>
            </a:r>
            <a:r>
              <a:rPr lang="ru-RU" dirty="0"/>
              <a:t>, </a:t>
            </a:r>
            <a:r>
              <a:rPr lang="ru-RU" dirty="0" err="1"/>
              <a:t>що</a:t>
            </a:r>
            <a:r>
              <a:rPr lang="ru-RU" dirty="0"/>
              <a:t> </a:t>
            </a:r>
            <a:r>
              <a:rPr lang="ru-RU" dirty="0" err="1"/>
              <a:t>протистоїть</a:t>
            </a:r>
            <a:r>
              <a:rPr lang="ru-RU" dirty="0"/>
              <a:t> принципу </a:t>
            </a:r>
            <a:r>
              <a:rPr lang="ru-RU" dirty="0" err="1"/>
              <a:t>задоволення</a:t>
            </a:r>
            <a:r>
              <a:rPr lang="ru-RU" dirty="0"/>
              <a:t>. </a:t>
            </a:r>
          </a:p>
          <a:p>
            <a:pPr algn="just"/>
            <a:r>
              <a:rPr lang="ru-RU" dirty="0" err="1"/>
              <a:t>Третій</a:t>
            </a:r>
            <a:r>
              <a:rPr lang="ru-RU" dirty="0"/>
              <a:t> пласт </a:t>
            </a:r>
            <a:r>
              <a:rPr lang="ru-RU" dirty="0" err="1"/>
              <a:t>психіки</a:t>
            </a:r>
            <a:r>
              <a:rPr lang="ru-RU" dirty="0"/>
              <a:t> – </a:t>
            </a:r>
            <a:r>
              <a:rPr lang="ru-RU" dirty="0" err="1"/>
              <a:t>надсвідоме</a:t>
            </a:r>
            <a:r>
              <a:rPr lang="ru-RU" dirty="0"/>
              <a:t>, «над-Я». </a:t>
            </a:r>
            <a:r>
              <a:rPr lang="ru-RU" dirty="0" err="1"/>
              <a:t>Воно</a:t>
            </a:r>
            <a:r>
              <a:rPr lang="ru-RU" dirty="0"/>
              <a:t> </a:t>
            </a:r>
            <a:r>
              <a:rPr lang="ru-RU" dirty="0" err="1"/>
              <a:t>містить</a:t>
            </a:r>
            <a:r>
              <a:rPr lang="ru-RU" dirty="0"/>
              <a:t> у </a:t>
            </a:r>
            <a:r>
              <a:rPr lang="ru-RU" dirty="0" err="1"/>
              <a:t>собі</a:t>
            </a:r>
            <a:r>
              <a:rPr lang="ru-RU" dirty="0"/>
              <a:t> </a:t>
            </a:r>
            <a:r>
              <a:rPr lang="ru-RU" dirty="0" err="1"/>
              <a:t>усі</a:t>
            </a:r>
            <a:r>
              <a:rPr lang="ru-RU" dirty="0"/>
              <a:t> </a:t>
            </a:r>
            <a:r>
              <a:rPr lang="ru-RU" dirty="0" err="1"/>
              <a:t>культурні</a:t>
            </a:r>
            <a:r>
              <a:rPr lang="ru-RU" dirty="0"/>
              <a:t> </a:t>
            </a:r>
            <a:r>
              <a:rPr lang="ru-RU" dirty="0" err="1"/>
              <a:t>норми</a:t>
            </a:r>
            <a:r>
              <a:rPr lang="ru-RU" dirty="0"/>
              <a:t> та правила, </a:t>
            </a:r>
            <a:r>
              <a:rPr lang="ru-RU" dirty="0" err="1"/>
              <a:t>що</a:t>
            </a:r>
            <a:r>
              <a:rPr lang="ru-RU" dirty="0"/>
              <a:t> </a:t>
            </a:r>
            <a:r>
              <a:rPr lang="ru-RU" dirty="0" err="1"/>
              <a:t>обмежують</a:t>
            </a:r>
            <a:r>
              <a:rPr lang="ru-RU" dirty="0"/>
              <a:t> </a:t>
            </a:r>
            <a:r>
              <a:rPr lang="ru-RU" dirty="0" err="1"/>
              <a:t>несвідоме</a:t>
            </a:r>
            <a:r>
              <a:rPr lang="ru-RU" dirty="0"/>
              <a:t> та </a:t>
            </a:r>
            <a:r>
              <a:rPr lang="ru-RU" dirty="0" err="1"/>
              <a:t>регулюють</a:t>
            </a:r>
            <a:r>
              <a:rPr lang="ru-RU" dirty="0"/>
              <a:t> </a:t>
            </a:r>
            <a:r>
              <a:rPr lang="ru-RU" dirty="0" err="1"/>
              <a:t>життя</a:t>
            </a:r>
            <a:r>
              <a:rPr lang="ru-RU" dirty="0"/>
              <a:t> </a:t>
            </a:r>
            <a:r>
              <a:rPr lang="ru-RU" dirty="0" err="1"/>
              <a:t>свідомого</a:t>
            </a:r>
            <a:r>
              <a:rPr lang="ru-RU" dirty="0"/>
              <a:t>. </a:t>
            </a:r>
            <a:r>
              <a:rPr lang="ru-RU" dirty="0" err="1"/>
              <a:t>Долучаючись</a:t>
            </a:r>
            <a:r>
              <a:rPr lang="ru-RU" dirty="0"/>
              <a:t> до «над-Я» </a:t>
            </a:r>
            <a:r>
              <a:rPr lang="ru-RU" dirty="0" err="1"/>
              <a:t>відбувається</a:t>
            </a:r>
            <a:r>
              <a:rPr lang="ru-RU" dirty="0"/>
              <a:t> фундаментальна </a:t>
            </a:r>
            <a:r>
              <a:rPr lang="ru-RU" dirty="0" err="1"/>
              <a:t>трансформація</a:t>
            </a:r>
            <a:r>
              <a:rPr lang="ru-RU" dirty="0"/>
              <a:t>: </a:t>
            </a:r>
            <a:r>
              <a:rPr lang="ru-RU" dirty="0" err="1"/>
              <a:t>людина</a:t>
            </a:r>
            <a:r>
              <a:rPr lang="ru-RU" dirty="0"/>
              <a:t> </a:t>
            </a:r>
            <a:r>
              <a:rPr lang="ru-RU" dirty="0" err="1"/>
              <a:t>перестає</a:t>
            </a:r>
            <a:r>
              <a:rPr lang="ru-RU" dirty="0"/>
              <a:t> </a:t>
            </a:r>
            <a:r>
              <a:rPr lang="ru-RU" dirty="0" err="1"/>
              <a:t>сприймати</a:t>
            </a:r>
            <a:r>
              <a:rPr lang="ru-RU" dirty="0"/>
              <a:t> </a:t>
            </a:r>
            <a:r>
              <a:rPr lang="ru-RU" dirty="0" err="1"/>
              <a:t>фігуру</a:t>
            </a:r>
            <a:r>
              <a:rPr lang="ru-RU" dirty="0"/>
              <a:t> батька як </a:t>
            </a:r>
            <a:r>
              <a:rPr lang="ru-RU" dirty="0" err="1"/>
              <a:t>репресивну</a:t>
            </a:r>
            <a:r>
              <a:rPr lang="ru-RU" dirty="0"/>
              <a:t>, </a:t>
            </a:r>
            <a:r>
              <a:rPr lang="ru-RU" dirty="0" err="1"/>
              <a:t>він</a:t>
            </a:r>
            <a:r>
              <a:rPr lang="ru-RU" dirty="0"/>
              <a:t> </a:t>
            </a:r>
            <a:r>
              <a:rPr lang="ru-RU" dirty="0" err="1"/>
              <a:t>перетворюється</a:t>
            </a:r>
            <a:r>
              <a:rPr lang="ru-RU" dirty="0"/>
              <a:t> на </a:t>
            </a:r>
            <a:r>
              <a:rPr lang="ru-RU" dirty="0" err="1"/>
              <a:t>ідеал</a:t>
            </a:r>
            <a:r>
              <a:rPr lang="ru-RU" dirty="0"/>
              <a:t>, до </a:t>
            </a:r>
            <a:r>
              <a:rPr lang="ru-RU" dirty="0" err="1"/>
              <a:t>якого</a:t>
            </a:r>
            <a:r>
              <a:rPr lang="ru-RU" dirty="0"/>
              <a:t> </a:t>
            </a:r>
            <a:r>
              <a:rPr lang="ru-RU" dirty="0" err="1"/>
              <a:t>тепер</a:t>
            </a:r>
            <a:r>
              <a:rPr lang="ru-RU" dirty="0"/>
              <a:t> треба </a:t>
            </a:r>
            <a:r>
              <a:rPr lang="ru-RU" dirty="0" err="1"/>
              <a:t>прагнути</a:t>
            </a:r>
            <a:r>
              <a:rPr lang="ru-RU" dirty="0"/>
              <a:t>. </a:t>
            </a:r>
          </a:p>
          <a:p>
            <a:endParaRPr lang="uk-UA" dirty="0"/>
          </a:p>
        </p:txBody>
      </p:sp>
    </p:spTree>
    <p:extLst>
      <p:ext uri="{BB962C8B-B14F-4D97-AF65-F5344CB8AC3E}">
        <p14:creationId xmlns:p14="http://schemas.microsoft.com/office/powerpoint/2010/main" val="1796289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037075-D9ED-4C2E-B467-A073607A405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D7ADE4A-30EC-48B9-94ED-C80E73B89CFF}"/>
              </a:ext>
            </a:extLst>
          </p:cNvPr>
          <p:cNvSpPr>
            <a:spLocks noGrp="1"/>
          </p:cNvSpPr>
          <p:nvPr>
            <p:ph idx="1"/>
          </p:nvPr>
        </p:nvSpPr>
        <p:spPr/>
        <p:txBody>
          <a:bodyPr/>
          <a:lstStyle/>
          <a:p>
            <a:pPr algn="just"/>
            <a:r>
              <a:rPr lang="uk-UA" dirty="0"/>
              <a:t>Важливим моментом є вчення </a:t>
            </a:r>
            <a:r>
              <a:rPr lang="uk-UA" dirty="0" err="1"/>
              <a:t>Фройда</a:t>
            </a:r>
            <a:r>
              <a:rPr lang="uk-UA" dirty="0"/>
              <a:t> про людські потяги і схильності. Найголовнішим серед них є "ерос", інстинкт життя, статевий потяг. Вчений назвав його латинським "лібідо". Йому протистоїть потяг до смерті. Від боротьби цих двох протилежностей і залежить доля кожної людини. Лібідо З. </a:t>
            </a:r>
            <a:r>
              <a:rPr lang="uk-UA" dirty="0" err="1"/>
              <a:t>Фройд</a:t>
            </a:r>
            <a:r>
              <a:rPr lang="uk-UA" dirty="0"/>
              <a:t> тлумачив як психічну енергію людини. Вона може або розряджатися в дії, або витіснятися в несвідоме, або сублімується (заміщується, "знімається") завдяки дії моралі.</a:t>
            </a:r>
          </a:p>
          <a:p>
            <a:pPr algn="just"/>
            <a:r>
              <a:rPr lang="uk-UA" dirty="0"/>
              <a:t>Якраз інстинкти, вважає З. </a:t>
            </a:r>
            <a:r>
              <a:rPr lang="uk-UA" dirty="0" err="1"/>
              <a:t>Фройд</a:t>
            </a:r>
            <a:r>
              <a:rPr lang="uk-UA" dirty="0"/>
              <a:t>, визначають характер діяльності людини, орієнтуючи її на задоволення потреб. Тут зафіксований важливий момент життєдіяльності – прагнення до задоволення. Але абсолютизація цього моменту, зведення людини лише до біологічного, завели </a:t>
            </a:r>
            <a:r>
              <a:rPr lang="uk-UA" dirty="0" err="1"/>
              <a:t>фройдизм</a:t>
            </a:r>
            <a:r>
              <a:rPr lang="uk-UA" dirty="0"/>
              <a:t> у тупик. Він відкидає якісну специфіку людини, яка полягає в тому, що вся людська життєдіяльність опосередковується системою суспільних потреб й відповідних їм видам діяльності.</a:t>
            </a:r>
          </a:p>
        </p:txBody>
      </p:sp>
    </p:spTree>
    <p:extLst>
      <p:ext uri="{BB962C8B-B14F-4D97-AF65-F5344CB8AC3E}">
        <p14:creationId xmlns:p14="http://schemas.microsoft.com/office/powerpoint/2010/main" val="1467137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CC9687B7-F0A3-43F0-9189-4DDD69B2845B}"/>
              </a:ext>
            </a:extLst>
          </p:cNvPr>
          <p:cNvSpPr>
            <a:spLocks noGrp="1"/>
          </p:cNvSpPr>
          <p:nvPr>
            <p:ph type="title"/>
          </p:nvPr>
        </p:nvSpPr>
        <p:spPr>
          <a:xfrm>
            <a:off x="685799" y="609601"/>
            <a:ext cx="3680885" cy="1371600"/>
          </a:xfrm>
        </p:spPr>
        <p:txBody>
          <a:bodyPr/>
          <a:lstStyle/>
          <a:p>
            <a:pPr algn="ctr"/>
            <a:r>
              <a:rPr lang="uk-UA" dirty="0"/>
              <a:t>Карл Густав Юнг </a:t>
            </a:r>
            <a:br>
              <a:rPr lang="uk-UA" dirty="0"/>
            </a:br>
            <a:r>
              <a:rPr lang="uk-UA" dirty="0"/>
              <a:t>(1875-1961) </a:t>
            </a:r>
          </a:p>
        </p:txBody>
      </p:sp>
      <p:sp>
        <p:nvSpPr>
          <p:cNvPr id="5" name="Місце для вмісту 4">
            <a:extLst>
              <a:ext uri="{FF2B5EF4-FFF2-40B4-BE49-F238E27FC236}">
                <a16:creationId xmlns:a16="http://schemas.microsoft.com/office/drawing/2014/main" id="{FD33CF08-3F64-4C27-B292-50B8ABD5EAC2}"/>
              </a:ext>
            </a:extLst>
          </p:cNvPr>
          <p:cNvSpPr>
            <a:spLocks noGrp="1"/>
          </p:cNvSpPr>
          <p:nvPr>
            <p:ph idx="1"/>
          </p:nvPr>
        </p:nvSpPr>
        <p:spPr>
          <a:xfrm>
            <a:off x="4648201" y="609601"/>
            <a:ext cx="6724094" cy="5638798"/>
          </a:xfrm>
        </p:spPr>
        <p:txBody>
          <a:bodyPr>
            <a:normAutofit/>
          </a:bodyPr>
          <a:lstStyle/>
          <a:p>
            <a:r>
              <a:rPr lang="uk-UA" dirty="0"/>
              <a:t>учень </a:t>
            </a:r>
            <a:r>
              <a:rPr lang="uk-UA" dirty="0" err="1"/>
              <a:t>З.Фрейда</a:t>
            </a:r>
            <a:r>
              <a:rPr lang="uk-UA" dirty="0"/>
              <a:t>, однак у своєму варіанті психоаналізу він відійшов від основних положень свого вчителя. </a:t>
            </a:r>
          </a:p>
          <a:p>
            <a:r>
              <a:rPr lang="uk-UA" dirty="0"/>
              <a:t>Праці: «</a:t>
            </a:r>
            <a:r>
              <a:rPr lang="ru-RU" dirty="0" err="1"/>
              <a:t>Архетипи</a:t>
            </a:r>
            <a:r>
              <a:rPr lang="ru-RU" dirty="0"/>
              <a:t> і </a:t>
            </a:r>
            <a:r>
              <a:rPr lang="ru-RU" dirty="0" err="1"/>
              <a:t>колективне</a:t>
            </a:r>
            <a:r>
              <a:rPr lang="ru-RU" dirty="0"/>
              <a:t> </a:t>
            </a:r>
            <a:r>
              <a:rPr lang="ru-RU" dirty="0" err="1"/>
              <a:t>несвідоме</a:t>
            </a:r>
            <a:r>
              <a:rPr lang="ru-RU" dirty="0"/>
              <a:t>», «</a:t>
            </a:r>
            <a:r>
              <a:rPr lang="ru-RU" dirty="0" err="1"/>
              <a:t>Психологічні</a:t>
            </a:r>
            <a:r>
              <a:rPr lang="ru-RU" dirty="0"/>
              <a:t> типи»</a:t>
            </a:r>
            <a:endParaRPr lang="uk-UA" dirty="0"/>
          </a:p>
          <a:p>
            <a:pPr algn="just"/>
            <a:r>
              <a:rPr lang="uk-UA" dirty="0"/>
              <a:t>Аналізуючи патологічні стани своїх пацієнтів, фольклор різних народів світу (казки, міфи, легенди), Юнг помітив спільність сюжетів фольклору та їх постійну присутність в патологічних станах хворих. Це дозволило йому зробити висновок – несвідоме функціонує передусім не як індивідуальне (як у Фрейда), а як колективне. Якщо індивідуальне несвідоме є породженням власного досвіду, то колективне несвідоме є вродженим. Воно виступає чимось на зразок історичної пам’яті, що передається з покоління в покоління. Ця передача відбувається за допомогою певних сталих форм, образів, що наповнюються конкретним змістом в залежності від культурної традиції та історичної епохи. Їх Юнг називає архетипами.</a:t>
            </a:r>
          </a:p>
          <a:p>
            <a:endParaRPr lang="uk-UA" dirty="0"/>
          </a:p>
        </p:txBody>
      </p:sp>
      <p:sp>
        <p:nvSpPr>
          <p:cNvPr id="6" name="Місце для тексту 5">
            <a:extLst>
              <a:ext uri="{FF2B5EF4-FFF2-40B4-BE49-F238E27FC236}">
                <a16:creationId xmlns:a16="http://schemas.microsoft.com/office/drawing/2014/main" id="{C7358DD5-DC2A-4E62-A288-BBFEF1551F5F}"/>
              </a:ext>
            </a:extLst>
          </p:cNvPr>
          <p:cNvSpPr>
            <a:spLocks noGrp="1"/>
          </p:cNvSpPr>
          <p:nvPr>
            <p:ph type="body" sz="half" idx="2"/>
          </p:nvPr>
        </p:nvSpPr>
        <p:spPr>
          <a:xfrm>
            <a:off x="685800" y="2654423"/>
            <a:ext cx="3680885" cy="2620310"/>
          </a:xfrm>
        </p:spPr>
        <p:txBody>
          <a:bodyPr/>
          <a:lstStyle/>
          <a:p>
            <a:endParaRPr lang="uk-UA"/>
          </a:p>
        </p:txBody>
      </p:sp>
      <p:pic>
        <p:nvPicPr>
          <p:cNvPr id="7170" name="Picture 2" descr="Карл Густав Юнг - ВСІ КНИГИ, біографія автора, рецензії ...">
            <a:extLst>
              <a:ext uri="{FF2B5EF4-FFF2-40B4-BE49-F238E27FC236}">
                <a16:creationId xmlns:a16="http://schemas.microsoft.com/office/drawing/2014/main" id="{B16EE77C-2125-4A10-A7F2-A7E105B38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097" y="2140773"/>
            <a:ext cx="3121796" cy="4107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412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D11D46-0546-41EE-87C5-32463CAD7DD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503602E9-95E7-4212-85B7-4BD9ACD93972}"/>
              </a:ext>
            </a:extLst>
          </p:cNvPr>
          <p:cNvSpPr>
            <a:spLocks noGrp="1"/>
          </p:cNvSpPr>
          <p:nvPr>
            <p:ph idx="1"/>
          </p:nvPr>
        </p:nvSpPr>
        <p:spPr/>
        <p:txBody>
          <a:bodyPr>
            <a:normAutofit/>
          </a:bodyPr>
          <a:lstStyle/>
          <a:p>
            <a:r>
              <a:rPr lang="uk-UA" dirty="0"/>
              <a:t>Персона. Це архетип прихованого, маски, яку надягає людина, щоб не бачити саму себе, свого зворотного боку – Тіні.</a:t>
            </a:r>
          </a:p>
          <a:p>
            <a:r>
              <a:rPr lang="uk-UA" dirty="0"/>
              <a:t>Тінь – архетип «злого» начала в людині. Він втілюється в демонічних образах, зокрема, в образі Сатани.   </a:t>
            </a:r>
          </a:p>
          <a:p>
            <a:r>
              <a:rPr lang="uk-UA" dirty="0" err="1"/>
              <a:t>Самість</a:t>
            </a:r>
            <a:r>
              <a:rPr lang="uk-UA" dirty="0"/>
              <a:t> – це істинна сутність людини, яка приховується за маскою Персони. Розкриття </a:t>
            </a:r>
            <a:r>
              <a:rPr lang="uk-UA" dirty="0" err="1"/>
              <a:t>Самості</a:t>
            </a:r>
            <a:r>
              <a:rPr lang="uk-UA" dirty="0"/>
              <a:t> – головне завдання людини. </a:t>
            </a:r>
          </a:p>
          <a:p>
            <a:r>
              <a:rPr lang="uk-UA" dirty="0"/>
              <a:t>Юнг заперечував сексуальну природу лібідо, як на тому наголошував Фрейд. Для Юнга, лібідо – символ життєвої енергії взагалі, який зокрема (однак не завжди) може реалізовуватись в сексуальній сфері. </a:t>
            </a:r>
          </a:p>
          <a:p>
            <a:endParaRPr lang="uk-UA" dirty="0"/>
          </a:p>
        </p:txBody>
      </p:sp>
    </p:spTree>
    <p:extLst>
      <p:ext uri="{BB962C8B-B14F-4D97-AF65-F5344CB8AC3E}">
        <p14:creationId xmlns:p14="http://schemas.microsoft.com/office/powerpoint/2010/main" val="2331972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D2B6E1B4-35BC-4337-BBDF-E5F0B148677A}"/>
              </a:ext>
            </a:extLst>
          </p:cNvPr>
          <p:cNvSpPr>
            <a:spLocks noGrp="1"/>
          </p:cNvSpPr>
          <p:nvPr>
            <p:ph type="title"/>
          </p:nvPr>
        </p:nvSpPr>
        <p:spPr>
          <a:xfrm>
            <a:off x="571519" y="712073"/>
            <a:ext cx="3680885" cy="1371600"/>
          </a:xfrm>
        </p:spPr>
        <p:txBody>
          <a:bodyPr/>
          <a:lstStyle/>
          <a:p>
            <a:pPr algn="ctr"/>
            <a:r>
              <a:rPr lang="uk-UA" dirty="0"/>
              <a:t>Еріх </a:t>
            </a:r>
            <a:r>
              <a:rPr lang="uk-UA" dirty="0" err="1"/>
              <a:t>Фромм</a:t>
            </a:r>
            <a:br>
              <a:rPr lang="uk-UA" dirty="0"/>
            </a:br>
            <a:r>
              <a:rPr lang="uk-UA" dirty="0"/>
              <a:t>(1900-1980) </a:t>
            </a:r>
          </a:p>
        </p:txBody>
      </p:sp>
      <p:sp>
        <p:nvSpPr>
          <p:cNvPr id="5" name="Місце для вмісту 4">
            <a:extLst>
              <a:ext uri="{FF2B5EF4-FFF2-40B4-BE49-F238E27FC236}">
                <a16:creationId xmlns:a16="http://schemas.microsoft.com/office/drawing/2014/main" id="{BA06EAF5-FBA4-4025-A142-67EBD23AE638}"/>
              </a:ext>
            </a:extLst>
          </p:cNvPr>
          <p:cNvSpPr>
            <a:spLocks noGrp="1"/>
          </p:cNvSpPr>
          <p:nvPr>
            <p:ph idx="1"/>
          </p:nvPr>
        </p:nvSpPr>
        <p:spPr/>
        <p:txBody>
          <a:bodyPr/>
          <a:lstStyle/>
          <a:p>
            <a:pPr algn="just"/>
            <a:r>
              <a:rPr lang="uk-UA" dirty="0"/>
              <a:t>відрізняється різносторонністю обхвату проблем. Він розробляв цілісну концепцію особи, досліджуючи механізм взаємодії психологічних і соціальних чинників в процесі їх формування, намагався з’єднати психоаналіз </a:t>
            </a:r>
            <a:r>
              <a:rPr lang="uk-UA" dirty="0" err="1"/>
              <a:t>Фройда</a:t>
            </a:r>
            <a:r>
              <a:rPr lang="uk-UA" dirty="0"/>
              <a:t> з марксистським вченням про суспільство ("демократичний соціалізм", "</a:t>
            </a:r>
            <a:r>
              <a:rPr lang="uk-UA" dirty="0" err="1"/>
              <a:t>коммунітарне</a:t>
            </a:r>
            <a:r>
              <a:rPr lang="uk-UA" dirty="0"/>
              <a:t> суспільство"). Е. </a:t>
            </a:r>
            <a:r>
              <a:rPr lang="uk-UA" dirty="0" err="1"/>
              <a:t>Фромм</a:t>
            </a:r>
            <a:r>
              <a:rPr lang="uk-UA" dirty="0"/>
              <a:t> вважав, що соціальна структура формує потреби людини, а її власна антропологічна основа визначає способи її існування. </a:t>
            </a:r>
          </a:p>
          <a:p>
            <a:pPr algn="just"/>
            <a:r>
              <a:rPr lang="uk-UA" dirty="0"/>
              <a:t>Він вводить поняття типів соціальних характерів: рецептивного, експлуататорського, </a:t>
            </a:r>
            <a:r>
              <a:rPr lang="uk-UA" dirty="0" err="1"/>
              <a:t>накопичуючого</a:t>
            </a:r>
            <a:r>
              <a:rPr lang="uk-UA" dirty="0"/>
              <a:t> і ринкового. Е. </a:t>
            </a:r>
            <a:r>
              <a:rPr lang="uk-UA" dirty="0" err="1"/>
              <a:t>Фромм</a:t>
            </a:r>
            <a:r>
              <a:rPr lang="uk-UA" dirty="0"/>
              <a:t> звернув увагу на небезпечний симптом сучасності – дегуманізацію й деперсоналізацію соціального характеру. Соціальний характер – це сполучна ланка між психікою людини й соціальною структурою суспільства. Майбутнє людства він вбачав у побудові суспільства гуманістичної етики.</a:t>
            </a:r>
          </a:p>
        </p:txBody>
      </p:sp>
      <p:sp>
        <p:nvSpPr>
          <p:cNvPr id="6" name="Місце для тексту 5">
            <a:extLst>
              <a:ext uri="{FF2B5EF4-FFF2-40B4-BE49-F238E27FC236}">
                <a16:creationId xmlns:a16="http://schemas.microsoft.com/office/drawing/2014/main" id="{D1D51DDB-037C-4D9D-88FB-7D00018E8703}"/>
              </a:ext>
            </a:extLst>
          </p:cNvPr>
          <p:cNvSpPr>
            <a:spLocks noGrp="1"/>
          </p:cNvSpPr>
          <p:nvPr>
            <p:ph type="body" sz="half" idx="2"/>
          </p:nvPr>
        </p:nvSpPr>
        <p:spPr/>
        <p:txBody>
          <a:bodyPr/>
          <a:lstStyle/>
          <a:p>
            <a:endParaRPr lang="uk-UA"/>
          </a:p>
        </p:txBody>
      </p:sp>
      <p:pic>
        <p:nvPicPr>
          <p:cNvPr id="8194" name="Picture 2" descr="Еріх Фромм [книги, біографія] - купити всі книги автора ...">
            <a:extLst>
              <a:ext uri="{FF2B5EF4-FFF2-40B4-BE49-F238E27FC236}">
                <a16:creationId xmlns:a16="http://schemas.microsoft.com/office/drawing/2014/main" id="{348785BB-C6BA-4853-A393-ECC1D4A80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712" y="2504429"/>
            <a:ext cx="3191060" cy="3191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027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51AEA3-5A6F-4DC3-B925-E4DB42D09DE8}"/>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F7DDACB-A283-4E76-B54F-8D6F32D73217}"/>
              </a:ext>
            </a:extLst>
          </p:cNvPr>
          <p:cNvSpPr>
            <a:spLocks noGrp="1"/>
          </p:cNvSpPr>
          <p:nvPr>
            <p:ph idx="1"/>
          </p:nvPr>
        </p:nvSpPr>
        <p:spPr>
          <a:xfrm>
            <a:off x="685801" y="2142067"/>
            <a:ext cx="10704249" cy="4106333"/>
          </a:xfrm>
        </p:spPr>
        <p:txBody>
          <a:bodyPr>
            <a:normAutofit fontScale="92500" lnSpcReduction="10000"/>
          </a:bodyPr>
          <a:lstStyle/>
          <a:p>
            <a:pPr algn="just"/>
            <a:r>
              <a:rPr lang="uk-UA" dirty="0"/>
              <a:t>Еріх </a:t>
            </a:r>
            <a:r>
              <a:rPr lang="uk-UA" dirty="0" err="1"/>
              <a:t>Фромм</a:t>
            </a:r>
            <a:r>
              <a:rPr lang="uk-UA" dirty="0"/>
              <a:t> застосував теоретичні положення психоаналізу до соціально-філософських проблем ХХ століття. На його думку, природа несвідомого та сублімація його прагнень визначається впливом соціального середовища, а не біологічних інстинктів Еросу і </a:t>
            </a:r>
            <a:r>
              <a:rPr lang="uk-UA" dirty="0" err="1"/>
              <a:t>Танатосу</a:t>
            </a:r>
            <a:r>
              <a:rPr lang="uk-UA" dirty="0"/>
              <a:t>, як у Фрейда. Відповідно, сублімація може бути як негативна, так і позитивна. </a:t>
            </a:r>
            <a:r>
              <a:rPr lang="uk-UA" dirty="0" err="1"/>
              <a:t>Фромм</a:t>
            </a:r>
            <a:r>
              <a:rPr lang="uk-UA" dirty="0"/>
              <a:t> описує два ідеальних типи особистості, сформованих під впливом соціуму – </a:t>
            </a:r>
            <a:r>
              <a:rPr lang="uk-UA" dirty="0" err="1"/>
              <a:t>некрофіла</a:t>
            </a:r>
            <a:r>
              <a:rPr lang="uk-UA" dirty="0"/>
              <a:t> та </a:t>
            </a:r>
            <a:r>
              <a:rPr lang="uk-UA" dirty="0" err="1"/>
              <a:t>біофіла</a:t>
            </a:r>
            <a:r>
              <a:rPr lang="uk-UA" dirty="0"/>
              <a:t>. </a:t>
            </a:r>
            <a:r>
              <a:rPr lang="uk-UA" dirty="0" err="1"/>
              <a:t>Некрофіл</a:t>
            </a:r>
            <a:r>
              <a:rPr lang="uk-UA" dirty="0"/>
              <a:t> – це продукт техногенної капіталістичної цивілізації, де все  виступає товаром, в тому числі і люди та почуття. </a:t>
            </a:r>
            <a:r>
              <a:rPr lang="uk-UA" dirty="0" err="1"/>
              <a:t>Некрофіл</a:t>
            </a:r>
            <a:r>
              <a:rPr lang="uk-UA" dirty="0"/>
              <a:t> орієнтований на володіння та контроль, тому його цікавить неживе, застигле, мертве. Він нездатний на глибокі альтруїстичні почуття (любов, дружба), для нього вони – загроза втратити власну значущість та владу. Єдине, що захоплює </a:t>
            </a:r>
            <a:r>
              <a:rPr lang="uk-UA" dirty="0" err="1"/>
              <a:t>некрофіла</a:t>
            </a:r>
            <a:r>
              <a:rPr lang="uk-UA" dirty="0"/>
              <a:t> – спостереження загибелі, руйнувань. Це </a:t>
            </a:r>
            <a:r>
              <a:rPr lang="uk-UA" dirty="0" err="1"/>
              <a:t>емоційно</a:t>
            </a:r>
            <a:r>
              <a:rPr lang="uk-UA" dirty="0"/>
              <a:t> атрофований тип особистості. </a:t>
            </a:r>
            <a:r>
              <a:rPr lang="uk-UA" dirty="0" err="1"/>
              <a:t>Некрофіл</a:t>
            </a:r>
            <a:r>
              <a:rPr lang="uk-UA" dirty="0"/>
              <a:t> також нездатний на самопожертву заради ближнього. Типовим прикладом </a:t>
            </a:r>
            <a:r>
              <a:rPr lang="uk-UA" dirty="0" err="1"/>
              <a:t>некрофіла</a:t>
            </a:r>
            <a:r>
              <a:rPr lang="uk-UA" dirty="0"/>
              <a:t> </a:t>
            </a:r>
            <a:r>
              <a:rPr lang="uk-UA" dirty="0" err="1"/>
              <a:t>Фромм</a:t>
            </a:r>
            <a:r>
              <a:rPr lang="uk-UA" dirty="0"/>
              <a:t> вважає Адольфа Гітлера.</a:t>
            </a:r>
          </a:p>
          <a:p>
            <a:pPr algn="just"/>
            <a:r>
              <a:rPr lang="uk-UA" dirty="0" err="1"/>
              <a:t>Біофіл</a:t>
            </a:r>
            <a:r>
              <a:rPr lang="uk-UA" dirty="0"/>
              <a:t> же навпаки, спрямований на життя, він позитивно сприймає його плинність, він не стоїть на місці, а постійно творчо самовдосконалюється. </a:t>
            </a:r>
            <a:r>
              <a:rPr lang="uk-UA" dirty="0" err="1"/>
              <a:t>Біофіл</a:t>
            </a:r>
            <a:r>
              <a:rPr lang="uk-UA" dirty="0"/>
              <a:t> здатний пожертвувати собою заради високої ідеї або ж заради життя іншої людини, він здатний любити, співчувати. На думку </a:t>
            </a:r>
            <a:r>
              <a:rPr lang="uk-UA" dirty="0" err="1"/>
              <a:t>Фромма</a:t>
            </a:r>
            <a:r>
              <a:rPr lang="uk-UA" dirty="0"/>
              <a:t>, техногенна цивілізація формує саме </a:t>
            </a:r>
            <a:r>
              <a:rPr lang="uk-UA" dirty="0" err="1"/>
              <a:t>некрофілічний</a:t>
            </a:r>
            <a:r>
              <a:rPr lang="uk-UA" dirty="0"/>
              <a:t> тип людини, адже вона заснована на пануванні техніки та бюрократії, це тип цивілізації, в якому панує відчуження людини від людини. Прикладами </a:t>
            </a:r>
            <a:r>
              <a:rPr lang="uk-UA" dirty="0" err="1"/>
              <a:t>біофілії</a:t>
            </a:r>
            <a:r>
              <a:rPr lang="uk-UA" dirty="0"/>
              <a:t> </a:t>
            </a:r>
            <a:r>
              <a:rPr lang="uk-UA" dirty="0" err="1"/>
              <a:t>Фромм</a:t>
            </a:r>
            <a:r>
              <a:rPr lang="uk-UA" dirty="0"/>
              <a:t> вважав життя Будди, Ісуса, матері Терези, Альберта </a:t>
            </a:r>
            <a:r>
              <a:rPr lang="uk-UA" dirty="0" err="1"/>
              <a:t>Швейцера</a:t>
            </a:r>
            <a:r>
              <a:rPr lang="uk-UA" dirty="0"/>
              <a:t>. </a:t>
            </a:r>
          </a:p>
          <a:p>
            <a:endParaRPr lang="uk-UA" dirty="0"/>
          </a:p>
        </p:txBody>
      </p:sp>
    </p:spTree>
    <p:extLst>
      <p:ext uri="{BB962C8B-B14F-4D97-AF65-F5344CB8AC3E}">
        <p14:creationId xmlns:p14="http://schemas.microsoft.com/office/powerpoint/2010/main" val="3269259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4585BB-5274-4F2F-B2F6-43084DEFE4C2}"/>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233B298-4021-4D8B-B162-4BE6B9EF0FAE}"/>
              </a:ext>
            </a:extLst>
          </p:cNvPr>
          <p:cNvSpPr>
            <a:spLocks noGrp="1"/>
          </p:cNvSpPr>
          <p:nvPr>
            <p:ph idx="1"/>
          </p:nvPr>
        </p:nvSpPr>
        <p:spPr/>
        <p:txBody>
          <a:bodyPr>
            <a:normAutofit/>
          </a:bodyPr>
          <a:lstStyle/>
          <a:p>
            <a:r>
              <a:rPr lang="uk-UA" dirty="0"/>
              <a:t>Розвиваючи антропологічну проблематику, більшість філософів середини </a:t>
            </a:r>
            <a:r>
              <a:rPr lang="en-US" dirty="0"/>
              <a:t>XX </a:t>
            </a:r>
            <a:r>
              <a:rPr lang="uk-UA" dirty="0"/>
              <a:t>ст. відійшли від досить-таки спрощеного </a:t>
            </a:r>
            <a:r>
              <a:rPr lang="uk-UA" dirty="0" err="1"/>
              <a:t>біологізування</a:t>
            </a:r>
            <a:r>
              <a:rPr lang="uk-UA" dirty="0"/>
              <a:t> суті людини. Цей підхід яскраво презентує персоналізм, який, як екзистенціалізм та </a:t>
            </a:r>
            <a:r>
              <a:rPr lang="uk-UA" dirty="0" err="1"/>
              <a:t>неопсихоаналіз</a:t>
            </a:r>
            <a:r>
              <a:rPr lang="uk-UA" dirty="0"/>
              <a:t>, розвивався в руслі філософського антропологізму, але представники якого (</a:t>
            </a:r>
            <a:r>
              <a:rPr lang="uk-UA" dirty="0" err="1"/>
              <a:t>Р.Флюеллінг</a:t>
            </a:r>
            <a:r>
              <a:rPr lang="uk-UA" dirty="0"/>
              <a:t>, </a:t>
            </a:r>
            <a:r>
              <a:rPr lang="uk-UA" dirty="0" err="1"/>
              <a:t>А.Кнудсон</a:t>
            </a:r>
            <a:r>
              <a:rPr lang="uk-UA" dirty="0"/>
              <a:t>, </a:t>
            </a:r>
            <a:r>
              <a:rPr lang="uk-UA" dirty="0" err="1"/>
              <a:t>Ж.Лакруа</a:t>
            </a:r>
            <a:r>
              <a:rPr lang="uk-UA" dirty="0"/>
              <a:t>, </a:t>
            </a:r>
            <a:r>
              <a:rPr lang="uk-UA" dirty="0" err="1"/>
              <a:t>Е.Муньє</a:t>
            </a:r>
            <a:r>
              <a:rPr lang="uk-UA" dirty="0"/>
              <a:t> та ін.) ще більшою мірою, ніж екзистенціалізм і психоаналіз, підносять статус особи.</a:t>
            </a:r>
          </a:p>
          <a:p>
            <a:r>
              <a:rPr lang="uk-UA" dirty="0"/>
              <a:t>Проблема особи завжди була в центрі уваги різних філософських течій і шкіл, проте в одних мислителів вона інтерпретувалась як щось додаткове при вирішенні різних питань онтології, в інших їй приділялась більш значна увага. Тож останніх, як слушно заявляє ряд істориків філософії, можна цілком назвати персоналістами. </a:t>
            </a:r>
          </a:p>
          <a:p>
            <a:endParaRPr lang="uk-UA" dirty="0"/>
          </a:p>
        </p:txBody>
      </p:sp>
    </p:spTree>
    <p:extLst>
      <p:ext uri="{BB962C8B-B14F-4D97-AF65-F5344CB8AC3E}">
        <p14:creationId xmlns:p14="http://schemas.microsoft.com/office/powerpoint/2010/main" val="1103515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4A8581-CACC-4554-A3F4-3A698AD6B00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33BD476-B285-4FB6-B4D7-52AA5688684A}"/>
              </a:ext>
            </a:extLst>
          </p:cNvPr>
          <p:cNvSpPr>
            <a:spLocks noGrp="1"/>
          </p:cNvSpPr>
          <p:nvPr>
            <p:ph idx="1"/>
          </p:nvPr>
        </p:nvSpPr>
        <p:spPr/>
        <p:txBody>
          <a:bodyPr/>
          <a:lstStyle/>
          <a:p>
            <a:r>
              <a:rPr lang="uk-UA" dirty="0"/>
              <a:t>Правда, слід зробити певне застереження — «істинний» персоналізм не просто ставить особу в центрі своєї уваги, а наголошує на тому, що саме особа є першоосновою всього сущого. Нині персоналізм як сучасний напрям соціальної філософії Заходу розвивається в основному в руслі християнської філософії і, зокрема, католицької. Найбільш впливовим філософом у персоналізмі вважається французький мислитель </a:t>
            </a:r>
            <a:r>
              <a:rPr lang="uk-UA" dirty="0" err="1"/>
              <a:t>Еммануель</a:t>
            </a:r>
            <a:r>
              <a:rPr lang="uk-UA" dirty="0"/>
              <a:t> </a:t>
            </a:r>
            <a:r>
              <a:rPr lang="uk-UA" dirty="0" err="1"/>
              <a:t>Муньє</a:t>
            </a:r>
            <a:r>
              <a:rPr lang="uk-UA" dirty="0"/>
              <a:t>. Виходячи з того, що він найбільше заангажував себе в розвитку цього напряму, коротко ознайомимося з життям і діяльністю цього мислителя.</a:t>
            </a:r>
          </a:p>
          <a:p>
            <a:endParaRPr lang="uk-UA" dirty="0"/>
          </a:p>
        </p:txBody>
      </p:sp>
    </p:spTree>
    <p:extLst>
      <p:ext uri="{BB962C8B-B14F-4D97-AF65-F5344CB8AC3E}">
        <p14:creationId xmlns:p14="http://schemas.microsoft.com/office/powerpoint/2010/main" val="3667521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A47D7C-D344-4779-A664-014D6D4CE269}"/>
              </a:ext>
            </a:extLst>
          </p:cNvPr>
          <p:cNvSpPr>
            <a:spLocks noGrp="1"/>
          </p:cNvSpPr>
          <p:nvPr>
            <p:ph type="title"/>
          </p:nvPr>
        </p:nvSpPr>
        <p:spPr>
          <a:xfrm>
            <a:off x="685801" y="609600"/>
            <a:ext cx="10633228" cy="810827"/>
          </a:xfrm>
        </p:spPr>
        <p:txBody>
          <a:bodyPr/>
          <a:lstStyle/>
          <a:p>
            <a:pPr algn="ctr"/>
            <a:r>
              <a:rPr lang="uk-UA" dirty="0"/>
              <a:t>М. </a:t>
            </a:r>
            <a:r>
              <a:rPr lang="uk-UA" dirty="0" err="1"/>
              <a:t>Шелер</a:t>
            </a:r>
            <a:endParaRPr lang="uk-UA" dirty="0"/>
          </a:p>
        </p:txBody>
      </p:sp>
      <p:sp>
        <p:nvSpPr>
          <p:cNvPr id="3" name="Місце для вмісту 2">
            <a:extLst>
              <a:ext uri="{FF2B5EF4-FFF2-40B4-BE49-F238E27FC236}">
                <a16:creationId xmlns:a16="http://schemas.microsoft.com/office/drawing/2014/main" id="{605BCC49-0359-4246-B1FD-55F5FB689A98}"/>
              </a:ext>
            </a:extLst>
          </p:cNvPr>
          <p:cNvSpPr>
            <a:spLocks noGrp="1"/>
          </p:cNvSpPr>
          <p:nvPr>
            <p:ph idx="1"/>
          </p:nvPr>
        </p:nvSpPr>
        <p:spPr>
          <a:xfrm>
            <a:off x="685801" y="1242875"/>
            <a:ext cx="10713127" cy="4548326"/>
          </a:xfrm>
        </p:spPr>
        <p:txBody>
          <a:bodyPr>
            <a:normAutofit/>
          </a:bodyPr>
          <a:lstStyle/>
          <a:p>
            <a:pPr algn="just"/>
            <a:r>
              <a:rPr lang="uk-UA" dirty="0"/>
              <a:t>Людина, пише </a:t>
            </a:r>
            <a:r>
              <a:rPr lang="uk-UA" dirty="0" err="1"/>
              <a:t>Шелер</a:t>
            </a:r>
            <a:r>
              <a:rPr lang="uk-UA" dirty="0"/>
              <a:t>, виступає в двох іпостасях — як «природна людина» і «людина-шукач Бога».</a:t>
            </a:r>
          </a:p>
          <a:p>
            <a:pPr algn="just"/>
            <a:r>
              <a:rPr lang="uk-UA" b="1" dirty="0">
                <a:solidFill>
                  <a:srgbClr val="FFFF00"/>
                </a:solidFill>
              </a:rPr>
              <a:t>«Природна людина» </a:t>
            </a:r>
            <a:r>
              <a:rPr lang="uk-UA" dirty="0"/>
              <a:t>є високорозвиненою твариною, яка свою неміч в перші роки життя пізніше компенсує інтелектом. «Серйозні дослідження природи,— пише </a:t>
            </a:r>
            <a:r>
              <a:rPr lang="uk-UA" dirty="0" err="1"/>
              <a:t>Шелер</a:t>
            </a:r>
            <a:r>
              <a:rPr lang="uk-UA" dirty="0"/>
              <a:t>,— свідчать тільки про одне: людина як природна істота є твариною, яка має відгалуження, зроблене життям у межах підтипу хребетних... І зовсім вона не «розвинулась» з світу тварин, але була, є і буде твариною».</a:t>
            </a:r>
          </a:p>
          <a:p>
            <a:pPr algn="just"/>
            <a:r>
              <a:rPr lang="uk-UA" dirty="0"/>
              <a:t>Зовсім інше — </a:t>
            </a:r>
            <a:r>
              <a:rPr lang="uk-UA" dirty="0">
                <a:solidFill>
                  <a:srgbClr val="FFFF00"/>
                </a:solidFill>
              </a:rPr>
              <a:t>«людина-шукач Бога»</a:t>
            </a:r>
            <a:r>
              <a:rPr lang="uk-UA" dirty="0"/>
              <a:t>. Ця іпостась відрізняє її від іпостасі «природної людини» не тільки інтелектом, але і вмінням виготовляти знаряддя праці, мовою, і є перехідною ланкою від природи в її абсолютному значенні до Бога. Вона «існує як «перехід» з одного стану до іншого». </a:t>
            </a:r>
            <a:r>
              <a:rPr lang="en-US" dirty="0"/>
              <a:t>«</a:t>
            </a:r>
            <a:r>
              <a:rPr lang="uk-UA" dirty="0"/>
              <a:t>Людина-шукач Бога», вирвавшись з «обіймів» «природної людини», за словами </a:t>
            </a:r>
            <a:r>
              <a:rPr lang="uk-UA" dirty="0" err="1"/>
              <a:t>Шелера</a:t>
            </a:r>
            <a:r>
              <a:rPr lang="uk-UA" dirty="0"/>
              <a:t>, дегенерує, як тварина, і щоб компенсувати або ще примножити свої сили, вона виготовляє знаряддя праці, створює відмінний від природи світ, світ «людини- шукача Бога». Вихід із сфери «природної людини» дуже важкий і болісний, тому що природні риси формувались еволюційним шляхом впродовж мільйонів років. Багато людей вважають, що вони залишили свій вчорашній стан природного буття, але культура, соціальне вирватись за межі природи, Космосу ніколи не зможуть, робить висновок Макс </a:t>
            </a:r>
            <a:r>
              <a:rPr lang="uk-UA" dirty="0" err="1"/>
              <a:t>Шелер</a:t>
            </a:r>
            <a:r>
              <a:rPr lang="uk-UA" dirty="0"/>
              <a:t>.</a:t>
            </a:r>
          </a:p>
        </p:txBody>
      </p:sp>
    </p:spTree>
    <p:extLst>
      <p:ext uri="{BB962C8B-B14F-4D97-AF65-F5344CB8AC3E}">
        <p14:creationId xmlns:p14="http://schemas.microsoft.com/office/powerpoint/2010/main" val="4023478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10EBBFB-497D-4035-AEE4-A680FFA3F9C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949A3DA-F572-44A8-A0B4-38A8455D5E8D}"/>
              </a:ext>
            </a:extLst>
          </p:cNvPr>
          <p:cNvSpPr>
            <a:spLocks noGrp="1"/>
          </p:cNvSpPr>
          <p:nvPr>
            <p:ph idx="1"/>
          </p:nvPr>
        </p:nvSpPr>
        <p:spPr/>
        <p:txBody>
          <a:bodyPr>
            <a:normAutofit fontScale="92500" lnSpcReduction="20000"/>
          </a:bodyPr>
          <a:lstStyle/>
          <a:p>
            <a:pPr algn="just"/>
            <a:r>
              <a:rPr lang="uk-UA" dirty="0" err="1"/>
              <a:t>Е.Муньє</a:t>
            </a:r>
            <a:r>
              <a:rPr lang="uk-UA" dirty="0"/>
              <a:t> народився 1 квітня 1905 року в Греноблі, помер у Парижі 22 березня 1950 року. Ретельно вивчав філософію Бергсона, раннє християнство в </a:t>
            </a:r>
            <a:r>
              <a:rPr lang="uk-UA" dirty="0" err="1"/>
              <a:t>неоплатонівській</a:t>
            </a:r>
            <a:r>
              <a:rPr lang="uk-UA" dirty="0"/>
              <a:t> інтерпретації, а також погляди Паскаля (1623-1662 рр.). В часи навчання познайомився з </a:t>
            </a:r>
            <a:r>
              <a:rPr lang="uk-UA" dirty="0" err="1"/>
              <a:t>Ж.Марітеном</a:t>
            </a:r>
            <a:r>
              <a:rPr lang="uk-UA" dirty="0"/>
              <a:t>.</a:t>
            </a:r>
          </a:p>
          <a:p>
            <a:pPr algn="just"/>
            <a:r>
              <a:rPr lang="uk-UA" dirty="0"/>
              <a:t>У 1930 р. група друзів, які згуртувалися навколо </a:t>
            </a:r>
            <a:r>
              <a:rPr lang="uk-UA" dirty="0" err="1"/>
              <a:t>Муньє</a:t>
            </a:r>
            <a:r>
              <a:rPr lang="uk-UA" dirty="0"/>
              <a:t>, прийняла рішення про видання теоретичного журналу. В кінці 1932 р. такий журнал «</a:t>
            </a:r>
            <a:r>
              <a:rPr lang="en-US" dirty="0"/>
              <a:t>Esprit» («</a:t>
            </a:r>
            <a:r>
              <a:rPr lang="uk-UA" dirty="0"/>
              <a:t>Дух») вийшов у світ. Редактором його до кінця свого життя був </a:t>
            </a:r>
            <a:r>
              <a:rPr lang="uk-UA" dirty="0" err="1"/>
              <a:t>Муньє</a:t>
            </a:r>
            <a:r>
              <a:rPr lang="uk-UA" dirty="0"/>
              <a:t>. Журнал публікував різні за тематикою статті, але перевага надавалася тим, які розкривали в різних аспектах сутність особи. Редколегія журналу рішуче виступала проти дезінтеграційних процесів у капіталістичному суспільстві, тому що вони, вважали соратники </a:t>
            </a:r>
            <a:r>
              <a:rPr lang="uk-UA" dirty="0" err="1"/>
              <a:t>Муньє</a:t>
            </a:r>
            <a:r>
              <a:rPr lang="uk-UA" dirty="0"/>
              <a:t>, загрожують християнській цивілізації. В роки громадянської війни в Іспанії журнал «</a:t>
            </a:r>
            <a:r>
              <a:rPr lang="en-US" dirty="0"/>
              <a:t>Esprit» </a:t>
            </a:r>
            <a:r>
              <a:rPr lang="uk-UA" dirty="0"/>
              <a:t>рішуче підтримував республіканців, гнівно таврував прояви і діяльність європейського фашизму. </a:t>
            </a:r>
          </a:p>
          <a:p>
            <a:pPr algn="just"/>
            <a:r>
              <a:rPr lang="uk-UA" dirty="0"/>
              <a:t>У 1941—1944 журнал «</a:t>
            </a:r>
            <a:r>
              <a:rPr lang="en-US" dirty="0"/>
              <a:t>Esprit» </a:t>
            </a:r>
            <a:r>
              <a:rPr lang="uk-UA" dirty="0"/>
              <a:t>був закритий, а його редактор </a:t>
            </a:r>
            <a:r>
              <a:rPr lang="uk-UA" dirty="0" err="1"/>
              <a:t>Муньє</a:t>
            </a:r>
            <a:r>
              <a:rPr lang="uk-UA" dirty="0"/>
              <a:t> ув’язнений. Після визволення Франції від гітлерівців він багато подорожував, захопився публіцистичною діяльністю. Як науковець і політичний діяч, у 1946—1948 рр. виступав на різних конференціях, які проводились під егідою ЮНЕСКО.</a:t>
            </a:r>
          </a:p>
          <a:p>
            <a:endParaRPr lang="uk-UA" dirty="0"/>
          </a:p>
        </p:txBody>
      </p:sp>
    </p:spTree>
    <p:extLst>
      <p:ext uri="{BB962C8B-B14F-4D97-AF65-F5344CB8AC3E}">
        <p14:creationId xmlns:p14="http://schemas.microsoft.com/office/powerpoint/2010/main" val="2771543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F4A719-651A-4E3A-9156-352A6A3D566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4D8ED88-1E45-430E-91D4-C298AF8C293B}"/>
              </a:ext>
            </a:extLst>
          </p:cNvPr>
          <p:cNvSpPr>
            <a:spLocks noGrp="1"/>
          </p:cNvSpPr>
          <p:nvPr>
            <p:ph idx="1"/>
          </p:nvPr>
        </p:nvSpPr>
        <p:spPr/>
        <p:txBody>
          <a:bodyPr>
            <a:normAutofit fontScale="92500" lnSpcReduction="20000"/>
          </a:bodyPr>
          <a:lstStyle/>
          <a:p>
            <a:pPr algn="just"/>
            <a:r>
              <a:rPr lang="uk-UA" dirty="0"/>
              <a:t>Розкриваючи сутність особи, </a:t>
            </a:r>
            <a:r>
              <a:rPr lang="uk-UA" dirty="0" err="1"/>
              <a:t>Муньє</a:t>
            </a:r>
            <a:r>
              <a:rPr lang="uk-UA" dirty="0"/>
              <a:t> визначив 4 максими, на які вона повинна спиратись у формотворчому процесі:</a:t>
            </a:r>
          </a:p>
          <a:p>
            <a:pPr algn="just"/>
            <a:r>
              <a:rPr lang="uk-UA" dirty="0"/>
              <a:t> а) ґрунтовне знання історії світу і розвитку людини; </a:t>
            </a:r>
          </a:p>
          <a:p>
            <a:pPr algn="just"/>
            <a:r>
              <a:rPr lang="uk-UA" dirty="0"/>
              <a:t>б) сприяння розширенню меж свободи людини; </a:t>
            </a:r>
          </a:p>
          <a:p>
            <a:pPr algn="just"/>
            <a:r>
              <a:rPr lang="uk-UA" dirty="0"/>
              <a:t>в) підтримка розвитку науки і техніки як каталізаторів цивілізаційних процесів:</a:t>
            </a:r>
          </a:p>
          <a:p>
            <a:pPr algn="just"/>
            <a:r>
              <a:rPr lang="uk-UA" dirty="0"/>
              <a:t>г) віра в те, що доля людини, її свобода залежать від її активності. </a:t>
            </a:r>
          </a:p>
          <a:p>
            <a:pPr algn="just"/>
            <a:r>
              <a:rPr lang="uk-UA" dirty="0"/>
              <a:t>Аналізуючи сучасні соціальні процеси, </a:t>
            </a:r>
            <a:r>
              <a:rPr lang="uk-UA" dirty="0" err="1"/>
              <a:t>Муньє</a:t>
            </a:r>
            <a:r>
              <a:rPr lang="uk-UA" dirty="0"/>
              <a:t> приходить до висновку, що головна увага держави, суспільства, освітніх закладів, громадських організацій і </a:t>
            </a:r>
            <a:r>
              <a:rPr lang="uk-UA" dirty="0" err="1"/>
              <a:t>т.д</a:t>
            </a:r>
            <a:r>
              <a:rPr lang="uk-UA" dirty="0"/>
              <a:t>. повинна бути зосереджена на формуванні духовних засад людини. Тому не слід забувати, зазначає </a:t>
            </a:r>
            <a:r>
              <a:rPr lang="uk-UA" dirty="0" err="1"/>
              <a:t>Муньє</a:t>
            </a:r>
            <a:r>
              <a:rPr lang="uk-UA" dirty="0"/>
              <a:t>, що поряд з духовністю, з Богом існує і економічний божок Мамона, який, демонструючи людині ілюзорні блага, затягує її в свої тенета. Як католик, він щиро жалкує, що християнство пов’язало свою долю з сучасними соціально-економічними системами, і пов’язало так тісно, що намагається навіть дистанціюватись від них.</a:t>
            </a:r>
          </a:p>
          <a:p>
            <a:endParaRPr lang="uk-UA" dirty="0"/>
          </a:p>
        </p:txBody>
      </p:sp>
    </p:spTree>
    <p:extLst>
      <p:ext uri="{BB962C8B-B14F-4D97-AF65-F5344CB8AC3E}">
        <p14:creationId xmlns:p14="http://schemas.microsoft.com/office/powerpoint/2010/main" val="12672456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D19D56-F096-4B24-A5A5-2543DEF92D87}"/>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C58EEF7-50BB-4B1E-B76D-35E944E495E1}"/>
              </a:ext>
            </a:extLst>
          </p:cNvPr>
          <p:cNvSpPr>
            <a:spLocks noGrp="1"/>
          </p:cNvSpPr>
          <p:nvPr>
            <p:ph idx="1"/>
          </p:nvPr>
        </p:nvSpPr>
        <p:spPr/>
        <p:txBody>
          <a:bodyPr/>
          <a:lstStyle/>
          <a:p>
            <a:pPr algn="just"/>
            <a:r>
              <a:rPr lang="uk-UA" dirty="0"/>
              <a:t>Життя особи, зазначають представники персоналізму, завжди заангажоване в певних конкретних формах. Але якби людина діяла, тільки покладаючись на себе, і не звіряла своїх дій з певними нормами, світ перетворився б на сукупність підозрілих, по-звірячому настроєних істот. Цього не сталося, тому що існують загальні гуманні норми, джерелом і гарантією яких є Бог. Час від часу особа відчуває необхідність </a:t>
            </a:r>
            <a:r>
              <a:rPr lang="uk-UA" dirty="0" err="1"/>
              <a:t>співвіднести</a:t>
            </a:r>
            <a:r>
              <a:rPr lang="uk-UA" dirty="0"/>
              <a:t> конкретні форми своєї діяльності з загальноприйнятими нормами людського буття. І від того, як часто вона їх співвідносить, залежить рівень її духовності, рівень її розвиненості як особи. Тому одна і та ж людина є втіленням досконалого і недосконалого, одиничного і загального, кінцевого і безконечного, світського і релігійного, егоїстичного і альтруїстичного.</a:t>
            </a:r>
          </a:p>
          <a:p>
            <a:endParaRPr lang="uk-UA" dirty="0"/>
          </a:p>
        </p:txBody>
      </p:sp>
    </p:spTree>
    <p:extLst>
      <p:ext uri="{BB962C8B-B14F-4D97-AF65-F5344CB8AC3E}">
        <p14:creationId xmlns:p14="http://schemas.microsoft.com/office/powerpoint/2010/main" val="256310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4AFD31-F6A2-453A-B743-BCE9DD12416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D44432A-B35B-4C81-A369-0508E9BD15B4}"/>
              </a:ext>
            </a:extLst>
          </p:cNvPr>
          <p:cNvSpPr>
            <a:spLocks noGrp="1"/>
          </p:cNvSpPr>
          <p:nvPr>
            <p:ph idx="1"/>
          </p:nvPr>
        </p:nvSpPr>
        <p:spPr/>
        <p:txBody>
          <a:bodyPr>
            <a:normAutofit fontScale="85000" lnSpcReduction="20000"/>
          </a:bodyPr>
          <a:lstStyle/>
          <a:p>
            <a:pPr algn="just"/>
            <a:r>
              <a:rPr lang="uk-UA" dirty="0"/>
              <a:t>В сучасному персоналізмі сформувалось чотири максими, в яких, як вважають персоналісти, знайшла відображення основна проблематика людини.</a:t>
            </a:r>
          </a:p>
          <a:p>
            <a:pPr algn="just"/>
            <a:r>
              <a:rPr lang="uk-UA" dirty="0"/>
              <a:t>1.	Гарантом людських цінностей є віра в Бога. В своїй діяльності особа постійно флуктує в руслі наперед визначеної лінії. Кожен хоче якимсь чином реалізувати своє внутрішнє «Я», яке є неповторним, унікальним. Щоб не відійти від спільно виробленої людством, але запрограмованої Богом направляючої, особа час від часу повинна звіряти свої вчинки, думки і т. п. з традиціями католицької церкви, які формувались під впливом віри в абсолютне, досконале, всеблаге, всемогутнє.</a:t>
            </a:r>
          </a:p>
          <a:p>
            <a:pPr algn="just"/>
            <a:r>
              <a:rPr lang="uk-UA" dirty="0"/>
              <a:t>2.	Сучасній людині загрожують дві форми її буття: з одного боку, це активна діяльність в суспільстві, а з другого — копання в собі. Слід знайти проголошену </a:t>
            </a:r>
            <a:r>
              <a:rPr lang="uk-UA" dirty="0" err="1"/>
              <a:t>Арістотелем</a:t>
            </a:r>
            <a:r>
              <a:rPr lang="uk-UA" dirty="0"/>
              <a:t> і Сенекою «золоту середину».</a:t>
            </a:r>
          </a:p>
          <a:p>
            <a:pPr algn="just"/>
            <a:r>
              <a:rPr lang="uk-UA" dirty="0"/>
              <a:t>Особа, вважають персоналісти, — первинна стосовно суспільства. Суспільство є активним началом до певного періоду життя людини. Цей період визначається межею 14—17 років, коли людина стає особою. Система «суспільство — людина» кардинально змінюється на систему «особа — суспільство», тобто домінуючим елементом стає особа. На рівні особи людина активно включається в творчу діяльність, яка за певних умов може набути гіпертрофованих рис. Це дуже небезпечно, тому що відбувається відрив зовнішнього від внутрішнього, суспільного від індивідуального. Але не менш небезпечний і такий стан, коли людина цілком заглиблюється в себе, у свій внутрішній світ, відгороджується від життя, що призводить до деградації її як особи.</a:t>
            </a:r>
          </a:p>
          <a:p>
            <a:endParaRPr lang="uk-UA" dirty="0"/>
          </a:p>
        </p:txBody>
      </p:sp>
    </p:spTree>
    <p:extLst>
      <p:ext uri="{BB962C8B-B14F-4D97-AF65-F5344CB8AC3E}">
        <p14:creationId xmlns:p14="http://schemas.microsoft.com/office/powerpoint/2010/main" val="3451046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7C03F64-D054-4525-8AC4-6472DF637AF6}"/>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2BC150E-8FCD-492C-82AD-0F9FDBBA2E64}"/>
              </a:ext>
            </a:extLst>
          </p:cNvPr>
          <p:cNvSpPr>
            <a:spLocks noGrp="1"/>
          </p:cNvSpPr>
          <p:nvPr>
            <p:ph idx="1"/>
          </p:nvPr>
        </p:nvSpPr>
        <p:spPr/>
        <p:txBody>
          <a:bodyPr/>
          <a:lstStyle/>
          <a:p>
            <a:pPr algn="just"/>
            <a:r>
              <a:rPr lang="uk-UA" dirty="0"/>
              <a:t>3.	Сутність людини-особи раціональними засобами визначити неможливо. Сьогодні вона одна, завтра — інша. Але ця сутність є. Вона детермінована рівнем релігійної віри. Сутність відчувається, а не визначається.</a:t>
            </a:r>
          </a:p>
          <a:p>
            <a:pPr algn="just"/>
            <a:r>
              <a:rPr lang="uk-UA" dirty="0"/>
              <a:t>4.	Суспільство формується тоді, коли кожен з нас, не відрікаючись від своєї свободи, відчуває потребу в іншому. Свобода, вчать персоналісти,— це вміння ш</a:t>
            </a:r>
            <a:r>
              <a:rPr lang="en-US" dirty="0"/>
              <a:t>a</a:t>
            </a:r>
            <a:r>
              <a:rPr lang="uk-UA" dirty="0" err="1"/>
              <a:t>нувати</a:t>
            </a:r>
            <a:r>
              <a:rPr lang="uk-UA" dirty="0"/>
              <a:t>  інших. Та людина, яка до глибини душі проникнута вірою в Бога, як правило, своїм баченням шляхів до вибору стоїть вище від тих, хто ігнорує цю віру, але вона ніколи не повинна заперечувати свободу поглядів і дій інших.</a:t>
            </a:r>
          </a:p>
          <a:p>
            <a:endParaRPr lang="uk-UA" dirty="0"/>
          </a:p>
        </p:txBody>
      </p:sp>
    </p:spTree>
    <p:extLst>
      <p:ext uri="{BB962C8B-B14F-4D97-AF65-F5344CB8AC3E}">
        <p14:creationId xmlns:p14="http://schemas.microsoft.com/office/powerpoint/2010/main" val="79089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D9BEB6-BFD1-4068-B97E-9BF26D09427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5D20DC5C-D80C-427A-A0F2-C9F926BC2147}"/>
              </a:ext>
            </a:extLst>
          </p:cNvPr>
          <p:cNvSpPr>
            <a:spLocks noGrp="1"/>
          </p:cNvSpPr>
          <p:nvPr>
            <p:ph idx="1"/>
          </p:nvPr>
        </p:nvSpPr>
        <p:spPr/>
        <p:txBody>
          <a:bodyPr>
            <a:normAutofit fontScale="85000" lnSpcReduction="10000"/>
          </a:bodyPr>
          <a:lstStyle/>
          <a:p>
            <a:pPr algn="just"/>
            <a:r>
              <a:rPr lang="uk-UA" dirty="0" err="1"/>
              <a:t>Шелер</a:t>
            </a:r>
            <a:r>
              <a:rPr lang="uk-UA" dirty="0"/>
              <a:t> виділяє п’ять типів </a:t>
            </a:r>
            <a:r>
              <a:rPr lang="uk-UA" dirty="0" err="1"/>
              <a:t>саморозуміння</a:t>
            </a:r>
            <a:r>
              <a:rPr lang="uk-UA" dirty="0"/>
              <a:t> людини. </a:t>
            </a:r>
          </a:p>
          <a:p>
            <a:pPr algn="just"/>
            <a:r>
              <a:rPr lang="uk-UA" dirty="0"/>
              <a:t>1. Заданий Біблією, людина тут – гріховна істота. </a:t>
            </a:r>
          </a:p>
          <a:p>
            <a:pPr algn="just"/>
            <a:r>
              <a:rPr lang="uk-UA" dirty="0"/>
              <a:t>2. Перший тип нерідко пов’язується з ідеєю логосу, божественного розуму і людини як істоти розумної, </a:t>
            </a:r>
            <a:r>
              <a:rPr lang="en-US" dirty="0"/>
              <a:t>homo sapiens. </a:t>
            </a:r>
            <a:r>
              <a:rPr lang="uk-UA" dirty="0"/>
              <a:t>Це людина давніх греків.</a:t>
            </a:r>
          </a:p>
          <a:p>
            <a:pPr algn="just"/>
            <a:r>
              <a:rPr lang="uk-UA" dirty="0"/>
              <a:t>3. Тип, заданий наукою, людина тут постає як людина, що робить, діє, перетворює, </a:t>
            </a:r>
            <a:r>
              <a:rPr lang="en-US" dirty="0"/>
              <a:t>homo faber. </a:t>
            </a:r>
            <a:r>
              <a:rPr lang="uk-UA" dirty="0"/>
              <a:t>Для натуралізму, позитивізму людина відрізняється від тварин лише кількісно, за ступенем розвитку мозку, але ніяк не </a:t>
            </a:r>
            <a:r>
              <a:rPr lang="uk-UA" dirty="0" err="1"/>
              <a:t>сутнісно</a:t>
            </a:r>
            <a:r>
              <a:rPr lang="uk-UA" dirty="0"/>
              <a:t>.</a:t>
            </a:r>
          </a:p>
          <a:p>
            <a:pPr algn="just"/>
            <a:r>
              <a:rPr lang="uk-UA" dirty="0"/>
              <a:t>4. Антропологічний песимізм. Тут людина позбавляється надії на спасіння та спокутування гріхів, підкреслюється </a:t>
            </a:r>
            <a:r>
              <a:rPr lang="uk-UA" dirty="0" err="1"/>
              <a:t>антивітальність</a:t>
            </a:r>
            <a:r>
              <a:rPr lang="uk-UA" dirty="0"/>
              <a:t> людини, її прагнення до заперечення життя. Світ людини – це світ, в якому не діють закони природного добору, людина виявляється «глухим кутом» життя, а її розум виступає як «хвороба» (Ніцше).</a:t>
            </a:r>
          </a:p>
          <a:p>
            <a:pPr algn="just"/>
            <a:r>
              <a:rPr lang="uk-UA" dirty="0"/>
              <a:t>5. Тип, якому притаманний атеїзм та індивідуалізм. Щоб людина стала вільною, їй не потрібен Бог чи його замінник у вигляді телеологічної наукової картини світу. Якщо є остання, то зникає свобода людини. Якщо ж світ є хаотичним за своєю суттю, то людина стає відповідальною за свої вчинки (екзистенціалізм).</a:t>
            </a:r>
          </a:p>
          <a:p>
            <a:endParaRPr lang="uk-UA" dirty="0"/>
          </a:p>
        </p:txBody>
      </p:sp>
    </p:spTree>
    <p:extLst>
      <p:ext uri="{BB962C8B-B14F-4D97-AF65-F5344CB8AC3E}">
        <p14:creationId xmlns:p14="http://schemas.microsoft.com/office/powerpoint/2010/main" val="752438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365F5694-7C90-4A8F-92E1-BED2D421189C}"/>
              </a:ext>
            </a:extLst>
          </p:cNvPr>
          <p:cNvSpPr>
            <a:spLocks noGrp="1"/>
          </p:cNvSpPr>
          <p:nvPr>
            <p:ph type="title"/>
          </p:nvPr>
        </p:nvSpPr>
        <p:spPr>
          <a:xfrm>
            <a:off x="631813" y="870817"/>
            <a:ext cx="3680885" cy="1371600"/>
          </a:xfrm>
        </p:spPr>
        <p:txBody>
          <a:bodyPr/>
          <a:lstStyle/>
          <a:p>
            <a:pPr algn="ctr"/>
            <a:r>
              <a:rPr lang="uk-UA" dirty="0"/>
              <a:t>Гельмут </a:t>
            </a:r>
            <a:r>
              <a:rPr lang="uk-UA" dirty="0" err="1"/>
              <a:t>Плеснер</a:t>
            </a:r>
            <a:br>
              <a:rPr lang="uk-UA" dirty="0"/>
            </a:br>
            <a:r>
              <a:rPr lang="uk-UA" dirty="0"/>
              <a:t>(1892-1985)</a:t>
            </a:r>
            <a:br>
              <a:rPr lang="uk-UA" dirty="0"/>
            </a:br>
            <a:r>
              <a:rPr lang="uk-UA" dirty="0"/>
              <a:t> </a:t>
            </a:r>
          </a:p>
        </p:txBody>
      </p:sp>
      <p:sp>
        <p:nvSpPr>
          <p:cNvPr id="5" name="Місце для вмісту 4">
            <a:extLst>
              <a:ext uri="{FF2B5EF4-FFF2-40B4-BE49-F238E27FC236}">
                <a16:creationId xmlns:a16="http://schemas.microsoft.com/office/drawing/2014/main" id="{F69BCC8B-493C-493A-A3AD-A43B25439712}"/>
              </a:ext>
            </a:extLst>
          </p:cNvPr>
          <p:cNvSpPr>
            <a:spLocks noGrp="1"/>
          </p:cNvSpPr>
          <p:nvPr>
            <p:ph idx="1"/>
          </p:nvPr>
        </p:nvSpPr>
        <p:spPr/>
        <p:txBody>
          <a:bodyPr>
            <a:normAutofit/>
          </a:bodyPr>
          <a:lstStyle/>
          <a:p>
            <a:pPr algn="just"/>
            <a:r>
              <a:rPr lang="uk-UA" dirty="0"/>
              <a:t>Одним із засновників філософської антропології поряд із </a:t>
            </a:r>
            <a:r>
              <a:rPr lang="uk-UA" dirty="0" err="1"/>
              <a:t>Шелером</a:t>
            </a:r>
            <a:r>
              <a:rPr lang="uk-UA" dirty="0"/>
              <a:t> виступає Гельмут </a:t>
            </a:r>
            <a:r>
              <a:rPr lang="uk-UA" dirty="0" err="1"/>
              <a:t>Плеснер</a:t>
            </a:r>
            <a:endParaRPr lang="uk-UA" dirty="0"/>
          </a:p>
          <a:p>
            <a:pPr algn="just"/>
            <a:r>
              <a:rPr lang="uk-UA" dirty="0"/>
              <a:t>Праці: «Ступені органічного та людина», «Сміх та плач»</a:t>
            </a:r>
          </a:p>
          <a:p>
            <a:pPr algn="just"/>
            <a:r>
              <a:rPr lang="uk-UA" dirty="0"/>
              <a:t>Він поставив за мету виявити базисну структуру людського буття. На відміну від рослин та тварин, людина здатна зайняти дистанцію по відношенню до себе, тобто, усвідомити себе як «я в тілі» та як «я». З «я» співвідноситься будь-яка предметність навколишнього світу, однак тому-то воно не дано саме собі як предмет, воно необ’єктивоване. Тому людина і постійно прихована сама від себе, знаходиться неминуче поза центром свого переживання. Тому існування людини носить характер «екс-центричності». Ця </a:t>
            </a:r>
            <a:r>
              <a:rPr lang="uk-UA" dirty="0" err="1"/>
              <a:t>позиціональність</a:t>
            </a:r>
            <a:r>
              <a:rPr lang="uk-UA" dirty="0"/>
              <a:t> задає способи реалізації людського існування. </a:t>
            </a:r>
          </a:p>
          <a:p>
            <a:endParaRPr lang="uk-UA" dirty="0"/>
          </a:p>
        </p:txBody>
      </p:sp>
      <p:sp>
        <p:nvSpPr>
          <p:cNvPr id="6" name="Місце для тексту 5">
            <a:extLst>
              <a:ext uri="{FF2B5EF4-FFF2-40B4-BE49-F238E27FC236}">
                <a16:creationId xmlns:a16="http://schemas.microsoft.com/office/drawing/2014/main" id="{D4473B38-43D1-4325-B967-9ADD82BA14E3}"/>
              </a:ext>
            </a:extLst>
          </p:cNvPr>
          <p:cNvSpPr>
            <a:spLocks noGrp="1"/>
          </p:cNvSpPr>
          <p:nvPr>
            <p:ph type="body" sz="half" idx="2"/>
          </p:nvPr>
        </p:nvSpPr>
        <p:spPr/>
        <p:txBody>
          <a:bodyPr/>
          <a:lstStyle/>
          <a:p>
            <a:endParaRPr lang="uk-UA"/>
          </a:p>
        </p:txBody>
      </p:sp>
      <p:pic>
        <p:nvPicPr>
          <p:cNvPr id="2050" name="Picture 2" descr="Плеснер Хельмут. Книги онлайн">
            <a:extLst>
              <a:ext uri="{FF2B5EF4-FFF2-40B4-BE49-F238E27FC236}">
                <a16:creationId xmlns:a16="http://schemas.microsoft.com/office/drawing/2014/main" id="{8F7FB4D7-390D-498D-AF18-788D44DB10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773" y="2429806"/>
            <a:ext cx="2440665" cy="3361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3060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5C7C12A3-94CA-4251-BF37-58DC8865B62B}"/>
              </a:ext>
            </a:extLst>
          </p:cNvPr>
          <p:cNvSpPr>
            <a:spLocks noGrp="1"/>
          </p:cNvSpPr>
          <p:nvPr>
            <p:ph type="title"/>
          </p:nvPr>
        </p:nvSpPr>
        <p:spPr>
          <a:xfrm>
            <a:off x="685801" y="609602"/>
            <a:ext cx="9869749" cy="1032768"/>
          </a:xfrm>
        </p:spPr>
        <p:txBody>
          <a:bodyPr/>
          <a:lstStyle/>
          <a:p>
            <a:endParaRPr lang="uk-UA" dirty="0"/>
          </a:p>
        </p:txBody>
      </p:sp>
      <p:sp>
        <p:nvSpPr>
          <p:cNvPr id="6" name="Місце для тексту 5">
            <a:extLst>
              <a:ext uri="{FF2B5EF4-FFF2-40B4-BE49-F238E27FC236}">
                <a16:creationId xmlns:a16="http://schemas.microsoft.com/office/drawing/2014/main" id="{13BEAD03-0F8B-4460-9759-DA1067045B79}"/>
              </a:ext>
            </a:extLst>
          </p:cNvPr>
          <p:cNvSpPr>
            <a:spLocks noGrp="1"/>
          </p:cNvSpPr>
          <p:nvPr>
            <p:ph type="body" idx="1"/>
          </p:nvPr>
        </p:nvSpPr>
        <p:spPr>
          <a:xfrm>
            <a:off x="685799" y="1997476"/>
            <a:ext cx="10153835" cy="3793724"/>
          </a:xfrm>
        </p:spPr>
        <p:txBody>
          <a:bodyPr>
            <a:normAutofit fontScale="85000" lnSpcReduction="10000"/>
          </a:bodyPr>
          <a:lstStyle/>
          <a:p>
            <a:pPr algn="just"/>
            <a:r>
              <a:rPr lang="uk-UA" dirty="0"/>
              <a:t>Основні форми відношення людини до буття визначаються трьома основними законами. </a:t>
            </a:r>
          </a:p>
          <a:p>
            <a:pPr algn="just"/>
            <a:r>
              <a:rPr lang="uk-UA" dirty="0"/>
              <a:t>1. </a:t>
            </a:r>
            <a:r>
              <a:rPr lang="uk-UA" dirty="0">
                <a:solidFill>
                  <a:srgbClr val="FFFF00"/>
                </a:solidFill>
              </a:rPr>
              <a:t>«Закон природної штучності». </a:t>
            </a:r>
            <a:r>
              <a:rPr lang="uk-UA" dirty="0"/>
              <a:t>Людина повинна зробити себе такою, яка вона є. Людина не може існувати без норм, культури, тому штучність для неї така ж природна, як і її біологічна організація.</a:t>
            </a:r>
          </a:p>
          <a:p>
            <a:pPr algn="just"/>
            <a:r>
              <a:rPr lang="uk-UA" dirty="0"/>
              <a:t>2</a:t>
            </a:r>
            <a:r>
              <a:rPr lang="uk-UA" dirty="0">
                <a:solidFill>
                  <a:srgbClr val="FFFF00"/>
                </a:solidFill>
              </a:rPr>
              <a:t>.Закон «опосередкованої безпосередності». </a:t>
            </a:r>
            <a:r>
              <a:rPr lang="uk-UA" dirty="0"/>
              <a:t>У своїй свідомості людина володіє прямим і безпосереднім відношенням до речей, яке саме опосередковане, оскільки людина не тільки розчиняється в цьому відношенні, а володіє дистанцією до нього. Цей закон визначає і характер експресивності людини. Так, </a:t>
            </a:r>
            <a:r>
              <a:rPr lang="uk-UA" dirty="0" err="1"/>
              <a:t>Плесснер</a:t>
            </a:r>
            <a:r>
              <a:rPr lang="uk-UA" dirty="0"/>
              <a:t> досліджував такі форми самовираження людини, як сміх та плач.</a:t>
            </a:r>
          </a:p>
          <a:p>
            <a:pPr algn="just"/>
            <a:r>
              <a:rPr lang="uk-UA" dirty="0"/>
              <a:t>3. </a:t>
            </a:r>
            <a:r>
              <a:rPr lang="uk-UA" dirty="0">
                <a:solidFill>
                  <a:srgbClr val="FFFF00"/>
                </a:solidFill>
              </a:rPr>
              <a:t>«Закон утопічного місця». </a:t>
            </a:r>
            <a:r>
              <a:rPr lang="uk-UA" dirty="0"/>
              <a:t>В силу своєї екс-центричності людина відчуває власну </a:t>
            </a:r>
            <a:r>
              <a:rPr lang="uk-UA" dirty="0" err="1"/>
              <a:t>невкоріненість</a:t>
            </a:r>
            <a:r>
              <a:rPr lang="uk-UA" dirty="0"/>
              <a:t>. Досвід подібної </a:t>
            </a:r>
            <a:r>
              <a:rPr lang="uk-UA" dirty="0" err="1"/>
              <a:t>невкоріненості</a:t>
            </a:r>
            <a:r>
              <a:rPr lang="uk-UA" dirty="0"/>
              <a:t>, на думку </a:t>
            </a:r>
            <a:r>
              <a:rPr lang="uk-UA" dirty="0" err="1"/>
              <a:t>Плесснера</a:t>
            </a:r>
            <a:r>
              <a:rPr lang="uk-UA" dirty="0"/>
              <a:t>, означає визнання мізерності буття всього світу. Утопічне місце, знаходження в „ніщо” не залишають людину в спокої, постійно ставлять під сумнів буття та абсолютні основи світу. Тому людині не дано володіти знанням, що позбавлене сумнівів.</a:t>
            </a:r>
          </a:p>
          <a:p>
            <a:endParaRPr lang="uk-UA" dirty="0"/>
          </a:p>
        </p:txBody>
      </p:sp>
    </p:spTree>
    <p:extLst>
      <p:ext uri="{BB962C8B-B14F-4D97-AF65-F5344CB8AC3E}">
        <p14:creationId xmlns:p14="http://schemas.microsoft.com/office/powerpoint/2010/main" val="13972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228CA026-9692-4165-B542-ECEE87119393}"/>
              </a:ext>
            </a:extLst>
          </p:cNvPr>
          <p:cNvSpPr>
            <a:spLocks noGrp="1"/>
          </p:cNvSpPr>
          <p:nvPr>
            <p:ph type="title"/>
          </p:nvPr>
        </p:nvSpPr>
        <p:spPr>
          <a:xfrm>
            <a:off x="826558" y="316555"/>
            <a:ext cx="3680885" cy="1371600"/>
          </a:xfrm>
        </p:spPr>
        <p:txBody>
          <a:bodyPr/>
          <a:lstStyle/>
          <a:p>
            <a:pPr algn="ctr"/>
            <a:r>
              <a:rPr lang="uk-UA" dirty="0"/>
              <a:t>Арнольд Гелен</a:t>
            </a:r>
            <a:br>
              <a:rPr lang="uk-UA" dirty="0"/>
            </a:br>
            <a:r>
              <a:rPr lang="uk-UA" dirty="0"/>
              <a:t>(1904-1976)</a:t>
            </a:r>
          </a:p>
        </p:txBody>
      </p:sp>
      <p:sp>
        <p:nvSpPr>
          <p:cNvPr id="5" name="Місце для вмісту 4">
            <a:extLst>
              <a:ext uri="{FF2B5EF4-FFF2-40B4-BE49-F238E27FC236}">
                <a16:creationId xmlns:a16="http://schemas.microsoft.com/office/drawing/2014/main" id="{CB0990F8-5523-4B95-9576-C5127A525523}"/>
              </a:ext>
            </a:extLst>
          </p:cNvPr>
          <p:cNvSpPr>
            <a:spLocks noGrp="1"/>
          </p:cNvSpPr>
          <p:nvPr>
            <p:ph idx="1"/>
          </p:nvPr>
        </p:nvSpPr>
        <p:spPr>
          <a:xfrm>
            <a:off x="4648201" y="609600"/>
            <a:ext cx="7052568" cy="5942119"/>
          </a:xfrm>
        </p:spPr>
        <p:txBody>
          <a:bodyPr>
            <a:normAutofit fontScale="92500" lnSpcReduction="10000"/>
          </a:bodyPr>
          <a:lstStyle/>
          <a:p>
            <a:pPr algn="just"/>
            <a:r>
              <a:rPr lang="uk-UA" dirty="0"/>
              <a:t>«Людина. Її природа та становище у світі» (1940). «Справжній і недійсний дух» (1931), «Теорія свободи волі» (1932), «Держава і філософія» (1935), «Первісна людина і пізня культура» (1954)</a:t>
            </a:r>
          </a:p>
          <a:p>
            <a:pPr algn="just"/>
            <a:r>
              <a:rPr lang="uk-UA" dirty="0"/>
              <a:t>Гелен конструював філософську антропологію як цілісне знання про людину, що зводить докупи дані окремих наук на «неспекулятивному» рівні. </a:t>
            </a:r>
          </a:p>
          <a:p>
            <a:pPr algn="just"/>
            <a:r>
              <a:rPr lang="uk-UA" dirty="0"/>
              <a:t>Друга вихідна теоретико-методологічна установка Гелена - підкреслений </a:t>
            </a:r>
            <a:r>
              <a:rPr lang="uk-UA" dirty="0" err="1"/>
              <a:t>антиредукціонізм</a:t>
            </a:r>
            <a:r>
              <a:rPr lang="uk-UA" dirty="0"/>
              <a:t>. Людина має бути пояснена з неї самої, з іманентної їй сфери. Таке дослідження цілком можливо, якщо не пов'язувати себе з існуючими поясненнями людини, а твердо триматися питання: що власне означає ця потреба в тлумаченні людини? </a:t>
            </a:r>
          </a:p>
          <a:p>
            <a:pPr algn="just"/>
            <a:r>
              <a:rPr lang="ru-RU" dirty="0"/>
              <a:t>Людина «</a:t>
            </a:r>
            <a:r>
              <a:rPr lang="ru-RU" dirty="0" err="1"/>
              <a:t>неспеціалізована</a:t>
            </a:r>
            <a:r>
              <a:rPr lang="ru-RU" dirty="0"/>
              <a:t>» на </a:t>
            </a:r>
            <a:r>
              <a:rPr lang="ru-RU" dirty="0" err="1"/>
              <a:t>відміну</a:t>
            </a:r>
            <a:r>
              <a:rPr lang="ru-RU" dirty="0"/>
              <a:t> </a:t>
            </a:r>
            <a:r>
              <a:rPr lang="ru-RU" dirty="0" err="1"/>
              <a:t>від</a:t>
            </a:r>
            <a:r>
              <a:rPr lang="ru-RU" dirty="0"/>
              <a:t> </a:t>
            </a:r>
            <a:r>
              <a:rPr lang="ru-RU" dirty="0" err="1"/>
              <a:t>інших</a:t>
            </a:r>
            <a:r>
              <a:rPr lang="ru-RU" dirty="0"/>
              <a:t> тварин, вона </a:t>
            </a:r>
            <a:r>
              <a:rPr lang="ru-RU" dirty="0" err="1"/>
              <a:t>обділена</a:t>
            </a:r>
            <a:r>
              <a:rPr lang="ru-RU" dirty="0"/>
              <a:t> </a:t>
            </a:r>
            <a:r>
              <a:rPr lang="ru-RU" dirty="0" err="1"/>
              <a:t>повноцінними</a:t>
            </a:r>
            <a:r>
              <a:rPr lang="ru-RU" dirty="0"/>
              <a:t> «</a:t>
            </a:r>
            <a:r>
              <a:rPr lang="ru-RU" dirty="0" err="1"/>
              <a:t>інстинктами</a:t>
            </a:r>
            <a:r>
              <a:rPr lang="ru-RU" dirty="0"/>
              <a:t>», не </a:t>
            </a:r>
            <a:r>
              <a:rPr lang="ru-RU" dirty="0" err="1"/>
              <a:t>має</a:t>
            </a:r>
            <a:r>
              <a:rPr lang="ru-RU" dirty="0"/>
              <a:t> </a:t>
            </a:r>
            <a:r>
              <a:rPr lang="ru-RU" dirty="0" err="1"/>
              <a:t>своєї</a:t>
            </a:r>
            <a:r>
              <a:rPr lang="ru-RU" dirty="0"/>
              <a:t> </a:t>
            </a:r>
            <a:r>
              <a:rPr lang="ru-RU" dirty="0" err="1"/>
              <a:t>особливої</a:t>
            </a:r>
            <a:r>
              <a:rPr lang="ru-RU" dirty="0"/>
              <a:t> ​​</a:t>
            </a:r>
            <a:r>
              <a:rPr lang="ru-RU" dirty="0" err="1"/>
              <a:t>екологічної</a:t>
            </a:r>
            <a:r>
              <a:rPr lang="ru-RU" dirty="0"/>
              <a:t> </a:t>
            </a:r>
            <a:r>
              <a:rPr lang="ru-RU" dirty="0" err="1"/>
              <a:t>ніши</a:t>
            </a:r>
            <a:r>
              <a:rPr lang="ru-RU" dirty="0"/>
              <a:t>, а </a:t>
            </a:r>
            <a:r>
              <a:rPr lang="ru-RU" dirty="0" err="1"/>
              <a:t>тим</a:t>
            </a:r>
            <a:r>
              <a:rPr lang="ru-RU" dirty="0"/>
              <a:t> самим </a:t>
            </a:r>
            <a:r>
              <a:rPr lang="ru-RU" dirty="0" err="1"/>
              <a:t>спочатку</a:t>
            </a:r>
            <a:r>
              <a:rPr lang="ru-RU" dirty="0"/>
              <a:t> не </a:t>
            </a:r>
            <a:r>
              <a:rPr lang="ru-RU" dirty="0" err="1"/>
              <a:t>може</a:t>
            </a:r>
            <a:r>
              <a:rPr lang="ru-RU" dirty="0"/>
              <a:t> </a:t>
            </a:r>
            <a:r>
              <a:rPr lang="ru-RU" dirty="0" err="1"/>
              <a:t>перебувати</a:t>
            </a:r>
            <a:r>
              <a:rPr lang="ru-RU" dirty="0"/>
              <a:t> в </a:t>
            </a:r>
            <a:r>
              <a:rPr lang="ru-RU" dirty="0" err="1"/>
              <a:t>гармонії</a:t>
            </a:r>
            <a:r>
              <a:rPr lang="ru-RU" dirty="0"/>
              <a:t> з природою. У </a:t>
            </a:r>
            <a:r>
              <a:rPr lang="ru-RU" dirty="0" err="1"/>
              <a:t>неї</a:t>
            </a:r>
            <a:r>
              <a:rPr lang="ru-RU" dirty="0"/>
              <a:t> </a:t>
            </a:r>
            <a:r>
              <a:rPr lang="ru-RU" dirty="0" err="1"/>
              <a:t>немає</a:t>
            </a:r>
            <a:r>
              <a:rPr lang="ru-RU" dirty="0"/>
              <a:t> наперед </a:t>
            </a:r>
            <a:r>
              <a:rPr lang="ru-RU" dirty="0" err="1"/>
              <a:t>визначеності</a:t>
            </a:r>
            <a:r>
              <a:rPr lang="ru-RU" dirty="0"/>
              <a:t> до </a:t>
            </a:r>
            <a:r>
              <a:rPr lang="ru-RU" dirty="0" err="1"/>
              <a:t>певного</a:t>
            </a:r>
            <a:r>
              <a:rPr lang="ru-RU" dirty="0"/>
              <a:t> типу </a:t>
            </a:r>
            <a:r>
              <a:rPr lang="ru-RU" dirty="0" err="1"/>
              <a:t>життя</a:t>
            </a:r>
            <a:r>
              <a:rPr lang="ru-RU" dirty="0"/>
              <a:t> в </a:t>
            </a:r>
            <a:r>
              <a:rPr lang="ru-RU" dirty="0" err="1"/>
              <a:t>певному</a:t>
            </a:r>
            <a:r>
              <a:rPr lang="ru-RU" dirty="0"/>
              <a:t> особливому </a:t>
            </a:r>
            <a:r>
              <a:rPr lang="ru-RU" dirty="0" err="1"/>
              <a:t>середовищі</a:t>
            </a:r>
            <a:r>
              <a:rPr lang="ru-RU" dirty="0"/>
              <a:t>. При </a:t>
            </a:r>
            <a:r>
              <a:rPr lang="ru-RU" dirty="0" err="1"/>
              <a:t>цьому</a:t>
            </a:r>
            <a:r>
              <a:rPr lang="ru-RU" dirty="0"/>
              <a:t> вона </a:t>
            </a:r>
            <a:r>
              <a:rPr lang="ru-RU" dirty="0" err="1"/>
              <a:t>завжди</a:t>
            </a:r>
            <a:r>
              <a:rPr lang="ru-RU" dirty="0"/>
              <a:t> </a:t>
            </a:r>
            <a:r>
              <a:rPr lang="ru-RU" dirty="0" err="1"/>
              <a:t>цілісна</a:t>
            </a:r>
            <a:r>
              <a:rPr lang="ru-RU" dirty="0"/>
              <a:t>, і </a:t>
            </a:r>
            <a:r>
              <a:rPr lang="ru-RU" dirty="0" err="1"/>
              <a:t>може</a:t>
            </a:r>
            <a:r>
              <a:rPr lang="ru-RU" dirty="0"/>
              <a:t> бути </a:t>
            </a:r>
            <a:r>
              <a:rPr lang="ru-RU" dirty="0" err="1"/>
              <a:t>зрозумілий</a:t>
            </a:r>
            <a:r>
              <a:rPr lang="ru-RU" dirty="0"/>
              <a:t> </a:t>
            </a:r>
            <a:r>
              <a:rPr lang="ru-RU" dirty="0" err="1"/>
              <a:t>лише</a:t>
            </a:r>
            <a:r>
              <a:rPr lang="ru-RU" dirty="0"/>
              <a:t> у </a:t>
            </a:r>
            <a:r>
              <a:rPr lang="ru-RU" dirty="0" err="1"/>
              <a:t>своїй</a:t>
            </a:r>
            <a:r>
              <a:rPr lang="ru-RU" dirty="0"/>
              <a:t> </a:t>
            </a:r>
            <a:r>
              <a:rPr lang="ru-RU" dirty="0" err="1"/>
              <a:t>цій</a:t>
            </a:r>
            <a:r>
              <a:rPr lang="ru-RU" dirty="0"/>
              <a:t> </a:t>
            </a:r>
            <a:r>
              <a:rPr lang="ru-RU" dirty="0" err="1"/>
              <a:t>цілісності</a:t>
            </a:r>
            <a:r>
              <a:rPr lang="ru-RU" dirty="0"/>
              <a:t>, </a:t>
            </a:r>
            <a:r>
              <a:rPr lang="ru-RU" dirty="0" err="1"/>
              <a:t>системності</a:t>
            </a:r>
            <a:r>
              <a:rPr lang="ru-RU" dirty="0"/>
              <a:t>. Людина в силу </a:t>
            </a:r>
            <a:r>
              <a:rPr lang="ru-RU" dirty="0" err="1"/>
              <a:t>цього</a:t>
            </a:r>
            <a:r>
              <a:rPr lang="ru-RU" dirty="0"/>
              <a:t> </a:t>
            </a:r>
            <a:r>
              <a:rPr lang="ru-RU" dirty="0" err="1"/>
              <a:t>завжди</a:t>
            </a:r>
            <a:r>
              <a:rPr lang="ru-RU" dirty="0"/>
              <a:t> проблематична, </a:t>
            </a:r>
            <a:r>
              <a:rPr lang="ru-RU" dirty="0" err="1"/>
              <a:t>відкрита</a:t>
            </a:r>
            <a:r>
              <a:rPr lang="ru-RU" dirty="0"/>
              <a:t> </a:t>
            </a:r>
            <a:r>
              <a:rPr lang="ru-RU" dirty="0" err="1"/>
              <a:t>світові</a:t>
            </a:r>
            <a:r>
              <a:rPr lang="ru-RU" dirty="0"/>
              <a:t>, </a:t>
            </a:r>
            <a:r>
              <a:rPr lang="ru-RU" dirty="0" err="1"/>
              <a:t>діяльнісна</a:t>
            </a:r>
            <a:r>
              <a:rPr lang="ru-RU" dirty="0"/>
              <a:t> (за потребою), </a:t>
            </a:r>
            <a:r>
              <a:rPr lang="ru-RU" dirty="0" err="1"/>
              <a:t>завжди</a:t>
            </a:r>
            <a:r>
              <a:rPr lang="ru-RU" dirty="0"/>
              <a:t> </a:t>
            </a:r>
            <a:r>
              <a:rPr lang="ru-RU" dirty="0" err="1"/>
              <a:t>характеризується</a:t>
            </a:r>
            <a:r>
              <a:rPr lang="ru-RU" dirty="0"/>
              <a:t> </a:t>
            </a:r>
            <a:r>
              <a:rPr lang="ru-RU" dirty="0" err="1"/>
              <a:t>надлишком</a:t>
            </a:r>
            <a:r>
              <a:rPr lang="ru-RU" dirty="0"/>
              <a:t> </a:t>
            </a:r>
            <a:r>
              <a:rPr lang="ru-RU" dirty="0" err="1"/>
              <a:t>внутрішніх</a:t>
            </a:r>
            <a:r>
              <a:rPr lang="ru-RU" dirty="0"/>
              <a:t> «</a:t>
            </a:r>
            <a:r>
              <a:rPr lang="ru-RU" dirty="0" err="1"/>
              <a:t>спонукань</a:t>
            </a:r>
            <a:r>
              <a:rPr lang="ru-RU" dirty="0"/>
              <a:t>». Вона </a:t>
            </a:r>
            <a:r>
              <a:rPr lang="ru-RU" dirty="0" err="1"/>
              <a:t>змушена</a:t>
            </a:r>
            <a:r>
              <a:rPr lang="ru-RU" dirty="0"/>
              <a:t> нести на </a:t>
            </a:r>
            <a:r>
              <a:rPr lang="ru-RU" dirty="0" err="1"/>
              <a:t>собі</a:t>
            </a:r>
            <a:r>
              <a:rPr lang="ru-RU" dirty="0"/>
              <a:t> </a:t>
            </a:r>
            <a:r>
              <a:rPr lang="ru-RU" dirty="0" err="1"/>
              <a:t>непосильний</a:t>
            </a:r>
            <a:r>
              <a:rPr lang="ru-RU" dirty="0"/>
              <a:t> </a:t>
            </a:r>
            <a:r>
              <a:rPr lang="ru-RU" dirty="0" err="1"/>
              <a:t>тягар</a:t>
            </a:r>
            <a:r>
              <a:rPr lang="ru-RU" dirty="0"/>
              <a:t> </a:t>
            </a:r>
            <a:r>
              <a:rPr lang="ru-RU" dirty="0" err="1"/>
              <a:t>відповідальності</a:t>
            </a:r>
            <a:r>
              <a:rPr lang="ru-RU" dirty="0"/>
              <a:t> за </a:t>
            </a:r>
            <a:r>
              <a:rPr lang="ru-RU" dirty="0" err="1"/>
              <a:t>власне</a:t>
            </a:r>
            <a:r>
              <a:rPr lang="ru-RU" dirty="0"/>
              <a:t> </a:t>
            </a:r>
            <a:r>
              <a:rPr lang="ru-RU" dirty="0" err="1"/>
              <a:t>виживання</a:t>
            </a:r>
            <a:r>
              <a:rPr lang="ru-RU" dirty="0"/>
              <a:t> та </a:t>
            </a:r>
            <a:r>
              <a:rPr lang="ru-RU" dirty="0" err="1"/>
              <a:t>самовизначення</a:t>
            </a:r>
            <a:r>
              <a:rPr lang="ru-RU" dirty="0"/>
              <a:t> у </a:t>
            </a:r>
            <a:r>
              <a:rPr lang="ru-RU" dirty="0" err="1"/>
              <a:t>світі</a:t>
            </a:r>
            <a:r>
              <a:rPr lang="ru-RU" dirty="0"/>
              <a:t> (</a:t>
            </a:r>
            <a:r>
              <a:rPr lang="ru-RU" dirty="0" err="1"/>
              <a:t>справлятися</a:t>
            </a:r>
            <a:r>
              <a:rPr lang="ru-RU" dirty="0"/>
              <a:t> </a:t>
            </a:r>
            <a:r>
              <a:rPr lang="ru-RU" dirty="0" err="1"/>
              <a:t>із</a:t>
            </a:r>
            <a:r>
              <a:rPr lang="ru-RU" dirty="0"/>
              <a:t> собою). </a:t>
            </a:r>
            <a:endParaRPr lang="uk-UA" dirty="0"/>
          </a:p>
        </p:txBody>
      </p:sp>
      <p:sp>
        <p:nvSpPr>
          <p:cNvPr id="6" name="Місце для тексту 5">
            <a:extLst>
              <a:ext uri="{FF2B5EF4-FFF2-40B4-BE49-F238E27FC236}">
                <a16:creationId xmlns:a16="http://schemas.microsoft.com/office/drawing/2014/main" id="{6D4E4552-F7EE-4A8E-A38B-66FA7F4E54DE}"/>
              </a:ext>
            </a:extLst>
          </p:cNvPr>
          <p:cNvSpPr>
            <a:spLocks noGrp="1"/>
          </p:cNvSpPr>
          <p:nvPr>
            <p:ph type="body" sz="half" idx="2"/>
          </p:nvPr>
        </p:nvSpPr>
        <p:spPr/>
        <p:txBody>
          <a:bodyPr/>
          <a:lstStyle/>
          <a:p>
            <a:endParaRPr lang="uk-UA"/>
          </a:p>
        </p:txBody>
      </p:sp>
      <p:pic>
        <p:nvPicPr>
          <p:cNvPr id="1026" name="Picture 2" descr="Гелен, Арнольд — Википедия">
            <a:extLst>
              <a:ext uri="{FF2B5EF4-FFF2-40B4-BE49-F238E27FC236}">
                <a16:creationId xmlns:a16="http://schemas.microsoft.com/office/drawing/2014/main" id="{C3CEA399-52AA-4993-ACC2-7F3EC5DA6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897" y="2007240"/>
            <a:ext cx="3152690" cy="4534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449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D29236C-1F0A-44EF-9AE1-DB5AD64C13CC}"/>
              </a:ext>
            </a:extLst>
          </p:cNvPr>
          <p:cNvSpPr>
            <a:spLocks noGrp="1"/>
          </p:cNvSpPr>
          <p:nvPr>
            <p:ph type="title"/>
          </p:nvPr>
        </p:nvSpPr>
        <p:spPr>
          <a:xfrm>
            <a:off x="1040908" y="356585"/>
            <a:ext cx="9567908" cy="999068"/>
          </a:xfrm>
        </p:spPr>
        <p:txBody>
          <a:bodyPr/>
          <a:lstStyle/>
          <a:p>
            <a:pPr algn="ctr"/>
            <a:r>
              <a:rPr lang="uk-UA" dirty="0"/>
              <a:t>Екзистенціалізм</a:t>
            </a:r>
          </a:p>
        </p:txBody>
      </p:sp>
      <p:sp>
        <p:nvSpPr>
          <p:cNvPr id="3" name="Місце для вмісту 2">
            <a:extLst>
              <a:ext uri="{FF2B5EF4-FFF2-40B4-BE49-F238E27FC236}">
                <a16:creationId xmlns:a16="http://schemas.microsoft.com/office/drawing/2014/main" id="{CABE79EE-E847-42DB-B2E9-3A02481E8F84}"/>
              </a:ext>
            </a:extLst>
          </p:cNvPr>
          <p:cNvSpPr>
            <a:spLocks noGrp="1"/>
          </p:cNvSpPr>
          <p:nvPr>
            <p:ph idx="1"/>
          </p:nvPr>
        </p:nvSpPr>
        <p:spPr>
          <a:xfrm>
            <a:off x="834501" y="1355653"/>
            <a:ext cx="10866268" cy="4435548"/>
          </a:xfrm>
        </p:spPr>
        <p:txBody>
          <a:bodyPr>
            <a:normAutofit fontScale="92500" lnSpcReduction="20000"/>
          </a:bodyPr>
          <a:lstStyle/>
          <a:p>
            <a:pPr algn="just"/>
            <a:r>
              <a:rPr lang="uk-UA" dirty="0"/>
              <a:t>Цей напрям виник після першої світової війни. Загублене, розчароване західне суспільство шукало духовної опори. Гегелівська філософія з її загальними положеннями була неприйнятна конкретному індивіду. Необхідна була така філософія, яка б поставила в центрі уваги людину з її горем, смутком, радістю. На цьому </a:t>
            </a:r>
            <a:r>
              <a:rPr lang="uk-UA" dirty="0" err="1"/>
              <a:t>грунті</a:t>
            </a:r>
            <a:r>
              <a:rPr lang="uk-UA" dirty="0"/>
              <a:t> і сформувався суб’єктивно-ідеалістичний напрям — екзистенціалізм, автори якого (</a:t>
            </a:r>
            <a:r>
              <a:rPr lang="uk-UA" dirty="0" err="1"/>
              <a:t>М.Гайдеггер</a:t>
            </a:r>
            <a:r>
              <a:rPr lang="uk-UA" dirty="0"/>
              <a:t>, </a:t>
            </a:r>
            <a:r>
              <a:rPr lang="uk-UA" dirty="0" err="1"/>
              <a:t>А.Камю</a:t>
            </a:r>
            <a:r>
              <a:rPr lang="uk-UA" dirty="0"/>
              <a:t>, Ж.-</a:t>
            </a:r>
            <a:r>
              <a:rPr lang="uk-UA" dirty="0" err="1"/>
              <a:t>П.Сартр</a:t>
            </a:r>
            <a:r>
              <a:rPr lang="uk-UA" dirty="0"/>
              <a:t>, </a:t>
            </a:r>
            <a:r>
              <a:rPr lang="uk-UA" dirty="0" err="1"/>
              <a:t>К.Ясперс</a:t>
            </a:r>
            <a:r>
              <a:rPr lang="uk-UA" dirty="0"/>
              <a:t> та ін.) поставили на подіум людину, її внутрішній світ, проблеми, з якими вона стикається в житті.</a:t>
            </a:r>
          </a:p>
          <a:p>
            <a:pPr algn="just"/>
            <a:r>
              <a:rPr lang="uk-UA" dirty="0"/>
              <a:t>Завдання філософії за екзистенціалізмом, полягає не в тому, щоб займатися проблемами науки, а лише питаннями суто людського буття. Людина всупереч волі закинута в цей світ, вона живе в чужому їй середовищі, її життя з усіх боків оточене таємними знаками, символами. Життя – глибоко ірраціональне, в ньому в будь-якій формі переважає страх. Страх – найголовніше поняття екзистенціалізму. Світ тим страшніший, що він безглуздий і незбагнений. Людину на кожному кроці підстерігають неприємні несподіванки. Екзистенціалізм виходить з того, що людина живе передусім емоціями; на все навколишнє реагує не лише теоретично чи </a:t>
            </a:r>
            <a:r>
              <a:rPr lang="uk-UA" dirty="0" err="1"/>
              <a:t>інтелектуально</a:t>
            </a:r>
            <a:r>
              <a:rPr lang="uk-UA" dirty="0"/>
              <a:t>, а насамперед – </a:t>
            </a:r>
            <a:r>
              <a:rPr lang="uk-UA" dirty="0" err="1"/>
              <a:t>емоційно</a:t>
            </a:r>
            <a:r>
              <a:rPr lang="uk-UA" dirty="0"/>
              <a:t>.</a:t>
            </a:r>
          </a:p>
          <a:p>
            <a:pPr algn="just"/>
            <a:r>
              <a:rPr lang="uk-UA" dirty="0"/>
              <a:t>Для чого живе людина, в чому сенс життя її, яке місце людини в світі і який вибір нею свого життєвого шляху? На ці питання екзистенціалісти відповідають, але не науково, оскільки, вважають, що це не є сферою науки. Під екзистенцією розуміється передусім духовне буття особистості, її свідомість. «Існування є свідомість»  - каже Карл </a:t>
            </a:r>
            <a:r>
              <a:rPr lang="uk-UA" dirty="0" err="1"/>
              <a:t>Ясперс</a:t>
            </a:r>
            <a:r>
              <a:rPr lang="uk-UA" dirty="0"/>
              <a:t>, - і я існую як свідомість. Щоб усвідомити себе, людини мусить опинитися в граничній ситуації, наприклад, в ситуації боротьби, вини тощо. Найбільш яскравий приклад граничної ситуації – буття перед лицем смерті… Найбільш надійним засобом осягання світу є інтуїція – «</a:t>
            </a:r>
            <a:r>
              <a:rPr lang="uk-UA" dirty="0" err="1"/>
              <a:t>екзистенційне</a:t>
            </a:r>
            <a:r>
              <a:rPr lang="uk-UA" dirty="0"/>
              <a:t> </a:t>
            </a:r>
            <a:r>
              <a:rPr lang="uk-UA" dirty="0" err="1"/>
              <a:t>озаріння</a:t>
            </a:r>
            <a:r>
              <a:rPr lang="uk-UA" dirty="0"/>
              <a:t>»</a:t>
            </a:r>
          </a:p>
        </p:txBody>
      </p:sp>
    </p:spTree>
    <p:extLst>
      <p:ext uri="{BB962C8B-B14F-4D97-AF65-F5344CB8AC3E}">
        <p14:creationId xmlns:p14="http://schemas.microsoft.com/office/powerpoint/2010/main" val="206504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54F6E2D-C607-4B10-B24C-17B284443220}"/>
              </a:ext>
            </a:extLst>
          </p:cNvPr>
          <p:cNvSpPr>
            <a:spLocks noGrp="1"/>
          </p:cNvSpPr>
          <p:nvPr>
            <p:ph type="title"/>
          </p:nvPr>
        </p:nvSpPr>
        <p:spPr>
          <a:xfrm>
            <a:off x="826558" y="647988"/>
            <a:ext cx="3680885" cy="1371600"/>
          </a:xfrm>
        </p:spPr>
        <p:txBody>
          <a:bodyPr/>
          <a:lstStyle/>
          <a:p>
            <a:pPr algn="ctr"/>
            <a:r>
              <a:rPr lang="uk-UA" dirty="0" err="1"/>
              <a:t>Серен</a:t>
            </a:r>
            <a:r>
              <a:rPr lang="uk-UA" dirty="0"/>
              <a:t> </a:t>
            </a:r>
            <a:r>
              <a:rPr lang="uk-UA" dirty="0" err="1"/>
              <a:t>К’єркегор</a:t>
            </a:r>
            <a:br>
              <a:rPr lang="uk-UA" dirty="0"/>
            </a:br>
            <a:r>
              <a:rPr lang="uk-UA" dirty="0"/>
              <a:t> (1813—1855)</a:t>
            </a:r>
          </a:p>
        </p:txBody>
      </p:sp>
      <p:sp>
        <p:nvSpPr>
          <p:cNvPr id="5" name="Місце для вмісту 4">
            <a:extLst>
              <a:ext uri="{FF2B5EF4-FFF2-40B4-BE49-F238E27FC236}">
                <a16:creationId xmlns:a16="http://schemas.microsoft.com/office/drawing/2014/main" id="{91F1973F-85CA-4C27-9EBD-CC053A690BD9}"/>
              </a:ext>
            </a:extLst>
          </p:cNvPr>
          <p:cNvSpPr>
            <a:spLocks noGrp="1"/>
          </p:cNvSpPr>
          <p:nvPr>
            <p:ph idx="1"/>
          </p:nvPr>
        </p:nvSpPr>
        <p:spPr/>
        <p:txBody>
          <a:bodyPr>
            <a:normAutofit fontScale="85000" lnSpcReduction="20000"/>
          </a:bodyPr>
          <a:lstStyle/>
          <a:p>
            <a:pPr algn="just"/>
            <a:r>
              <a:rPr lang="uk-UA" dirty="0"/>
              <a:t>Теоретичною основою екзистенціалізму стали філософські погляди </a:t>
            </a:r>
            <a:r>
              <a:rPr lang="uk-UA" dirty="0" err="1"/>
              <a:t>Серена</a:t>
            </a:r>
            <a:r>
              <a:rPr lang="uk-UA" dirty="0"/>
              <a:t> </a:t>
            </a:r>
            <a:r>
              <a:rPr lang="uk-UA" dirty="0" err="1"/>
              <a:t>К’єркегора</a:t>
            </a:r>
            <a:r>
              <a:rPr lang="uk-UA" dirty="0"/>
              <a:t>, маловідомого в </a:t>
            </a:r>
            <a:r>
              <a:rPr lang="en-US" dirty="0"/>
              <a:t>XIX </a:t>
            </a:r>
            <a:r>
              <a:rPr lang="uk-UA" dirty="0"/>
              <a:t>ст. датського філософа, а також думки </a:t>
            </a:r>
            <a:r>
              <a:rPr lang="uk-UA" dirty="0" err="1"/>
              <a:t>Ф.Достоєвського</a:t>
            </a:r>
            <a:r>
              <a:rPr lang="uk-UA" dirty="0"/>
              <a:t>, феноменологія </a:t>
            </a:r>
            <a:r>
              <a:rPr lang="uk-UA" dirty="0" err="1"/>
              <a:t>Гуссерля</a:t>
            </a:r>
            <a:r>
              <a:rPr lang="uk-UA" dirty="0"/>
              <a:t> та ін.</a:t>
            </a:r>
          </a:p>
          <a:p>
            <a:pPr algn="just"/>
            <a:r>
              <a:rPr lang="uk-UA" dirty="0"/>
              <a:t>Термін «екзистенціалізм», що означає «філософія існування», ввів </a:t>
            </a:r>
            <a:r>
              <a:rPr lang="uk-UA" dirty="0" err="1"/>
              <a:t>С.К’єркегор</a:t>
            </a:r>
            <a:r>
              <a:rPr lang="uk-UA" dirty="0"/>
              <a:t>. </a:t>
            </a:r>
          </a:p>
          <a:p>
            <a:pPr algn="just"/>
            <a:r>
              <a:rPr lang="uk-UA" dirty="0"/>
              <a:t>У своїх працях «Страх і тремтіння» (1843 р.), «Чи — чи» (1843 р.), «Поняття страху» (1844 р.), «Стадії на дорозі життя» (1845 р.) та ін. </a:t>
            </a:r>
            <a:r>
              <a:rPr lang="uk-UA" dirty="0" err="1"/>
              <a:t>К’єркегор</a:t>
            </a:r>
            <a:r>
              <a:rPr lang="uk-UA" dirty="0"/>
              <a:t> описує стан людини в різних ситуаціях, її успіхи і невдачі, радість і смуток. </a:t>
            </a:r>
          </a:p>
          <a:p>
            <a:pPr algn="just"/>
            <a:r>
              <a:rPr lang="uk-UA" dirty="0"/>
              <a:t>Життя, пише датський мислитель в «Чи — чи», пропонує індивіду безліч форм існування. Воно завжди ставить перед людиною дилему: чи ти підеш дорогою, яку підказує тобі внутрішній голос, сумління, чи вибереш ту, яку нав’язує суспільство. </a:t>
            </a:r>
          </a:p>
          <a:p>
            <a:pPr algn="just"/>
            <a:r>
              <a:rPr lang="uk-UA" dirty="0"/>
              <a:t>Кожна людина, зазначає </a:t>
            </a:r>
            <a:r>
              <a:rPr lang="uk-UA" dirty="0" err="1"/>
              <a:t>С.К’єркегор</a:t>
            </a:r>
            <a:r>
              <a:rPr lang="uk-UA" dirty="0"/>
              <a:t>, проходить три стадії життя: </a:t>
            </a:r>
          </a:p>
          <a:p>
            <a:pPr algn="just"/>
            <a:r>
              <a:rPr lang="uk-UA" dirty="0"/>
              <a:t>1) естетичну, коли людина живе мріями про майбутнє; </a:t>
            </a:r>
          </a:p>
          <a:p>
            <a:pPr algn="just"/>
            <a:r>
              <a:rPr lang="uk-UA" dirty="0"/>
              <a:t>2) етичну, коли вона шукає не можливого, а дійсного. «Хто втікає в майбутнє, той — боягуз, хто в минуле — гедоніст, хто живе сьогоднішнім днем, той є справжньою людиною»,— говорив </a:t>
            </a:r>
            <a:r>
              <a:rPr lang="uk-UA" dirty="0" err="1"/>
              <a:t>С.К’єркегор</a:t>
            </a:r>
            <a:r>
              <a:rPr lang="uk-UA" dirty="0"/>
              <a:t>. </a:t>
            </a:r>
          </a:p>
          <a:p>
            <a:pPr algn="just"/>
            <a:r>
              <a:rPr lang="uk-UA" dirty="0"/>
              <a:t>3) релігійний тип людини, яка стоїть перед вибором: віддати перевагу вічному чи конечному, світлому, божественному чи непевному, але легкому, людському.</a:t>
            </a:r>
          </a:p>
          <a:p>
            <a:endParaRPr lang="uk-UA" dirty="0"/>
          </a:p>
        </p:txBody>
      </p:sp>
      <p:sp>
        <p:nvSpPr>
          <p:cNvPr id="6" name="Місце для тексту 5">
            <a:extLst>
              <a:ext uri="{FF2B5EF4-FFF2-40B4-BE49-F238E27FC236}">
                <a16:creationId xmlns:a16="http://schemas.microsoft.com/office/drawing/2014/main" id="{1D008A93-78CA-4561-B709-27718153F8C7}"/>
              </a:ext>
            </a:extLst>
          </p:cNvPr>
          <p:cNvSpPr>
            <a:spLocks noGrp="1"/>
          </p:cNvSpPr>
          <p:nvPr>
            <p:ph type="body" sz="half" idx="2"/>
          </p:nvPr>
        </p:nvSpPr>
        <p:spPr/>
        <p:txBody>
          <a:bodyPr/>
          <a:lstStyle/>
          <a:p>
            <a:endParaRPr lang="uk-UA"/>
          </a:p>
        </p:txBody>
      </p:sp>
      <p:pic>
        <p:nvPicPr>
          <p:cNvPr id="3074" name="Picture 2" descr="Серен Кьеркегор - биография, факты, фото">
            <a:extLst>
              <a:ext uri="{FF2B5EF4-FFF2-40B4-BE49-F238E27FC236}">
                <a16:creationId xmlns:a16="http://schemas.microsoft.com/office/drawing/2014/main" id="{FC382240-B334-4B8F-BFAD-D8E47914B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517" y="2976813"/>
            <a:ext cx="4107305" cy="260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4210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ебеса">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docProps/app.xml><?xml version="1.0" encoding="utf-8"?>
<Properties xmlns="http://schemas.openxmlformats.org/officeDocument/2006/extended-properties" xmlns:vt="http://schemas.openxmlformats.org/officeDocument/2006/docPropsVTypes">
  <Template>TM03457452[[fn=Небеса]]</Template>
  <TotalTime>274</TotalTime>
  <Words>5558</Words>
  <Application>Microsoft Office PowerPoint</Application>
  <PresentationFormat>Широкий екран</PresentationFormat>
  <Paragraphs>129</Paragraphs>
  <Slides>34</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34</vt:i4>
      </vt:variant>
    </vt:vector>
  </HeadingPairs>
  <TitlesOfParts>
    <vt:vector size="38" baseType="lpstr">
      <vt:lpstr>Arial</vt:lpstr>
      <vt:lpstr>Calibri</vt:lpstr>
      <vt:lpstr>Calibri Light</vt:lpstr>
      <vt:lpstr>Небеса</vt:lpstr>
      <vt:lpstr>Сучасна світова філософія</vt:lpstr>
      <vt:lpstr>Філософська антропологія</vt:lpstr>
      <vt:lpstr>М. Шелер</vt:lpstr>
      <vt:lpstr>Презентація PowerPoint</vt:lpstr>
      <vt:lpstr>Гельмут Плеснер (1892-1985)  </vt:lpstr>
      <vt:lpstr>Презентація PowerPoint</vt:lpstr>
      <vt:lpstr>Арнольд Гелен (1904-1976)</vt:lpstr>
      <vt:lpstr>Екзистенціалізм</vt:lpstr>
      <vt:lpstr>Серен К’єркегор  (1813—1855)</vt:lpstr>
      <vt:lpstr>Презентація PowerPoint</vt:lpstr>
      <vt:lpstr>Презентація PowerPoint</vt:lpstr>
      <vt:lpstr>Альбер Камю (1913-1960)</vt:lpstr>
      <vt:lpstr>Мартін Гайдеггер (1889 – 1976)</vt:lpstr>
      <vt:lpstr>Жан-Поль Сартр (1905 — 1980)</vt:lpstr>
      <vt:lpstr>Презентація PowerPoint</vt:lpstr>
      <vt:lpstr>Презентація PowerPoint</vt:lpstr>
      <vt:lpstr>Презентація PowerPoint</vt:lpstr>
      <vt:lpstr>тема смерті</vt:lpstr>
      <vt:lpstr>головні аспекти філософії екзистенціалізму: </vt:lpstr>
      <vt:lpstr>Зигмунд Фрейд (Фройд) (1856—1939).  </vt:lpstr>
      <vt:lpstr>Презентація PowerPoint</vt:lpstr>
      <vt:lpstr>Презентація PowerPoint</vt:lpstr>
      <vt:lpstr>Презентація PowerPoint</vt:lpstr>
      <vt:lpstr>Карл Густав Юнг  (1875-1961) </vt:lpstr>
      <vt:lpstr>Презентація PowerPoint</vt:lpstr>
      <vt:lpstr>Еріх Фромм (1900-1980)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Сучасна світова філософія</dc:title>
  <dc:creator>Admin</dc:creator>
  <cp:lastModifiedBy>Admin</cp:lastModifiedBy>
  <cp:revision>9</cp:revision>
  <dcterms:created xsi:type="dcterms:W3CDTF">2022-10-06T18:16:09Z</dcterms:created>
  <dcterms:modified xsi:type="dcterms:W3CDTF">2022-11-02T14:40:09Z</dcterms:modified>
</cp:coreProperties>
</file>