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2"/>
  </p:sldMasterIdLst>
  <p:notesMasterIdLst>
    <p:notesMasterId r:id="rId90"/>
  </p:notesMasterIdLst>
  <p:sldIdLst>
    <p:sldId id="256" r:id="rId3"/>
    <p:sldId id="281" r:id="rId4"/>
    <p:sldId id="345" r:id="rId5"/>
    <p:sldId id="346" r:id="rId6"/>
    <p:sldId id="325" r:id="rId7"/>
    <p:sldId id="347" r:id="rId8"/>
    <p:sldId id="348" r:id="rId9"/>
    <p:sldId id="326" r:id="rId10"/>
    <p:sldId id="352" r:id="rId11"/>
    <p:sldId id="353" r:id="rId12"/>
    <p:sldId id="351" r:id="rId13"/>
    <p:sldId id="350" r:id="rId14"/>
    <p:sldId id="354" r:id="rId15"/>
    <p:sldId id="355" r:id="rId16"/>
    <p:sldId id="356" r:id="rId17"/>
    <p:sldId id="357" r:id="rId18"/>
    <p:sldId id="358" r:id="rId19"/>
    <p:sldId id="359" r:id="rId20"/>
    <p:sldId id="360" r:id="rId21"/>
    <p:sldId id="361" r:id="rId22"/>
    <p:sldId id="362" r:id="rId23"/>
    <p:sldId id="363" r:id="rId24"/>
    <p:sldId id="365" r:id="rId25"/>
    <p:sldId id="364" r:id="rId26"/>
    <p:sldId id="367" r:id="rId27"/>
    <p:sldId id="366" r:id="rId28"/>
    <p:sldId id="368" r:id="rId29"/>
    <p:sldId id="369" r:id="rId30"/>
    <p:sldId id="370" r:id="rId31"/>
    <p:sldId id="371" r:id="rId32"/>
    <p:sldId id="372" r:id="rId33"/>
    <p:sldId id="373" r:id="rId34"/>
    <p:sldId id="374" r:id="rId35"/>
    <p:sldId id="375" r:id="rId36"/>
    <p:sldId id="344" r:id="rId37"/>
    <p:sldId id="377" r:id="rId38"/>
    <p:sldId id="381" r:id="rId39"/>
    <p:sldId id="378" r:id="rId40"/>
    <p:sldId id="379" r:id="rId41"/>
    <p:sldId id="384" r:id="rId42"/>
    <p:sldId id="385" r:id="rId43"/>
    <p:sldId id="386" r:id="rId44"/>
    <p:sldId id="387" r:id="rId45"/>
    <p:sldId id="388" r:id="rId46"/>
    <p:sldId id="389" r:id="rId47"/>
    <p:sldId id="390" r:id="rId48"/>
    <p:sldId id="391" r:id="rId49"/>
    <p:sldId id="392" r:id="rId50"/>
    <p:sldId id="393" r:id="rId51"/>
    <p:sldId id="394" r:id="rId52"/>
    <p:sldId id="395" r:id="rId53"/>
    <p:sldId id="396" r:id="rId54"/>
    <p:sldId id="398" r:id="rId55"/>
    <p:sldId id="397" r:id="rId56"/>
    <p:sldId id="399" r:id="rId57"/>
    <p:sldId id="401" r:id="rId58"/>
    <p:sldId id="402" r:id="rId59"/>
    <p:sldId id="376" r:id="rId60"/>
    <p:sldId id="282" r:id="rId61"/>
    <p:sldId id="283" r:id="rId62"/>
    <p:sldId id="294" r:id="rId63"/>
    <p:sldId id="295" r:id="rId64"/>
    <p:sldId id="284" r:id="rId65"/>
    <p:sldId id="297" r:id="rId66"/>
    <p:sldId id="311" r:id="rId67"/>
    <p:sldId id="312" r:id="rId68"/>
    <p:sldId id="299" r:id="rId69"/>
    <p:sldId id="300" r:id="rId70"/>
    <p:sldId id="301" r:id="rId71"/>
    <p:sldId id="302" r:id="rId72"/>
    <p:sldId id="303" r:id="rId73"/>
    <p:sldId id="304" r:id="rId74"/>
    <p:sldId id="305" r:id="rId75"/>
    <p:sldId id="306" r:id="rId76"/>
    <p:sldId id="307" r:id="rId77"/>
    <p:sldId id="313" r:id="rId78"/>
    <p:sldId id="314" r:id="rId79"/>
    <p:sldId id="316" r:id="rId80"/>
    <p:sldId id="315" r:id="rId81"/>
    <p:sldId id="318" r:id="rId82"/>
    <p:sldId id="317" r:id="rId83"/>
    <p:sldId id="320" r:id="rId84"/>
    <p:sldId id="319" r:id="rId85"/>
    <p:sldId id="321" r:id="rId86"/>
    <p:sldId id="324" r:id="rId87"/>
    <p:sldId id="323" r:id="rId88"/>
    <p:sldId id="308" r:id="rId89"/>
  </p:sldIdLst>
  <p:sldSz cx="9144000" cy="6858000" type="screen4x3"/>
  <p:notesSz cx="6858000" cy="9144000"/>
  <p:defaultTextStyle>
    <a:defPPr>
      <a:defRPr lang="en-US"/>
    </a:defPPr>
    <a:lvl1pPr marL="0" algn="l" rtl="0" latinLnBrk="0">
      <a:defRPr sz="1800" kern="1200">
        <a:solidFill>
          <a:schemeClr val="tx1"/>
        </a:solidFill>
        <a:latin typeface="+mn-lt"/>
        <a:ea typeface="+mn-ea"/>
        <a:cs typeface="+mn-cs"/>
      </a:defRPr>
    </a:lvl1pPr>
    <a:lvl2pPr marL="457200" algn="l" rtl="0" latinLnBrk="0">
      <a:defRPr sz="1800" kern="1200">
        <a:solidFill>
          <a:schemeClr val="tx1"/>
        </a:solidFill>
        <a:latin typeface="+mn-lt"/>
        <a:ea typeface="+mn-ea"/>
        <a:cs typeface="+mn-cs"/>
      </a:defRPr>
    </a:lvl2pPr>
    <a:lvl3pPr marL="914400" algn="l" rtl="0" latinLnBrk="0">
      <a:defRPr sz="1800" kern="1200">
        <a:solidFill>
          <a:schemeClr val="tx1"/>
        </a:solidFill>
        <a:latin typeface="+mn-lt"/>
        <a:ea typeface="+mn-ea"/>
        <a:cs typeface="+mn-cs"/>
      </a:defRPr>
    </a:lvl3pPr>
    <a:lvl4pPr marL="1371600" algn="l" rtl="0" latinLnBrk="0">
      <a:defRPr sz="1800" kern="1200">
        <a:solidFill>
          <a:schemeClr val="tx1"/>
        </a:solidFill>
        <a:latin typeface="+mn-lt"/>
        <a:ea typeface="+mn-ea"/>
        <a:cs typeface="+mn-cs"/>
      </a:defRPr>
    </a:lvl4pPr>
    <a:lvl5pPr marL="1828800" algn="l" rtl="0" latinLnBrk="0">
      <a:defRPr sz="1800" kern="1200">
        <a:solidFill>
          <a:schemeClr val="tx1"/>
        </a:solidFill>
        <a:latin typeface="+mn-lt"/>
        <a:ea typeface="+mn-ea"/>
        <a:cs typeface="+mn-cs"/>
      </a:defRPr>
    </a:lvl5pPr>
    <a:lvl6pPr marL="2286000" algn="l" rtl="0" latinLnBrk="0">
      <a:defRPr sz="1800" kern="1200">
        <a:solidFill>
          <a:schemeClr val="tx1"/>
        </a:solidFill>
        <a:latin typeface="+mn-lt"/>
        <a:ea typeface="+mn-ea"/>
        <a:cs typeface="+mn-cs"/>
      </a:defRPr>
    </a:lvl6pPr>
    <a:lvl7pPr marL="2743200" algn="l" rtl="0" latinLnBrk="0">
      <a:defRPr sz="1800" kern="1200">
        <a:solidFill>
          <a:schemeClr val="tx1"/>
        </a:solidFill>
        <a:latin typeface="+mn-lt"/>
        <a:ea typeface="+mn-ea"/>
        <a:cs typeface="+mn-cs"/>
      </a:defRPr>
    </a:lvl7pPr>
    <a:lvl8pPr marL="3200400" algn="l" rtl="0" latinLnBrk="0">
      <a:defRPr sz="1800" kern="1200">
        <a:solidFill>
          <a:schemeClr val="tx1"/>
        </a:solidFill>
        <a:latin typeface="+mn-lt"/>
        <a:ea typeface="+mn-ea"/>
        <a:cs typeface="+mn-cs"/>
      </a:defRPr>
    </a:lvl8pPr>
    <a:lvl9pPr marL="3657600" algn="l" rtl="0" latinLnBrk="0">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9">
    <a:wholeTbl>
      <a:tcTxStyle>
        <a:fontRef idx="minor">
          <a:scrgbClr r="0" g="0" b="0"/>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fontRef idx="minor">
          <a:scrgbClr r="0" g="0" b="0"/>
        </a:fontRef>
        <a:schemeClr val="lt1"/>
      </a:tcTxStyle>
      <a:tcStyle>
        <a:tcBdr>
          <a:top>
            <a:ln w="38100" cmpd="sng">
              <a:solidFill>
                <a:schemeClr val="lt1"/>
              </a:solidFill>
            </a:ln>
          </a:top>
        </a:tcBdr>
        <a:fill>
          <a:solidFill>
            <a:schemeClr val="accent1"/>
          </a:solidFill>
        </a:fill>
      </a:tcStyle>
    </a:lastRow>
    <a:seCell>
      <a:tcStyle>
        <a:tcBdr/>
      </a:tcStyle>
    </a:seCell>
    <a:swCell>
      <a:tcStyle>
        <a:tcBdr/>
      </a:tcStyle>
    </a:swCell>
    <a:firstRow>
      <a:tcTxStyle b="on">
        <a:fontRef idx="minor">
          <a:scrgbClr r="0" g="0" b="0"/>
        </a:fontRef>
        <a:schemeClr val="lt1"/>
      </a:tcTxStyle>
      <a:tcStyle>
        <a:tcBdr>
          <a:bottom>
            <a:ln w="38100" cmpd="sng">
              <a:solidFill>
                <a:schemeClr val="lt1"/>
              </a:solidFill>
            </a:ln>
          </a:bottom>
        </a:tcBdr>
        <a:fill>
          <a:solidFill>
            <a:schemeClr val="accent1"/>
          </a:solidFill>
        </a:fill>
      </a:tcStyle>
    </a:firstRow>
    <a:neCell>
      <a:tcStyle>
        <a:tcBdr/>
      </a:tcStyle>
    </a:neCell>
    <a:nwCell>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7" autoAdjust="0"/>
    <p:restoredTop sz="94696" autoAdjust="0"/>
  </p:normalViewPr>
  <p:slideViewPr>
    <p:cSldViewPr>
      <p:cViewPr varScale="1">
        <p:scale>
          <a:sx n="116" d="100"/>
          <a:sy n="116" d="100"/>
        </p:scale>
        <p:origin x="1712" y="1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notesMaster" Target="notesMasters/notesMaster1.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viewProps" Target="viewProps.xml"/><Relationship Id="rId2" Type="http://schemas.openxmlformats.org/officeDocument/2006/relationships/slideMaster" Target="slideMasters/slideMaster1.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rtlCol="0"/>
          <a:lstStyle>
            <a:lvl1pPr algn="r">
              <a:defRPr sz="1200"/>
            </a:lvl1pPr>
          </a:lstStyle>
          <a:p>
            <a:fld id="{F97678DB-3F8D-4CD0-BA77-3656CB4B8304}" type="datetimeFigureOut">
              <a:rPr lang="en-US" smtClean="0"/>
              <a:pPr/>
              <a:t>11/2/23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rtlCol="0" anchor="b"/>
          <a:lstStyle>
            <a:lvl1pPr algn="r">
              <a:defRPr sz="1200"/>
            </a:lvl1pPr>
          </a:lstStyle>
          <a:p>
            <a:fld id="{55A5A28D-BDB6-46FF-A1EF-D3D59E3A726F}" type="slidenum">
              <a:rPr lang="en-US" smtClean="0"/>
              <a:pPr/>
              <a:t>‹#›</a:t>
            </a:fld>
            <a:endParaRPr lang="en-US"/>
          </a:p>
        </p:txBody>
      </p:sp>
    </p:spTree>
    <p:extLst>
      <p:ext uri="{BB962C8B-B14F-4D97-AF65-F5344CB8AC3E}">
        <p14:creationId xmlns:p14="http://schemas.microsoft.com/office/powerpoint/2010/main" val="2925331668"/>
      </p:ext>
    </p:extLst>
  </p:cSld>
  <p:clrMap bg1="lt1" tx1="dk1" bg2="lt2" tx2="dk2" accent1="accent1" accent2="accent2" accent3="accent3" accent4="accent4" accent5="accent5" accent6="accent6" hlink="hlink" folHlink="folHlink"/>
  <p:notesStyle>
    <a:lvl1pPr marL="0" algn="l" rtl="0">
      <a:defRPr sz="1200" kern="1200">
        <a:solidFill>
          <a:schemeClr val="tx1"/>
        </a:solidFill>
        <a:latin typeface="+mn-lt"/>
        <a:ea typeface="+mn-ea"/>
        <a:cs typeface="+mn-cs"/>
      </a:defRPr>
    </a:lvl1pPr>
    <a:lvl2pPr marL="457200" algn="l" rtl="0">
      <a:defRPr sz="1200" kern="1200">
        <a:solidFill>
          <a:schemeClr val="tx1"/>
        </a:solidFill>
        <a:latin typeface="+mn-lt"/>
        <a:ea typeface="+mn-ea"/>
        <a:cs typeface="+mn-cs"/>
      </a:defRPr>
    </a:lvl2pPr>
    <a:lvl3pPr marL="914400" algn="l" rtl="0">
      <a:defRPr sz="1200" kern="1200">
        <a:solidFill>
          <a:schemeClr val="tx1"/>
        </a:solidFill>
        <a:latin typeface="+mn-lt"/>
        <a:ea typeface="+mn-ea"/>
        <a:cs typeface="+mn-cs"/>
      </a:defRPr>
    </a:lvl3pPr>
    <a:lvl4pPr marL="1371600" algn="l" rtl="0">
      <a:defRPr sz="1200" kern="1200">
        <a:solidFill>
          <a:schemeClr val="tx1"/>
        </a:solidFill>
        <a:latin typeface="+mn-lt"/>
        <a:ea typeface="+mn-ea"/>
        <a:cs typeface="+mn-cs"/>
      </a:defRPr>
    </a:lvl4pPr>
    <a:lvl5pPr marL="1828800" algn="l" rtl="0">
      <a:defRPr sz="1200" kern="1200">
        <a:solidFill>
          <a:schemeClr val="tx1"/>
        </a:solidFill>
        <a:latin typeface="+mn-lt"/>
        <a:ea typeface="+mn-ea"/>
        <a:cs typeface="+mn-cs"/>
      </a:defRPr>
    </a:lvl5pPr>
    <a:lvl6pPr marL="2286000" algn="l" rtl="0">
      <a:defRPr sz="1200" kern="1200">
        <a:solidFill>
          <a:schemeClr val="tx1"/>
        </a:solidFill>
        <a:latin typeface="+mn-lt"/>
        <a:ea typeface="+mn-ea"/>
        <a:cs typeface="+mn-cs"/>
      </a:defRPr>
    </a:lvl6pPr>
    <a:lvl7pPr marL="2743200" algn="l" rtl="0">
      <a:defRPr sz="1200" kern="1200">
        <a:solidFill>
          <a:schemeClr val="tx1"/>
        </a:solidFill>
        <a:latin typeface="+mn-lt"/>
        <a:ea typeface="+mn-ea"/>
        <a:cs typeface="+mn-cs"/>
      </a:defRPr>
    </a:lvl7pPr>
    <a:lvl8pPr marL="3200400" algn="l" rtl="0">
      <a:defRPr sz="1200" kern="1200">
        <a:solidFill>
          <a:schemeClr val="tx1"/>
        </a:solidFill>
        <a:latin typeface="+mn-lt"/>
        <a:ea typeface="+mn-ea"/>
        <a:cs typeface="+mn-cs"/>
      </a:defRPr>
    </a:lvl8pPr>
    <a:lvl9pPr marL="3657600" algn="l" rtl="0">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ru-RU" noProof="0" dirty="0"/>
          </a:p>
        </p:txBody>
      </p:sp>
      <p:sp>
        <p:nvSpPr>
          <p:cNvPr id="4" name="Slide Number Placeholder 3"/>
          <p:cNvSpPr>
            <a:spLocks noGrp="1"/>
          </p:cNvSpPr>
          <p:nvPr>
            <p:ph type="sldNum" sz="quarter" idx="10"/>
          </p:nvPr>
        </p:nvSpPr>
        <p:spPr/>
        <p:txBody>
          <a:bodyPr/>
          <a:lstStyle/>
          <a:p>
            <a:fld id="{55A5A28D-BDB6-46FF-A1EF-D3D59E3A726F}" type="slidenum">
              <a:rPr lang="en-US" smtClean="0"/>
              <a:pPr/>
              <a:t>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ru-RU" noProof="0" dirty="0"/>
          </a:p>
        </p:txBody>
      </p:sp>
      <p:sp>
        <p:nvSpPr>
          <p:cNvPr id="4" name="Slide Number Placeholder 3"/>
          <p:cNvSpPr>
            <a:spLocks noGrp="1"/>
          </p:cNvSpPr>
          <p:nvPr>
            <p:ph type="sldNum" sz="quarter" idx="10"/>
          </p:nvPr>
        </p:nvSpPr>
        <p:spPr/>
        <p:txBody>
          <a:bodyPr/>
          <a:lstStyle/>
          <a:p>
            <a:fld id="{55A5A28D-BDB6-46FF-A1EF-D3D59E3A726F}" type="slidenum">
              <a:rPr lang="en-US" smtClean="0">
                <a:solidFill>
                  <a:prstClr val="black"/>
                </a:solidFill>
              </a:rPr>
              <a:pPr/>
              <a:t>66</a:t>
            </a:fld>
            <a:endParaRPr lang="en-US">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14" name="Group 13"/>
          <p:cNvGrpSpPr/>
          <p:nvPr/>
        </p:nvGrpSpPr>
        <p:grpSpPr>
          <a:xfrm>
            <a:off x="0" y="0"/>
            <a:ext cx="9163050" cy="6858000"/>
            <a:chOff x="0" y="0"/>
            <a:chExt cx="9163050" cy="6858000"/>
          </a:xfrm>
        </p:grpSpPr>
        <p:pic>
          <p:nvPicPr>
            <p:cNvPr id="7" name="Rectangle 6"/>
            <p:cNvPicPr>
              <a:picLocks noChangeAspect="1"/>
            </p:cNvPicPr>
            <p:nvPr/>
          </p:nvPicPr>
          <p:blipFill>
            <a:blip r:embed="rId2"/>
            <a:stretch>
              <a:fillRect/>
            </a:stretch>
          </p:blipFill>
          <p:spPr>
            <a:xfrm>
              <a:off x="1292" y="457200"/>
              <a:ext cx="9144000" cy="6400800"/>
            </a:xfrm>
            <a:prstGeom prst="rect">
              <a:avLst/>
            </a:prstGeom>
            <a:noFill/>
            <a:ln>
              <a:noFill/>
            </a:ln>
          </p:spPr>
        </p:pic>
        <p:sp>
          <p:nvSpPr>
            <p:cNvPr id="8" name="Rectangle 7"/>
            <p:cNvSpPr/>
            <p:nvPr/>
          </p:nvSpPr>
          <p:spPr>
            <a:xfrm>
              <a:off x="1292" y="0"/>
              <a:ext cx="9144000" cy="6858000"/>
            </a:xfrm>
            <a:prstGeom prst="rect">
              <a:avLst/>
            </a:prstGeom>
            <a:solidFill>
              <a:schemeClr val="accent2">
                <a:shade val="75000"/>
                <a:alpha val="90000"/>
              </a:schemeClr>
            </a:soli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0" y="0"/>
              <a:ext cx="9144000" cy="2286000"/>
            </a:xfrm>
            <a:prstGeom prst="rect">
              <a:avLst/>
            </a:prstGeom>
            <a:gradFill flip="none" rotWithShape="1">
              <a:gsLst>
                <a:gs pos="33000">
                  <a:schemeClr val="accent3">
                    <a:alpha val="49000"/>
                  </a:schemeClr>
                </a:gs>
                <a:gs pos="100000">
                  <a:schemeClr val="bg1">
                    <a:alpha val="43000"/>
                  </a:schemeClr>
                </a:gs>
              </a:gsLst>
              <a:lin ang="5400000" scaled="1"/>
              <a:tileRect/>
            </a:gradFill>
            <a:ln w="25400" cap="rnd" cmpd="sng" algn="ctr">
              <a:noFill/>
              <a:prstDash val="solid"/>
            </a:ln>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292" y="1981200"/>
              <a:ext cx="9144000" cy="609600"/>
            </a:xfrm>
            <a:prstGeom prst="rect">
              <a:avLst/>
            </a:prstGeom>
            <a:solidFill>
              <a:schemeClr val="tx2"/>
            </a:soli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5166" y="2590800"/>
              <a:ext cx="9144000" cy="457200"/>
            </a:xfrm>
            <a:prstGeom prst="rect">
              <a:avLst/>
            </a:prstGeom>
            <a:solidFill>
              <a:schemeClr val="accent6">
                <a:shade val="10000"/>
              </a:schemeClr>
            </a:soli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19050" y="0"/>
              <a:ext cx="9144000" cy="1981200"/>
            </a:xfrm>
            <a:prstGeom prst="rect">
              <a:avLst/>
            </a:prstGeom>
            <a:gradFill flip="none" rotWithShape="1">
              <a:gsLst>
                <a:gs pos="33000">
                  <a:schemeClr val="accent3"/>
                </a:gs>
                <a:gs pos="100000">
                  <a:schemeClr val="bg1">
                    <a:alpha val="0"/>
                  </a:schemeClr>
                </a:gs>
              </a:gsLst>
              <a:lin ang="5400000" scaled="1"/>
              <a:tileRect/>
            </a:gradFill>
            <a:ln w="25400" cap="rnd" cmpd="sng" algn="ctr">
              <a:noFill/>
              <a:prstDash val="solid"/>
            </a:ln>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ctrTitle"/>
          </p:nvPr>
        </p:nvSpPr>
        <p:spPr>
          <a:xfrm>
            <a:off x="685800" y="1952625"/>
            <a:ext cx="7772400" cy="666750"/>
          </a:xfrm>
        </p:spPr>
        <p:txBody>
          <a:bodyPr/>
          <a:lstStyle>
            <a:lvl1pPr algn="ctr">
              <a:defRPr sz="3600" cap="all" baseline="0">
                <a:effectLst>
                  <a:outerShdw blurRad="254000" algn="tl" rotWithShape="0">
                    <a:srgbClr val="000000">
                      <a:alpha val="43137"/>
                    </a:srgbClr>
                  </a:outerShdw>
                </a:effectLst>
              </a:defRPr>
            </a:lvl1pPr>
          </a:lstStyle>
          <a:p>
            <a:r>
              <a:rPr lang="ru-RU"/>
              <a:t>Образец заголовка</a:t>
            </a:r>
            <a:endParaRPr lang="en-US"/>
          </a:p>
        </p:txBody>
      </p:sp>
      <p:sp>
        <p:nvSpPr>
          <p:cNvPr id="3" name="Subtitle 2"/>
          <p:cNvSpPr>
            <a:spLocks noGrp="1"/>
          </p:cNvSpPr>
          <p:nvPr>
            <p:ph type="subTitle" idx="1"/>
          </p:nvPr>
        </p:nvSpPr>
        <p:spPr>
          <a:xfrm>
            <a:off x="685800" y="2667000"/>
            <a:ext cx="7772400" cy="381000"/>
          </a:xfrm>
        </p:spPr>
        <p:txBody>
          <a:bodyPr/>
          <a:lstStyle>
            <a:lvl1pPr marL="0" indent="0" algn="ctr">
              <a:buNone/>
              <a:defRPr sz="1600">
                <a:solidFill>
                  <a:schemeClr val="bg1"/>
                </a:solidFill>
                <a:effectLst>
                  <a:outerShdw blurRad="254000" algn="tl" rotWithShape="0">
                    <a:srgbClr val="000000">
                      <a:alpha val="43137"/>
                    </a:srgb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Date Placeholder 3"/>
          <p:cNvSpPr>
            <a:spLocks noGrp="1"/>
          </p:cNvSpPr>
          <p:nvPr>
            <p:ph type="dt" sz="half" idx="10"/>
          </p:nvPr>
        </p:nvSpPr>
        <p:spPr/>
        <p:txBody>
          <a:bodyPr/>
          <a:lstStyle/>
          <a:p>
            <a:fld id="{22B01318-6ABD-4BDD-BBB0-D5B124F36B42}" type="datetimeFigureOut">
              <a:rPr lang="en-US" smtClean="0"/>
              <a:pPr/>
              <a:t>11/2/23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D56ECA-4C16-4208-B374-27591EF545A3}"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bg>
      <p:bgPr>
        <a:solidFill>
          <a:schemeClr val="accent6">
            <a:shade val="10000"/>
          </a:schemeClr>
        </a:solidFill>
        <a:effectLst/>
      </p:bgPr>
    </p:bg>
    <p:spTree>
      <p:nvGrpSpPr>
        <p:cNvPr id="1" name=""/>
        <p:cNvGrpSpPr/>
        <p:nvPr/>
      </p:nvGrpSpPr>
      <p:grpSpPr>
        <a:xfrm>
          <a:off x="0" y="0"/>
          <a:ext cx="0" cy="0"/>
          <a:chOff x="0" y="0"/>
          <a:chExt cx="0" cy="0"/>
        </a:xfrm>
      </p:grpSpPr>
      <p:grpSp>
        <p:nvGrpSpPr>
          <p:cNvPr id="10" name="Group 9"/>
          <p:cNvGrpSpPr/>
          <p:nvPr/>
        </p:nvGrpSpPr>
        <p:grpSpPr>
          <a:xfrm>
            <a:off x="0" y="228600"/>
            <a:ext cx="9144000" cy="6400800"/>
            <a:chOff x="0" y="228600"/>
            <a:chExt cx="9144000" cy="6400800"/>
          </a:xfrm>
        </p:grpSpPr>
        <p:pic>
          <p:nvPicPr>
            <p:cNvPr id="7" name="Rectangle 6"/>
            <p:cNvPicPr>
              <a:picLocks noChangeAspect="1"/>
            </p:cNvPicPr>
            <p:nvPr/>
          </p:nvPicPr>
          <p:blipFill>
            <a:blip r:embed="rId2"/>
            <a:stretch>
              <a:fillRect/>
            </a:stretch>
          </p:blipFill>
          <p:spPr>
            <a:xfrm>
              <a:off x="0" y="228600"/>
              <a:ext cx="9144000" cy="6400800"/>
            </a:xfrm>
            <a:prstGeom prst="rect">
              <a:avLst/>
            </a:prstGeom>
            <a:noFill/>
            <a:ln>
              <a:noFill/>
            </a:ln>
          </p:spPr>
        </p:pic>
        <p:sp>
          <p:nvSpPr>
            <p:cNvPr id="8" name="Rectangle 7"/>
            <p:cNvSpPr/>
            <p:nvPr/>
          </p:nvSpPr>
          <p:spPr>
            <a:xfrm>
              <a:off x="0" y="228600"/>
              <a:ext cx="9144000" cy="6400800"/>
            </a:xfrm>
            <a:prstGeom prst="rect">
              <a:avLst/>
            </a:prstGeom>
            <a:solidFill>
              <a:schemeClr val="accent2">
                <a:shade val="50000"/>
                <a:alpha val="93000"/>
              </a:schemeClr>
            </a:soli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228600"/>
              <a:ext cx="9144000" cy="6199632"/>
            </a:xfrm>
            <a:prstGeom prst="rect">
              <a:avLst/>
            </a:prstGeom>
            <a:gradFill>
              <a:gsLst>
                <a:gs pos="66000">
                  <a:schemeClr val="accent3">
                    <a:alpha val="79000"/>
                  </a:schemeClr>
                </a:gs>
                <a:gs pos="100000">
                  <a:schemeClr val="bg1">
                    <a:alpha val="50000"/>
                  </a:schemeClr>
                </a:gs>
              </a:gsLst>
              <a:lin ang="5400000" scaled="1"/>
            </a:gradFill>
            <a:ln w="25400" cap="rnd" cmpd="sng" algn="ctr">
              <a:noFill/>
              <a:prstDash val="solid"/>
            </a:ln>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762000" y="3505200"/>
            <a:ext cx="7772400" cy="1362075"/>
          </a:xfrm>
        </p:spPr>
        <p:txBody>
          <a:bodyPr anchor="b" anchorCtr="0"/>
          <a:lstStyle>
            <a:lvl1pPr algn="l">
              <a:defRPr sz="3600" b="0" cap="all" baseline="0">
                <a:effectLst>
                  <a:outerShdw blurRad="254000" algn="tl" rotWithShape="0">
                    <a:srgbClr val="000000">
                      <a:alpha val="43137"/>
                    </a:srgbClr>
                  </a:outerShdw>
                </a:effectLst>
              </a:defRPr>
            </a:lvl1pPr>
          </a:lstStyle>
          <a:p>
            <a:r>
              <a:rPr lang="ru-RU"/>
              <a:t>Образец заголовка</a:t>
            </a:r>
            <a:endParaRPr lang="en-US"/>
          </a:p>
        </p:txBody>
      </p:sp>
      <p:sp>
        <p:nvSpPr>
          <p:cNvPr id="3" name="Text Placeholder 2"/>
          <p:cNvSpPr>
            <a:spLocks noGrp="1"/>
          </p:cNvSpPr>
          <p:nvPr>
            <p:ph type="body" idx="1"/>
          </p:nvPr>
        </p:nvSpPr>
        <p:spPr>
          <a:xfrm>
            <a:off x="762000" y="4876801"/>
            <a:ext cx="7772400" cy="1042987"/>
          </a:xfrm>
        </p:spPr>
        <p:txBody>
          <a:bodyPr anchor="t" anchorCtr="0"/>
          <a:lstStyle>
            <a:lvl1pPr marL="0" indent="0">
              <a:buNone/>
              <a:defRPr sz="1600">
                <a:solidFill>
                  <a:schemeClr val="accent6">
                    <a:shade val="1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5" name="Date Placeholder 4"/>
          <p:cNvSpPr>
            <a:spLocks noGrp="1"/>
          </p:cNvSpPr>
          <p:nvPr>
            <p:ph type="dt" sz="half" idx="10"/>
          </p:nvPr>
        </p:nvSpPr>
        <p:spPr/>
        <p:txBody>
          <a:bodyPr/>
          <a:lstStyle/>
          <a:p>
            <a:fld id="{22B01318-6ABD-4BDD-BBB0-D5B124F36B42}" type="datetimeFigureOut">
              <a:rPr lang="en-US" smtClean="0"/>
              <a:pPr/>
              <a:t>11/2/23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2D56ECA-4C16-4208-B374-27591EF545A3}"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a:t>Образец заголовка</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7" name="Date Placeholder 6"/>
          <p:cNvSpPr>
            <a:spLocks noGrp="1"/>
          </p:cNvSpPr>
          <p:nvPr>
            <p:ph type="dt" sz="half" idx="10"/>
          </p:nvPr>
        </p:nvSpPr>
        <p:spPr/>
        <p:txBody>
          <a:bodyPr/>
          <a:lstStyle/>
          <a:p>
            <a:fld id="{22B01318-6ABD-4BDD-BBB0-D5B124F36B42}" type="datetimeFigureOut">
              <a:rPr lang="en-US" smtClean="0"/>
              <a:pPr/>
              <a:t>11/2/23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2D56ECA-4C16-4208-B374-27591EF545A3}"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a:p>
        </p:txBody>
      </p:sp>
      <p:sp>
        <p:nvSpPr>
          <p:cNvPr id="3" name="Date Placeholder 2"/>
          <p:cNvSpPr>
            <a:spLocks noGrp="1"/>
          </p:cNvSpPr>
          <p:nvPr>
            <p:ph type="dt" sz="half" idx="10"/>
          </p:nvPr>
        </p:nvSpPr>
        <p:spPr/>
        <p:txBody>
          <a:bodyPr/>
          <a:lstStyle/>
          <a:p>
            <a:fld id="{22B01318-6ABD-4BDD-BBB0-D5B124F36B42}" type="datetimeFigureOut">
              <a:rPr lang="en-US" smtClean="0"/>
              <a:pPr/>
              <a:t>11/2/23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2D56ECA-4C16-4208-B374-27591EF545A3}"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2B01318-6ABD-4BDD-BBB0-D5B124F36B42}" type="datetimeFigureOut">
              <a:rPr lang="en-US" smtClean="0"/>
              <a:pPr/>
              <a:t>11/2/23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2D56ECA-4C16-4208-B374-27591EF545A3}"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ru-RU"/>
              <a:t>Образец заголовка</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22B01318-6ABD-4BDD-BBB0-D5B124F36B42}" type="datetimeFigureOut">
              <a:rPr lang="en-US" smtClean="0"/>
              <a:pPr/>
              <a:t>11/2/23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2D56ECA-4C16-4208-B374-27591EF545A3}"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ru-RU"/>
              <a:t>Образец заголовка</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22B01318-6ABD-4BDD-BBB0-D5B124F36B42}" type="datetimeFigureOut">
              <a:rPr lang="en-US" smtClean="0"/>
              <a:pPr/>
              <a:t>11/2/23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2D56ECA-4C16-4208-B374-27591EF545A3}"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Group 10"/>
          <p:cNvGrpSpPr/>
          <p:nvPr/>
        </p:nvGrpSpPr>
        <p:grpSpPr>
          <a:xfrm>
            <a:off x="0" y="0"/>
            <a:ext cx="9144000" cy="6858000"/>
            <a:chOff x="0" y="0"/>
            <a:chExt cx="9144000" cy="6858000"/>
          </a:xfrm>
        </p:grpSpPr>
        <p:sp>
          <p:nvSpPr>
            <p:cNvPr id="16" name="Rectangle 15"/>
            <p:cNvSpPr/>
            <p:nvPr/>
          </p:nvSpPr>
          <p:spPr>
            <a:xfrm>
              <a:off x="0" y="0"/>
              <a:ext cx="9144000" cy="6858000"/>
            </a:xfrm>
            <a:prstGeom prst="rect">
              <a:avLst/>
            </a:prstGeom>
            <a:solidFill>
              <a:schemeClr val="accent6">
                <a:shade val="10000"/>
              </a:schemeClr>
            </a:solidFill>
            <a:ln w="25400" cap="rnd" cmpd="sng" algn="ctr">
              <a:noFill/>
              <a:prstDash val="solid"/>
            </a:ln>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Rectangle 12"/>
            <p:cNvPicPr>
              <a:picLocks noChangeAspect="1"/>
            </p:cNvPicPr>
            <p:nvPr/>
          </p:nvPicPr>
          <p:blipFill>
            <a:blip r:embed="rId11"/>
            <a:stretch>
              <a:fillRect/>
            </a:stretch>
          </p:blipFill>
          <p:spPr>
            <a:xfrm>
              <a:off x="0" y="228600"/>
              <a:ext cx="9144000" cy="6400800"/>
            </a:xfrm>
            <a:prstGeom prst="rect">
              <a:avLst/>
            </a:prstGeom>
            <a:noFill/>
            <a:ln>
              <a:noFill/>
            </a:ln>
          </p:spPr>
        </p:pic>
        <p:sp>
          <p:nvSpPr>
            <p:cNvPr id="14" name="Rectangle 13"/>
            <p:cNvSpPr/>
            <p:nvPr/>
          </p:nvSpPr>
          <p:spPr>
            <a:xfrm>
              <a:off x="0" y="228600"/>
              <a:ext cx="9144000" cy="6400800"/>
            </a:xfrm>
            <a:prstGeom prst="rect">
              <a:avLst/>
            </a:prstGeom>
            <a:solidFill>
              <a:schemeClr val="accent2">
                <a:shade val="50000"/>
                <a:alpha val="90000"/>
              </a:schemeClr>
            </a:soli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0" y="1371601"/>
              <a:ext cx="9144000" cy="5057775"/>
            </a:xfrm>
            <a:prstGeom prst="rect">
              <a:avLst/>
            </a:prstGeom>
            <a:gradFill>
              <a:gsLst>
                <a:gs pos="66000">
                  <a:schemeClr val="accent3">
                    <a:alpha val="79000"/>
                  </a:schemeClr>
                </a:gs>
                <a:gs pos="100000">
                  <a:schemeClr val="bg1">
                    <a:alpha val="50000"/>
                  </a:schemeClr>
                </a:gs>
              </a:gsLst>
              <a:lin ang="5400000" scaled="1"/>
            </a:gradFill>
            <a:ln w="25400" cap="rnd" cmpd="sng" algn="ctr">
              <a:noFill/>
              <a:prstDash val="solid"/>
            </a:ln>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Placeholder 1"/>
          <p:cNvSpPr>
            <a:spLocks noGrp="1"/>
          </p:cNvSpPr>
          <p:nvPr>
            <p:ph type="title"/>
          </p:nvPr>
        </p:nvSpPr>
        <p:spPr>
          <a:xfrm>
            <a:off x="457200" y="227013"/>
            <a:ext cx="8229600" cy="1143000"/>
          </a:xfrm>
          <a:prstGeom prst="rect">
            <a:avLst/>
          </a:prstGeom>
        </p:spPr>
        <p:txBody>
          <a:bodyPr vert="horz" rtlCol="0" anchor="b" anchorCtr="0">
            <a:normAutofit/>
          </a:bodyPr>
          <a:lstStyle/>
          <a:p>
            <a:r>
              <a:rPr lang="ru-RU"/>
              <a:t>Образец заголовка</a:t>
            </a:r>
            <a:endParaRPr lang="en-US"/>
          </a:p>
        </p:txBody>
      </p:sp>
      <p:sp>
        <p:nvSpPr>
          <p:cNvPr id="3" name="Text Placeholder 2"/>
          <p:cNvSpPr>
            <a:spLocks noGrp="1"/>
          </p:cNvSpPr>
          <p:nvPr>
            <p:ph type="body" idx="1"/>
          </p:nvPr>
        </p:nvSpPr>
        <p:spPr>
          <a:xfrm>
            <a:off x="457200" y="1514476"/>
            <a:ext cx="8229600" cy="4611688"/>
          </a:xfrm>
          <a:prstGeom prst="rect">
            <a:avLst/>
          </a:prstGeom>
        </p:spPr>
        <p:txBody>
          <a:bodyPr vert="horz"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Date Placeholder 3"/>
          <p:cNvSpPr>
            <a:spLocks noGrp="1"/>
          </p:cNvSpPr>
          <p:nvPr>
            <p:ph type="dt" sz="half" idx="2"/>
          </p:nvPr>
        </p:nvSpPr>
        <p:spPr>
          <a:xfrm>
            <a:off x="457200" y="6392636"/>
            <a:ext cx="2133600" cy="365125"/>
          </a:xfrm>
          <a:prstGeom prst="rect">
            <a:avLst/>
          </a:prstGeom>
        </p:spPr>
        <p:txBody>
          <a:bodyPr vert="horz" rtlCol="0" anchor="ctr"/>
          <a:lstStyle>
            <a:lvl1pPr algn="l">
              <a:defRPr sz="1200">
                <a:solidFill>
                  <a:schemeClr val="bg1"/>
                </a:solidFill>
              </a:defRPr>
            </a:lvl1pPr>
          </a:lstStyle>
          <a:p>
            <a:fld id="{22B01318-6ABD-4BDD-BBB0-D5B124F36B42}" type="datetimeFigureOut">
              <a:rPr lang="en-US" smtClean="0">
                <a:solidFill>
                  <a:schemeClr val="bg1"/>
                </a:solidFill>
              </a:rPr>
              <a:pPr/>
              <a:t>11/2/23</a:t>
            </a:fld>
            <a:endParaRPr lang="en-US">
              <a:solidFill>
                <a:schemeClr val="bg1"/>
              </a:solidFill>
            </a:endParaRPr>
          </a:p>
        </p:txBody>
      </p:sp>
      <p:sp>
        <p:nvSpPr>
          <p:cNvPr id="5" name="Footer Placeholder 4"/>
          <p:cNvSpPr>
            <a:spLocks noGrp="1"/>
          </p:cNvSpPr>
          <p:nvPr>
            <p:ph type="ftr" sz="quarter" idx="3"/>
          </p:nvPr>
        </p:nvSpPr>
        <p:spPr>
          <a:xfrm>
            <a:off x="3124200" y="6392636"/>
            <a:ext cx="2895600" cy="365125"/>
          </a:xfrm>
          <a:prstGeom prst="rect">
            <a:avLst/>
          </a:prstGeom>
        </p:spPr>
        <p:txBody>
          <a:bodyPr vert="horz" rtlCol="0" anchor="ctr"/>
          <a:lstStyle>
            <a:lvl1pPr algn="ctr">
              <a:defRPr sz="1200">
                <a:solidFill>
                  <a:schemeClr val="bg1"/>
                </a:solidFill>
              </a:defRPr>
            </a:lvl1pPr>
          </a:lstStyle>
          <a:p>
            <a:endParaRPr lang="en-US">
              <a:solidFill>
                <a:schemeClr val="bg1"/>
              </a:solidFill>
            </a:endParaRPr>
          </a:p>
        </p:txBody>
      </p:sp>
      <p:sp>
        <p:nvSpPr>
          <p:cNvPr id="6" name="Slide Number Placeholder 5"/>
          <p:cNvSpPr>
            <a:spLocks noGrp="1"/>
          </p:cNvSpPr>
          <p:nvPr>
            <p:ph type="sldNum" sz="quarter" idx="4"/>
          </p:nvPr>
        </p:nvSpPr>
        <p:spPr>
          <a:xfrm>
            <a:off x="6553200" y="6392636"/>
            <a:ext cx="2133600" cy="365125"/>
          </a:xfrm>
          <a:prstGeom prst="rect">
            <a:avLst/>
          </a:prstGeom>
        </p:spPr>
        <p:txBody>
          <a:bodyPr vert="horz" rtlCol="0" anchor="ctr"/>
          <a:lstStyle>
            <a:lvl1pPr algn="r">
              <a:defRPr sz="1200">
                <a:solidFill>
                  <a:schemeClr val="bg1"/>
                </a:solidFill>
              </a:defRPr>
            </a:lvl1pPr>
          </a:lstStyle>
          <a:p>
            <a:fld id="{62D56ECA-4C16-4208-B374-27591EF545A3}" type="slidenum">
              <a:rPr lang="en-US" smtClean="0">
                <a:solidFill>
                  <a:schemeClr val="bg1"/>
                </a:solidFill>
              </a:rPr>
              <a:pPr/>
              <a:t>‹#›</a:t>
            </a:fld>
            <a:endParaRPr lang="en-US">
              <a:solidFill>
                <a:schemeClr val="bg1"/>
              </a:solidFill>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xStyles>
    <p:titleStyle>
      <a:lvl1pPr algn="l" rtl="0" eaLnBrk="1" latinLnBrk="0" hangingPunct="1">
        <a:spcBef>
          <a:spcPct val="0"/>
        </a:spcBef>
        <a:buNone/>
        <a:defRPr sz="3600" kern="1200" cap="all" baseline="0">
          <a:solidFill>
            <a:schemeClr val="bg1"/>
          </a:solidFill>
          <a:effectLst>
            <a:outerShdw blurRad="254000" algn="tl" rotWithShape="0">
              <a:srgbClr val="000000">
                <a:alpha val="43137"/>
              </a:srgbClr>
            </a:outerShdw>
          </a:effectLst>
          <a:latin typeface="+mj-lt"/>
          <a:ea typeface="+mj-ea"/>
          <a:cs typeface="+mj-cs"/>
        </a:defRPr>
      </a:lvl1pPr>
    </p:titleStyle>
    <p:bodyStyle>
      <a:lvl1pPr marL="342900" indent="-342900" algn="l" rtl="0" eaLnBrk="1" latinLnBrk="0" hangingPunct="1">
        <a:spcBef>
          <a:spcPct val="20000"/>
        </a:spcBef>
        <a:buFont typeface="Arial"/>
        <a:buChar char="•"/>
        <a:defRPr sz="2800" kern="1200">
          <a:solidFill>
            <a:schemeClr val="accent6">
              <a:shade val="10000"/>
            </a:schemeClr>
          </a:solidFill>
          <a:latin typeface="+mj-lt"/>
          <a:ea typeface="+mn-ea"/>
          <a:cs typeface="+mn-cs"/>
        </a:defRPr>
      </a:lvl1pPr>
      <a:lvl2pPr marL="742950" indent="-285750" algn="l" rtl="0" eaLnBrk="1" latinLnBrk="0" hangingPunct="1">
        <a:spcBef>
          <a:spcPct val="20000"/>
        </a:spcBef>
        <a:buFont typeface="Arial"/>
        <a:buChar char="–"/>
        <a:defRPr sz="2400" kern="1200">
          <a:solidFill>
            <a:schemeClr val="accent6">
              <a:shade val="10000"/>
            </a:schemeClr>
          </a:solidFill>
          <a:latin typeface="+mj-lt"/>
          <a:ea typeface="+mn-ea"/>
          <a:cs typeface="+mn-cs"/>
        </a:defRPr>
      </a:lvl2pPr>
      <a:lvl3pPr marL="1143000" indent="-228600" algn="l" rtl="0" eaLnBrk="1" latinLnBrk="0" hangingPunct="1">
        <a:spcBef>
          <a:spcPct val="20000"/>
        </a:spcBef>
        <a:buFont typeface="Arial"/>
        <a:buChar char="•"/>
        <a:defRPr sz="2000" kern="1200">
          <a:solidFill>
            <a:schemeClr val="accent6">
              <a:shade val="10000"/>
            </a:schemeClr>
          </a:solidFill>
          <a:latin typeface="+mj-lt"/>
          <a:ea typeface="+mn-ea"/>
          <a:cs typeface="+mn-cs"/>
        </a:defRPr>
      </a:lvl3pPr>
      <a:lvl4pPr marL="1600200" indent="-228600" algn="l" rtl="0" eaLnBrk="1" latinLnBrk="0" hangingPunct="1">
        <a:spcBef>
          <a:spcPct val="20000"/>
        </a:spcBef>
        <a:buFont typeface="Arial"/>
        <a:buChar char="–"/>
        <a:defRPr sz="1800" kern="1200">
          <a:solidFill>
            <a:schemeClr val="accent6">
              <a:shade val="10000"/>
            </a:schemeClr>
          </a:solidFill>
          <a:latin typeface="+mj-lt"/>
          <a:ea typeface="+mn-ea"/>
          <a:cs typeface="+mn-cs"/>
        </a:defRPr>
      </a:lvl4pPr>
      <a:lvl5pPr marL="2057400" indent="-228600" algn="l" rtl="0" eaLnBrk="1" latinLnBrk="0" hangingPunct="1">
        <a:spcBef>
          <a:spcPct val="20000"/>
        </a:spcBef>
        <a:buFont typeface="Arial"/>
        <a:buChar char="»"/>
        <a:defRPr sz="1800" kern="1200">
          <a:solidFill>
            <a:schemeClr val="accent6">
              <a:shade val="10000"/>
            </a:schemeClr>
          </a:solidFill>
          <a:latin typeface="+mj-lt"/>
          <a:ea typeface="+mn-ea"/>
          <a:cs typeface="+mn-cs"/>
        </a:defRPr>
      </a:lvl5pPr>
      <a:lvl6pPr marL="2514600" indent="-228600" algn="l"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rtl="0" eaLnBrk="1" latinLnBrk="0" hangingPunct="1">
        <a:spcBef>
          <a:spcPct val="20000"/>
        </a:spcBef>
        <a:buFont typeface="Arial"/>
        <a:buChar char="•"/>
        <a:defRPr sz="2000" kern="1200">
          <a:solidFill>
            <a:schemeClr val="tx1"/>
          </a:solidFill>
          <a:latin typeface="+mn-lt"/>
          <a:ea typeface="+mn-ea"/>
          <a:cs typeface="+mn-cs"/>
        </a:defRPr>
      </a:lvl9pPr>
    </p:bodyStyle>
    <p:otherStyle>
      <a:lvl1pPr marL="0" algn="l" rtl="0" eaLnBrk="1" hangingPunct="1">
        <a:defRPr kern="1200">
          <a:solidFill>
            <a:schemeClr val="tx1"/>
          </a:solidFill>
          <a:latin typeface="+mn-lt"/>
          <a:ea typeface="+mn-ea"/>
          <a:cs typeface="+mn-cs"/>
        </a:defRPr>
      </a:lvl1pPr>
      <a:lvl2pPr marL="457200" algn="l" rtl="0" eaLnBrk="1" hangingPunct="1">
        <a:defRPr kern="1200">
          <a:solidFill>
            <a:schemeClr val="tx1"/>
          </a:solidFill>
          <a:latin typeface="+mn-lt"/>
          <a:ea typeface="+mn-ea"/>
          <a:cs typeface="+mn-cs"/>
        </a:defRPr>
      </a:lvl2pPr>
      <a:lvl3pPr marL="914400" algn="l" rtl="0" eaLnBrk="1" hangingPunct="1">
        <a:defRPr kern="1200">
          <a:solidFill>
            <a:schemeClr val="tx1"/>
          </a:solidFill>
          <a:latin typeface="+mn-lt"/>
          <a:ea typeface="+mn-ea"/>
          <a:cs typeface="+mn-cs"/>
        </a:defRPr>
      </a:lvl3pPr>
      <a:lvl4pPr marL="1371600" algn="l" rtl="0" eaLnBrk="1" hangingPunct="1">
        <a:defRPr kern="1200">
          <a:solidFill>
            <a:schemeClr val="tx1"/>
          </a:solidFill>
          <a:latin typeface="+mn-lt"/>
          <a:ea typeface="+mn-ea"/>
          <a:cs typeface="+mn-cs"/>
        </a:defRPr>
      </a:lvl4pPr>
      <a:lvl5pPr marL="1828800" algn="l" rtl="0" eaLnBrk="1" hangingPunct="1">
        <a:defRPr kern="1200">
          <a:solidFill>
            <a:schemeClr val="tx1"/>
          </a:solidFill>
          <a:latin typeface="+mn-lt"/>
          <a:ea typeface="+mn-ea"/>
          <a:cs typeface="+mn-cs"/>
        </a:defRPr>
      </a:lvl5pPr>
      <a:lvl6pPr marL="2286000" algn="l" rtl="0" eaLnBrk="1" hangingPunct="1">
        <a:defRPr kern="1200">
          <a:solidFill>
            <a:schemeClr val="tx1"/>
          </a:solidFill>
          <a:latin typeface="+mn-lt"/>
          <a:ea typeface="+mn-ea"/>
          <a:cs typeface="+mn-cs"/>
        </a:defRPr>
      </a:lvl6pPr>
      <a:lvl7pPr marL="2743200" algn="l" rtl="0" eaLnBrk="1" hangingPunct="1">
        <a:defRPr kern="1200">
          <a:solidFill>
            <a:schemeClr val="tx1"/>
          </a:solidFill>
          <a:latin typeface="+mn-lt"/>
          <a:ea typeface="+mn-ea"/>
          <a:cs typeface="+mn-cs"/>
        </a:defRPr>
      </a:lvl7pPr>
      <a:lvl8pPr marL="3200400" algn="l" rtl="0" eaLnBrk="1" hangingPunct="1">
        <a:defRPr kern="1200">
          <a:solidFill>
            <a:schemeClr val="tx1"/>
          </a:solidFill>
          <a:latin typeface="+mn-lt"/>
          <a:ea typeface="+mn-ea"/>
          <a:cs typeface="+mn-cs"/>
        </a:defRPr>
      </a:lvl8pPr>
      <a:lvl9pPr marL="3657600" algn="l" rtl="0" eaLnBrk="1" hangingPunct="1">
        <a:defRPr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4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4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4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5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58.png"/></Relationships>
</file>

<file path=ppt/slides/_rels/slide5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 Id="rId4" Type="http://schemas.openxmlformats.org/officeDocument/2006/relationships/image" Target="../media/image89.png"/></Relationships>
</file>

<file path=ppt/slides/_rels/slide86.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p:cNvSpPr>
          <p:nvPr>
            <p:ph type="ctrTitle"/>
          </p:nvPr>
        </p:nvSpPr>
        <p:spPr>
          <a:xfrm>
            <a:off x="107503" y="1952625"/>
            <a:ext cx="9001259" cy="1116336"/>
          </a:xfrm>
        </p:spPr>
        <p:txBody>
          <a:bodyPr>
            <a:normAutofit fontScale="90000"/>
          </a:bodyPr>
          <a:lstStyle/>
          <a:p>
            <a:r>
              <a:rPr lang="uk-UA" dirty="0"/>
              <a:t>ГІДРОМЕХАНІЗАЦІЯ ВІДКРИТИХ ГІРНИЧИХ РОБІТ</a:t>
            </a:r>
            <a:endParaRPr lang="en-US" dirty="0"/>
          </a:p>
        </p:txBody>
      </p:sp>
      <p:pic>
        <p:nvPicPr>
          <p:cNvPr id="4" name="Рисунок 3" descr="logo-01.png"/>
          <p:cNvPicPr>
            <a:picLocks noChangeAspect="1"/>
          </p:cNvPicPr>
          <p:nvPr/>
        </p:nvPicPr>
        <p:blipFill>
          <a:blip r:embed="rId3" cstate="print"/>
          <a:stretch>
            <a:fillRect/>
          </a:stretch>
        </p:blipFill>
        <p:spPr>
          <a:xfrm>
            <a:off x="0" y="0"/>
            <a:ext cx="2051720" cy="2060920"/>
          </a:xfrm>
          <a:prstGeom prst="rect">
            <a:avLst/>
          </a:prstGeom>
        </p:spPr>
      </p:pic>
      <p:pic>
        <p:nvPicPr>
          <p:cNvPr id="5" name="Рисунок 4" descr="пуки пуа2.png"/>
          <p:cNvPicPr>
            <a:picLocks noChangeAspect="1"/>
          </p:cNvPicPr>
          <p:nvPr/>
        </p:nvPicPr>
        <p:blipFill>
          <a:blip r:embed="rId4"/>
          <a:stretch>
            <a:fillRect/>
          </a:stretch>
        </p:blipFill>
        <p:spPr>
          <a:xfrm>
            <a:off x="7196224" y="74190"/>
            <a:ext cx="1912539" cy="1912539"/>
          </a:xfrm>
          <a:prstGeom prst="rect">
            <a:avLst/>
          </a:prstGeom>
          <a:effectLst>
            <a:outerShdw blurRad="165100" dist="38100" dir="2700000" sx="101000" sy="101000" algn="tl" rotWithShape="0">
              <a:prstClr val="black">
                <a:alpha val="40000"/>
              </a:prstClr>
            </a:outerShdw>
          </a:effectLst>
        </p:spPr>
      </p:pic>
      <p:pic>
        <p:nvPicPr>
          <p:cNvPr id="1026" name="Picture 2" descr="C:\Users\kgt_tom.ZTU\Desktop\image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75477" y="3212976"/>
            <a:ext cx="4820747" cy="345638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err="1"/>
              <a:t>Вплив</a:t>
            </a:r>
            <a:r>
              <a:rPr lang="ru-RU" dirty="0"/>
              <a:t> </a:t>
            </a:r>
            <a:r>
              <a:rPr lang="ru-RU" dirty="0" err="1"/>
              <a:t>властивостей</a:t>
            </a:r>
            <a:r>
              <a:rPr lang="ru-RU" dirty="0"/>
              <a:t> </a:t>
            </a:r>
            <a:r>
              <a:rPr lang="ru-RU" dirty="0" err="1"/>
              <a:t>порід</a:t>
            </a:r>
            <a:r>
              <a:rPr lang="ru-RU" dirty="0"/>
              <a:t> на </a:t>
            </a:r>
            <a:r>
              <a:rPr lang="ru-RU" dirty="0" err="1"/>
              <a:t>виробничі</a:t>
            </a:r>
            <a:r>
              <a:rPr lang="ru-RU" dirty="0"/>
              <a:t> </a:t>
            </a:r>
            <a:r>
              <a:rPr lang="ru-RU" dirty="0" err="1"/>
              <a:t>процеси</a:t>
            </a:r>
            <a:endParaRPr lang="uk-UA" dirty="0"/>
          </a:p>
        </p:txBody>
      </p:sp>
      <p:sp>
        <p:nvSpPr>
          <p:cNvPr id="4" name="TextBox 3"/>
          <p:cNvSpPr txBox="1"/>
          <p:nvPr/>
        </p:nvSpPr>
        <p:spPr>
          <a:xfrm>
            <a:off x="179512" y="1484784"/>
            <a:ext cx="8856984" cy="430887"/>
          </a:xfrm>
          <a:prstGeom prst="rect">
            <a:avLst/>
          </a:prstGeom>
          <a:noFill/>
        </p:spPr>
        <p:txBody>
          <a:bodyPr wrap="square" rtlCol="0">
            <a:spAutoFit/>
          </a:bodyPr>
          <a:lstStyle/>
          <a:p>
            <a:pPr algn="just"/>
            <a:r>
              <a:rPr lang="uk-UA" sz="2200" dirty="0">
                <a:latin typeface="Times New Roman" panose="02020603050405020304" pitchFamily="18" charset="0"/>
                <a:cs typeface="Times New Roman" panose="02020603050405020304" pitchFamily="18" charset="0"/>
              </a:rPr>
              <a:t>	</a:t>
            </a:r>
          </a:p>
        </p:txBody>
      </p:sp>
      <p:graphicFrame>
        <p:nvGraphicFramePr>
          <p:cNvPr id="3" name="Таблица 2"/>
          <p:cNvGraphicFramePr>
            <a:graphicFrameLocks noGrp="1"/>
          </p:cNvGraphicFramePr>
          <p:nvPr>
            <p:extLst>
              <p:ext uri="{D42A27DB-BD31-4B8C-83A1-F6EECF244321}">
                <p14:modId xmlns:p14="http://schemas.microsoft.com/office/powerpoint/2010/main" val="2412534501"/>
              </p:ext>
            </p:extLst>
          </p:nvPr>
        </p:nvGraphicFramePr>
        <p:xfrm>
          <a:off x="179512" y="1397000"/>
          <a:ext cx="8856984" cy="4158656"/>
        </p:xfrm>
        <a:graphic>
          <a:graphicData uri="http://schemas.openxmlformats.org/drawingml/2006/table">
            <a:tbl>
              <a:tblPr firstRow="1" bandRow="1">
                <a:tableStyleId>{5C22544A-7EE6-4342-B048-85BDC9FD1C3A}</a:tableStyleId>
              </a:tblPr>
              <a:tblGrid>
                <a:gridCol w="3672408">
                  <a:extLst>
                    <a:ext uri="{9D8B030D-6E8A-4147-A177-3AD203B41FA5}">
                      <a16:colId xmlns:a16="http://schemas.microsoft.com/office/drawing/2014/main" val="20000"/>
                    </a:ext>
                  </a:extLst>
                </a:gridCol>
                <a:gridCol w="5184576">
                  <a:extLst>
                    <a:ext uri="{9D8B030D-6E8A-4147-A177-3AD203B41FA5}">
                      <a16:colId xmlns:a16="http://schemas.microsoft.com/office/drawing/2014/main" val="20001"/>
                    </a:ext>
                  </a:extLst>
                </a:gridCol>
              </a:tblGrid>
              <a:tr h="1084672">
                <a:tc>
                  <a:txBody>
                    <a:bodyPr/>
                    <a:lstStyle/>
                    <a:p>
                      <a:r>
                        <a:rPr lang="uk-UA" dirty="0"/>
                        <a:t>Виробничі процеси</a:t>
                      </a:r>
                    </a:p>
                  </a:txBody>
                  <a:tcPr/>
                </a:tc>
                <a:tc>
                  <a:txBody>
                    <a:bodyPr/>
                    <a:lstStyle/>
                    <a:p>
                      <a:r>
                        <a:rPr lang="uk-UA" dirty="0"/>
                        <a:t>Характеристика фізико-механічних властивостей порід</a:t>
                      </a:r>
                    </a:p>
                  </a:txBody>
                  <a:tcPr/>
                </a:tc>
                <a:extLst>
                  <a:ext uri="{0D108BD9-81ED-4DB2-BD59-A6C34878D82A}">
                    <a16:rowId xmlns:a16="http://schemas.microsoft.com/office/drawing/2014/main" val="10000"/>
                  </a:ext>
                </a:extLst>
              </a:tr>
              <a:tr h="1163352">
                <a:tc>
                  <a:txBody>
                    <a:bodyPr/>
                    <a:lstStyle/>
                    <a:p>
                      <a:r>
                        <a:rPr lang="uk-UA" dirty="0"/>
                        <a:t>Намивання споруд та укладання породи у гідровідвал</a:t>
                      </a:r>
                    </a:p>
                  </a:txBody>
                  <a:tcPr/>
                </a:tc>
                <a:tc>
                  <a:txBody>
                    <a:bodyPr/>
                    <a:lstStyle/>
                    <a:p>
                      <a:r>
                        <a:rPr lang="ru-RU" dirty="0" err="1"/>
                        <a:t>Гранулометричний</a:t>
                      </a:r>
                      <a:r>
                        <a:rPr lang="ru-RU" dirty="0"/>
                        <a:t> склад, </a:t>
                      </a:r>
                      <a:r>
                        <a:rPr lang="ru-RU" dirty="0" err="1"/>
                        <a:t>водовіддача</a:t>
                      </a:r>
                      <a:r>
                        <a:rPr lang="ru-RU" dirty="0"/>
                        <a:t>, </a:t>
                      </a:r>
                      <a:r>
                        <a:rPr lang="ru-RU" dirty="0" err="1"/>
                        <a:t>гідравлічна</a:t>
                      </a:r>
                      <a:r>
                        <a:rPr lang="ru-RU" dirty="0"/>
                        <a:t> </a:t>
                      </a:r>
                      <a:r>
                        <a:rPr lang="ru-RU" dirty="0" err="1"/>
                        <a:t>крупність</a:t>
                      </a:r>
                      <a:r>
                        <a:rPr lang="ru-RU" dirty="0"/>
                        <a:t>, </a:t>
                      </a:r>
                      <a:r>
                        <a:rPr lang="ru-RU" dirty="0" err="1"/>
                        <a:t>щільність</a:t>
                      </a:r>
                      <a:r>
                        <a:rPr lang="ru-RU" dirty="0"/>
                        <a:t>, </a:t>
                      </a:r>
                      <a:r>
                        <a:rPr lang="ru-RU" dirty="0" err="1"/>
                        <a:t>коефіцієнт</a:t>
                      </a:r>
                      <a:endParaRPr lang="ru-RU" dirty="0"/>
                    </a:p>
                    <a:p>
                      <a:r>
                        <a:rPr lang="ru-RU" dirty="0" err="1"/>
                        <a:t>фільтрації</a:t>
                      </a:r>
                      <a:r>
                        <a:rPr lang="ru-RU" dirty="0"/>
                        <a:t>, кут </a:t>
                      </a:r>
                      <a:r>
                        <a:rPr lang="ru-RU" dirty="0" err="1"/>
                        <a:t>внутрішнього</a:t>
                      </a:r>
                      <a:r>
                        <a:rPr lang="ru-RU" dirty="0"/>
                        <a:t> </a:t>
                      </a:r>
                      <a:r>
                        <a:rPr lang="ru-RU" dirty="0" err="1"/>
                        <a:t>тертя</a:t>
                      </a:r>
                      <a:r>
                        <a:rPr lang="ru-RU" dirty="0"/>
                        <a:t>, </a:t>
                      </a:r>
                      <a:r>
                        <a:rPr lang="ru-RU" dirty="0" err="1"/>
                        <a:t>коефіцієнт</a:t>
                      </a:r>
                      <a:r>
                        <a:rPr lang="ru-RU" dirty="0"/>
                        <a:t> </a:t>
                      </a:r>
                      <a:r>
                        <a:rPr lang="ru-RU" dirty="0" err="1"/>
                        <a:t>щеплення</a:t>
                      </a:r>
                      <a:r>
                        <a:rPr lang="ru-RU" dirty="0"/>
                        <a:t>, кут </a:t>
                      </a:r>
                      <a:r>
                        <a:rPr lang="ru-RU" dirty="0" err="1"/>
                        <a:t>відкосу</a:t>
                      </a:r>
                      <a:r>
                        <a:rPr lang="ru-RU" dirty="0"/>
                        <a:t> при </a:t>
                      </a:r>
                      <a:r>
                        <a:rPr lang="ru-RU" dirty="0" err="1"/>
                        <a:t>намиванні</a:t>
                      </a:r>
                      <a:r>
                        <a:rPr lang="ru-RU" dirty="0"/>
                        <a:t>, </a:t>
                      </a:r>
                      <a:r>
                        <a:rPr lang="ru-RU" dirty="0" err="1"/>
                        <a:t>набухання</a:t>
                      </a:r>
                      <a:endParaRPr lang="uk-UA" dirty="0"/>
                    </a:p>
                  </a:txBody>
                  <a:tcPr/>
                </a:tc>
                <a:extLst>
                  <a:ext uri="{0D108BD9-81ED-4DB2-BD59-A6C34878D82A}">
                    <a16:rowId xmlns:a16="http://schemas.microsoft.com/office/drawing/2014/main" val="10001"/>
                  </a:ext>
                </a:extLst>
              </a:tr>
              <a:tr h="1885264">
                <a:tc gridSpan="2">
                  <a:txBody>
                    <a:bodyPr/>
                    <a:lstStyle/>
                    <a:p>
                      <a:endParaRPr lang="uk-UA" dirty="0"/>
                    </a:p>
                  </a:txBody>
                  <a:tcPr/>
                </a:tc>
                <a:tc hMerge="1">
                  <a:txBody>
                    <a:bodyPr/>
                    <a:lstStyle/>
                    <a:p>
                      <a:endParaRPr lang="uk-UA"/>
                    </a:p>
                  </a:txBody>
                  <a:tcPr/>
                </a:tc>
                <a:extLst>
                  <a:ext uri="{0D108BD9-81ED-4DB2-BD59-A6C34878D82A}">
                    <a16:rowId xmlns:a16="http://schemas.microsoft.com/office/drawing/2014/main" val="10002"/>
                  </a:ext>
                </a:extLst>
              </a:tr>
            </a:tbl>
          </a:graphicData>
        </a:graphic>
      </p:graphicFrame>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3933056"/>
            <a:ext cx="4320480" cy="20367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1186" y="3902936"/>
            <a:ext cx="4641355" cy="20367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235827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uk-UA" dirty="0">
                <a:latin typeface="Times New Roman" panose="02020603050405020304" pitchFamily="18" charset="0"/>
                <a:cs typeface="Times New Roman" panose="02020603050405020304" pitchFamily="18" charset="0"/>
              </a:rPr>
              <a:t>Фізико-механічні властивості порід</a:t>
            </a:r>
            <a:endParaRPr lang="uk-UA" dirty="0"/>
          </a:p>
        </p:txBody>
      </p:sp>
      <p:sp>
        <p:nvSpPr>
          <p:cNvPr id="4" name="TextBox 3"/>
          <p:cNvSpPr txBox="1"/>
          <p:nvPr/>
        </p:nvSpPr>
        <p:spPr>
          <a:xfrm>
            <a:off x="179512" y="1484784"/>
            <a:ext cx="8856984" cy="4493538"/>
          </a:xfrm>
          <a:prstGeom prst="rect">
            <a:avLst/>
          </a:prstGeom>
          <a:noFill/>
        </p:spPr>
        <p:txBody>
          <a:bodyPr wrap="square" rtlCol="0">
            <a:spAutoFit/>
          </a:bodyPr>
          <a:lstStyle/>
          <a:p>
            <a:pPr algn="just"/>
            <a:r>
              <a:rPr lang="uk-UA" sz="2200" dirty="0">
                <a:latin typeface="Times New Roman" panose="02020603050405020304" pitchFamily="18" charset="0"/>
                <a:cs typeface="Times New Roman" panose="02020603050405020304" pitchFamily="18" charset="0"/>
              </a:rPr>
              <a:t>	Фізико-механічні властивості порід здійснюють досить вагомий вплив на вибір методу гідравлічних розробок. Вони визначають такі найважливіші характеристики технології гідромеханізації, як питома витрата води, потрібний тиск для руйнування, параметри гідротранспорту порід, розміри гідровідвалів.</a:t>
            </a:r>
          </a:p>
          <a:p>
            <a:pPr algn="just"/>
            <a:r>
              <a:rPr lang="uk-UA" sz="2200" dirty="0">
                <a:latin typeface="Times New Roman" panose="02020603050405020304" pitchFamily="18" charset="0"/>
                <a:cs typeface="Times New Roman" panose="02020603050405020304" pitchFamily="18" charset="0"/>
              </a:rPr>
              <a:t>	Великий вплив мають властивості порід на зношення основного устаткування, і в зв'язку з цим вони також визначають конструкції запобіжних пристроїв для зменшення зносу.</a:t>
            </a:r>
          </a:p>
          <a:p>
            <a:pPr algn="just"/>
            <a:r>
              <a:rPr lang="uk-UA" sz="2200" dirty="0">
                <a:latin typeface="Times New Roman" panose="02020603050405020304" pitchFamily="18" charset="0"/>
                <a:cs typeface="Times New Roman" panose="02020603050405020304" pitchFamily="18" charset="0"/>
              </a:rPr>
              <a:t>	При гідротранспортуванні порід і корисних копалин у залежності від їх фізико-механічних властивостей відбувається в тій чи іншій мірі подрібнення, яке іноді може позначитися на процесах збагачення корисної копалини. </a:t>
            </a:r>
          </a:p>
          <a:p>
            <a:pPr algn="just"/>
            <a:endParaRPr lang="uk-UA" sz="2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282996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err="1"/>
              <a:t>фізико-механічні</a:t>
            </a:r>
            <a:r>
              <a:rPr lang="ru-RU" dirty="0"/>
              <a:t> </a:t>
            </a:r>
            <a:r>
              <a:rPr lang="ru-RU" dirty="0" err="1"/>
              <a:t>властивості</a:t>
            </a:r>
            <a:r>
              <a:rPr lang="ru-RU" dirty="0"/>
              <a:t> </a:t>
            </a:r>
            <a:r>
              <a:rPr lang="ru-RU" dirty="0" err="1"/>
              <a:t>порід</a:t>
            </a:r>
            <a:endParaRPr lang="uk-UA" dirty="0"/>
          </a:p>
        </p:txBody>
      </p:sp>
      <p:sp>
        <p:nvSpPr>
          <p:cNvPr id="4" name="TextBox 3"/>
          <p:cNvSpPr txBox="1"/>
          <p:nvPr/>
        </p:nvSpPr>
        <p:spPr>
          <a:xfrm>
            <a:off x="179512" y="1484784"/>
            <a:ext cx="8856984" cy="2800767"/>
          </a:xfrm>
          <a:prstGeom prst="rect">
            <a:avLst/>
          </a:prstGeom>
          <a:noFill/>
        </p:spPr>
        <p:txBody>
          <a:bodyPr wrap="square" rtlCol="0">
            <a:spAutoFit/>
          </a:bodyPr>
          <a:lstStyle/>
          <a:p>
            <a:pPr algn="just"/>
            <a:r>
              <a:rPr lang="uk-UA" sz="2200" dirty="0">
                <a:latin typeface="Times New Roman" panose="02020603050405020304" pitchFamily="18" charset="0"/>
                <a:cs typeface="Times New Roman" panose="02020603050405020304" pitchFamily="18" charset="0"/>
              </a:rPr>
              <a:t>	Основними фізико-механічними властивостями порід, які необхідно враховувати при виборі технології окремих процесів гідромеханізації, є: вологість, гранулометричний склад, питома вага, кут внутрішнього тертя, коефіцієнт зчеплення, об'ємна вага, пористість, щільність, коефіцієнт фільтрації, пластичність, міцність, розмокання, опірність зрушенню, інтенсивність водовіддачі, подрібнення при гідротранспортуванні.</a:t>
            </a:r>
          </a:p>
          <a:p>
            <a:pPr algn="just"/>
            <a:r>
              <a:rPr lang="uk-UA" sz="22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411966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err="1"/>
              <a:t>фізико-механічні</a:t>
            </a:r>
            <a:r>
              <a:rPr lang="ru-RU" dirty="0"/>
              <a:t> </a:t>
            </a:r>
            <a:r>
              <a:rPr lang="ru-RU" dirty="0" err="1"/>
              <a:t>властивості</a:t>
            </a:r>
            <a:r>
              <a:rPr lang="ru-RU" dirty="0"/>
              <a:t> </a:t>
            </a:r>
            <a:r>
              <a:rPr lang="ru-RU" dirty="0" err="1"/>
              <a:t>порід</a:t>
            </a:r>
            <a:endParaRPr lang="uk-UA" dirty="0"/>
          </a:p>
        </p:txBody>
      </p:sp>
      <p:sp>
        <p:nvSpPr>
          <p:cNvPr id="4" name="TextBox 3"/>
          <p:cNvSpPr txBox="1"/>
          <p:nvPr/>
        </p:nvSpPr>
        <p:spPr>
          <a:xfrm>
            <a:off x="179512" y="1484784"/>
            <a:ext cx="8856984" cy="3139321"/>
          </a:xfrm>
          <a:prstGeom prst="rect">
            <a:avLst/>
          </a:prstGeom>
          <a:noFill/>
        </p:spPr>
        <p:txBody>
          <a:bodyPr wrap="square" rtlCol="0">
            <a:spAutoFit/>
          </a:bodyPr>
          <a:lstStyle/>
          <a:p>
            <a:pPr algn="just"/>
            <a:r>
              <a:rPr lang="uk-UA" sz="2200" b="1" i="1" dirty="0">
                <a:latin typeface="Times New Roman" panose="02020603050405020304" pitchFamily="18" charset="0"/>
                <a:cs typeface="Times New Roman" panose="02020603050405020304" pitchFamily="18" charset="0"/>
              </a:rPr>
              <a:t>	Вологість (</a:t>
            </a:r>
            <a:r>
              <a:rPr lang="en-US" sz="2200" b="1" i="1" dirty="0">
                <a:latin typeface="Times New Roman" panose="02020603050405020304" pitchFamily="18" charset="0"/>
                <a:cs typeface="Times New Roman" panose="02020603050405020304" pitchFamily="18" charset="0"/>
              </a:rPr>
              <a:t>W</a:t>
            </a:r>
            <a:r>
              <a:rPr lang="uk-UA" sz="2200" b="1" i="1" dirty="0">
                <a:latin typeface="Times New Roman" panose="02020603050405020304" pitchFamily="18" charset="0"/>
                <a:cs typeface="Times New Roman" panose="02020603050405020304" pitchFamily="18" charset="0"/>
              </a:rPr>
              <a:t>)</a:t>
            </a:r>
            <a:r>
              <a:rPr lang="uk-UA" sz="2200" dirty="0">
                <a:latin typeface="Times New Roman" panose="02020603050405020304" pitchFamily="18" charset="0"/>
                <a:cs typeface="Times New Roman" panose="02020603050405020304" pitchFamily="18" charset="0"/>
              </a:rPr>
              <a:t> - відношення укладеної в породі маси</a:t>
            </a:r>
            <a:r>
              <a:rPr lang="en-US" sz="2200" dirty="0">
                <a:latin typeface="Times New Roman" panose="02020603050405020304" pitchFamily="18" charset="0"/>
                <a:cs typeface="Times New Roman" panose="02020603050405020304" pitchFamily="18" charset="0"/>
              </a:rPr>
              <a:t> </a:t>
            </a:r>
            <a:r>
              <a:rPr lang="uk-UA" sz="2200" dirty="0">
                <a:latin typeface="Times New Roman" panose="02020603050405020304" pitchFamily="18" charset="0"/>
                <a:cs typeface="Times New Roman" panose="02020603050405020304" pitchFamily="18" charset="0"/>
              </a:rPr>
              <a:t>води до маси сухої породи (при температурі 105-107°С). Виражається у відсотках. Якщо вологість визначається в природних умовах залягання гірських порід, то вона відповідає природній. Вологість є дуже важливим показником, який характеризує міцність м'яких зв'язних порід, їх поведінку у відкосах кар'єрів та відвалів. Сухі глинисті породи ведуть себе як тверді тіла. Зі збільшенням вологості вони поступово знижують міцність, переходять в м'який стан, а при сильному зволоженні - в текучий, тобто повністю її втрачають.</a:t>
            </a:r>
          </a:p>
        </p:txBody>
      </p:sp>
    </p:spTree>
    <p:extLst>
      <p:ext uri="{BB962C8B-B14F-4D97-AF65-F5344CB8AC3E}">
        <p14:creationId xmlns:p14="http://schemas.microsoft.com/office/powerpoint/2010/main" val="5714317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err="1"/>
              <a:t>фізико-механічні</a:t>
            </a:r>
            <a:r>
              <a:rPr lang="ru-RU" dirty="0"/>
              <a:t> </a:t>
            </a:r>
            <a:r>
              <a:rPr lang="ru-RU" dirty="0" err="1"/>
              <a:t>властивості</a:t>
            </a:r>
            <a:r>
              <a:rPr lang="ru-RU" dirty="0"/>
              <a:t> </a:t>
            </a:r>
            <a:r>
              <a:rPr lang="ru-RU" dirty="0" err="1"/>
              <a:t>порід</a:t>
            </a:r>
            <a:endParaRPr lang="uk-UA" dirty="0"/>
          </a:p>
        </p:txBody>
      </p:sp>
      <p:sp>
        <p:nvSpPr>
          <p:cNvPr id="4" name="TextBox 3"/>
          <p:cNvSpPr txBox="1"/>
          <p:nvPr/>
        </p:nvSpPr>
        <p:spPr>
          <a:xfrm>
            <a:off x="179512" y="1484784"/>
            <a:ext cx="8856984" cy="2123658"/>
          </a:xfrm>
          <a:prstGeom prst="rect">
            <a:avLst/>
          </a:prstGeom>
          <a:noFill/>
        </p:spPr>
        <p:txBody>
          <a:bodyPr wrap="square" rtlCol="0">
            <a:spAutoFit/>
          </a:bodyPr>
          <a:lstStyle/>
          <a:p>
            <a:pPr algn="just"/>
            <a:r>
              <a:rPr lang="uk-UA" sz="2200" b="1" i="1" dirty="0">
                <a:latin typeface="Times New Roman" panose="02020603050405020304" pitchFamily="18" charset="0"/>
                <a:cs typeface="Times New Roman" panose="02020603050405020304" pitchFamily="18" charset="0"/>
              </a:rPr>
              <a:t>	Щільність</a:t>
            </a:r>
            <a:r>
              <a:rPr lang="uk-UA" sz="2200" dirty="0">
                <a:latin typeface="Times New Roman" panose="02020603050405020304" pitchFamily="18" charset="0"/>
                <a:cs typeface="Times New Roman" panose="02020603050405020304" pitchFamily="18" charset="0"/>
              </a:rPr>
              <a:t> - величина відношення маси гірської породи до об'єму. Так як будь-яка порода складається з твердих мінеральних часток і розташованих між ними пустот (пор), які можуть бути заповнені повітрям (газами) або водою, то розрізняють щільність: твердих частинок, природної гірської породи (з природною вологістю), сухої породи (скелету).</a:t>
            </a:r>
          </a:p>
        </p:txBody>
      </p:sp>
    </p:spTree>
    <p:extLst>
      <p:ext uri="{BB962C8B-B14F-4D97-AF65-F5344CB8AC3E}">
        <p14:creationId xmlns:p14="http://schemas.microsoft.com/office/powerpoint/2010/main" val="37092951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err="1"/>
              <a:t>фізико-механічні</a:t>
            </a:r>
            <a:r>
              <a:rPr lang="ru-RU" dirty="0"/>
              <a:t> </a:t>
            </a:r>
            <a:r>
              <a:rPr lang="ru-RU" dirty="0" err="1"/>
              <a:t>властивості</a:t>
            </a:r>
            <a:r>
              <a:rPr lang="ru-RU" dirty="0"/>
              <a:t> </a:t>
            </a:r>
            <a:r>
              <a:rPr lang="ru-RU" dirty="0" err="1"/>
              <a:t>порід</a:t>
            </a:r>
            <a:endParaRPr lang="uk-UA" dirty="0"/>
          </a:p>
        </p:txBody>
      </p:sp>
      <p:sp>
        <p:nvSpPr>
          <p:cNvPr id="4" name="TextBox 3"/>
          <p:cNvSpPr txBox="1"/>
          <p:nvPr/>
        </p:nvSpPr>
        <p:spPr>
          <a:xfrm>
            <a:off x="1619672" y="1277749"/>
            <a:ext cx="5760640" cy="430887"/>
          </a:xfrm>
          <a:prstGeom prst="rect">
            <a:avLst/>
          </a:prstGeom>
          <a:noFill/>
        </p:spPr>
        <p:txBody>
          <a:bodyPr wrap="square" rtlCol="0">
            <a:spAutoFit/>
          </a:bodyPr>
          <a:lstStyle/>
          <a:p>
            <a:pPr algn="ctr"/>
            <a:r>
              <a:rPr lang="uk-UA" sz="2200" b="1" i="1" dirty="0">
                <a:latin typeface="Times New Roman" panose="02020603050405020304" pitchFamily="18" charset="0"/>
                <a:cs typeface="Times New Roman" panose="02020603050405020304" pitchFamily="18" charset="0"/>
              </a:rPr>
              <a:t>	</a:t>
            </a:r>
            <a:r>
              <a:rPr lang="uk-UA" sz="2200" b="1" dirty="0">
                <a:latin typeface="Times New Roman" panose="02020603050405020304" pitchFamily="18" charset="0"/>
                <a:cs typeface="Times New Roman" panose="02020603050405020304" pitchFamily="18" charset="0"/>
              </a:rPr>
              <a:t>Щільність гірських порід</a:t>
            </a:r>
            <a:endParaRPr lang="uk-UA" sz="2200" dirty="0">
              <a:latin typeface="Times New Roman" panose="02020603050405020304" pitchFamily="18" charset="0"/>
              <a:cs typeface="Times New Roman" panose="02020603050405020304" pitchFamily="18" charset="0"/>
            </a:endParaRPr>
          </a:p>
        </p:txBody>
      </p:sp>
      <p:graphicFrame>
        <p:nvGraphicFramePr>
          <p:cNvPr id="5" name="Таблица 4"/>
          <p:cNvGraphicFramePr>
            <a:graphicFrameLocks noGrp="1"/>
          </p:cNvGraphicFramePr>
          <p:nvPr>
            <p:extLst>
              <p:ext uri="{D42A27DB-BD31-4B8C-83A1-F6EECF244321}">
                <p14:modId xmlns:p14="http://schemas.microsoft.com/office/powerpoint/2010/main" val="2858669572"/>
              </p:ext>
            </p:extLst>
          </p:nvPr>
        </p:nvGraphicFramePr>
        <p:xfrm>
          <a:off x="1475656" y="1705610"/>
          <a:ext cx="6257925" cy="4366333"/>
        </p:xfrm>
        <a:graphic>
          <a:graphicData uri="http://schemas.openxmlformats.org/drawingml/2006/table">
            <a:tbl>
              <a:tblPr firstRow="1" firstCol="1" bandRow="1"/>
              <a:tblGrid>
                <a:gridCol w="5328592">
                  <a:extLst>
                    <a:ext uri="{9D8B030D-6E8A-4147-A177-3AD203B41FA5}">
                      <a16:colId xmlns:a16="http://schemas.microsoft.com/office/drawing/2014/main" val="20000"/>
                    </a:ext>
                  </a:extLst>
                </a:gridCol>
                <a:gridCol w="929333">
                  <a:extLst>
                    <a:ext uri="{9D8B030D-6E8A-4147-A177-3AD203B41FA5}">
                      <a16:colId xmlns:a16="http://schemas.microsoft.com/office/drawing/2014/main" val="20001"/>
                    </a:ext>
                  </a:extLst>
                </a:gridCol>
              </a:tblGrid>
              <a:tr h="0">
                <a:tc>
                  <a:txBody>
                    <a:bodyPr/>
                    <a:lstStyle/>
                    <a:p>
                      <a:pPr>
                        <a:lnSpc>
                          <a:spcPct val="115000"/>
                        </a:lnSpc>
                        <a:spcAft>
                          <a:spcPts val="0"/>
                        </a:spcAft>
                      </a:pPr>
                      <a:r>
                        <a:rPr lang="uk-UA" sz="1400" dirty="0">
                          <a:effectLst/>
                          <a:latin typeface="Times New Roman"/>
                          <a:ea typeface="Calibri"/>
                          <a:cs typeface="Times New Roman"/>
                        </a:rPr>
                        <a:t>Найменування та характеристика гірської породи</a:t>
                      </a:r>
                      <a:endParaRPr lang="uk-UA" sz="14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uk-UA" sz="1400">
                          <a:effectLst/>
                          <a:latin typeface="Times New Roman"/>
                          <a:ea typeface="Calibri"/>
                          <a:cs typeface="Times New Roman"/>
                        </a:rPr>
                        <a:t>Щільність</a:t>
                      </a:r>
                      <a:endParaRPr lang="uk-UA" sz="14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0">
                <a:tc>
                  <a:txBody>
                    <a:bodyPr/>
                    <a:lstStyle/>
                    <a:p>
                      <a:pPr>
                        <a:lnSpc>
                          <a:spcPct val="115000"/>
                        </a:lnSpc>
                        <a:spcAft>
                          <a:spcPts val="0"/>
                        </a:spcAft>
                      </a:pPr>
                      <a:r>
                        <a:rPr lang="uk-UA" sz="1400" dirty="0">
                          <a:effectLst/>
                          <a:latin typeface="Times New Roman"/>
                          <a:ea typeface="Calibri"/>
                          <a:cs typeface="Times New Roman"/>
                        </a:rPr>
                        <a:t>Пісок сухий </a:t>
                      </a:r>
                      <a:endParaRPr lang="uk-UA" sz="14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uk-UA" sz="1400">
                          <a:effectLst/>
                          <a:latin typeface="Times New Roman"/>
                          <a:ea typeface="Calibri"/>
                          <a:cs typeface="Times New Roman"/>
                        </a:rPr>
                        <a:t>1,6</a:t>
                      </a:r>
                      <a:endParaRPr lang="uk-UA" sz="14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0">
                <a:tc>
                  <a:txBody>
                    <a:bodyPr/>
                    <a:lstStyle/>
                    <a:p>
                      <a:pPr>
                        <a:lnSpc>
                          <a:spcPct val="115000"/>
                        </a:lnSpc>
                        <a:spcAft>
                          <a:spcPts val="0"/>
                        </a:spcAft>
                      </a:pPr>
                      <a:r>
                        <a:rPr lang="uk-UA" sz="1400" dirty="0">
                          <a:effectLst/>
                          <a:latin typeface="Times New Roman"/>
                          <a:ea typeface="Calibri"/>
                          <a:cs typeface="Times New Roman"/>
                        </a:rPr>
                        <a:t>Гравій мокрий </a:t>
                      </a:r>
                      <a:endParaRPr lang="uk-UA" sz="14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uk-UA" sz="1400">
                          <a:effectLst/>
                          <a:latin typeface="Times New Roman"/>
                          <a:ea typeface="Calibri"/>
                          <a:cs typeface="Times New Roman"/>
                        </a:rPr>
                        <a:t>2,0</a:t>
                      </a:r>
                      <a:endParaRPr lang="uk-UA" sz="14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0">
                <a:tc>
                  <a:txBody>
                    <a:bodyPr/>
                    <a:lstStyle/>
                    <a:p>
                      <a:pPr>
                        <a:lnSpc>
                          <a:spcPct val="115000"/>
                        </a:lnSpc>
                        <a:spcAft>
                          <a:spcPts val="0"/>
                        </a:spcAft>
                      </a:pPr>
                      <a:r>
                        <a:rPr lang="uk-UA" sz="1400" dirty="0">
                          <a:effectLst/>
                          <a:latin typeface="Times New Roman"/>
                          <a:ea typeface="Calibri"/>
                          <a:cs typeface="Times New Roman"/>
                        </a:rPr>
                        <a:t>Гравій сухий </a:t>
                      </a:r>
                      <a:endParaRPr lang="uk-UA" sz="14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uk-UA" sz="1400" dirty="0">
                          <a:effectLst/>
                          <a:latin typeface="Times New Roman"/>
                          <a:ea typeface="Calibri"/>
                          <a:cs typeface="Times New Roman"/>
                        </a:rPr>
                        <a:t>1,8</a:t>
                      </a:r>
                      <a:endParaRPr lang="uk-UA" sz="14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0">
                <a:tc>
                  <a:txBody>
                    <a:bodyPr/>
                    <a:lstStyle/>
                    <a:p>
                      <a:pPr>
                        <a:lnSpc>
                          <a:spcPct val="115000"/>
                        </a:lnSpc>
                        <a:spcAft>
                          <a:spcPts val="0"/>
                        </a:spcAft>
                      </a:pPr>
                      <a:r>
                        <a:rPr lang="uk-UA" sz="1400" dirty="0">
                          <a:effectLst/>
                          <a:latin typeface="Times New Roman"/>
                          <a:ea typeface="Calibri"/>
                          <a:cs typeface="Times New Roman"/>
                        </a:rPr>
                        <a:t>Мул річковий </a:t>
                      </a:r>
                      <a:endParaRPr lang="uk-UA" sz="14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uk-UA" sz="1400">
                          <a:effectLst/>
                          <a:latin typeface="Times New Roman"/>
                          <a:ea typeface="Calibri"/>
                          <a:cs typeface="Times New Roman"/>
                        </a:rPr>
                        <a:t>1,8</a:t>
                      </a:r>
                      <a:endParaRPr lang="uk-UA" sz="14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0">
                <a:tc>
                  <a:txBody>
                    <a:bodyPr/>
                    <a:lstStyle/>
                    <a:p>
                      <a:pPr>
                        <a:lnSpc>
                          <a:spcPct val="115000"/>
                        </a:lnSpc>
                        <a:spcAft>
                          <a:spcPts val="0"/>
                        </a:spcAft>
                      </a:pPr>
                      <a:r>
                        <a:rPr lang="uk-UA" sz="1400" dirty="0">
                          <a:effectLst/>
                          <a:latin typeface="Times New Roman"/>
                          <a:ea typeface="Calibri"/>
                          <a:cs typeface="Times New Roman"/>
                        </a:rPr>
                        <a:t>Рослинна земля </a:t>
                      </a:r>
                      <a:endParaRPr lang="uk-UA" sz="14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uk-UA" sz="1400">
                          <a:effectLst/>
                          <a:latin typeface="Times New Roman"/>
                          <a:ea typeface="Calibri"/>
                          <a:cs typeface="Times New Roman"/>
                        </a:rPr>
                        <a:t>0,8</a:t>
                      </a:r>
                      <a:endParaRPr lang="uk-UA" sz="14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0">
                <a:tc>
                  <a:txBody>
                    <a:bodyPr/>
                    <a:lstStyle/>
                    <a:p>
                      <a:pPr>
                        <a:lnSpc>
                          <a:spcPct val="115000"/>
                        </a:lnSpc>
                        <a:spcAft>
                          <a:spcPts val="0"/>
                        </a:spcAft>
                      </a:pPr>
                      <a:r>
                        <a:rPr lang="uk-UA" sz="1400" dirty="0">
                          <a:effectLst/>
                          <a:latin typeface="Times New Roman"/>
                          <a:ea typeface="Calibri"/>
                          <a:cs typeface="Times New Roman"/>
                        </a:rPr>
                        <a:t>Рослинна глиниста земля </a:t>
                      </a:r>
                      <a:endParaRPr lang="uk-UA" sz="14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uk-UA" sz="1400">
                          <a:effectLst/>
                          <a:latin typeface="Times New Roman"/>
                          <a:ea typeface="Calibri"/>
                          <a:cs typeface="Times New Roman"/>
                        </a:rPr>
                        <a:t>1,2</a:t>
                      </a:r>
                      <a:endParaRPr lang="uk-UA" sz="14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0">
                <a:tc>
                  <a:txBody>
                    <a:bodyPr/>
                    <a:lstStyle/>
                    <a:p>
                      <a:pPr>
                        <a:lnSpc>
                          <a:spcPct val="115000"/>
                        </a:lnSpc>
                        <a:spcAft>
                          <a:spcPts val="0"/>
                        </a:spcAft>
                      </a:pPr>
                      <a:r>
                        <a:rPr lang="uk-UA" sz="1400" dirty="0">
                          <a:effectLst/>
                          <a:latin typeface="Times New Roman"/>
                          <a:ea typeface="Calibri"/>
                          <a:cs typeface="Times New Roman"/>
                        </a:rPr>
                        <a:t>Торф </a:t>
                      </a:r>
                      <a:endParaRPr lang="uk-UA" sz="14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uk-UA" sz="1400" dirty="0">
                          <a:effectLst/>
                          <a:latin typeface="Times New Roman"/>
                          <a:ea typeface="Calibri"/>
                          <a:cs typeface="Times New Roman"/>
                        </a:rPr>
                        <a:t>0,6-1,0</a:t>
                      </a:r>
                      <a:endParaRPr lang="uk-UA" sz="14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0">
                <a:tc>
                  <a:txBody>
                    <a:bodyPr/>
                    <a:lstStyle/>
                    <a:p>
                      <a:pPr>
                        <a:lnSpc>
                          <a:spcPct val="115000"/>
                        </a:lnSpc>
                        <a:spcAft>
                          <a:spcPts val="0"/>
                        </a:spcAft>
                      </a:pPr>
                      <a:r>
                        <a:rPr lang="uk-UA" sz="1400">
                          <a:effectLst/>
                          <a:latin typeface="Times New Roman"/>
                          <a:ea typeface="Calibri"/>
                          <a:cs typeface="Times New Roman"/>
                        </a:rPr>
                        <a:t>Лес природної вологості </a:t>
                      </a:r>
                      <a:endParaRPr lang="uk-UA" sz="14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uk-UA" sz="1400" dirty="0">
                          <a:effectLst/>
                          <a:latin typeface="Times New Roman"/>
                          <a:ea typeface="Calibri"/>
                          <a:cs typeface="Times New Roman"/>
                        </a:rPr>
                        <a:t>1,6</a:t>
                      </a:r>
                      <a:endParaRPr lang="uk-UA" sz="14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0">
                <a:tc>
                  <a:txBody>
                    <a:bodyPr/>
                    <a:lstStyle/>
                    <a:p>
                      <a:pPr>
                        <a:lnSpc>
                          <a:spcPct val="115000"/>
                        </a:lnSpc>
                        <a:spcAft>
                          <a:spcPts val="0"/>
                        </a:spcAft>
                      </a:pPr>
                      <a:r>
                        <a:rPr lang="uk-UA" sz="1400">
                          <a:effectLst/>
                          <a:latin typeface="Times New Roman"/>
                          <a:ea typeface="Calibri"/>
                          <a:cs typeface="Times New Roman"/>
                        </a:rPr>
                        <a:t>Лес, змішаний з галькою або гравієм </a:t>
                      </a:r>
                      <a:endParaRPr lang="uk-UA" sz="14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uk-UA" sz="1400" dirty="0">
                          <a:effectLst/>
                          <a:latin typeface="Times New Roman"/>
                          <a:ea typeface="Calibri"/>
                          <a:cs typeface="Times New Roman"/>
                        </a:rPr>
                        <a:t>1,8</a:t>
                      </a:r>
                      <a:endParaRPr lang="uk-UA" sz="14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0">
                <a:tc>
                  <a:txBody>
                    <a:bodyPr/>
                    <a:lstStyle/>
                    <a:p>
                      <a:pPr>
                        <a:lnSpc>
                          <a:spcPct val="115000"/>
                        </a:lnSpc>
                        <a:spcAft>
                          <a:spcPts val="0"/>
                        </a:spcAft>
                      </a:pPr>
                      <a:r>
                        <a:rPr lang="uk-UA" sz="1400">
                          <a:effectLst/>
                          <a:latin typeface="Times New Roman"/>
                          <a:ea typeface="Calibri"/>
                          <a:cs typeface="Times New Roman"/>
                        </a:rPr>
                        <a:t>Суглинок легкий і лесовидний </a:t>
                      </a:r>
                      <a:endParaRPr lang="uk-UA" sz="14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uk-UA" sz="1400" dirty="0">
                          <a:effectLst/>
                          <a:latin typeface="Times New Roman"/>
                          <a:ea typeface="Calibri"/>
                          <a:cs typeface="Times New Roman"/>
                        </a:rPr>
                        <a:t>1,75</a:t>
                      </a:r>
                      <a:endParaRPr lang="uk-UA" sz="14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0">
                <a:tc>
                  <a:txBody>
                    <a:bodyPr/>
                    <a:lstStyle/>
                    <a:p>
                      <a:pPr>
                        <a:lnSpc>
                          <a:spcPct val="115000"/>
                        </a:lnSpc>
                        <a:spcAft>
                          <a:spcPts val="0"/>
                        </a:spcAft>
                      </a:pPr>
                      <a:r>
                        <a:rPr lang="uk-UA" sz="1400">
                          <a:effectLst/>
                          <a:latin typeface="Times New Roman"/>
                          <a:ea typeface="Calibri"/>
                          <a:cs typeface="Times New Roman"/>
                        </a:rPr>
                        <a:t>Суглинок важкий </a:t>
                      </a:r>
                      <a:endParaRPr lang="uk-UA" sz="14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uk-UA" sz="1400" dirty="0">
                          <a:effectLst/>
                          <a:latin typeface="Times New Roman"/>
                          <a:ea typeface="Calibri"/>
                          <a:cs typeface="Times New Roman"/>
                        </a:rPr>
                        <a:t>1,9</a:t>
                      </a:r>
                      <a:endParaRPr lang="uk-UA" sz="14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0">
                <a:tc>
                  <a:txBody>
                    <a:bodyPr/>
                    <a:lstStyle/>
                    <a:p>
                      <a:pPr>
                        <a:lnSpc>
                          <a:spcPct val="115000"/>
                        </a:lnSpc>
                        <a:spcAft>
                          <a:spcPts val="0"/>
                        </a:spcAft>
                      </a:pPr>
                      <a:r>
                        <a:rPr lang="uk-UA" sz="1400">
                          <a:effectLst/>
                          <a:latin typeface="Times New Roman"/>
                          <a:ea typeface="Calibri"/>
                          <a:cs typeface="Times New Roman"/>
                        </a:rPr>
                        <a:t>Глина жирна, м'яка </a:t>
                      </a:r>
                      <a:endParaRPr lang="uk-UA" sz="14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uk-UA" sz="1400" dirty="0">
                          <a:effectLst/>
                          <a:latin typeface="Times New Roman"/>
                          <a:ea typeface="Calibri"/>
                          <a:cs typeface="Times New Roman"/>
                        </a:rPr>
                        <a:t>1,8-1,9</a:t>
                      </a:r>
                      <a:endParaRPr lang="uk-UA" sz="14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r h="0">
                <a:tc>
                  <a:txBody>
                    <a:bodyPr/>
                    <a:lstStyle/>
                    <a:p>
                      <a:pPr>
                        <a:lnSpc>
                          <a:spcPct val="115000"/>
                        </a:lnSpc>
                        <a:spcAft>
                          <a:spcPts val="0"/>
                        </a:spcAft>
                      </a:pPr>
                      <a:r>
                        <a:rPr lang="uk-UA" sz="1400">
                          <a:effectLst/>
                          <a:latin typeface="Times New Roman"/>
                          <a:ea typeface="Calibri"/>
                          <a:cs typeface="Times New Roman"/>
                        </a:rPr>
                        <a:t>Глина щільна, в'язка </a:t>
                      </a:r>
                      <a:endParaRPr lang="uk-UA" sz="14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uk-UA" sz="1400" dirty="0">
                          <a:effectLst/>
                          <a:latin typeface="Times New Roman"/>
                          <a:ea typeface="Calibri"/>
                          <a:cs typeface="Times New Roman"/>
                        </a:rPr>
                        <a:t>2,1</a:t>
                      </a:r>
                      <a:endParaRPr lang="uk-UA" sz="14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3"/>
                  </a:ext>
                </a:extLst>
              </a:tr>
              <a:tr h="0">
                <a:tc>
                  <a:txBody>
                    <a:bodyPr/>
                    <a:lstStyle/>
                    <a:p>
                      <a:pPr>
                        <a:lnSpc>
                          <a:spcPct val="115000"/>
                        </a:lnSpc>
                        <a:spcAft>
                          <a:spcPts val="0"/>
                        </a:spcAft>
                      </a:pPr>
                      <a:r>
                        <a:rPr lang="uk-UA" sz="1400">
                          <a:effectLst/>
                          <a:latin typeface="Times New Roman"/>
                          <a:ea typeface="Calibri"/>
                          <a:cs typeface="Times New Roman"/>
                        </a:rPr>
                        <a:t>Пісковики (в залежності від щільності) </a:t>
                      </a:r>
                      <a:endParaRPr lang="uk-UA" sz="14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uk-UA" sz="1400" dirty="0">
                          <a:effectLst/>
                          <a:latin typeface="Times New Roman"/>
                          <a:ea typeface="Calibri"/>
                          <a:cs typeface="Times New Roman"/>
                        </a:rPr>
                        <a:t>1,8-2,5</a:t>
                      </a:r>
                      <a:endParaRPr lang="uk-UA" sz="14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4"/>
                  </a:ext>
                </a:extLst>
              </a:tr>
              <a:tr h="0">
                <a:tc>
                  <a:txBody>
                    <a:bodyPr/>
                    <a:lstStyle/>
                    <a:p>
                      <a:pPr>
                        <a:lnSpc>
                          <a:spcPct val="115000"/>
                        </a:lnSpc>
                        <a:spcAft>
                          <a:spcPts val="0"/>
                        </a:spcAft>
                      </a:pPr>
                      <a:r>
                        <a:rPr lang="uk-UA" sz="1400">
                          <a:effectLst/>
                          <a:latin typeface="Times New Roman"/>
                          <a:ea typeface="Calibri"/>
                          <a:cs typeface="Times New Roman"/>
                        </a:rPr>
                        <a:t>Сланці глинисті </a:t>
                      </a:r>
                      <a:endParaRPr lang="uk-UA" sz="14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uk-UA" sz="1400" dirty="0">
                          <a:effectLst/>
                          <a:latin typeface="Times New Roman"/>
                          <a:ea typeface="Calibri"/>
                          <a:cs typeface="Times New Roman"/>
                        </a:rPr>
                        <a:t>2,3-2,4</a:t>
                      </a:r>
                      <a:endParaRPr lang="uk-UA" sz="14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5"/>
                  </a:ext>
                </a:extLst>
              </a:tr>
              <a:tr h="0">
                <a:tc>
                  <a:txBody>
                    <a:bodyPr/>
                    <a:lstStyle/>
                    <a:p>
                      <a:pPr>
                        <a:lnSpc>
                          <a:spcPct val="115000"/>
                        </a:lnSpc>
                        <a:spcAft>
                          <a:spcPts val="0"/>
                        </a:spcAft>
                      </a:pPr>
                      <a:r>
                        <a:rPr lang="uk-UA" sz="1400">
                          <a:effectLst/>
                          <a:latin typeface="Times New Roman"/>
                          <a:ea typeface="Calibri"/>
                          <a:cs typeface="Times New Roman"/>
                        </a:rPr>
                        <a:t>Кам'яне вугілля </a:t>
                      </a:r>
                      <a:endParaRPr lang="uk-UA" sz="14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uk-UA" sz="1400" dirty="0">
                          <a:effectLst/>
                          <a:latin typeface="Times New Roman"/>
                          <a:ea typeface="Calibri"/>
                          <a:cs typeface="Times New Roman"/>
                        </a:rPr>
                        <a:t>1,2-1,4</a:t>
                      </a:r>
                      <a:endParaRPr lang="uk-UA" sz="14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6"/>
                  </a:ext>
                </a:extLst>
              </a:tr>
              <a:tr h="0">
                <a:tc>
                  <a:txBody>
                    <a:bodyPr/>
                    <a:lstStyle/>
                    <a:p>
                      <a:pPr>
                        <a:lnSpc>
                          <a:spcPct val="115000"/>
                        </a:lnSpc>
                        <a:spcAft>
                          <a:spcPts val="0"/>
                        </a:spcAft>
                      </a:pPr>
                      <a:r>
                        <a:rPr lang="uk-UA" sz="1400">
                          <a:effectLst/>
                          <a:latin typeface="Times New Roman"/>
                          <a:ea typeface="Calibri"/>
                          <a:cs typeface="Times New Roman"/>
                        </a:rPr>
                        <a:t>Антрацит </a:t>
                      </a:r>
                      <a:endParaRPr lang="uk-UA" sz="14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uk-UA" sz="1400" dirty="0">
                          <a:effectLst/>
                          <a:latin typeface="Times New Roman"/>
                          <a:ea typeface="Calibri"/>
                          <a:cs typeface="Times New Roman"/>
                        </a:rPr>
                        <a:t>1,3-1,5</a:t>
                      </a:r>
                      <a:endParaRPr lang="uk-UA" sz="14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7"/>
                  </a:ext>
                </a:extLst>
              </a:tr>
              <a:tr h="0">
                <a:tc>
                  <a:txBody>
                    <a:bodyPr/>
                    <a:lstStyle/>
                    <a:p>
                      <a:pPr>
                        <a:lnSpc>
                          <a:spcPct val="115000"/>
                        </a:lnSpc>
                        <a:spcAft>
                          <a:spcPts val="0"/>
                        </a:spcAft>
                      </a:pPr>
                      <a:r>
                        <a:rPr lang="uk-UA" sz="1400">
                          <a:effectLst/>
                          <a:latin typeface="Times New Roman"/>
                          <a:ea typeface="Calibri"/>
                          <a:cs typeface="Times New Roman"/>
                        </a:rPr>
                        <a:t>Буре вугілля</a:t>
                      </a:r>
                      <a:endParaRPr lang="uk-UA" sz="14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uk-UA" sz="1400" dirty="0">
                          <a:effectLst/>
                          <a:latin typeface="Times New Roman"/>
                          <a:ea typeface="Calibri"/>
                          <a:cs typeface="Times New Roman"/>
                        </a:rPr>
                        <a:t>1,15</a:t>
                      </a:r>
                      <a:endParaRPr lang="uk-UA" sz="14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8"/>
                  </a:ext>
                </a:extLst>
              </a:tr>
            </a:tbl>
          </a:graphicData>
        </a:graphic>
      </p:graphicFrame>
    </p:spTree>
    <p:extLst>
      <p:ext uri="{BB962C8B-B14F-4D97-AF65-F5344CB8AC3E}">
        <p14:creationId xmlns:p14="http://schemas.microsoft.com/office/powerpoint/2010/main" val="24123556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5496" y="350192"/>
            <a:ext cx="8229600" cy="1143000"/>
          </a:xfrm>
        </p:spPr>
        <p:txBody>
          <a:bodyPr>
            <a:normAutofit fontScale="90000"/>
          </a:bodyPr>
          <a:lstStyle/>
          <a:p>
            <a:r>
              <a:rPr lang="ru-RU" dirty="0" err="1"/>
              <a:t>фізико-механічні</a:t>
            </a:r>
            <a:r>
              <a:rPr lang="ru-RU" dirty="0"/>
              <a:t> </a:t>
            </a:r>
            <a:r>
              <a:rPr lang="ru-RU" dirty="0" err="1"/>
              <a:t>властивості</a:t>
            </a:r>
            <a:r>
              <a:rPr lang="ru-RU" dirty="0"/>
              <a:t> </a:t>
            </a:r>
            <a:r>
              <a:rPr lang="ru-RU" dirty="0" err="1"/>
              <a:t>порід</a:t>
            </a:r>
            <a:endParaRPr lang="uk-UA" dirty="0"/>
          </a:p>
        </p:txBody>
      </p:sp>
      <p:sp>
        <p:nvSpPr>
          <p:cNvPr id="4" name="TextBox 3"/>
          <p:cNvSpPr txBox="1"/>
          <p:nvPr/>
        </p:nvSpPr>
        <p:spPr>
          <a:xfrm>
            <a:off x="1619672" y="1277749"/>
            <a:ext cx="5760640" cy="430887"/>
          </a:xfrm>
          <a:prstGeom prst="rect">
            <a:avLst/>
          </a:prstGeom>
          <a:noFill/>
        </p:spPr>
        <p:txBody>
          <a:bodyPr wrap="square" rtlCol="0">
            <a:spAutoFit/>
          </a:bodyPr>
          <a:lstStyle/>
          <a:p>
            <a:pPr algn="ctr"/>
            <a:r>
              <a:rPr lang="uk-UA" sz="2200" b="1" i="1" dirty="0">
                <a:latin typeface="Times New Roman" panose="02020603050405020304" pitchFamily="18" charset="0"/>
                <a:cs typeface="Times New Roman" panose="02020603050405020304" pitchFamily="18" charset="0"/>
              </a:rPr>
              <a:t>	</a:t>
            </a:r>
            <a:endParaRPr lang="uk-UA" sz="2200" dirty="0">
              <a:latin typeface="Times New Roman" panose="02020603050405020304" pitchFamily="18" charset="0"/>
              <a:cs typeface="Times New Roman" panose="02020603050405020304" pitchFamily="18" charset="0"/>
            </a:endParaRPr>
          </a:p>
        </p:txBody>
      </p:sp>
      <p:sp>
        <p:nvSpPr>
          <p:cNvPr id="6" name="Прямоугольник 5"/>
          <p:cNvSpPr/>
          <p:nvPr/>
        </p:nvSpPr>
        <p:spPr>
          <a:xfrm>
            <a:off x="251520" y="1495931"/>
            <a:ext cx="8640960" cy="2123658"/>
          </a:xfrm>
          <a:prstGeom prst="rect">
            <a:avLst/>
          </a:prstGeom>
        </p:spPr>
        <p:txBody>
          <a:bodyPr wrap="square">
            <a:spAutoFit/>
          </a:bodyPr>
          <a:lstStyle/>
          <a:p>
            <a:pPr algn="just"/>
            <a:r>
              <a:rPr lang="ru-RU" b="1" i="1" dirty="0">
                <a:latin typeface="Times New Roman" panose="02020603050405020304" pitchFamily="18" charset="0"/>
                <a:cs typeface="Times New Roman" panose="02020603050405020304" pitchFamily="18" charset="0"/>
              </a:rPr>
              <a:t>	</a:t>
            </a:r>
            <a:r>
              <a:rPr lang="ru-RU" sz="2200" b="1" i="1" dirty="0" err="1">
                <a:latin typeface="Times New Roman" panose="02020603050405020304" pitchFamily="18" charset="0"/>
                <a:cs typeface="Times New Roman" panose="02020603050405020304" pitchFamily="18" charset="0"/>
              </a:rPr>
              <a:t>Розрихлення</a:t>
            </a:r>
            <a:r>
              <a:rPr lang="ru-RU" sz="2200" b="1" i="1"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порід</a:t>
            </a:r>
            <a:r>
              <a:rPr lang="ru-RU" sz="2200" dirty="0">
                <a:latin typeface="Times New Roman" panose="02020603050405020304" pitchFamily="18" charset="0"/>
                <a:cs typeface="Times New Roman" panose="02020603050405020304" pitchFamily="18" charset="0"/>
              </a:rPr>
              <a:t> - </a:t>
            </a:r>
            <a:r>
              <a:rPr lang="ru-RU" sz="2200" dirty="0" err="1">
                <a:latin typeface="Times New Roman" panose="02020603050405020304" pitchFamily="18" charset="0"/>
                <a:cs typeface="Times New Roman" panose="02020603050405020304" pitchFamily="18" charset="0"/>
              </a:rPr>
              <a:t>збільшення</a:t>
            </a:r>
            <a:r>
              <a:rPr lang="ru-RU" sz="2200" dirty="0">
                <a:latin typeface="Times New Roman" panose="02020603050405020304" pitchFamily="18" charset="0"/>
                <a:cs typeface="Times New Roman" panose="02020603050405020304" pitchFamily="18" charset="0"/>
              </a:rPr>
              <a:t> об</a:t>
            </a:r>
            <a:r>
              <a:rPr lang="en-US" sz="2200" dirty="0">
                <a:latin typeface="Times New Roman" panose="02020603050405020304" pitchFamily="18" charset="0"/>
                <a:cs typeface="Times New Roman" panose="02020603050405020304" pitchFamily="18" charset="0"/>
              </a:rPr>
              <a:t>’</a:t>
            </a:r>
            <a:r>
              <a:rPr lang="ru-RU" sz="2200" dirty="0" err="1">
                <a:latin typeface="Times New Roman" panose="02020603050405020304" pitchFamily="18" charset="0"/>
                <a:cs typeface="Times New Roman" panose="02020603050405020304" pitchFamily="18" charset="0"/>
              </a:rPr>
              <a:t>єму</a:t>
            </a:r>
            <a:r>
              <a:rPr lang="ru-RU" sz="2200" dirty="0">
                <a:latin typeface="Times New Roman" panose="02020603050405020304" pitchFamily="18" charset="0"/>
                <a:cs typeface="Times New Roman" panose="02020603050405020304" pitchFamily="18" charset="0"/>
              </a:rPr>
              <a:t> породи в ре</a:t>
            </a:r>
            <a:r>
              <a:rPr lang="uk-UA" sz="2200" dirty="0" err="1">
                <a:latin typeface="Times New Roman" panose="02020603050405020304" pitchFamily="18" charset="0"/>
                <a:cs typeface="Times New Roman" panose="02020603050405020304" pitchFamily="18" charset="0"/>
              </a:rPr>
              <a:t>зультаті</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розпушування</a:t>
            </a:r>
            <a:r>
              <a:rPr lang="ru-RU" sz="2200" dirty="0">
                <a:latin typeface="Times New Roman" panose="02020603050405020304" pitchFamily="18" charset="0"/>
                <a:cs typeface="Times New Roman" panose="02020603050405020304" pitchFamily="18" charset="0"/>
              </a:rPr>
              <a:t> в </a:t>
            </a:r>
            <a:r>
              <a:rPr lang="ru-RU" sz="2200" dirty="0" err="1">
                <a:latin typeface="Times New Roman" panose="02020603050405020304" pitchFamily="18" charset="0"/>
                <a:cs typeface="Times New Roman" panose="02020603050405020304" pitchFamily="18" charset="0"/>
              </a:rPr>
              <a:t>порівнянні</a:t>
            </a:r>
            <a:r>
              <a:rPr lang="ru-RU" sz="2200" dirty="0">
                <a:latin typeface="Times New Roman" panose="02020603050405020304" pitchFamily="18" charset="0"/>
                <a:cs typeface="Times New Roman" panose="02020603050405020304" pitchFamily="18" charset="0"/>
              </a:rPr>
              <a:t> з об</a:t>
            </a:r>
            <a:r>
              <a:rPr lang="en-US" sz="2200" dirty="0">
                <a:latin typeface="Times New Roman" panose="02020603050405020304" pitchFamily="18" charset="0"/>
                <a:cs typeface="Times New Roman" panose="02020603050405020304" pitchFamily="18" charset="0"/>
              </a:rPr>
              <a:t>’</a:t>
            </a:r>
            <a:r>
              <a:rPr lang="ru-RU" sz="2200" dirty="0" err="1">
                <a:latin typeface="Times New Roman" panose="02020603050405020304" pitchFamily="18" charset="0"/>
                <a:cs typeface="Times New Roman" panose="02020603050405020304" pitchFamily="18" charset="0"/>
              </a:rPr>
              <a:t>ємом</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який</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займала</a:t>
            </a:r>
            <a:r>
              <a:rPr lang="ru-RU" sz="2200" dirty="0">
                <a:latin typeface="Times New Roman" panose="02020603050405020304" pitchFamily="18" charset="0"/>
                <a:cs typeface="Times New Roman" panose="02020603050405020304" pitchFamily="18" charset="0"/>
              </a:rPr>
              <a:t> порода в </a:t>
            </a:r>
            <a:r>
              <a:rPr lang="ru-RU" sz="2200" dirty="0" err="1">
                <a:latin typeface="Times New Roman" panose="02020603050405020304" pitchFamily="18" charset="0"/>
                <a:cs typeface="Times New Roman" panose="02020603050405020304" pitchFamily="18" charset="0"/>
              </a:rPr>
              <a:t>масиві</a:t>
            </a:r>
            <a:r>
              <a:rPr lang="ru-RU" sz="2200" dirty="0">
                <a:latin typeface="Times New Roman" panose="02020603050405020304" pitchFamily="18" charset="0"/>
                <a:cs typeface="Times New Roman" panose="02020603050405020304" pitchFamily="18" charset="0"/>
              </a:rPr>
              <a:t> (до </a:t>
            </a:r>
            <a:r>
              <a:rPr lang="ru-RU" sz="2200" dirty="0" err="1">
                <a:latin typeface="Times New Roman" panose="02020603050405020304" pitchFamily="18" charset="0"/>
                <a:cs typeface="Times New Roman" panose="02020603050405020304" pitchFamily="18" charset="0"/>
              </a:rPr>
              <a:t>розпушування</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Оцінюється</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зазвичай</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коефіцієнтом</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розрихлення</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Кр</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що</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представляє</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відношення</a:t>
            </a:r>
            <a:r>
              <a:rPr lang="ru-RU" sz="2200" dirty="0">
                <a:latin typeface="Times New Roman" panose="02020603050405020304" pitchFamily="18" charset="0"/>
                <a:cs typeface="Times New Roman" panose="02020603050405020304" pitchFamily="18" charset="0"/>
              </a:rPr>
              <a:t> об</a:t>
            </a:r>
            <a:r>
              <a:rPr lang="en-US" sz="2200" dirty="0">
                <a:latin typeface="Times New Roman" panose="02020603050405020304" pitchFamily="18" charset="0"/>
                <a:cs typeface="Times New Roman" panose="02020603050405020304" pitchFamily="18" charset="0"/>
              </a:rPr>
              <a:t>’</a:t>
            </a:r>
            <a:r>
              <a:rPr lang="ru-RU" sz="2200" dirty="0" err="1">
                <a:latin typeface="Times New Roman" panose="02020603050405020304" pitchFamily="18" charset="0"/>
                <a:cs typeface="Times New Roman" panose="02020603050405020304" pitchFamily="18" charset="0"/>
              </a:rPr>
              <a:t>єму</a:t>
            </a:r>
            <a:r>
              <a:rPr lang="ru-RU" sz="2200" dirty="0">
                <a:latin typeface="Times New Roman" panose="02020603050405020304" pitchFamily="18" charset="0"/>
                <a:cs typeface="Times New Roman" panose="02020603050405020304" pitchFamily="18" charset="0"/>
              </a:rPr>
              <a:t> породи </a:t>
            </a:r>
            <a:r>
              <a:rPr lang="ru-RU" sz="2200" dirty="0" err="1">
                <a:latin typeface="Times New Roman" panose="02020603050405020304" pitchFamily="18" charset="0"/>
                <a:cs typeface="Times New Roman" panose="02020603050405020304" pitchFamily="18" charset="0"/>
              </a:rPr>
              <a:t>після</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розпушування</a:t>
            </a:r>
            <a:r>
              <a:rPr lang="ru-RU" sz="2200" dirty="0">
                <a:latin typeface="Times New Roman" panose="02020603050405020304" pitchFamily="18" charset="0"/>
                <a:cs typeface="Times New Roman" panose="02020603050405020304" pitchFamily="18" charset="0"/>
              </a:rPr>
              <a:t> до об</a:t>
            </a:r>
            <a:r>
              <a:rPr lang="en-US" sz="2200" dirty="0">
                <a:latin typeface="Times New Roman" panose="02020603050405020304" pitchFamily="18" charset="0"/>
                <a:cs typeface="Times New Roman" panose="02020603050405020304" pitchFamily="18" charset="0"/>
              </a:rPr>
              <a:t>’</a:t>
            </a:r>
            <a:r>
              <a:rPr lang="ru-RU" sz="2200" dirty="0" err="1">
                <a:latin typeface="Times New Roman" panose="02020603050405020304" pitchFamily="18" charset="0"/>
                <a:cs typeface="Times New Roman" panose="02020603050405020304" pitchFamily="18" charset="0"/>
              </a:rPr>
              <a:t>єму</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її</a:t>
            </a:r>
            <a:r>
              <a:rPr lang="ru-RU" sz="2200" dirty="0">
                <a:latin typeface="Times New Roman" panose="02020603050405020304" pitchFamily="18" charset="0"/>
                <a:cs typeface="Times New Roman" panose="02020603050405020304" pitchFamily="18" charset="0"/>
              </a:rPr>
              <a:t> в </a:t>
            </a:r>
            <a:r>
              <a:rPr lang="ru-RU" sz="2200" dirty="0" err="1">
                <a:latin typeface="Times New Roman" panose="02020603050405020304" pitchFamily="18" charset="0"/>
                <a:cs typeface="Times New Roman" panose="02020603050405020304" pitchFamily="18" charset="0"/>
              </a:rPr>
              <a:t>масиві</a:t>
            </a:r>
            <a:r>
              <a:rPr lang="ru-RU" sz="2200" dirty="0">
                <a:latin typeface="Times New Roman" panose="02020603050405020304" pitchFamily="18" charset="0"/>
                <a:cs typeface="Times New Roman" panose="02020603050405020304" pitchFamily="18" charset="0"/>
              </a:rPr>
              <a:t>.</a:t>
            </a:r>
          </a:p>
          <a:p>
            <a:pPr algn="just"/>
            <a:r>
              <a:rPr lang="ru-RU" sz="2200" dirty="0">
                <a:latin typeface="Times New Roman" panose="02020603050405020304" pitchFamily="18" charset="0"/>
                <a:cs typeface="Times New Roman" panose="02020603050405020304" pitchFamily="18" charset="0"/>
              </a:rPr>
              <a:t>	</a:t>
            </a:r>
            <a:endParaRPr lang="uk-UA" sz="2200" dirty="0">
              <a:latin typeface="Times New Roman" panose="02020603050405020304" pitchFamily="18" charset="0"/>
              <a:cs typeface="Times New Roman" panose="02020603050405020304" pitchFamily="18" charset="0"/>
            </a:endParaRPr>
          </a:p>
        </p:txBody>
      </p:sp>
      <p:graphicFrame>
        <p:nvGraphicFramePr>
          <p:cNvPr id="7" name="Таблица 6"/>
          <p:cNvGraphicFramePr>
            <a:graphicFrameLocks noGrp="1"/>
          </p:cNvGraphicFramePr>
          <p:nvPr>
            <p:extLst>
              <p:ext uri="{D42A27DB-BD31-4B8C-83A1-F6EECF244321}">
                <p14:modId xmlns:p14="http://schemas.microsoft.com/office/powerpoint/2010/main" val="736828281"/>
              </p:ext>
            </p:extLst>
          </p:nvPr>
        </p:nvGraphicFramePr>
        <p:xfrm>
          <a:off x="1451992" y="3501008"/>
          <a:ext cx="6096000" cy="222504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20000"/>
                    </a:ext>
                  </a:extLst>
                </a:gridCol>
                <a:gridCol w="2032000">
                  <a:extLst>
                    <a:ext uri="{9D8B030D-6E8A-4147-A177-3AD203B41FA5}">
                      <a16:colId xmlns:a16="http://schemas.microsoft.com/office/drawing/2014/main" val="20001"/>
                    </a:ext>
                  </a:extLst>
                </a:gridCol>
                <a:gridCol w="2032000">
                  <a:extLst>
                    <a:ext uri="{9D8B030D-6E8A-4147-A177-3AD203B41FA5}">
                      <a16:colId xmlns:a16="http://schemas.microsoft.com/office/drawing/2014/main" val="20002"/>
                    </a:ext>
                  </a:extLst>
                </a:gridCol>
              </a:tblGrid>
              <a:tr h="370840">
                <a:tc rowSpan="2">
                  <a:txBody>
                    <a:bodyPr/>
                    <a:lstStyle/>
                    <a:p>
                      <a:pPr algn="ctr"/>
                      <a:r>
                        <a:rPr lang="uk-UA" dirty="0"/>
                        <a:t>Порода</a:t>
                      </a:r>
                    </a:p>
                  </a:txBody>
                  <a:tcPr/>
                </a:tc>
                <a:tc gridSpan="2">
                  <a:txBody>
                    <a:bodyPr/>
                    <a:lstStyle/>
                    <a:p>
                      <a:pPr algn="ctr"/>
                      <a:r>
                        <a:rPr lang="uk-UA" dirty="0"/>
                        <a:t>Коефіцієнт розрихлення породи</a:t>
                      </a:r>
                    </a:p>
                  </a:txBody>
                  <a:tcPr/>
                </a:tc>
                <a:tc hMerge="1">
                  <a:txBody>
                    <a:bodyPr/>
                    <a:lstStyle/>
                    <a:p>
                      <a:endParaRPr lang="uk-UA" dirty="0"/>
                    </a:p>
                  </a:txBody>
                  <a:tcPr/>
                </a:tc>
                <a:extLst>
                  <a:ext uri="{0D108BD9-81ED-4DB2-BD59-A6C34878D82A}">
                    <a16:rowId xmlns:a16="http://schemas.microsoft.com/office/drawing/2014/main" val="10000"/>
                  </a:ext>
                </a:extLst>
              </a:tr>
              <a:tr h="370840">
                <a:tc vMerge="1">
                  <a:txBody>
                    <a:bodyPr/>
                    <a:lstStyle/>
                    <a:p>
                      <a:endParaRPr lang="uk-UA" dirty="0"/>
                    </a:p>
                  </a:txBody>
                  <a:tcPr/>
                </a:tc>
                <a:tc>
                  <a:txBody>
                    <a:bodyPr/>
                    <a:lstStyle/>
                    <a:p>
                      <a:pPr algn="ctr"/>
                      <a:r>
                        <a:rPr lang="uk-UA" dirty="0"/>
                        <a:t>До ущільнення</a:t>
                      </a:r>
                    </a:p>
                  </a:txBody>
                  <a:tcPr/>
                </a:tc>
                <a:tc>
                  <a:txBody>
                    <a:bodyPr/>
                    <a:lstStyle/>
                    <a:p>
                      <a:pPr algn="ctr"/>
                      <a:r>
                        <a:rPr lang="uk-UA" dirty="0"/>
                        <a:t>Після ущільнення</a:t>
                      </a:r>
                    </a:p>
                  </a:txBody>
                  <a:tcPr/>
                </a:tc>
                <a:extLst>
                  <a:ext uri="{0D108BD9-81ED-4DB2-BD59-A6C34878D82A}">
                    <a16:rowId xmlns:a16="http://schemas.microsoft.com/office/drawing/2014/main" val="10001"/>
                  </a:ext>
                </a:extLst>
              </a:tr>
              <a:tr h="370840">
                <a:tc>
                  <a:txBody>
                    <a:bodyPr/>
                    <a:lstStyle/>
                    <a:p>
                      <a:r>
                        <a:rPr lang="uk-UA" dirty="0"/>
                        <a:t>Пісок</a:t>
                      </a:r>
                    </a:p>
                  </a:txBody>
                  <a:tcPr/>
                </a:tc>
                <a:tc>
                  <a:txBody>
                    <a:bodyPr/>
                    <a:lstStyle/>
                    <a:p>
                      <a:pPr algn="ctr"/>
                      <a:r>
                        <a:rPr lang="uk-UA" dirty="0"/>
                        <a:t>1,05 – 1,2</a:t>
                      </a:r>
                    </a:p>
                  </a:txBody>
                  <a:tcPr/>
                </a:tc>
                <a:tc>
                  <a:txBody>
                    <a:bodyPr/>
                    <a:lstStyle/>
                    <a:p>
                      <a:pPr algn="ctr"/>
                      <a:r>
                        <a:rPr lang="uk-UA" dirty="0"/>
                        <a:t>1,01 – 1,03</a:t>
                      </a:r>
                    </a:p>
                  </a:txBody>
                  <a:tcPr/>
                </a:tc>
                <a:extLst>
                  <a:ext uri="{0D108BD9-81ED-4DB2-BD59-A6C34878D82A}">
                    <a16:rowId xmlns:a16="http://schemas.microsoft.com/office/drawing/2014/main" val="10002"/>
                  </a:ext>
                </a:extLst>
              </a:tr>
              <a:tr h="370840">
                <a:tc>
                  <a:txBody>
                    <a:bodyPr/>
                    <a:lstStyle/>
                    <a:p>
                      <a:r>
                        <a:rPr lang="uk-UA" dirty="0"/>
                        <a:t>Глинистий сланець</a:t>
                      </a:r>
                    </a:p>
                  </a:txBody>
                  <a:tcPr/>
                </a:tc>
                <a:tc>
                  <a:txBody>
                    <a:bodyPr/>
                    <a:lstStyle/>
                    <a:p>
                      <a:pPr algn="ctr"/>
                      <a:r>
                        <a:rPr lang="uk-UA" dirty="0"/>
                        <a:t>1,3 – 1,6</a:t>
                      </a:r>
                    </a:p>
                  </a:txBody>
                  <a:tcPr/>
                </a:tc>
                <a:tc>
                  <a:txBody>
                    <a:bodyPr/>
                    <a:lstStyle/>
                    <a:p>
                      <a:pPr algn="ctr"/>
                      <a:r>
                        <a:rPr lang="uk-UA" dirty="0"/>
                        <a:t>1,1 – 1,2</a:t>
                      </a:r>
                    </a:p>
                  </a:txBody>
                  <a:tcPr/>
                </a:tc>
                <a:extLst>
                  <a:ext uri="{0D108BD9-81ED-4DB2-BD59-A6C34878D82A}">
                    <a16:rowId xmlns:a16="http://schemas.microsoft.com/office/drawing/2014/main" val="10003"/>
                  </a:ext>
                </a:extLst>
              </a:tr>
              <a:tr h="370840">
                <a:tc>
                  <a:txBody>
                    <a:bodyPr/>
                    <a:lstStyle/>
                    <a:p>
                      <a:r>
                        <a:rPr lang="uk-UA" dirty="0"/>
                        <a:t>Скельні породи</a:t>
                      </a:r>
                    </a:p>
                  </a:txBody>
                  <a:tcPr/>
                </a:tc>
                <a:tc>
                  <a:txBody>
                    <a:bodyPr/>
                    <a:lstStyle/>
                    <a:p>
                      <a:pPr algn="ctr"/>
                      <a:r>
                        <a:rPr lang="uk-UA" dirty="0"/>
                        <a:t>1,3 – 2,0</a:t>
                      </a:r>
                    </a:p>
                  </a:txBody>
                  <a:tcPr/>
                </a:tc>
                <a:tc>
                  <a:txBody>
                    <a:bodyPr/>
                    <a:lstStyle/>
                    <a:p>
                      <a:pPr algn="ctr"/>
                      <a:r>
                        <a:rPr lang="uk-UA" dirty="0"/>
                        <a:t>1,2 – 1,4</a:t>
                      </a:r>
                    </a:p>
                  </a:txBody>
                  <a:tcPr/>
                </a:tc>
                <a:extLst>
                  <a:ext uri="{0D108BD9-81ED-4DB2-BD59-A6C34878D82A}">
                    <a16:rowId xmlns:a16="http://schemas.microsoft.com/office/drawing/2014/main" val="10004"/>
                  </a:ext>
                </a:extLst>
              </a:tr>
              <a:tr h="370840">
                <a:tc>
                  <a:txBody>
                    <a:bodyPr/>
                    <a:lstStyle/>
                    <a:p>
                      <a:r>
                        <a:rPr lang="uk-UA" dirty="0"/>
                        <a:t>М'яке вугілля</a:t>
                      </a:r>
                    </a:p>
                  </a:txBody>
                  <a:tcPr/>
                </a:tc>
                <a:tc>
                  <a:txBody>
                    <a:bodyPr/>
                    <a:lstStyle/>
                    <a:p>
                      <a:pPr algn="ctr"/>
                      <a:r>
                        <a:rPr lang="uk-UA" dirty="0"/>
                        <a:t>До 1,2</a:t>
                      </a:r>
                    </a:p>
                  </a:txBody>
                  <a:tcPr/>
                </a:tc>
                <a:tc>
                  <a:txBody>
                    <a:bodyPr/>
                    <a:lstStyle/>
                    <a:p>
                      <a:pPr algn="ctr"/>
                      <a:r>
                        <a:rPr lang="uk-UA" dirty="0"/>
                        <a:t>1,05</a:t>
                      </a:r>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7727075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5496" y="350192"/>
            <a:ext cx="8229600" cy="1143000"/>
          </a:xfrm>
        </p:spPr>
        <p:txBody>
          <a:bodyPr>
            <a:normAutofit fontScale="90000"/>
          </a:bodyPr>
          <a:lstStyle/>
          <a:p>
            <a:r>
              <a:rPr lang="ru-RU" dirty="0" err="1"/>
              <a:t>фізико-механічні</a:t>
            </a:r>
            <a:r>
              <a:rPr lang="ru-RU" dirty="0"/>
              <a:t> </a:t>
            </a:r>
            <a:r>
              <a:rPr lang="ru-RU" dirty="0" err="1"/>
              <a:t>властивості</a:t>
            </a:r>
            <a:r>
              <a:rPr lang="ru-RU" dirty="0"/>
              <a:t> </a:t>
            </a:r>
            <a:r>
              <a:rPr lang="ru-RU" dirty="0" err="1"/>
              <a:t>порід</a:t>
            </a:r>
            <a:endParaRPr lang="uk-UA" dirty="0"/>
          </a:p>
        </p:txBody>
      </p:sp>
      <p:sp>
        <p:nvSpPr>
          <p:cNvPr id="4" name="TextBox 3"/>
          <p:cNvSpPr txBox="1"/>
          <p:nvPr/>
        </p:nvSpPr>
        <p:spPr>
          <a:xfrm>
            <a:off x="1619672" y="1277749"/>
            <a:ext cx="5760640" cy="430887"/>
          </a:xfrm>
          <a:prstGeom prst="rect">
            <a:avLst/>
          </a:prstGeom>
          <a:noFill/>
        </p:spPr>
        <p:txBody>
          <a:bodyPr wrap="square" rtlCol="0">
            <a:spAutoFit/>
          </a:bodyPr>
          <a:lstStyle/>
          <a:p>
            <a:pPr algn="ctr"/>
            <a:r>
              <a:rPr lang="uk-UA" sz="2200" b="1" i="1" dirty="0">
                <a:latin typeface="Times New Roman" panose="02020603050405020304" pitchFamily="18" charset="0"/>
                <a:cs typeface="Times New Roman" panose="02020603050405020304" pitchFamily="18" charset="0"/>
              </a:rPr>
              <a:t>	</a:t>
            </a:r>
            <a:endParaRPr lang="uk-UA" sz="2200" dirty="0">
              <a:latin typeface="Times New Roman" panose="02020603050405020304" pitchFamily="18" charset="0"/>
              <a:cs typeface="Times New Roman" panose="02020603050405020304" pitchFamily="18" charset="0"/>
            </a:endParaRPr>
          </a:p>
        </p:txBody>
      </p:sp>
      <p:sp>
        <p:nvSpPr>
          <p:cNvPr id="6" name="Прямоугольник 5"/>
          <p:cNvSpPr/>
          <p:nvPr/>
        </p:nvSpPr>
        <p:spPr>
          <a:xfrm>
            <a:off x="251520" y="1495931"/>
            <a:ext cx="8640960" cy="4832092"/>
          </a:xfrm>
          <a:prstGeom prst="rect">
            <a:avLst/>
          </a:prstGeom>
        </p:spPr>
        <p:txBody>
          <a:bodyPr wrap="square">
            <a:spAutoFit/>
          </a:bodyPr>
          <a:lstStyle/>
          <a:p>
            <a:pPr algn="just"/>
            <a:r>
              <a:rPr lang="ru-RU" sz="2200" b="1" i="1" dirty="0">
                <a:latin typeface="Times New Roman" panose="02020603050405020304" pitchFamily="18" charset="0"/>
                <a:cs typeface="Times New Roman" panose="02020603050405020304" pitchFamily="18" charset="0"/>
              </a:rPr>
              <a:t>	</a:t>
            </a:r>
            <a:r>
              <a:rPr lang="ru-RU" sz="2200" b="1" i="1" dirty="0" err="1">
                <a:latin typeface="Times New Roman" panose="02020603050405020304" pitchFamily="18" charset="0"/>
                <a:cs typeface="Times New Roman" panose="02020603050405020304" pitchFamily="18" charset="0"/>
              </a:rPr>
              <a:t>Вологоємність</a:t>
            </a:r>
            <a:r>
              <a:rPr lang="ru-RU" sz="2200" b="1" i="1" dirty="0">
                <a:latin typeface="Times New Roman" panose="02020603050405020304" pitchFamily="18" charset="0"/>
                <a:cs typeface="Times New Roman" panose="02020603050405020304" pitchFamily="18" charset="0"/>
              </a:rPr>
              <a:t> </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здатність</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гірських</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порід</a:t>
            </a:r>
            <a:r>
              <a:rPr lang="ru-RU" sz="2200" dirty="0">
                <a:latin typeface="Times New Roman" panose="02020603050405020304" pitchFamily="18" charset="0"/>
                <a:cs typeface="Times New Roman" panose="02020603050405020304" pitchFamily="18" charset="0"/>
              </a:rPr>
              <a:t> у </a:t>
            </a:r>
            <a:r>
              <a:rPr lang="ru-RU" sz="2200" dirty="0" err="1">
                <a:latin typeface="Times New Roman" panose="02020603050405020304" pitchFamily="18" charset="0"/>
                <a:cs typeface="Times New Roman" panose="02020603050405020304" pitchFamily="18" charset="0"/>
              </a:rPr>
              <a:t>залежності</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від</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їх</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властивостей</a:t>
            </a:r>
            <a:r>
              <a:rPr lang="ru-RU" sz="2200" dirty="0">
                <a:latin typeface="Times New Roman" panose="02020603050405020304" pitchFamily="18" charset="0"/>
                <a:cs typeface="Times New Roman" panose="02020603050405020304" pitchFamily="18" charset="0"/>
              </a:rPr>
              <a:t> і </a:t>
            </a:r>
            <a:r>
              <a:rPr lang="ru-RU" sz="2200" dirty="0" err="1">
                <a:latin typeface="Times New Roman" panose="02020603050405020304" pitchFamily="18" charset="0"/>
                <a:cs typeface="Times New Roman" panose="02020603050405020304" pitchFamily="18" charset="0"/>
              </a:rPr>
              <a:t>геологічних</a:t>
            </a:r>
            <a:r>
              <a:rPr lang="ru-RU" sz="2200" dirty="0">
                <a:latin typeface="Times New Roman" panose="02020603050405020304" pitchFamily="18" charset="0"/>
                <a:cs typeface="Times New Roman" panose="02020603050405020304" pitchFamily="18" charset="0"/>
              </a:rPr>
              <a:t> умов </a:t>
            </a:r>
            <a:r>
              <a:rPr lang="ru-RU" sz="2200" dirty="0" err="1">
                <a:latin typeface="Times New Roman" panose="02020603050405020304" pitchFamily="18" charset="0"/>
                <a:cs typeface="Times New Roman" panose="02020603050405020304" pitchFamily="18" charset="0"/>
              </a:rPr>
              <a:t>утримувати</a:t>
            </a:r>
            <a:r>
              <a:rPr lang="ru-RU" sz="2200" dirty="0">
                <a:latin typeface="Times New Roman" panose="02020603050405020304" pitchFamily="18" charset="0"/>
                <a:cs typeface="Times New Roman" panose="02020603050405020304" pitchFamily="18" charset="0"/>
              </a:rPr>
              <a:t> ту </a:t>
            </a:r>
            <a:r>
              <a:rPr lang="ru-RU" sz="2200" dirty="0" err="1">
                <a:latin typeface="Times New Roman" panose="02020603050405020304" pitchFamily="18" charset="0"/>
                <a:cs typeface="Times New Roman" panose="02020603050405020304" pitchFamily="18" charset="0"/>
              </a:rPr>
              <a:t>чи</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іншу</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кількість</a:t>
            </a:r>
            <a:r>
              <a:rPr lang="ru-RU" sz="2200" dirty="0">
                <a:latin typeface="Times New Roman" panose="02020603050405020304" pitchFamily="18" charset="0"/>
                <a:cs typeface="Times New Roman" panose="02020603050405020304" pitchFamily="18" charset="0"/>
              </a:rPr>
              <a:t> води. </a:t>
            </a:r>
            <a:r>
              <a:rPr lang="ru-RU" sz="2200" dirty="0" err="1">
                <a:latin typeface="Times New Roman" panose="02020603050405020304" pitchFamily="18" charset="0"/>
                <a:cs typeface="Times New Roman" panose="02020603050405020304" pitchFamily="18" charset="0"/>
              </a:rPr>
              <a:t>Розрізняють</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гігроскопічну</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капілярну</a:t>
            </a:r>
            <a:r>
              <a:rPr lang="ru-RU" sz="2200" dirty="0">
                <a:latin typeface="Times New Roman" panose="02020603050405020304" pitchFamily="18" charset="0"/>
                <a:cs typeface="Times New Roman" panose="02020603050405020304" pitchFamily="18" charset="0"/>
              </a:rPr>
              <a:t> і </a:t>
            </a:r>
            <a:r>
              <a:rPr lang="ru-RU" sz="2200" dirty="0" err="1">
                <a:latin typeface="Times New Roman" panose="02020603050405020304" pitchFamily="18" charset="0"/>
                <a:cs typeface="Times New Roman" panose="02020603050405020304" pitchFamily="18" charset="0"/>
              </a:rPr>
              <a:t>повну</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вологоємність</a:t>
            </a:r>
            <a:r>
              <a:rPr lang="ru-RU" sz="2200" dirty="0">
                <a:latin typeface="Times New Roman" panose="02020603050405020304" pitchFamily="18" charset="0"/>
                <a:cs typeface="Times New Roman" panose="02020603050405020304" pitchFamily="18" charset="0"/>
              </a:rPr>
              <a:t> породи. </a:t>
            </a:r>
            <a:r>
              <a:rPr lang="ru-RU" sz="2200" dirty="0" err="1">
                <a:latin typeface="Times New Roman" panose="02020603050405020304" pitchFamily="18" charset="0"/>
                <a:cs typeface="Times New Roman" panose="02020603050405020304" pitchFamily="18" charset="0"/>
              </a:rPr>
              <a:t>Гігроскопічна</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влагоємність</a:t>
            </a:r>
            <a:r>
              <a:rPr lang="ru-RU" sz="2200" dirty="0">
                <a:latin typeface="Times New Roman" panose="02020603050405020304" pitchFamily="18" charset="0"/>
                <a:cs typeface="Times New Roman" panose="02020603050405020304" pitchFamily="18" charset="0"/>
              </a:rPr>
              <a:t> - </a:t>
            </a:r>
            <a:r>
              <a:rPr lang="ru-RU" sz="2200" dirty="0" err="1">
                <a:latin typeface="Times New Roman" panose="02020603050405020304" pitchFamily="18" charset="0"/>
                <a:cs typeface="Times New Roman" panose="02020603050405020304" pitchFamily="18" charset="0"/>
              </a:rPr>
              <a:t>кількість</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вологи</a:t>
            </a:r>
            <a:r>
              <a:rPr lang="ru-RU" sz="2200" dirty="0">
                <a:latin typeface="Times New Roman" panose="02020603050405020304" pitchFamily="18" charset="0"/>
                <a:cs typeface="Times New Roman" panose="02020603050405020304" pitchFamily="18" charset="0"/>
              </a:rPr>
              <a:t>, яку </a:t>
            </a:r>
            <a:r>
              <a:rPr lang="ru-RU" sz="2200" dirty="0" err="1">
                <a:latin typeface="Times New Roman" panose="02020603050405020304" pitchFamily="18" charset="0"/>
                <a:cs typeface="Times New Roman" panose="02020603050405020304" pitchFamily="18" charset="0"/>
              </a:rPr>
              <a:t>здатна</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поглинути</a:t>
            </a:r>
            <a:r>
              <a:rPr lang="ru-RU" sz="2200" dirty="0">
                <a:latin typeface="Times New Roman" panose="02020603050405020304" pitchFamily="18" charset="0"/>
                <a:cs typeface="Times New Roman" panose="02020603050405020304" pitchFamily="18" charset="0"/>
              </a:rPr>
              <a:t> суха порода з </a:t>
            </a:r>
            <a:r>
              <a:rPr lang="ru-RU" sz="2200" dirty="0" err="1">
                <a:latin typeface="Times New Roman" panose="02020603050405020304" pitchFamily="18" charset="0"/>
                <a:cs typeface="Times New Roman" panose="02020603050405020304" pitchFamily="18" charset="0"/>
              </a:rPr>
              <a:t>повітря</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із</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відносною</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вологістю</a:t>
            </a:r>
            <a:r>
              <a:rPr lang="ru-RU" sz="2200" dirty="0">
                <a:latin typeface="Times New Roman" panose="02020603050405020304" pitchFamily="18" charset="0"/>
                <a:cs typeface="Times New Roman" panose="02020603050405020304" pitchFamily="18" charset="0"/>
              </a:rPr>
              <a:t> 94%. </a:t>
            </a:r>
            <a:r>
              <a:rPr lang="ru-RU" sz="2200" dirty="0" err="1">
                <a:latin typeface="Times New Roman" panose="02020603050405020304" pitchFamily="18" charset="0"/>
                <a:cs typeface="Times New Roman" panose="02020603050405020304" pitchFamily="18" charset="0"/>
              </a:rPr>
              <a:t>Капілярна</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вологоємність</a:t>
            </a:r>
            <a:r>
              <a:rPr lang="ru-RU" sz="2200" dirty="0">
                <a:latin typeface="Times New Roman" panose="02020603050405020304" pitchFamily="18" charset="0"/>
                <a:cs typeface="Times New Roman" panose="02020603050405020304" pitchFamily="18" charset="0"/>
              </a:rPr>
              <a:t> - </a:t>
            </a:r>
            <a:r>
              <a:rPr lang="ru-RU" sz="2200" dirty="0" err="1">
                <a:latin typeface="Times New Roman" panose="02020603050405020304" pitchFamily="18" charset="0"/>
                <a:cs typeface="Times New Roman" panose="02020603050405020304" pitchFamily="18" charset="0"/>
              </a:rPr>
              <a:t>кількість</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вологи</a:t>
            </a:r>
            <a:r>
              <a:rPr lang="ru-RU" sz="2200" dirty="0">
                <a:latin typeface="Times New Roman" panose="02020603050405020304" pitchFamily="18" charset="0"/>
                <a:cs typeface="Times New Roman" panose="02020603050405020304" pitchFamily="18" charset="0"/>
              </a:rPr>
              <a:t> в порах, </a:t>
            </a:r>
            <a:r>
              <a:rPr lang="ru-RU" sz="2200" dirty="0" err="1">
                <a:latin typeface="Times New Roman" panose="02020603050405020304" pitchFamily="18" charset="0"/>
                <a:cs typeface="Times New Roman" panose="02020603050405020304" pitchFamily="18" charset="0"/>
              </a:rPr>
              <a:t>що</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містять</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вільну</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капілярну</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підперту</a:t>
            </a:r>
            <a:r>
              <a:rPr lang="ru-RU" sz="2200" dirty="0">
                <a:latin typeface="Times New Roman" panose="02020603050405020304" pitchFamily="18" charset="0"/>
                <a:cs typeface="Times New Roman" panose="02020603050405020304" pitchFamily="18" charset="0"/>
              </a:rPr>
              <a:t> воду. </a:t>
            </a:r>
            <a:r>
              <a:rPr lang="ru-RU" sz="2200" dirty="0" err="1">
                <a:latin typeface="Times New Roman" panose="02020603050405020304" pitchFamily="18" charset="0"/>
                <a:cs typeface="Times New Roman" panose="02020603050405020304" pitchFamily="18" charset="0"/>
              </a:rPr>
              <a:t>Капілярна</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вологоємність</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залежить</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від</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середнього</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розміру</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порових</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каналів</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Повна</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вологоємність</a:t>
            </a:r>
            <a:r>
              <a:rPr lang="ru-RU" sz="2200" dirty="0">
                <a:latin typeface="Times New Roman" panose="02020603050405020304" pitchFamily="18" charset="0"/>
                <a:cs typeface="Times New Roman" panose="02020603050405020304" pitchFamily="18" charset="0"/>
              </a:rPr>
              <a:t> - </a:t>
            </a:r>
            <a:r>
              <a:rPr lang="ru-RU" sz="2200" dirty="0" err="1">
                <a:latin typeface="Times New Roman" panose="02020603050405020304" pitchFamily="18" charset="0"/>
                <a:cs typeface="Times New Roman" panose="02020603050405020304" pitchFamily="18" charset="0"/>
              </a:rPr>
              <a:t>максимальний</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уміст</a:t>
            </a:r>
            <a:r>
              <a:rPr lang="ru-RU" sz="2200" dirty="0">
                <a:latin typeface="Times New Roman" panose="02020603050405020304" pitchFamily="18" charset="0"/>
                <a:cs typeface="Times New Roman" panose="02020603050405020304" pitchFamily="18" charset="0"/>
              </a:rPr>
              <a:t> води в </a:t>
            </a:r>
            <a:r>
              <a:rPr lang="ru-RU" sz="2200" dirty="0" err="1">
                <a:latin typeface="Times New Roman" panose="02020603050405020304" pitchFamily="18" charset="0"/>
                <a:cs typeface="Times New Roman" panose="02020603050405020304" pitchFamily="18" charset="0"/>
              </a:rPr>
              <a:t>породі</a:t>
            </a:r>
            <a:r>
              <a:rPr lang="ru-RU" sz="2200" dirty="0">
                <a:latin typeface="Times New Roman" panose="02020603050405020304" pitchFamily="18" charset="0"/>
                <a:cs typeface="Times New Roman" panose="02020603050405020304" pitchFamily="18" charset="0"/>
              </a:rPr>
              <a:t>.</a:t>
            </a:r>
          </a:p>
          <a:p>
            <a:pPr algn="just"/>
            <a:r>
              <a:rPr lang="ru-RU" sz="2200" dirty="0">
                <a:latin typeface="Times New Roman" panose="02020603050405020304" pitchFamily="18" charset="0"/>
                <a:cs typeface="Times New Roman" panose="02020603050405020304" pitchFamily="18" charset="0"/>
              </a:rPr>
              <a:t>	</a:t>
            </a:r>
            <a:r>
              <a:rPr lang="ru-RU" sz="2200" b="1" i="1" dirty="0" err="1">
                <a:latin typeface="Times New Roman" panose="02020603050405020304" pitchFamily="18" charset="0"/>
                <a:cs typeface="Times New Roman" panose="02020603050405020304" pitchFamily="18" charset="0"/>
              </a:rPr>
              <a:t>Водопроникність</a:t>
            </a:r>
            <a:r>
              <a:rPr lang="ru-RU" sz="2200" dirty="0">
                <a:latin typeface="Times New Roman" panose="02020603050405020304" pitchFamily="18" charset="0"/>
                <a:cs typeface="Times New Roman" panose="02020603050405020304" pitchFamily="18" charset="0"/>
              </a:rPr>
              <a:t> - </a:t>
            </a:r>
            <a:r>
              <a:rPr lang="ru-RU" sz="2200" dirty="0" err="1">
                <a:latin typeface="Times New Roman" panose="02020603050405020304" pitchFamily="18" charset="0"/>
                <a:cs typeface="Times New Roman" panose="02020603050405020304" pitchFamily="18" charset="0"/>
              </a:rPr>
              <a:t>властивість</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порід</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пропускати</a:t>
            </a:r>
            <a:r>
              <a:rPr lang="ru-RU" sz="2200" dirty="0">
                <a:latin typeface="Times New Roman" panose="02020603050405020304" pitchFamily="18" charset="0"/>
                <a:cs typeface="Times New Roman" panose="02020603050405020304" pitchFamily="18" charset="0"/>
              </a:rPr>
              <a:t> воду.</a:t>
            </a:r>
          </a:p>
          <a:p>
            <a:pPr algn="just"/>
            <a:r>
              <a:rPr lang="ru-RU" sz="2200" dirty="0">
                <a:latin typeface="Times New Roman" panose="02020603050405020304" pitchFamily="18" charset="0"/>
                <a:cs typeface="Times New Roman" panose="02020603050405020304" pitchFamily="18" charset="0"/>
              </a:rPr>
              <a:t>	</a:t>
            </a:r>
            <a:r>
              <a:rPr lang="ru-RU" sz="2200" b="1" i="1" dirty="0" err="1">
                <a:latin typeface="Times New Roman" panose="02020603050405020304" pitchFamily="18" charset="0"/>
                <a:cs typeface="Times New Roman" panose="02020603050405020304" pitchFamily="18" charset="0"/>
              </a:rPr>
              <a:t>Водовіддача</a:t>
            </a:r>
            <a:r>
              <a:rPr lang="ru-RU" sz="2200" dirty="0">
                <a:latin typeface="Times New Roman" panose="02020603050405020304" pitchFamily="18" charset="0"/>
                <a:cs typeface="Times New Roman" panose="02020603050405020304" pitchFamily="18" charset="0"/>
              </a:rPr>
              <a:t> - </a:t>
            </a:r>
            <a:r>
              <a:rPr lang="ru-RU" sz="2200" dirty="0" err="1">
                <a:latin typeface="Times New Roman" panose="02020603050405020304" pitchFamily="18" charset="0"/>
                <a:cs typeface="Times New Roman" panose="02020603050405020304" pitchFamily="18" charset="0"/>
              </a:rPr>
              <a:t>властивість</a:t>
            </a:r>
            <a:r>
              <a:rPr lang="ru-RU" sz="2200" dirty="0">
                <a:latin typeface="Times New Roman" panose="02020603050405020304" pitchFamily="18" charset="0"/>
                <a:cs typeface="Times New Roman" panose="02020603050405020304" pitchFamily="18" charset="0"/>
              </a:rPr>
              <a:t> породи </a:t>
            </a:r>
            <a:r>
              <a:rPr lang="ru-RU" sz="2200" dirty="0" err="1">
                <a:latin typeface="Times New Roman" panose="02020603050405020304" pitchFamily="18" charset="0"/>
                <a:cs typeface="Times New Roman" panose="02020603050405020304" pitchFamily="18" charset="0"/>
              </a:rPr>
              <a:t>віддавати</a:t>
            </a:r>
            <a:r>
              <a:rPr lang="ru-RU" sz="2200" dirty="0">
                <a:latin typeface="Times New Roman" panose="02020603050405020304" pitchFamily="18" charset="0"/>
                <a:cs typeface="Times New Roman" panose="02020603050405020304" pitchFamily="18" charset="0"/>
              </a:rPr>
              <a:t> воду. </a:t>
            </a:r>
            <a:r>
              <a:rPr lang="ru-RU" sz="2200" dirty="0" err="1">
                <a:latin typeface="Times New Roman" panose="02020603050405020304" pitchFamily="18" charset="0"/>
                <a:cs typeface="Times New Roman" panose="02020603050405020304" pitchFamily="18" charset="0"/>
              </a:rPr>
              <a:t>Залежить</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від</a:t>
            </a:r>
            <a:endParaRPr lang="ru-RU" sz="2200" dirty="0">
              <a:latin typeface="Times New Roman" panose="02020603050405020304" pitchFamily="18" charset="0"/>
              <a:cs typeface="Times New Roman" panose="02020603050405020304" pitchFamily="18" charset="0"/>
            </a:endParaRPr>
          </a:p>
          <a:p>
            <a:pPr algn="just"/>
            <a:r>
              <a:rPr lang="ru-RU" sz="2200" dirty="0" err="1">
                <a:latin typeface="Times New Roman" panose="02020603050405020304" pitchFamily="18" charset="0"/>
                <a:cs typeface="Times New Roman" panose="02020603050405020304" pitchFamily="18" charset="0"/>
              </a:rPr>
              <a:t>розміру</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частинки</a:t>
            </a:r>
            <a:r>
              <a:rPr lang="ru-RU" sz="2200" dirty="0">
                <a:latin typeface="Times New Roman" panose="02020603050405020304" pitchFamily="18" charset="0"/>
                <a:cs typeface="Times New Roman" panose="02020603050405020304" pitchFamily="18" charset="0"/>
              </a:rPr>
              <a:t> породи, </a:t>
            </a:r>
            <a:r>
              <a:rPr lang="ru-RU" sz="2200" dirty="0" err="1">
                <a:latin typeface="Times New Roman" panose="02020603050405020304" pitchFamily="18" charset="0"/>
                <a:cs typeface="Times New Roman" panose="02020603050405020304" pitchFamily="18" charset="0"/>
              </a:rPr>
              <a:t>величини</a:t>
            </a:r>
            <a:r>
              <a:rPr lang="ru-RU" sz="2200" dirty="0">
                <a:latin typeface="Times New Roman" panose="02020603050405020304" pitchFamily="18" charset="0"/>
                <a:cs typeface="Times New Roman" panose="02020603050405020304" pitchFamily="18" charset="0"/>
              </a:rPr>
              <a:t> і </a:t>
            </a:r>
            <a:r>
              <a:rPr lang="ru-RU" sz="2200" dirty="0" err="1">
                <a:latin typeface="Times New Roman" panose="02020603050405020304" pitchFamily="18" charset="0"/>
                <a:cs typeface="Times New Roman" panose="02020603050405020304" pitchFamily="18" charset="0"/>
              </a:rPr>
              <a:t>взаємного</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розташування</a:t>
            </a:r>
            <a:r>
              <a:rPr lang="ru-RU" sz="2200" dirty="0">
                <a:latin typeface="Times New Roman" panose="02020603050405020304" pitchFamily="18" charset="0"/>
                <a:cs typeface="Times New Roman" panose="02020603050405020304" pitchFamily="18" charset="0"/>
              </a:rPr>
              <a:t> пор, </a:t>
            </a:r>
            <a:r>
              <a:rPr lang="ru-RU" sz="2200" dirty="0" err="1">
                <a:latin typeface="Times New Roman" panose="02020603050405020304" pitchFamily="18" charset="0"/>
                <a:cs typeface="Times New Roman" panose="02020603050405020304" pitchFamily="18" charset="0"/>
              </a:rPr>
              <a:t>величини</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тріщин</a:t>
            </a:r>
            <a:r>
              <a:rPr lang="ru-RU" sz="2200" dirty="0">
                <a:latin typeface="Times New Roman" panose="02020603050405020304" pitchFamily="18" charset="0"/>
                <a:cs typeface="Times New Roman" panose="02020603050405020304" pitchFamily="18" charset="0"/>
              </a:rPr>
              <a:t>. При схемах </a:t>
            </a:r>
            <a:r>
              <a:rPr lang="ru-RU" sz="2200" dirty="0" err="1">
                <a:latin typeface="Times New Roman" panose="02020603050405020304" pitchFamily="18" charset="0"/>
                <a:cs typeface="Times New Roman" panose="02020603050405020304" pitchFamily="18" charset="0"/>
              </a:rPr>
              <a:t>із</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оборотним</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водозабезпеченням</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слабка</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водовіддача</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збільшує</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обсяг</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гідровідвалу</a:t>
            </a:r>
            <a:r>
              <a:rPr lang="ru-RU" sz="2200" dirty="0">
                <a:latin typeface="Times New Roman" panose="02020603050405020304" pitchFamily="18" charset="0"/>
                <a:cs typeface="Times New Roman" panose="02020603050405020304" pitchFamily="18" charset="0"/>
              </a:rPr>
              <a:t> і </a:t>
            </a:r>
            <a:r>
              <a:rPr lang="ru-RU" sz="2200" dirty="0" err="1">
                <a:latin typeface="Times New Roman" panose="02020603050405020304" pitchFamily="18" charset="0"/>
                <a:cs typeface="Times New Roman" panose="02020603050405020304" pitchFamily="18" charset="0"/>
              </a:rPr>
              <a:t>водосховища</a:t>
            </a:r>
            <a:r>
              <a:rPr lang="ru-RU" sz="2200" dirty="0">
                <a:latin typeface="Times New Roman" panose="02020603050405020304" pitchFamily="18" charset="0"/>
                <a:cs typeface="Times New Roman" panose="02020603050405020304" pitchFamily="18" charset="0"/>
              </a:rPr>
              <a:t>.	</a:t>
            </a:r>
            <a:endParaRPr lang="uk-UA" sz="2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963412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5496" y="350192"/>
            <a:ext cx="8229600" cy="1143000"/>
          </a:xfrm>
        </p:spPr>
        <p:txBody>
          <a:bodyPr>
            <a:normAutofit fontScale="90000"/>
          </a:bodyPr>
          <a:lstStyle/>
          <a:p>
            <a:r>
              <a:rPr lang="ru-RU" dirty="0" err="1"/>
              <a:t>фізико-механічні</a:t>
            </a:r>
            <a:r>
              <a:rPr lang="ru-RU" dirty="0"/>
              <a:t> </a:t>
            </a:r>
            <a:r>
              <a:rPr lang="ru-RU" dirty="0" err="1"/>
              <a:t>властивості</a:t>
            </a:r>
            <a:r>
              <a:rPr lang="ru-RU" dirty="0"/>
              <a:t> </a:t>
            </a:r>
            <a:r>
              <a:rPr lang="ru-RU" dirty="0" err="1"/>
              <a:t>порід</a:t>
            </a:r>
            <a:endParaRPr lang="uk-UA" dirty="0"/>
          </a:p>
        </p:txBody>
      </p:sp>
      <p:sp>
        <p:nvSpPr>
          <p:cNvPr id="4" name="TextBox 3"/>
          <p:cNvSpPr txBox="1"/>
          <p:nvPr/>
        </p:nvSpPr>
        <p:spPr>
          <a:xfrm>
            <a:off x="1619672" y="1277749"/>
            <a:ext cx="5760640" cy="430887"/>
          </a:xfrm>
          <a:prstGeom prst="rect">
            <a:avLst/>
          </a:prstGeom>
          <a:noFill/>
        </p:spPr>
        <p:txBody>
          <a:bodyPr wrap="square" rtlCol="0">
            <a:spAutoFit/>
          </a:bodyPr>
          <a:lstStyle/>
          <a:p>
            <a:pPr algn="ctr"/>
            <a:r>
              <a:rPr lang="uk-UA" sz="2200" b="1" i="1" dirty="0">
                <a:latin typeface="Times New Roman" panose="02020603050405020304" pitchFamily="18" charset="0"/>
                <a:cs typeface="Times New Roman" panose="02020603050405020304" pitchFamily="18" charset="0"/>
              </a:rPr>
              <a:t>	</a:t>
            </a:r>
            <a:endParaRPr lang="uk-UA" sz="2200" dirty="0">
              <a:latin typeface="Times New Roman" panose="02020603050405020304" pitchFamily="18" charset="0"/>
              <a:cs typeface="Times New Roman" panose="02020603050405020304" pitchFamily="18" charset="0"/>
            </a:endParaRPr>
          </a:p>
        </p:txBody>
      </p:sp>
      <p:sp>
        <p:nvSpPr>
          <p:cNvPr id="6" name="Прямоугольник 5"/>
          <p:cNvSpPr/>
          <p:nvPr/>
        </p:nvSpPr>
        <p:spPr>
          <a:xfrm>
            <a:off x="251520" y="1495931"/>
            <a:ext cx="8640960" cy="1107996"/>
          </a:xfrm>
          <a:prstGeom prst="rect">
            <a:avLst/>
          </a:prstGeom>
        </p:spPr>
        <p:txBody>
          <a:bodyPr wrap="square">
            <a:spAutoFit/>
          </a:bodyPr>
          <a:lstStyle/>
          <a:p>
            <a:pPr algn="just"/>
            <a:r>
              <a:rPr lang="ru-RU" sz="2200" b="1" i="1" dirty="0">
                <a:latin typeface="Times New Roman" panose="02020603050405020304" pitchFamily="18" charset="0"/>
                <a:cs typeface="Times New Roman" panose="02020603050405020304" pitchFamily="18" charset="0"/>
              </a:rPr>
              <a:t>	</a:t>
            </a:r>
            <a:r>
              <a:rPr lang="ru-RU" sz="2200" b="1" i="1" dirty="0" err="1">
                <a:latin typeface="Times New Roman" panose="02020603050405020304" pitchFamily="18" charset="0"/>
                <a:cs typeface="Times New Roman" panose="02020603050405020304" pitchFamily="18" charset="0"/>
              </a:rPr>
              <a:t>Зчеплення</a:t>
            </a:r>
            <a:r>
              <a:rPr lang="ru-RU" sz="2200" dirty="0">
                <a:latin typeface="Times New Roman" panose="02020603050405020304" pitchFamily="18" charset="0"/>
                <a:cs typeface="Times New Roman" panose="02020603050405020304" pitchFamily="18" charset="0"/>
              </a:rPr>
              <a:t> - </a:t>
            </a:r>
            <a:r>
              <a:rPr lang="ru-RU" sz="2200" dirty="0" err="1">
                <a:latin typeface="Times New Roman" panose="02020603050405020304" pitchFamily="18" charset="0"/>
                <a:cs typeface="Times New Roman" panose="02020603050405020304" pitchFamily="18" charset="0"/>
              </a:rPr>
              <a:t>властивість</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що</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характеризує</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зв'язність</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ґрунту</a:t>
            </a:r>
            <a:r>
              <a:rPr lang="ru-RU" sz="2200" dirty="0">
                <a:latin typeface="Times New Roman" panose="02020603050405020304" pitchFamily="18" charset="0"/>
                <a:cs typeface="Times New Roman" panose="02020603050405020304" pitchFamily="18" charset="0"/>
              </a:rPr>
              <a:t>.</a:t>
            </a:r>
          </a:p>
          <a:p>
            <a:pPr algn="just"/>
            <a:r>
              <a:rPr lang="ru-RU" sz="2200" dirty="0">
                <a:latin typeface="Times New Roman" panose="02020603050405020304" pitchFamily="18" charset="0"/>
                <a:cs typeface="Times New Roman" panose="02020603050405020304" pitchFamily="18" charset="0"/>
              </a:rPr>
              <a:t>Чим </a:t>
            </a:r>
            <a:r>
              <a:rPr lang="ru-RU" sz="2200" dirty="0" err="1">
                <a:latin typeface="Times New Roman" panose="02020603050405020304" pitchFamily="18" charset="0"/>
                <a:cs typeface="Times New Roman" panose="02020603050405020304" pitchFamily="18" charset="0"/>
              </a:rPr>
              <a:t>більше</a:t>
            </a:r>
            <a:r>
              <a:rPr lang="ru-RU" sz="2200" dirty="0">
                <a:latin typeface="Times New Roman" panose="02020603050405020304" pitchFamily="18" charset="0"/>
                <a:cs typeface="Times New Roman" panose="02020603050405020304" pitchFamily="18" charset="0"/>
              </a:rPr>
              <a:t> сила </a:t>
            </a:r>
            <a:r>
              <a:rPr lang="ru-RU" sz="2200" dirty="0" err="1">
                <a:latin typeface="Times New Roman" panose="02020603050405020304" pitchFamily="18" charset="0"/>
                <a:cs typeface="Times New Roman" panose="02020603050405020304" pitchFamily="18" charset="0"/>
              </a:rPr>
              <a:t>зчеплення</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тим</a:t>
            </a:r>
            <a:r>
              <a:rPr lang="ru-RU" sz="2200" dirty="0">
                <a:latin typeface="Times New Roman" panose="02020603050405020304" pitchFamily="18" charset="0"/>
                <a:cs typeface="Times New Roman" panose="02020603050405020304" pitchFamily="18" charset="0"/>
              </a:rPr>
              <a:t> грунт </a:t>
            </a:r>
            <a:r>
              <a:rPr lang="ru-RU" sz="2200" dirty="0" err="1">
                <a:latin typeface="Times New Roman" panose="02020603050405020304" pitchFamily="18" charset="0"/>
                <a:cs typeface="Times New Roman" panose="02020603050405020304" pitchFamily="18" charset="0"/>
              </a:rPr>
              <a:t>щільніше</a:t>
            </a:r>
            <a:r>
              <a:rPr lang="ru-RU" sz="2200" dirty="0">
                <a:latin typeface="Times New Roman" panose="02020603050405020304" pitchFamily="18" charset="0"/>
                <a:cs typeface="Times New Roman" panose="02020603050405020304" pitchFamily="18" charset="0"/>
              </a:rPr>
              <a:t> і </a:t>
            </a:r>
            <a:r>
              <a:rPr lang="ru-RU" sz="2200" dirty="0" err="1">
                <a:latin typeface="Times New Roman" panose="02020603050405020304" pitchFamily="18" charset="0"/>
                <a:cs typeface="Times New Roman" panose="02020603050405020304" pitchFamily="18" charset="0"/>
              </a:rPr>
              <a:t>тим</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тяжче</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він</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розмивається</a:t>
            </a:r>
            <a:r>
              <a:rPr lang="ru-RU" sz="2200" dirty="0">
                <a:latin typeface="Times New Roman" panose="02020603050405020304" pitchFamily="18" charset="0"/>
                <a:cs typeface="Times New Roman" panose="02020603050405020304" pitchFamily="18" charset="0"/>
              </a:rPr>
              <a:t> водою, </a:t>
            </a:r>
            <a:r>
              <a:rPr lang="ru-RU" sz="2200" dirty="0" err="1">
                <a:latin typeface="Times New Roman" panose="02020603050405020304" pitchFamily="18" charset="0"/>
                <a:cs typeface="Times New Roman" panose="02020603050405020304" pitchFamily="18" charset="0"/>
              </a:rPr>
              <a:t>вищі</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питомі</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витрати</a:t>
            </a:r>
            <a:r>
              <a:rPr lang="ru-RU" sz="2200" dirty="0">
                <a:latin typeface="Times New Roman" panose="02020603050405020304" pitchFamily="18" charset="0"/>
                <a:cs typeface="Times New Roman" panose="02020603050405020304" pitchFamily="18" charset="0"/>
              </a:rPr>
              <a:t> води.	</a:t>
            </a:r>
            <a:endParaRPr lang="uk-UA" sz="2200" dirty="0">
              <a:latin typeface="Times New Roman" panose="02020603050405020304" pitchFamily="18" charset="0"/>
              <a:cs typeface="Times New Roman" panose="02020603050405020304" pitchFamily="18" charset="0"/>
            </a:endParaRPr>
          </a:p>
        </p:txBody>
      </p:sp>
      <p:graphicFrame>
        <p:nvGraphicFramePr>
          <p:cNvPr id="3" name="Таблица 2"/>
          <p:cNvGraphicFramePr>
            <a:graphicFrameLocks noGrp="1"/>
          </p:cNvGraphicFramePr>
          <p:nvPr>
            <p:extLst>
              <p:ext uri="{D42A27DB-BD31-4B8C-83A1-F6EECF244321}">
                <p14:modId xmlns:p14="http://schemas.microsoft.com/office/powerpoint/2010/main" val="4118247705"/>
              </p:ext>
            </p:extLst>
          </p:nvPr>
        </p:nvGraphicFramePr>
        <p:xfrm>
          <a:off x="1763688" y="3284984"/>
          <a:ext cx="6096000" cy="276860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20000"/>
                    </a:ext>
                  </a:extLst>
                </a:gridCol>
                <a:gridCol w="2032000">
                  <a:extLst>
                    <a:ext uri="{9D8B030D-6E8A-4147-A177-3AD203B41FA5}">
                      <a16:colId xmlns:a16="http://schemas.microsoft.com/office/drawing/2014/main" val="20001"/>
                    </a:ext>
                  </a:extLst>
                </a:gridCol>
                <a:gridCol w="2032000">
                  <a:extLst>
                    <a:ext uri="{9D8B030D-6E8A-4147-A177-3AD203B41FA5}">
                      <a16:colId xmlns:a16="http://schemas.microsoft.com/office/drawing/2014/main" val="20002"/>
                    </a:ext>
                  </a:extLst>
                </a:gridCol>
              </a:tblGrid>
              <a:tr h="370840">
                <a:tc>
                  <a:txBody>
                    <a:bodyPr/>
                    <a:lstStyle/>
                    <a:p>
                      <a:pPr algn="ctr"/>
                      <a:r>
                        <a:rPr lang="uk-UA" dirty="0"/>
                        <a:t>Порода</a:t>
                      </a:r>
                    </a:p>
                  </a:txBody>
                  <a:tcPr/>
                </a:tc>
                <a:tc>
                  <a:txBody>
                    <a:bodyPr/>
                    <a:lstStyle/>
                    <a:p>
                      <a:pPr algn="ctr"/>
                      <a:r>
                        <a:rPr lang="uk-UA" dirty="0"/>
                        <a:t>Зчеплення, кг/см2</a:t>
                      </a:r>
                    </a:p>
                  </a:txBody>
                  <a:tcPr/>
                </a:tc>
                <a:tc>
                  <a:txBody>
                    <a:bodyPr/>
                    <a:lstStyle/>
                    <a:p>
                      <a:pPr algn="ctr"/>
                      <a:r>
                        <a:rPr lang="uk-UA" dirty="0"/>
                        <a:t>Питомі витрати води на 1 м3 ґрунту, м3</a:t>
                      </a:r>
                    </a:p>
                  </a:txBody>
                  <a:tcPr/>
                </a:tc>
                <a:extLst>
                  <a:ext uri="{0D108BD9-81ED-4DB2-BD59-A6C34878D82A}">
                    <a16:rowId xmlns:a16="http://schemas.microsoft.com/office/drawing/2014/main" val="10000"/>
                  </a:ext>
                </a:extLst>
              </a:tr>
              <a:tr h="370840">
                <a:tc>
                  <a:txBody>
                    <a:bodyPr/>
                    <a:lstStyle/>
                    <a:p>
                      <a:r>
                        <a:rPr lang="uk-UA" dirty="0"/>
                        <a:t>Пилуваті піски</a:t>
                      </a:r>
                    </a:p>
                  </a:txBody>
                  <a:tcPr/>
                </a:tc>
                <a:tc>
                  <a:txBody>
                    <a:bodyPr/>
                    <a:lstStyle/>
                    <a:p>
                      <a:pPr algn="ctr"/>
                      <a:r>
                        <a:rPr lang="uk-UA" dirty="0"/>
                        <a:t>0,04</a:t>
                      </a:r>
                      <a:r>
                        <a:rPr lang="uk-UA" baseline="0" dirty="0"/>
                        <a:t> – 0,08</a:t>
                      </a:r>
                      <a:endParaRPr lang="uk-UA" dirty="0"/>
                    </a:p>
                  </a:txBody>
                  <a:tcPr/>
                </a:tc>
                <a:tc>
                  <a:txBody>
                    <a:bodyPr/>
                    <a:lstStyle/>
                    <a:p>
                      <a:pPr algn="ctr"/>
                      <a:r>
                        <a:rPr lang="uk-UA" dirty="0"/>
                        <a:t>4 – 6</a:t>
                      </a:r>
                    </a:p>
                  </a:txBody>
                  <a:tcPr/>
                </a:tc>
                <a:extLst>
                  <a:ext uri="{0D108BD9-81ED-4DB2-BD59-A6C34878D82A}">
                    <a16:rowId xmlns:a16="http://schemas.microsoft.com/office/drawing/2014/main" val="10001"/>
                  </a:ext>
                </a:extLst>
              </a:tr>
              <a:tr h="370840">
                <a:tc>
                  <a:txBody>
                    <a:bodyPr/>
                    <a:lstStyle/>
                    <a:p>
                      <a:r>
                        <a:rPr lang="uk-UA" dirty="0" err="1"/>
                        <a:t>Супісі</a:t>
                      </a:r>
                      <a:endParaRPr lang="uk-UA" dirty="0"/>
                    </a:p>
                  </a:txBody>
                  <a:tcPr/>
                </a:tc>
                <a:tc>
                  <a:txBody>
                    <a:bodyPr/>
                    <a:lstStyle/>
                    <a:p>
                      <a:pPr algn="ctr"/>
                      <a:r>
                        <a:rPr lang="uk-UA" dirty="0"/>
                        <a:t>0,07 – 0,42</a:t>
                      </a:r>
                    </a:p>
                  </a:txBody>
                  <a:tcPr/>
                </a:tc>
                <a:tc>
                  <a:txBody>
                    <a:bodyPr/>
                    <a:lstStyle/>
                    <a:p>
                      <a:pPr algn="ctr"/>
                      <a:r>
                        <a:rPr lang="uk-UA" dirty="0"/>
                        <a:t>4 – 10</a:t>
                      </a:r>
                    </a:p>
                  </a:txBody>
                  <a:tcPr/>
                </a:tc>
                <a:extLst>
                  <a:ext uri="{0D108BD9-81ED-4DB2-BD59-A6C34878D82A}">
                    <a16:rowId xmlns:a16="http://schemas.microsoft.com/office/drawing/2014/main" val="10002"/>
                  </a:ext>
                </a:extLst>
              </a:tr>
              <a:tr h="370840">
                <a:tc>
                  <a:txBody>
                    <a:bodyPr/>
                    <a:lstStyle/>
                    <a:p>
                      <a:r>
                        <a:rPr lang="uk-UA" dirty="0"/>
                        <a:t>Суглинки</a:t>
                      </a:r>
                    </a:p>
                  </a:txBody>
                  <a:tcPr/>
                </a:tc>
                <a:tc>
                  <a:txBody>
                    <a:bodyPr/>
                    <a:lstStyle/>
                    <a:p>
                      <a:pPr algn="ctr"/>
                      <a:r>
                        <a:rPr lang="uk-UA" dirty="0"/>
                        <a:t>0,19 – 0,68</a:t>
                      </a:r>
                    </a:p>
                  </a:txBody>
                  <a:tcPr/>
                </a:tc>
                <a:tc>
                  <a:txBody>
                    <a:bodyPr/>
                    <a:lstStyle/>
                    <a:p>
                      <a:pPr algn="ctr"/>
                      <a:r>
                        <a:rPr lang="uk-UA" dirty="0"/>
                        <a:t>10 –</a:t>
                      </a:r>
                      <a:r>
                        <a:rPr lang="uk-UA" baseline="0" dirty="0"/>
                        <a:t> 16</a:t>
                      </a:r>
                      <a:endParaRPr lang="uk-UA" dirty="0"/>
                    </a:p>
                  </a:txBody>
                  <a:tcPr/>
                </a:tc>
                <a:extLst>
                  <a:ext uri="{0D108BD9-81ED-4DB2-BD59-A6C34878D82A}">
                    <a16:rowId xmlns:a16="http://schemas.microsoft.com/office/drawing/2014/main" val="10003"/>
                  </a:ext>
                </a:extLst>
              </a:tr>
              <a:tr h="370840">
                <a:tc>
                  <a:txBody>
                    <a:bodyPr/>
                    <a:lstStyle/>
                    <a:p>
                      <a:r>
                        <a:rPr lang="uk-UA" dirty="0"/>
                        <a:t>Глини</a:t>
                      </a:r>
                    </a:p>
                  </a:txBody>
                  <a:tcPr/>
                </a:tc>
                <a:tc>
                  <a:txBody>
                    <a:bodyPr/>
                    <a:lstStyle/>
                    <a:p>
                      <a:pPr algn="ctr"/>
                      <a:r>
                        <a:rPr lang="uk-UA" dirty="0"/>
                        <a:t>0,36 – 0,82</a:t>
                      </a:r>
                    </a:p>
                  </a:txBody>
                  <a:tcPr/>
                </a:tc>
                <a:tc>
                  <a:txBody>
                    <a:bodyPr/>
                    <a:lstStyle/>
                    <a:p>
                      <a:pPr algn="ctr"/>
                      <a:r>
                        <a:rPr lang="uk-UA" dirty="0"/>
                        <a:t>12 – 18</a:t>
                      </a:r>
                    </a:p>
                  </a:txBody>
                  <a:tcPr/>
                </a:tc>
                <a:extLst>
                  <a:ext uri="{0D108BD9-81ED-4DB2-BD59-A6C34878D82A}">
                    <a16:rowId xmlns:a16="http://schemas.microsoft.com/office/drawing/2014/main" val="10004"/>
                  </a:ext>
                </a:extLst>
              </a:tr>
              <a:tr h="370840">
                <a:tc>
                  <a:txBody>
                    <a:bodyPr/>
                    <a:lstStyle/>
                    <a:p>
                      <a:r>
                        <a:rPr lang="uk-UA" dirty="0"/>
                        <a:t>Жирні глини</a:t>
                      </a:r>
                    </a:p>
                  </a:txBody>
                  <a:tcPr/>
                </a:tc>
                <a:tc>
                  <a:txBody>
                    <a:bodyPr/>
                    <a:lstStyle/>
                    <a:p>
                      <a:pPr algn="ctr"/>
                      <a:r>
                        <a:rPr lang="uk-UA" dirty="0"/>
                        <a:t>0,47 – 0,94</a:t>
                      </a:r>
                    </a:p>
                  </a:txBody>
                  <a:tcPr/>
                </a:tc>
                <a:tc>
                  <a:txBody>
                    <a:bodyPr/>
                    <a:lstStyle/>
                    <a:p>
                      <a:pPr algn="ctr"/>
                      <a:r>
                        <a:rPr lang="uk-UA" dirty="0"/>
                        <a:t>14 – 20</a:t>
                      </a:r>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9554822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5496" y="350192"/>
            <a:ext cx="8229600" cy="1143000"/>
          </a:xfrm>
        </p:spPr>
        <p:txBody>
          <a:bodyPr>
            <a:normAutofit fontScale="90000"/>
          </a:bodyPr>
          <a:lstStyle/>
          <a:p>
            <a:r>
              <a:rPr lang="ru-RU" dirty="0" err="1"/>
              <a:t>фізико-механічні</a:t>
            </a:r>
            <a:r>
              <a:rPr lang="ru-RU" dirty="0"/>
              <a:t> </a:t>
            </a:r>
            <a:r>
              <a:rPr lang="ru-RU" dirty="0" err="1"/>
              <a:t>властивості</a:t>
            </a:r>
            <a:r>
              <a:rPr lang="ru-RU" dirty="0"/>
              <a:t> </a:t>
            </a:r>
            <a:r>
              <a:rPr lang="ru-RU" dirty="0" err="1"/>
              <a:t>порід</a:t>
            </a:r>
            <a:endParaRPr lang="uk-UA" dirty="0"/>
          </a:p>
        </p:txBody>
      </p:sp>
      <p:sp>
        <p:nvSpPr>
          <p:cNvPr id="4" name="TextBox 3"/>
          <p:cNvSpPr txBox="1"/>
          <p:nvPr/>
        </p:nvSpPr>
        <p:spPr>
          <a:xfrm>
            <a:off x="1619672" y="1277749"/>
            <a:ext cx="5760640" cy="430887"/>
          </a:xfrm>
          <a:prstGeom prst="rect">
            <a:avLst/>
          </a:prstGeom>
          <a:noFill/>
        </p:spPr>
        <p:txBody>
          <a:bodyPr wrap="square" rtlCol="0">
            <a:spAutoFit/>
          </a:bodyPr>
          <a:lstStyle/>
          <a:p>
            <a:pPr algn="ctr"/>
            <a:r>
              <a:rPr lang="uk-UA" sz="2200" b="1" i="1" dirty="0">
                <a:latin typeface="Times New Roman" panose="02020603050405020304" pitchFamily="18" charset="0"/>
                <a:cs typeface="Times New Roman" panose="02020603050405020304" pitchFamily="18" charset="0"/>
              </a:rPr>
              <a:t>	</a:t>
            </a:r>
            <a:endParaRPr lang="uk-UA" sz="2200" dirty="0">
              <a:latin typeface="Times New Roman" panose="02020603050405020304" pitchFamily="18" charset="0"/>
              <a:cs typeface="Times New Roman" panose="02020603050405020304" pitchFamily="18" charset="0"/>
            </a:endParaRPr>
          </a:p>
        </p:txBody>
      </p:sp>
      <p:sp>
        <p:nvSpPr>
          <p:cNvPr id="6" name="Прямоугольник 5"/>
          <p:cNvSpPr/>
          <p:nvPr/>
        </p:nvSpPr>
        <p:spPr>
          <a:xfrm>
            <a:off x="251520" y="1412776"/>
            <a:ext cx="8640960" cy="1446550"/>
          </a:xfrm>
          <a:prstGeom prst="rect">
            <a:avLst/>
          </a:prstGeom>
        </p:spPr>
        <p:txBody>
          <a:bodyPr wrap="square">
            <a:spAutoFit/>
          </a:bodyPr>
          <a:lstStyle/>
          <a:p>
            <a:pPr algn="just"/>
            <a:r>
              <a:rPr lang="ru-RU" sz="2200" b="1" i="1" dirty="0">
                <a:latin typeface="Times New Roman" panose="02020603050405020304" pitchFamily="18" charset="0"/>
                <a:cs typeface="Times New Roman" panose="02020603050405020304" pitchFamily="18" charset="0"/>
              </a:rPr>
              <a:t>	</a:t>
            </a:r>
            <a:r>
              <a:rPr lang="ru-RU" sz="2200" b="1" i="1" dirty="0" err="1">
                <a:latin typeface="Times New Roman" panose="02020603050405020304" pitchFamily="18" charset="0"/>
                <a:cs typeface="Times New Roman" panose="02020603050405020304" pitchFamily="18" charset="0"/>
              </a:rPr>
              <a:t>Набухання</a:t>
            </a:r>
            <a:r>
              <a:rPr lang="ru-RU" sz="2200" b="1" i="1" dirty="0">
                <a:latin typeface="Times New Roman" panose="02020603050405020304" pitchFamily="18" charset="0"/>
                <a:cs typeface="Times New Roman" panose="02020603050405020304" pitchFamily="18" charset="0"/>
              </a:rPr>
              <a:t> </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здатність</a:t>
            </a:r>
            <a:r>
              <a:rPr lang="ru-RU" sz="2200" dirty="0">
                <a:latin typeface="Times New Roman" panose="02020603050405020304" pitchFamily="18" charset="0"/>
                <a:cs typeface="Times New Roman" panose="02020603050405020304" pitchFamily="18" charset="0"/>
              </a:rPr>
              <a:t> породи </a:t>
            </a:r>
            <a:r>
              <a:rPr lang="ru-RU" sz="2200" dirty="0" err="1">
                <a:latin typeface="Times New Roman" panose="02020603050405020304" pitchFamily="18" charset="0"/>
                <a:cs typeface="Times New Roman" panose="02020603050405020304" pitchFamily="18" charset="0"/>
              </a:rPr>
              <a:t>збільшувати</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свій</a:t>
            </a:r>
            <a:r>
              <a:rPr lang="ru-RU" sz="2200" dirty="0">
                <a:latin typeface="Times New Roman" panose="02020603050405020304" pitchFamily="18" charset="0"/>
                <a:cs typeface="Times New Roman" panose="02020603050405020304" pitchFamily="18" charset="0"/>
              </a:rPr>
              <a:t> об</a:t>
            </a:r>
            <a:r>
              <a:rPr lang="en-US" sz="2200" dirty="0">
                <a:latin typeface="Times New Roman" panose="02020603050405020304" pitchFamily="18" charset="0"/>
                <a:cs typeface="Times New Roman" panose="02020603050405020304" pitchFamily="18" charset="0"/>
              </a:rPr>
              <a:t>’</a:t>
            </a:r>
            <a:r>
              <a:rPr lang="ru-RU" sz="2200" dirty="0" err="1">
                <a:latin typeface="Times New Roman" panose="02020603050405020304" pitchFamily="18" charset="0"/>
                <a:cs typeface="Times New Roman" panose="02020603050405020304" pitchFamily="18" charset="0"/>
              </a:rPr>
              <a:t>єм</a:t>
            </a:r>
            <a:r>
              <a:rPr lang="ru-RU" sz="2200" dirty="0">
                <a:latin typeface="Times New Roman" panose="02020603050405020304" pitchFamily="18" charset="0"/>
                <a:cs typeface="Times New Roman" panose="02020603050405020304" pitchFamily="18" charset="0"/>
              </a:rPr>
              <a:t> при </a:t>
            </a:r>
            <a:r>
              <a:rPr lang="ru-RU" sz="2200" dirty="0" err="1">
                <a:latin typeface="Times New Roman" panose="02020603050405020304" pitchFamily="18" charset="0"/>
                <a:cs typeface="Times New Roman" panose="02020603050405020304" pitchFamily="18" charset="0"/>
              </a:rPr>
              <a:t>насиченні</a:t>
            </a:r>
            <a:r>
              <a:rPr lang="ru-RU" sz="2200" dirty="0">
                <a:latin typeface="Times New Roman" panose="02020603050405020304" pitchFamily="18" charset="0"/>
                <a:cs typeface="Times New Roman" panose="02020603050405020304" pitchFamily="18" charset="0"/>
              </a:rPr>
              <a:t> водою. </a:t>
            </a:r>
            <a:r>
              <a:rPr lang="ru-RU" sz="2200" dirty="0" err="1">
                <a:latin typeface="Times New Roman" panose="02020603050405020304" pitchFamily="18" charset="0"/>
                <a:cs typeface="Times New Roman" panose="02020603050405020304" pitchFamily="18" charset="0"/>
              </a:rPr>
              <a:t>Коефіцієнт</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набухання</a:t>
            </a:r>
            <a:r>
              <a:rPr lang="ru-RU" sz="2200" dirty="0">
                <a:latin typeface="Times New Roman" panose="02020603050405020304" pitchFamily="18" charset="0"/>
                <a:cs typeface="Times New Roman" panose="02020603050405020304" pitchFamily="18" charset="0"/>
              </a:rPr>
              <a:t> – </a:t>
            </a:r>
            <a:r>
              <a:rPr lang="ru-RU" sz="2200" dirty="0" err="1">
                <a:latin typeface="Times New Roman" panose="02020603050405020304" pitchFamily="18" charset="0"/>
                <a:cs typeface="Times New Roman" panose="02020603050405020304" pitchFamily="18" charset="0"/>
              </a:rPr>
              <a:t>відношення</a:t>
            </a:r>
            <a:r>
              <a:rPr lang="ru-RU" sz="2200" dirty="0">
                <a:latin typeface="Times New Roman" panose="02020603050405020304" pitchFamily="18" charset="0"/>
                <a:cs typeface="Times New Roman" panose="02020603050405020304" pitchFamily="18" charset="0"/>
              </a:rPr>
              <a:t> об</a:t>
            </a:r>
            <a:r>
              <a:rPr lang="en-US" sz="2200" dirty="0">
                <a:latin typeface="Times New Roman" panose="02020603050405020304" pitchFamily="18" charset="0"/>
                <a:cs typeface="Times New Roman" panose="02020603050405020304" pitchFamily="18" charset="0"/>
              </a:rPr>
              <a:t>’</a:t>
            </a:r>
            <a:r>
              <a:rPr lang="ru-RU" sz="2200" dirty="0" err="1">
                <a:latin typeface="Times New Roman" panose="02020603050405020304" pitchFamily="18" charset="0"/>
                <a:cs typeface="Times New Roman" panose="02020603050405020304" pitchFamily="18" charset="0"/>
              </a:rPr>
              <a:t>єм</a:t>
            </a:r>
            <a:r>
              <a:rPr lang="ru-RU" sz="2200" dirty="0">
                <a:latin typeface="Times New Roman" panose="02020603050405020304" pitchFamily="18" charset="0"/>
                <a:cs typeface="Times New Roman" panose="02020603050405020304" pitchFamily="18" charset="0"/>
              </a:rPr>
              <a:t> у грунту </a:t>
            </a:r>
            <a:r>
              <a:rPr lang="ru-RU" sz="2200" dirty="0" err="1">
                <a:latin typeface="Times New Roman" panose="02020603050405020304" pitchFamily="18" charset="0"/>
                <a:cs typeface="Times New Roman" panose="02020603050405020304" pitchFamily="18" charset="0"/>
              </a:rPr>
              <a:t>після</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насичення</a:t>
            </a:r>
            <a:r>
              <a:rPr lang="ru-RU" sz="2200" dirty="0">
                <a:latin typeface="Times New Roman" panose="02020603050405020304" pitchFamily="18" charset="0"/>
                <a:cs typeface="Times New Roman" panose="02020603050405020304" pitchFamily="18" charset="0"/>
              </a:rPr>
              <a:t> водою до </a:t>
            </a:r>
            <a:r>
              <a:rPr lang="ru-RU" sz="2200" dirty="0" err="1">
                <a:latin typeface="Times New Roman" panose="02020603050405020304" pitchFamily="18" charset="0"/>
                <a:cs typeface="Times New Roman" panose="02020603050405020304" pitchFamily="18" charset="0"/>
              </a:rPr>
              <a:t>його</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об'єму</a:t>
            </a:r>
            <a:r>
              <a:rPr lang="ru-RU" sz="2200" dirty="0">
                <a:latin typeface="Times New Roman" panose="02020603050405020304" pitchFamily="18" charset="0"/>
                <a:cs typeface="Times New Roman" panose="02020603050405020304" pitchFamily="18" charset="0"/>
              </a:rPr>
              <a:t> в природному </a:t>
            </a:r>
            <a:r>
              <a:rPr lang="ru-RU" sz="2200" dirty="0" err="1">
                <a:latin typeface="Times New Roman" panose="02020603050405020304" pitchFamily="18" charset="0"/>
                <a:cs typeface="Times New Roman" panose="02020603050405020304" pitchFamily="18" charset="0"/>
              </a:rPr>
              <a:t>стані</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Враховується</a:t>
            </a:r>
            <a:r>
              <a:rPr lang="ru-RU" sz="2200" dirty="0">
                <a:latin typeface="Times New Roman" panose="02020603050405020304" pitchFamily="18" charset="0"/>
                <a:cs typeface="Times New Roman" panose="02020603050405020304" pitchFamily="18" charset="0"/>
              </a:rPr>
              <a:t> при </a:t>
            </a:r>
            <a:r>
              <a:rPr lang="ru-RU" sz="2200" dirty="0" err="1">
                <a:latin typeface="Times New Roman" panose="02020603050405020304" pitchFamily="18" charset="0"/>
                <a:cs typeface="Times New Roman" panose="02020603050405020304" pitchFamily="18" charset="0"/>
              </a:rPr>
              <a:t>визначенні</a:t>
            </a:r>
            <a:r>
              <a:rPr lang="ru-RU" sz="2200" dirty="0">
                <a:latin typeface="Times New Roman" panose="02020603050405020304" pitchFamily="18" charset="0"/>
                <a:cs typeface="Times New Roman" panose="02020603050405020304" pitchFamily="18" charset="0"/>
              </a:rPr>
              <a:t> об</a:t>
            </a:r>
            <a:r>
              <a:rPr lang="en-US" sz="2200" dirty="0">
                <a:latin typeface="Times New Roman" panose="02020603050405020304" pitchFamily="18" charset="0"/>
                <a:cs typeface="Times New Roman" panose="02020603050405020304" pitchFamily="18" charset="0"/>
              </a:rPr>
              <a:t>’</a:t>
            </a:r>
            <a:r>
              <a:rPr lang="ru-RU" sz="2200" dirty="0" err="1">
                <a:latin typeface="Times New Roman" panose="02020603050405020304" pitchFamily="18" charset="0"/>
                <a:cs typeface="Times New Roman" panose="02020603050405020304" pitchFamily="18" charset="0"/>
              </a:rPr>
              <a:t>єму</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гідровідвалу</a:t>
            </a:r>
            <a:r>
              <a:rPr lang="ru-RU" sz="2200" dirty="0">
                <a:latin typeface="Times New Roman" panose="02020603050405020304" pitchFamily="18" charset="0"/>
                <a:cs typeface="Times New Roman" panose="02020603050405020304" pitchFamily="18" charset="0"/>
              </a:rPr>
              <a:t>.	</a:t>
            </a:r>
            <a:endParaRPr lang="uk-UA" sz="2200" dirty="0">
              <a:latin typeface="Times New Roman" panose="02020603050405020304" pitchFamily="18" charset="0"/>
              <a:cs typeface="Times New Roman" panose="02020603050405020304" pitchFamily="18" charset="0"/>
            </a:endParaRPr>
          </a:p>
        </p:txBody>
      </p:sp>
      <p:graphicFrame>
        <p:nvGraphicFramePr>
          <p:cNvPr id="5" name="Таблица 4"/>
          <p:cNvGraphicFramePr>
            <a:graphicFrameLocks noGrp="1"/>
          </p:cNvGraphicFramePr>
          <p:nvPr>
            <p:extLst>
              <p:ext uri="{D42A27DB-BD31-4B8C-83A1-F6EECF244321}">
                <p14:modId xmlns:p14="http://schemas.microsoft.com/office/powerpoint/2010/main" val="394978898"/>
              </p:ext>
            </p:extLst>
          </p:nvPr>
        </p:nvGraphicFramePr>
        <p:xfrm>
          <a:off x="1619672" y="2859326"/>
          <a:ext cx="6096000" cy="3708400"/>
        </p:xfrm>
        <a:graphic>
          <a:graphicData uri="http://schemas.openxmlformats.org/drawingml/2006/table">
            <a:tbl>
              <a:tblPr firstRow="1" bandRow="1">
                <a:tableStyleId>{5C22544A-7EE6-4342-B048-85BDC9FD1C3A}</a:tableStyleId>
              </a:tblPr>
              <a:tblGrid>
                <a:gridCol w="304800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tblGrid>
              <a:tr h="370840">
                <a:tc>
                  <a:txBody>
                    <a:bodyPr/>
                    <a:lstStyle/>
                    <a:p>
                      <a:pPr algn="ctr"/>
                      <a:r>
                        <a:rPr lang="uk-UA" dirty="0"/>
                        <a:t>Порода</a:t>
                      </a:r>
                    </a:p>
                  </a:txBody>
                  <a:tcPr/>
                </a:tc>
                <a:tc>
                  <a:txBody>
                    <a:bodyPr/>
                    <a:lstStyle/>
                    <a:p>
                      <a:pPr algn="ctr"/>
                      <a:r>
                        <a:rPr lang="uk-UA" dirty="0"/>
                        <a:t>Коефіцієнт набухання</a:t>
                      </a:r>
                    </a:p>
                  </a:txBody>
                  <a:tcPr/>
                </a:tc>
                <a:extLst>
                  <a:ext uri="{0D108BD9-81ED-4DB2-BD59-A6C34878D82A}">
                    <a16:rowId xmlns:a16="http://schemas.microsoft.com/office/drawing/2014/main" val="10000"/>
                  </a:ext>
                </a:extLst>
              </a:tr>
              <a:tr h="370840">
                <a:tc>
                  <a:txBody>
                    <a:bodyPr/>
                    <a:lstStyle/>
                    <a:p>
                      <a:r>
                        <a:rPr lang="uk-UA" dirty="0"/>
                        <a:t>Глини тяжкі, в'язкі</a:t>
                      </a:r>
                    </a:p>
                  </a:txBody>
                  <a:tcPr/>
                </a:tc>
                <a:tc>
                  <a:txBody>
                    <a:bodyPr/>
                    <a:lstStyle/>
                    <a:p>
                      <a:pPr algn="ctr"/>
                      <a:r>
                        <a:rPr lang="uk-UA" dirty="0"/>
                        <a:t>2,0 – 1,5</a:t>
                      </a:r>
                    </a:p>
                  </a:txBody>
                  <a:tcPr/>
                </a:tc>
                <a:extLst>
                  <a:ext uri="{0D108BD9-81ED-4DB2-BD59-A6C34878D82A}">
                    <a16:rowId xmlns:a16="http://schemas.microsoft.com/office/drawing/2014/main" val="10001"/>
                  </a:ext>
                </a:extLst>
              </a:tr>
              <a:tr h="370840">
                <a:tc>
                  <a:txBody>
                    <a:bodyPr/>
                    <a:lstStyle/>
                    <a:p>
                      <a:r>
                        <a:rPr lang="uk-UA" dirty="0"/>
                        <a:t>Глини звичайні, пластичні</a:t>
                      </a:r>
                    </a:p>
                  </a:txBody>
                  <a:tcPr/>
                </a:tc>
                <a:tc>
                  <a:txBody>
                    <a:bodyPr/>
                    <a:lstStyle/>
                    <a:p>
                      <a:pPr algn="ctr"/>
                      <a:r>
                        <a:rPr lang="uk-UA" dirty="0"/>
                        <a:t>1,5</a:t>
                      </a:r>
                    </a:p>
                  </a:txBody>
                  <a:tcPr/>
                </a:tc>
                <a:extLst>
                  <a:ext uri="{0D108BD9-81ED-4DB2-BD59-A6C34878D82A}">
                    <a16:rowId xmlns:a16="http://schemas.microsoft.com/office/drawing/2014/main" val="10002"/>
                  </a:ext>
                </a:extLst>
              </a:tr>
              <a:tr h="370840">
                <a:tc>
                  <a:txBody>
                    <a:bodyPr/>
                    <a:lstStyle/>
                    <a:p>
                      <a:r>
                        <a:rPr lang="uk-UA" dirty="0"/>
                        <a:t>Суглинки тяжкі</a:t>
                      </a:r>
                    </a:p>
                  </a:txBody>
                  <a:tcPr/>
                </a:tc>
                <a:tc>
                  <a:txBody>
                    <a:bodyPr/>
                    <a:lstStyle/>
                    <a:p>
                      <a:pPr algn="ctr"/>
                      <a:r>
                        <a:rPr lang="uk-UA" dirty="0"/>
                        <a:t>1,5 – 1,45</a:t>
                      </a:r>
                    </a:p>
                  </a:txBody>
                  <a:tcPr/>
                </a:tc>
                <a:extLst>
                  <a:ext uri="{0D108BD9-81ED-4DB2-BD59-A6C34878D82A}">
                    <a16:rowId xmlns:a16="http://schemas.microsoft.com/office/drawing/2014/main" val="10003"/>
                  </a:ext>
                </a:extLst>
              </a:tr>
              <a:tr h="370840">
                <a:tc>
                  <a:txBody>
                    <a:bodyPr/>
                    <a:lstStyle/>
                    <a:p>
                      <a:r>
                        <a:rPr lang="uk-UA" dirty="0"/>
                        <a:t>Суглинки середні</a:t>
                      </a:r>
                    </a:p>
                  </a:txBody>
                  <a:tcPr/>
                </a:tc>
                <a:tc>
                  <a:txBody>
                    <a:bodyPr/>
                    <a:lstStyle/>
                    <a:p>
                      <a:pPr algn="ctr"/>
                      <a:r>
                        <a:rPr lang="uk-UA" dirty="0"/>
                        <a:t>1,45 – 1,2</a:t>
                      </a:r>
                    </a:p>
                  </a:txBody>
                  <a:tcPr/>
                </a:tc>
                <a:extLst>
                  <a:ext uri="{0D108BD9-81ED-4DB2-BD59-A6C34878D82A}">
                    <a16:rowId xmlns:a16="http://schemas.microsoft.com/office/drawing/2014/main" val="10004"/>
                  </a:ext>
                </a:extLst>
              </a:tr>
              <a:tr h="370840">
                <a:tc>
                  <a:txBody>
                    <a:bodyPr/>
                    <a:lstStyle/>
                    <a:p>
                      <a:r>
                        <a:rPr lang="uk-UA" dirty="0"/>
                        <a:t>Суглинки</a:t>
                      </a:r>
                      <a:r>
                        <a:rPr lang="uk-UA" baseline="0" dirty="0"/>
                        <a:t> дрібні</a:t>
                      </a:r>
                      <a:endParaRPr lang="uk-UA" dirty="0"/>
                    </a:p>
                  </a:txBody>
                  <a:tcPr/>
                </a:tc>
                <a:tc>
                  <a:txBody>
                    <a:bodyPr/>
                    <a:lstStyle/>
                    <a:p>
                      <a:pPr algn="ctr"/>
                      <a:r>
                        <a:rPr lang="uk-UA" dirty="0"/>
                        <a:t>1,2</a:t>
                      </a:r>
                    </a:p>
                  </a:txBody>
                  <a:tcPr/>
                </a:tc>
                <a:extLst>
                  <a:ext uri="{0D108BD9-81ED-4DB2-BD59-A6C34878D82A}">
                    <a16:rowId xmlns:a16="http://schemas.microsoft.com/office/drawing/2014/main" val="10005"/>
                  </a:ext>
                </a:extLst>
              </a:tr>
              <a:tr h="370840">
                <a:tc>
                  <a:txBody>
                    <a:bodyPr/>
                    <a:lstStyle/>
                    <a:p>
                      <a:r>
                        <a:rPr lang="uk-UA" dirty="0" err="1"/>
                        <a:t>Супісі</a:t>
                      </a:r>
                      <a:endParaRPr lang="uk-UA" dirty="0"/>
                    </a:p>
                  </a:txBody>
                  <a:tcPr/>
                </a:tc>
                <a:tc>
                  <a:txBody>
                    <a:bodyPr/>
                    <a:lstStyle/>
                    <a:p>
                      <a:pPr algn="ctr"/>
                      <a:r>
                        <a:rPr lang="uk-UA" dirty="0"/>
                        <a:t>1,15 – 1,05</a:t>
                      </a:r>
                    </a:p>
                  </a:txBody>
                  <a:tcPr/>
                </a:tc>
                <a:extLst>
                  <a:ext uri="{0D108BD9-81ED-4DB2-BD59-A6C34878D82A}">
                    <a16:rowId xmlns:a16="http://schemas.microsoft.com/office/drawing/2014/main" val="10006"/>
                  </a:ext>
                </a:extLst>
              </a:tr>
              <a:tr h="370840">
                <a:tc>
                  <a:txBody>
                    <a:bodyPr/>
                    <a:lstStyle/>
                    <a:p>
                      <a:r>
                        <a:rPr lang="uk-UA" dirty="0"/>
                        <a:t>Піски пиловидні</a:t>
                      </a:r>
                    </a:p>
                  </a:txBody>
                  <a:tcPr/>
                </a:tc>
                <a:tc>
                  <a:txBody>
                    <a:bodyPr/>
                    <a:lstStyle/>
                    <a:p>
                      <a:pPr algn="ctr"/>
                      <a:r>
                        <a:rPr lang="uk-UA" dirty="0"/>
                        <a:t>1,1</a:t>
                      </a:r>
                    </a:p>
                  </a:txBody>
                  <a:tcPr/>
                </a:tc>
                <a:extLst>
                  <a:ext uri="{0D108BD9-81ED-4DB2-BD59-A6C34878D82A}">
                    <a16:rowId xmlns:a16="http://schemas.microsoft.com/office/drawing/2014/main" val="10007"/>
                  </a:ext>
                </a:extLst>
              </a:tr>
              <a:tr h="370840">
                <a:tc>
                  <a:txBody>
                    <a:bodyPr/>
                    <a:lstStyle/>
                    <a:p>
                      <a:r>
                        <a:rPr lang="uk-UA" dirty="0"/>
                        <a:t>Піски глинисті</a:t>
                      </a:r>
                    </a:p>
                  </a:txBody>
                  <a:tcPr/>
                </a:tc>
                <a:tc>
                  <a:txBody>
                    <a:bodyPr/>
                    <a:lstStyle/>
                    <a:p>
                      <a:pPr algn="ctr"/>
                      <a:r>
                        <a:rPr lang="uk-UA" dirty="0"/>
                        <a:t>1,1 – 1,05</a:t>
                      </a:r>
                    </a:p>
                  </a:txBody>
                  <a:tcPr/>
                </a:tc>
                <a:extLst>
                  <a:ext uri="{0D108BD9-81ED-4DB2-BD59-A6C34878D82A}">
                    <a16:rowId xmlns:a16="http://schemas.microsoft.com/office/drawing/2014/main" val="10008"/>
                  </a:ext>
                </a:extLst>
              </a:tr>
              <a:tr h="370840">
                <a:tc>
                  <a:txBody>
                    <a:bodyPr/>
                    <a:lstStyle/>
                    <a:p>
                      <a:r>
                        <a:rPr lang="uk-UA" dirty="0"/>
                        <a:t>Піски</a:t>
                      </a:r>
                    </a:p>
                  </a:txBody>
                  <a:tcPr/>
                </a:tc>
                <a:tc>
                  <a:txBody>
                    <a:bodyPr/>
                    <a:lstStyle/>
                    <a:p>
                      <a:pPr algn="ctr"/>
                      <a:r>
                        <a:rPr lang="uk-UA" dirty="0"/>
                        <a:t>1,0</a:t>
                      </a:r>
                    </a:p>
                  </a:txBody>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29341378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uk-UA" dirty="0"/>
              <a:t>Гідромеханізація</a:t>
            </a:r>
          </a:p>
        </p:txBody>
      </p:sp>
      <p:sp>
        <p:nvSpPr>
          <p:cNvPr id="4" name="TextBox 3"/>
          <p:cNvSpPr txBox="1"/>
          <p:nvPr/>
        </p:nvSpPr>
        <p:spPr>
          <a:xfrm>
            <a:off x="179512" y="1484784"/>
            <a:ext cx="8856984" cy="5570756"/>
          </a:xfrm>
          <a:prstGeom prst="rect">
            <a:avLst/>
          </a:prstGeom>
          <a:noFill/>
        </p:spPr>
        <p:txBody>
          <a:bodyPr wrap="square" rtlCol="0">
            <a:spAutoFit/>
          </a:bodyPr>
          <a:lstStyle/>
          <a:p>
            <a:pPr algn="just"/>
            <a:r>
              <a:rPr lang="uk-UA" sz="1700" dirty="0"/>
              <a:t>	</a:t>
            </a:r>
            <a:r>
              <a:rPr lang="ru-RU" sz="2200" dirty="0">
                <a:latin typeface="Times New Roman" panose="02020603050405020304" pitchFamily="18" charset="0"/>
                <a:cs typeface="Times New Roman" panose="02020603050405020304" pitchFamily="18" charset="0"/>
              </a:rPr>
              <a:t>Є одним </a:t>
            </a:r>
            <a:r>
              <a:rPr lang="ru-RU" sz="2200" dirty="0" err="1">
                <a:latin typeface="Times New Roman" panose="02020603050405020304" pitchFamily="18" charset="0"/>
                <a:cs typeface="Times New Roman" panose="02020603050405020304" pitchFamily="18" charset="0"/>
              </a:rPr>
              <a:t>із</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видів</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комплексної</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механізації</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гірничих</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робіт</a:t>
            </a:r>
            <a:r>
              <a:rPr lang="ru-RU" sz="2200" dirty="0">
                <a:latin typeface="Times New Roman" panose="02020603050405020304" pitchFamily="18" charset="0"/>
                <a:cs typeface="Times New Roman" panose="02020603050405020304" pitchFamily="18" charset="0"/>
              </a:rPr>
              <a:t>, в </a:t>
            </a:r>
            <a:r>
              <a:rPr lang="ru-RU" sz="2200" dirty="0" err="1">
                <a:latin typeface="Times New Roman" panose="02020603050405020304" pitchFamily="18" charset="0"/>
                <a:cs typeface="Times New Roman" panose="02020603050405020304" pitchFamily="18" charset="0"/>
              </a:rPr>
              <a:t>яких</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всі</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або</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частина</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робочих</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процесів</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виконується</a:t>
            </a:r>
            <a:r>
              <a:rPr lang="ru-RU" sz="2200" dirty="0">
                <a:latin typeface="Times New Roman" panose="02020603050405020304" pitchFamily="18" charset="0"/>
                <a:cs typeface="Times New Roman" panose="02020603050405020304" pitchFamily="18" charset="0"/>
              </a:rPr>
              <a:t> за </a:t>
            </a:r>
            <a:r>
              <a:rPr lang="ru-RU" sz="2200" dirty="0" err="1">
                <a:latin typeface="Times New Roman" panose="02020603050405020304" pitchFamily="18" charset="0"/>
                <a:cs typeface="Times New Roman" panose="02020603050405020304" pitchFamily="18" charset="0"/>
              </a:rPr>
              <a:t>рахунок</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енергії</a:t>
            </a:r>
            <a:r>
              <a:rPr lang="ru-RU" sz="2200" dirty="0">
                <a:latin typeface="Times New Roman" panose="02020603050405020304" pitchFamily="18" charset="0"/>
                <a:cs typeface="Times New Roman" panose="02020603050405020304" pitchFamily="18" charset="0"/>
              </a:rPr>
              <a:t> потоку води. При </a:t>
            </a:r>
            <a:r>
              <a:rPr lang="ru-RU" sz="2200" dirty="0" err="1">
                <a:latin typeface="Times New Roman" panose="02020603050405020304" pitchFamily="18" charset="0"/>
                <a:cs typeface="Times New Roman" panose="02020603050405020304" pitchFamily="18" charset="0"/>
              </a:rPr>
              <a:t>веденні</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гірничих</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робіт</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гідравлічним</a:t>
            </a:r>
            <a:r>
              <a:rPr lang="ru-RU" sz="2200" dirty="0">
                <a:latin typeface="Times New Roman" panose="02020603050405020304" pitchFamily="18" charset="0"/>
                <a:cs typeface="Times New Roman" panose="02020603050405020304" pitchFamily="18" charset="0"/>
              </a:rPr>
              <a:t> способом </a:t>
            </a:r>
            <a:r>
              <a:rPr lang="ru-RU" sz="2200" dirty="0" err="1">
                <a:latin typeface="Times New Roman" panose="02020603050405020304" pitchFamily="18" charset="0"/>
                <a:cs typeface="Times New Roman" panose="02020603050405020304" pitchFamily="18" charset="0"/>
              </a:rPr>
              <a:t>розрізняють</a:t>
            </a:r>
            <a:r>
              <a:rPr lang="ru-RU" sz="2200" dirty="0">
                <a:latin typeface="Times New Roman" panose="02020603050405020304" pitchFamily="18" charset="0"/>
                <a:cs typeface="Times New Roman" panose="02020603050405020304" pitchFamily="18" charset="0"/>
              </a:rPr>
              <a:t> </a:t>
            </a:r>
            <a:r>
              <a:rPr lang="uk-UA" sz="2200" dirty="0">
                <a:latin typeface="Times New Roman" panose="02020603050405020304" pitchFamily="18" charset="0"/>
                <a:cs typeface="Times New Roman" panose="02020603050405020304" pitchFamily="18" charset="0"/>
              </a:rPr>
              <a:t>наступні</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виробничі</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процеси</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розмивання</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транспортування</a:t>
            </a:r>
            <a:r>
              <a:rPr lang="ru-RU" sz="2200" dirty="0">
                <a:latin typeface="Times New Roman" panose="02020603050405020304" pitchFamily="18" charset="0"/>
                <a:cs typeface="Times New Roman" panose="02020603050405020304" pitchFamily="18" charset="0"/>
              </a:rPr>
              <a:t> і </a:t>
            </a:r>
            <a:r>
              <a:rPr lang="ru-RU" sz="2200" dirty="0" err="1">
                <a:latin typeface="Times New Roman" panose="02020603050405020304" pitchFamily="18" charset="0"/>
                <a:cs typeface="Times New Roman" panose="02020603050405020304" pitchFamily="18" charset="0"/>
              </a:rPr>
              <a:t>укладання</a:t>
            </a:r>
            <a:r>
              <a:rPr lang="ru-RU" sz="2200" dirty="0">
                <a:latin typeface="Times New Roman" panose="02020603050405020304" pitchFamily="18" charset="0"/>
                <a:cs typeface="Times New Roman" panose="02020603050405020304" pitchFamily="18" charset="0"/>
              </a:rPr>
              <a:t> породи у </a:t>
            </a:r>
            <a:r>
              <a:rPr lang="ru-RU" sz="2200" dirty="0" err="1">
                <a:latin typeface="Times New Roman" panose="02020603050405020304" pitchFamily="18" charset="0"/>
                <a:cs typeface="Times New Roman" panose="02020603050405020304" pitchFamily="18" charset="0"/>
              </a:rPr>
              <a:t>відвал</a:t>
            </a:r>
            <a:r>
              <a:rPr lang="ru-RU" sz="2200" dirty="0">
                <a:latin typeface="Times New Roman" panose="02020603050405020304" pitchFamily="18" charset="0"/>
                <a:cs typeface="Times New Roman" panose="02020603050405020304" pitchFamily="18" charset="0"/>
              </a:rPr>
              <a:t>. При </a:t>
            </a:r>
            <a:r>
              <a:rPr lang="ru-RU" sz="2200" dirty="0" err="1">
                <a:latin typeface="Times New Roman" panose="02020603050405020304" pitchFamily="18" charset="0"/>
                <a:cs typeface="Times New Roman" panose="02020603050405020304" pitchFamily="18" charset="0"/>
              </a:rPr>
              <a:t>видобуванні</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корисних</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копалин</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цим</a:t>
            </a:r>
            <a:r>
              <a:rPr lang="ru-RU" sz="2200" dirty="0">
                <a:latin typeface="Times New Roman" panose="02020603050405020304" pitchFamily="18" charset="0"/>
                <a:cs typeface="Times New Roman" panose="02020603050405020304" pitchFamily="18" charset="0"/>
              </a:rPr>
              <a:t> способом вода </a:t>
            </a:r>
            <a:r>
              <a:rPr lang="ru-RU" sz="2200" dirty="0" err="1">
                <a:latin typeface="Times New Roman" panose="02020603050405020304" pitchFamily="18" charset="0"/>
                <a:cs typeface="Times New Roman" panose="02020603050405020304" pitchFamily="18" charset="0"/>
              </a:rPr>
              <a:t>також</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може</a:t>
            </a:r>
            <a:r>
              <a:rPr lang="ru-RU" sz="2200" dirty="0">
                <a:latin typeface="Times New Roman" panose="02020603050405020304" pitchFamily="18" charset="0"/>
                <a:cs typeface="Times New Roman" panose="02020603050405020304" pitchFamily="18" charset="0"/>
              </a:rPr>
              <a:t> бути </a:t>
            </a:r>
            <a:r>
              <a:rPr lang="ru-RU" sz="2200" dirty="0" err="1">
                <a:latin typeface="Times New Roman" panose="02020603050405020304" pitchFamily="18" charset="0"/>
                <a:cs typeface="Times New Roman" panose="02020603050405020304" pitchFamily="18" charset="0"/>
              </a:rPr>
              <a:t>використана</a:t>
            </a:r>
            <a:r>
              <a:rPr lang="ru-RU" sz="2200" dirty="0">
                <a:latin typeface="Times New Roman" panose="02020603050405020304" pitchFamily="18" charset="0"/>
                <a:cs typeface="Times New Roman" panose="02020603050405020304" pitchFamily="18" charset="0"/>
              </a:rPr>
              <a:t> для </a:t>
            </a:r>
            <a:r>
              <a:rPr lang="ru-RU" sz="2200" dirty="0" err="1">
                <a:latin typeface="Times New Roman" panose="02020603050405020304" pitchFamily="18" charset="0"/>
                <a:cs typeface="Times New Roman" panose="02020603050405020304" pitchFamily="18" charset="0"/>
              </a:rPr>
              <a:t>збагачення</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корисних</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копалин</a:t>
            </a:r>
            <a:r>
              <a:rPr lang="ru-RU" sz="2200" dirty="0">
                <a:latin typeface="Times New Roman" panose="02020603050405020304" pitchFamily="18" charset="0"/>
                <a:cs typeface="Times New Roman" panose="02020603050405020304" pitchFamily="18" charset="0"/>
              </a:rPr>
              <a:t>.</a:t>
            </a:r>
          </a:p>
          <a:p>
            <a:pPr algn="just"/>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Однією</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із</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суттєвих</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особливостей</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гідравлічних</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розробок</a:t>
            </a:r>
            <a:r>
              <a:rPr lang="ru-RU" sz="2200" dirty="0">
                <a:latin typeface="Times New Roman" panose="02020603050405020304" pitchFamily="18" charset="0"/>
                <a:cs typeface="Times New Roman" panose="02020603050405020304" pitchFamily="18" charset="0"/>
              </a:rPr>
              <a:t> є </a:t>
            </a:r>
            <a:r>
              <a:rPr lang="ru-RU" sz="2200" b="1" dirty="0" err="1">
                <a:latin typeface="Times New Roman" panose="02020603050405020304" pitchFamily="18" charset="0"/>
                <a:cs typeface="Times New Roman" panose="02020603050405020304" pitchFamily="18" charset="0"/>
              </a:rPr>
              <a:t>потоковість</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технологічного</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процесу</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Процеси</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розмивання</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гідротранспортування</a:t>
            </a:r>
            <a:r>
              <a:rPr lang="ru-RU" sz="2200" dirty="0">
                <a:latin typeface="Times New Roman" panose="02020603050405020304" pitchFamily="18" charset="0"/>
                <a:cs typeface="Times New Roman" panose="02020603050405020304" pitchFamily="18" charset="0"/>
              </a:rPr>
              <a:t> і </a:t>
            </a:r>
            <a:r>
              <a:rPr lang="ru-RU" sz="2200" dirty="0" err="1">
                <a:latin typeface="Times New Roman" panose="02020603050405020304" pitchFamily="18" charset="0"/>
                <a:cs typeface="Times New Roman" panose="02020603050405020304" pitchFamily="18" charset="0"/>
              </a:rPr>
              <a:t>укладання</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порід</a:t>
            </a:r>
            <a:r>
              <a:rPr lang="ru-RU" sz="2200" dirty="0">
                <a:latin typeface="Times New Roman" panose="02020603050405020304" pitchFamily="18" charset="0"/>
                <a:cs typeface="Times New Roman" panose="02020603050405020304" pitchFamily="18" charset="0"/>
              </a:rPr>
              <a:t> у </a:t>
            </a:r>
            <a:r>
              <a:rPr lang="ru-RU" sz="2200" dirty="0" err="1">
                <a:latin typeface="Times New Roman" panose="02020603050405020304" pitchFamily="18" charset="0"/>
                <a:cs typeface="Times New Roman" panose="02020603050405020304" pitchFamily="18" charset="0"/>
              </a:rPr>
              <a:t>відвал</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проходять</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безперервно</a:t>
            </a:r>
            <a:r>
              <a:rPr lang="ru-RU" sz="2200" dirty="0">
                <a:latin typeface="Times New Roman" panose="02020603050405020304" pitchFamily="18" charset="0"/>
                <a:cs typeface="Times New Roman" panose="02020603050405020304" pitchFamily="18" charset="0"/>
              </a:rPr>
              <a:t> і в </a:t>
            </a:r>
            <a:r>
              <a:rPr lang="ru-RU" sz="2200" dirty="0" err="1">
                <a:latin typeface="Times New Roman" panose="02020603050405020304" pitchFamily="18" charset="0"/>
                <a:cs typeface="Times New Roman" panose="02020603050405020304" pitchFamily="18" charset="0"/>
              </a:rPr>
              <a:t>цьому</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полягає</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основна</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відмінність</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гідравлічного</a:t>
            </a:r>
            <a:r>
              <a:rPr lang="ru-RU" sz="2200" dirty="0">
                <a:latin typeface="Times New Roman" panose="02020603050405020304" pitchFamily="18" charset="0"/>
                <a:cs typeface="Times New Roman" panose="02020603050405020304" pitchFamily="18" charset="0"/>
              </a:rPr>
              <a:t> способу </a:t>
            </a:r>
            <a:r>
              <a:rPr lang="ru-RU" sz="2200" dirty="0" err="1">
                <a:latin typeface="Times New Roman" panose="02020603050405020304" pitchFamily="18" charset="0"/>
                <a:cs typeface="Times New Roman" panose="02020603050405020304" pitchFamily="18" charset="0"/>
              </a:rPr>
              <a:t>розробок</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корисних</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копалин</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від</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інших</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способів</a:t>
            </a:r>
            <a:r>
              <a:rPr lang="ru-RU" sz="2200" dirty="0">
                <a:latin typeface="Times New Roman" panose="02020603050405020304" pitchFamily="18" charset="0"/>
                <a:cs typeface="Times New Roman" panose="02020603050405020304" pitchFamily="18" charset="0"/>
              </a:rPr>
              <a:t>. Друга </a:t>
            </a:r>
            <a:r>
              <a:rPr lang="ru-RU" sz="2200" dirty="0" err="1">
                <a:latin typeface="Times New Roman" panose="02020603050405020304" pitchFamily="18" charset="0"/>
                <a:cs typeface="Times New Roman" panose="02020603050405020304" pitchFamily="18" charset="0"/>
              </a:rPr>
              <a:t>особливість</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цього</a:t>
            </a:r>
            <a:r>
              <a:rPr lang="ru-RU" sz="2200" dirty="0">
                <a:latin typeface="Times New Roman" panose="02020603050405020304" pitchFamily="18" charset="0"/>
                <a:cs typeface="Times New Roman" panose="02020603050405020304" pitchFamily="18" charset="0"/>
              </a:rPr>
              <a:t> виду </a:t>
            </a:r>
            <a:r>
              <a:rPr lang="ru-RU" sz="2200" dirty="0" err="1">
                <a:latin typeface="Times New Roman" panose="02020603050405020304" pitchFamily="18" charset="0"/>
                <a:cs typeface="Times New Roman" panose="02020603050405020304" pitchFamily="18" charset="0"/>
              </a:rPr>
              <a:t>механізації</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полягає</a:t>
            </a:r>
            <a:r>
              <a:rPr lang="ru-RU" sz="2200" dirty="0">
                <a:latin typeface="Times New Roman" panose="02020603050405020304" pitchFamily="18" charset="0"/>
                <a:cs typeface="Times New Roman" panose="02020603050405020304" pitchFamily="18" charset="0"/>
              </a:rPr>
              <a:t> в </a:t>
            </a:r>
            <a:r>
              <a:rPr lang="ru-RU" sz="2200" dirty="0" err="1">
                <a:latin typeface="Times New Roman" panose="02020603050405020304" pitchFamily="18" charset="0"/>
                <a:cs typeface="Times New Roman" panose="02020603050405020304" pitchFamily="18" charset="0"/>
              </a:rPr>
              <a:t>можливості</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супутнього</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збагачення</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корисних</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копалин</a:t>
            </a:r>
            <a:r>
              <a:rPr lang="ru-RU" sz="2200" dirty="0">
                <a:latin typeface="Times New Roman" panose="02020603050405020304" pitchFamily="18" charset="0"/>
                <a:cs typeface="Times New Roman" panose="02020603050405020304" pitchFamily="18" charset="0"/>
              </a:rPr>
              <a:t> в </a:t>
            </a:r>
            <a:r>
              <a:rPr lang="ru-RU" sz="2200" dirty="0" err="1">
                <a:latin typeface="Times New Roman" panose="02020603050405020304" pitchFamily="18" charset="0"/>
                <a:cs typeface="Times New Roman" panose="02020603050405020304" pitchFamily="18" charset="0"/>
              </a:rPr>
              <a:t>процесі</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розмивання</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гідротранспортування</a:t>
            </a:r>
            <a:r>
              <a:rPr lang="ru-RU" sz="2200" dirty="0">
                <a:latin typeface="Times New Roman" panose="02020603050405020304" pitchFamily="18" charset="0"/>
                <a:cs typeface="Times New Roman" panose="02020603050405020304" pitchFamily="18" charset="0"/>
              </a:rPr>
              <a:t> і </a:t>
            </a:r>
            <a:r>
              <a:rPr lang="ru-RU" sz="2200" dirty="0" err="1">
                <a:latin typeface="Times New Roman" panose="02020603050405020304" pitchFamily="18" charset="0"/>
                <a:cs typeface="Times New Roman" panose="02020603050405020304" pitchFamily="18" charset="0"/>
              </a:rPr>
              <a:t>складування</a:t>
            </a:r>
            <a:r>
              <a:rPr lang="ru-RU" sz="2200" dirty="0">
                <a:latin typeface="Times New Roman" panose="02020603050405020304" pitchFamily="18" charset="0"/>
                <a:cs typeface="Times New Roman" panose="02020603050405020304" pitchFamily="18" charset="0"/>
              </a:rPr>
              <a:t>.</a:t>
            </a:r>
          </a:p>
          <a:p>
            <a:pPr algn="just"/>
            <a:r>
              <a:rPr lang="ru-RU" sz="2000" dirty="0">
                <a:latin typeface="Times New Roman" panose="02020603050405020304" pitchFamily="18" charset="0"/>
                <a:cs typeface="Times New Roman" panose="02020603050405020304" pitchFamily="18" charset="0"/>
              </a:rPr>
              <a:t>	</a:t>
            </a:r>
            <a:endParaRPr lang="uk-UA" sz="2000" dirty="0">
              <a:latin typeface="Times New Roman" panose="02020603050405020304" pitchFamily="18" charset="0"/>
              <a:cs typeface="Times New Roman" panose="02020603050405020304" pitchFamily="18" charset="0"/>
            </a:endParaRPr>
          </a:p>
          <a:p>
            <a:pPr algn="just"/>
            <a:endParaRPr lang="ru-RU" sz="1600" dirty="0"/>
          </a:p>
          <a:p>
            <a:pPr algn="just"/>
            <a:endParaRPr lang="uk-UA" sz="1700" dirty="0"/>
          </a:p>
          <a:p>
            <a:pPr algn="just"/>
            <a:endParaRPr lang="uk-UA" sz="1700" dirty="0"/>
          </a:p>
        </p:txBody>
      </p:sp>
    </p:spTree>
    <p:extLst>
      <p:ext uri="{BB962C8B-B14F-4D97-AF65-F5344CB8AC3E}">
        <p14:creationId xmlns:p14="http://schemas.microsoft.com/office/powerpoint/2010/main" val="12500064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5496" y="350192"/>
            <a:ext cx="8229600" cy="1143000"/>
          </a:xfrm>
        </p:spPr>
        <p:txBody>
          <a:bodyPr>
            <a:normAutofit fontScale="90000"/>
          </a:bodyPr>
          <a:lstStyle/>
          <a:p>
            <a:r>
              <a:rPr lang="ru-RU" dirty="0" err="1"/>
              <a:t>фізико-механічні</a:t>
            </a:r>
            <a:r>
              <a:rPr lang="ru-RU" dirty="0"/>
              <a:t> </a:t>
            </a:r>
            <a:r>
              <a:rPr lang="ru-RU" dirty="0" err="1"/>
              <a:t>властивості</a:t>
            </a:r>
            <a:r>
              <a:rPr lang="ru-RU" dirty="0"/>
              <a:t> </a:t>
            </a:r>
            <a:r>
              <a:rPr lang="ru-RU" dirty="0" err="1"/>
              <a:t>порід</a:t>
            </a:r>
            <a:endParaRPr lang="uk-UA" dirty="0"/>
          </a:p>
        </p:txBody>
      </p:sp>
      <p:sp>
        <p:nvSpPr>
          <p:cNvPr id="4" name="TextBox 3"/>
          <p:cNvSpPr txBox="1"/>
          <p:nvPr/>
        </p:nvSpPr>
        <p:spPr>
          <a:xfrm>
            <a:off x="1619672" y="1277749"/>
            <a:ext cx="5760640" cy="430887"/>
          </a:xfrm>
          <a:prstGeom prst="rect">
            <a:avLst/>
          </a:prstGeom>
          <a:noFill/>
        </p:spPr>
        <p:txBody>
          <a:bodyPr wrap="square" rtlCol="0">
            <a:spAutoFit/>
          </a:bodyPr>
          <a:lstStyle/>
          <a:p>
            <a:pPr algn="ctr"/>
            <a:r>
              <a:rPr lang="uk-UA" sz="2200" b="1" i="1" dirty="0">
                <a:latin typeface="Times New Roman" panose="02020603050405020304" pitchFamily="18" charset="0"/>
                <a:cs typeface="Times New Roman" panose="02020603050405020304" pitchFamily="18" charset="0"/>
              </a:rPr>
              <a:t>	</a:t>
            </a:r>
            <a:endParaRPr lang="uk-UA" sz="2200" dirty="0">
              <a:latin typeface="Times New Roman" panose="02020603050405020304" pitchFamily="18" charset="0"/>
              <a:cs typeface="Times New Roman" panose="02020603050405020304" pitchFamily="18" charset="0"/>
            </a:endParaRPr>
          </a:p>
        </p:txBody>
      </p:sp>
      <p:sp>
        <p:nvSpPr>
          <p:cNvPr id="6" name="Прямоугольник 5"/>
          <p:cNvSpPr/>
          <p:nvPr/>
        </p:nvSpPr>
        <p:spPr>
          <a:xfrm>
            <a:off x="251520" y="1412776"/>
            <a:ext cx="8640960" cy="2123658"/>
          </a:xfrm>
          <a:prstGeom prst="rect">
            <a:avLst/>
          </a:prstGeom>
        </p:spPr>
        <p:txBody>
          <a:bodyPr wrap="square">
            <a:spAutoFit/>
          </a:bodyPr>
          <a:lstStyle/>
          <a:p>
            <a:pPr algn="just"/>
            <a:r>
              <a:rPr lang="ru-RU" sz="2200" b="1" i="1" dirty="0">
                <a:latin typeface="Times New Roman" panose="02020603050405020304" pitchFamily="18" charset="0"/>
                <a:cs typeface="Times New Roman" panose="02020603050405020304" pitchFamily="18" charset="0"/>
              </a:rPr>
              <a:t>	</a:t>
            </a:r>
            <a:r>
              <a:rPr lang="ru-RU" sz="2200" dirty="0">
                <a:latin typeface="Times New Roman" panose="02020603050405020304" pitchFamily="18" charset="0"/>
                <a:cs typeface="Times New Roman" panose="02020603050405020304" pitchFamily="18" charset="0"/>
              </a:rPr>
              <a:t> </a:t>
            </a:r>
            <a:r>
              <a:rPr lang="ru-RU" sz="2200" b="1" i="1" dirty="0" err="1">
                <a:latin typeface="Times New Roman" panose="02020603050405020304" pitchFamily="18" charset="0"/>
                <a:cs typeface="Times New Roman" panose="02020603050405020304" pitchFamily="18" charset="0"/>
              </a:rPr>
              <a:t>Абразивність</a:t>
            </a:r>
            <a:r>
              <a:rPr lang="ru-RU" sz="2200" dirty="0">
                <a:latin typeface="Times New Roman" panose="02020603050405020304" pitchFamily="18" charset="0"/>
                <a:cs typeface="Times New Roman" panose="02020603050405020304" pitchFamily="18" charset="0"/>
              </a:rPr>
              <a:t> - </a:t>
            </a:r>
            <a:r>
              <a:rPr lang="ru-RU" sz="2200" dirty="0" err="1">
                <a:latin typeface="Times New Roman" panose="02020603050405020304" pitchFamily="18" charset="0"/>
                <a:cs typeface="Times New Roman" panose="02020603050405020304" pitchFamily="18" charset="0"/>
              </a:rPr>
              <a:t>здатність</a:t>
            </a:r>
            <a:r>
              <a:rPr lang="ru-RU" sz="2200" dirty="0">
                <a:latin typeface="Times New Roman" panose="02020603050405020304" pitchFamily="18" charset="0"/>
                <a:cs typeface="Times New Roman" panose="02020603050405020304" pitchFamily="18" charset="0"/>
              </a:rPr>
              <a:t> породи </a:t>
            </a:r>
            <a:r>
              <a:rPr lang="ru-RU" sz="2200" dirty="0" err="1">
                <a:latin typeface="Times New Roman" panose="02020603050405020304" pitchFamily="18" charset="0"/>
                <a:cs typeface="Times New Roman" panose="02020603050405020304" pitchFamily="18" charset="0"/>
              </a:rPr>
              <a:t>зношувати</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тертям</a:t>
            </a:r>
            <a:r>
              <a:rPr lang="ru-RU" sz="2200" dirty="0">
                <a:latin typeface="Times New Roman" panose="02020603050405020304" pitchFamily="18" charset="0"/>
                <a:cs typeface="Times New Roman" panose="02020603050405020304" pitchFamily="18" charset="0"/>
              </a:rPr>
              <a:t> метали, </a:t>
            </a:r>
            <a:r>
              <a:rPr lang="ru-RU" sz="2200" dirty="0" err="1">
                <a:latin typeface="Times New Roman" panose="02020603050405020304" pitchFamily="18" charset="0"/>
                <a:cs typeface="Times New Roman" panose="02020603050405020304" pitchFamily="18" charset="0"/>
              </a:rPr>
              <a:t>тверді</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сплави</a:t>
            </a:r>
            <a:r>
              <a:rPr lang="ru-RU" sz="2200" dirty="0">
                <a:latin typeface="Times New Roman" panose="02020603050405020304" pitchFamily="18" charset="0"/>
                <a:cs typeface="Times New Roman" panose="02020603050405020304" pitchFamily="18" charset="0"/>
              </a:rPr>
              <a:t> та </a:t>
            </a:r>
            <a:r>
              <a:rPr lang="ru-RU" sz="2200" dirty="0" err="1">
                <a:latin typeface="Times New Roman" panose="02020603050405020304" pitchFamily="18" charset="0"/>
                <a:cs typeface="Times New Roman" panose="02020603050405020304" pitchFamily="18" charset="0"/>
              </a:rPr>
              <a:t>інші</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матеріали</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Абразивність</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оцінюють</a:t>
            </a:r>
            <a:r>
              <a:rPr lang="ru-RU" sz="2200" dirty="0">
                <a:latin typeface="Times New Roman" panose="02020603050405020304" pitchFamily="18" charset="0"/>
                <a:cs typeface="Times New Roman" panose="02020603050405020304" pitchFamily="18" charset="0"/>
              </a:rPr>
              <a:t> по </a:t>
            </a:r>
            <a:r>
              <a:rPr lang="ru-RU" sz="2200" dirty="0" err="1">
                <a:latin typeface="Times New Roman" panose="02020603050405020304" pitchFamily="18" charset="0"/>
                <a:cs typeface="Times New Roman" panose="02020603050405020304" pitchFamily="18" charset="0"/>
              </a:rPr>
              <a:t>зношенню</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Враховуючи</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вплив</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обкатаності</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частинок</a:t>
            </a:r>
            <a:r>
              <a:rPr lang="ru-RU" sz="2200" dirty="0">
                <a:latin typeface="Times New Roman" panose="02020603050405020304" pitchFamily="18" charset="0"/>
                <a:cs typeface="Times New Roman" panose="02020603050405020304" pitchFamily="18" charset="0"/>
              </a:rPr>
              <a:t> породи на </a:t>
            </a:r>
            <a:r>
              <a:rPr lang="ru-RU" sz="2200" dirty="0" err="1">
                <a:latin typeface="Times New Roman" panose="02020603050405020304" pitchFamily="18" charset="0"/>
                <a:cs typeface="Times New Roman" panose="02020603050405020304" pitchFamily="18" charset="0"/>
              </a:rPr>
              <a:t>зношення</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обладнання</a:t>
            </a:r>
            <a:r>
              <a:rPr lang="ru-RU" sz="2200" dirty="0">
                <a:latin typeface="Times New Roman" panose="02020603050405020304" pitchFamily="18" charset="0"/>
                <a:cs typeface="Times New Roman" panose="02020603050405020304" pitchFamily="18" charset="0"/>
              </a:rPr>
              <a:t>, породи </a:t>
            </a:r>
            <a:r>
              <a:rPr lang="ru-RU" sz="2200" dirty="0" err="1">
                <a:latin typeface="Times New Roman" panose="02020603050405020304" pitchFamily="18" charset="0"/>
                <a:cs typeface="Times New Roman" panose="02020603050405020304" pitchFamily="18" charset="0"/>
              </a:rPr>
              <a:t>поділяють</a:t>
            </a:r>
            <a:r>
              <a:rPr lang="ru-RU" sz="2200" dirty="0">
                <a:latin typeface="Times New Roman" panose="02020603050405020304" pitchFamily="18" charset="0"/>
                <a:cs typeface="Times New Roman" panose="02020603050405020304" pitchFamily="18" charset="0"/>
              </a:rPr>
              <a:t> на </a:t>
            </a:r>
            <a:r>
              <a:rPr lang="ru-RU" sz="2200" dirty="0" err="1">
                <a:latin typeface="Times New Roman" panose="02020603050405020304" pitchFamily="18" charset="0"/>
                <a:cs typeface="Times New Roman" panose="02020603050405020304" pitchFamily="18" charset="0"/>
              </a:rPr>
              <a:t>окатані</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середньої</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обкатаності</a:t>
            </a:r>
            <a:r>
              <a:rPr lang="ru-RU" sz="2200" dirty="0">
                <a:latin typeface="Times New Roman" panose="02020603050405020304" pitchFamily="18" charset="0"/>
                <a:cs typeface="Times New Roman" panose="02020603050405020304" pitchFamily="18" charset="0"/>
              </a:rPr>
              <a:t> і </a:t>
            </a:r>
            <a:r>
              <a:rPr lang="ru-RU" sz="2200" dirty="0" err="1">
                <a:latin typeface="Times New Roman" panose="02020603050405020304" pitchFamily="18" charset="0"/>
                <a:cs typeface="Times New Roman" panose="02020603050405020304" pitchFamily="18" charset="0"/>
              </a:rPr>
              <a:t>гострогранні</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Поки</a:t>
            </a:r>
            <a:r>
              <a:rPr lang="ru-RU" sz="2200" dirty="0">
                <a:latin typeface="Times New Roman" panose="02020603050405020304" pitchFamily="18" charset="0"/>
                <a:cs typeface="Times New Roman" panose="02020603050405020304" pitchFamily="18" charset="0"/>
              </a:rPr>
              <a:t> не </a:t>
            </a:r>
            <a:r>
              <a:rPr lang="ru-RU" sz="2200" dirty="0" err="1">
                <a:latin typeface="Times New Roman" panose="02020603050405020304" pitchFamily="18" charset="0"/>
                <a:cs typeface="Times New Roman" panose="02020603050405020304" pitchFamily="18" charset="0"/>
              </a:rPr>
              <a:t>існує</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точної</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оцінки</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порід</a:t>
            </a:r>
            <a:r>
              <a:rPr lang="ru-RU" sz="2200" dirty="0">
                <a:latin typeface="Times New Roman" panose="02020603050405020304" pitchFamily="18" charset="0"/>
                <a:cs typeface="Times New Roman" panose="02020603050405020304" pitchFamily="18" charset="0"/>
              </a:rPr>
              <a:t> за </a:t>
            </a:r>
            <a:r>
              <a:rPr lang="ru-RU" sz="2200" dirty="0" err="1">
                <a:latin typeface="Times New Roman" panose="02020603050405020304" pitchFamily="18" charset="0"/>
                <a:cs typeface="Times New Roman" panose="02020603050405020304" pitchFamily="18" charset="0"/>
              </a:rPr>
              <a:t>ступенем</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обкатаності</a:t>
            </a:r>
            <a:r>
              <a:rPr lang="ru-RU" sz="2200" dirty="0">
                <a:latin typeface="Times New Roman" panose="02020603050405020304" pitchFamily="18" charset="0"/>
                <a:cs typeface="Times New Roman" panose="02020603050405020304" pitchFamily="18" charset="0"/>
              </a:rPr>
              <a:t> при </a:t>
            </a:r>
            <a:r>
              <a:rPr lang="ru-RU" sz="2200" dirty="0" err="1">
                <a:latin typeface="Times New Roman" panose="02020603050405020304" pitchFamily="18" charset="0"/>
                <a:cs typeface="Times New Roman" panose="02020603050405020304" pitchFamily="18" charset="0"/>
              </a:rPr>
              <a:t>їх</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гідравлічній</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розробці</a:t>
            </a:r>
            <a:r>
              <a:rPr lang="ru-RU" sz="2200" dirty="0">
                <a:latin typeface="Times New Roman" panose="02020603050405020304" pitchFamily="18" charset="0"/>
                <a:cs typeface="Times New Roman" panose="02020603050405020304" pitchFamily="18" charset="0"/>
              </a:rPr>
              <a:t>.</a:t>
            </a:r>
            <a:endParaRPr lang="uk-UA" sz="2200" dirty="0">
              <a:latin typeface="Times New Roman" panose="02020603050405020304" pitchFamily="18" charset="0"/>
              <a:cs typeface="Times New Roman" panose="02020603050405020304" pitchFamily="18" charset="0"/>
            </a:endParaRPr>
          </a:p>
        </p:txBody>
      </p:sp>
      <p:graphicFrame>
        <p:nvGraphicFramePr>
          <p:cNvPr id="3" name="Таблица 2"/>
          <p:cNvGraphicFramePr>
            <a:graphicFrameLocks noGrp="1"/>
          </p:cNvGraphicFramePr>
          <p:nvPr>
            <p:extLst>
              <p:ext uri="{D42A27DB-BD31-4B8C-83A1-F6EECF244321}">
                <p14:modId xmlns:p14="http://schemas.microsoft.com/office/powerpoint/2010/main" val="2808029178"/>
              </p:ext>
            </p:extLst>
          </p:nvPr>
        </p:nvGraphicFramePr>
        <p:xfrm>
          <a:off x="107504" y="3558560"/>
          <a:ext cx="9000999" cy="2672080"/>
        </p:xfrm>
        <a:graphic>
          <a:graphicData uri="http://schemas.openxmlformats.org/drawingml/2006/table">
            <a:tbl>
              <a:tblPr firstRow="1" bandRow="1">
                <a:tableStyleId>{5C22544A-7EE6-4342-B048-85BDC9FD1C3A}</a:tableStyleId>
              </a:tblPr>
              <a:tblGrid>
                <a:gridCol w="1350150">
                  <a:extLst>
                    <a:ext uri="{9D8B030D-6E8A-4147-A177-3AD203B41FA5}">
                      <a16:colId xmlns:a16="http://schemas.microsoft.com/office/drawing/2014/main" val="20000"/>
                    </a:ext>
                  </a:extLst>
                </a:gridCol>
                <a:gridCol w="825092">
                  <a:extLst>
                    <a:ext uri="{9D8B030D-6E8A-4147-A177-3AD203B41FA5}">
                      <a16:colId xmlns:a16="http://schemas.microsoft.com/office/drawing/2014/main" val="20001"/>
                    </a:ext>
                  </a:extLst>
                </a:gridCol>
                <a:gridCol w="1055886">
                  <a:extLst>
                    <a:ext uri="{9D8B030D-6E8A-4147-A177-3AD203B41FA5}">
                      <a16:colId xmlns:a16="http://schemas.microsoft.com/office/drawing/2014/main" val="20002"/>
                    </a:ext>
                  </a:extLst>
                </a:gridCol>
                <a:gridCol w="846248">
                  <a:extLst>
                    <a:ext uri="{9D8B030D-6E8A-4147-A177-3AD203B41FA5}">
                      <a16:colId xmlns:a16="http://schemas.microsoft.com/office/drawing/2014/main" val="20003"/>
                    </a:ext>
                  </a:extLst>
                </a:gridCol>
                <a:gridCol w="772236">
                  <a:extLst>
                    <a:ext uri="{9D8B030D-6E8A-4147-A177-3AD203B41FA5}">
                      <a16:colId xmlns:a16="http://schemas.microsoft.com/office/drawing/2014/main" val="20004"/>
                    </a:ext>
                  </a:extLst>
                </a:gridCol>
                <a:gridCol w="760723">
                  <a:extLst>
                    <a:ext uri="{9D8B030D-6E8A-4147-A177-3AD203B41FA5}">
                      <a16:colId xmlns:a16="http://schemas.microsoft.com/office/drawing/2014/main" val="20005"/>
                    </a:ext>
                  </a:extLst>
                </a:gridCol>
                <a:gridCol w="855814">
                  <a:extLst>
                    <a:ext uri="{9D8B030D-6E8A-4147-A177-3AD203B41FA5}">
                      <a16:colId xmlns:a16="http://schemas.microsoft.com/office/drawing/2014/main" val="20006"/>
                    </a:ext>
                  </a:extLst>
                </a:gridCol>
                <a:gridCol w="855814">
                  <a:extLst>
                    <a:ext uri="{9D8B030D-6E8A-4147-A177-3AD203B41FA5}">
                      <a16:colId xmlns:a16="http://schemas.microsoft.com/office/drawing/2014/main" val="20007"/>
                    </a:ext>
                  </a:extLst>
                </a:gridCol>
                <a:gridCol w="742933">
                  <a:extLst>
                    <a:ext uri="{9D8B030D-6E8A-4147-A177-3AD203B41FA5}">
                      <a16:colId xmlns:a16="http://schemas.microsoft.com/office/drawing/2014/main" val="20008"/>
                    </a:ext>
                  </a:extLst>
                </a:gridCol>
                <a:gridCol w="936103">
                  <a:extLst>
                    <a:ext uri="{9D8B030D-6E8A-4147-A177-3AD203B41FA5}">
                      <a16:colId xmlns:a16="http://schemas.microsoft.com/office/drawing/2014/main" val="20009"/>
                    </a:ext>
                  </a:extLst>
                </a:gridCol>
              </a:tblGrid>
              <a:tr h="370840">
                <a:tc rowSpan="2">
                  <a:txBody>
                    <a:bodyPr/>
                    <a:lstStyle/>
                    <a:p>
                      <a:pPr algn="ctr"/>
                      <a:r>
                        <a:rPr lang="uk-UA" dirty="0"/>
                        <a:t>Середня твердість за шкалою </a:t>
                      </a:r>
                      <a:r>
                        <a:rPr lang="uk-UA" dirty="0" err="1"/>
                        <a:t>Мооса</a:t>
                      </a:r>
                      <a:endParaRPr lang="uk-UA" dirty="0"/>
                    </a:p>
                  </a:txBody>
                  <a:tcPr/>
                </a:tc>
                <a:tc gridSpan="3">
                  <a:txBody>
                    <a:bodyPr/>
                    <a:lstStyle/>
                    <a:p>
                      <a:pPr algn="ctr"/>
                      <a:r>
                        <a:rPr lang="uk-UA" dirty="0"/>
                        <a:t>Піски середньозернисті</a:t>
                      </a:r>
                    </a:p>
                  </a:txBody>
                  <a:tcPr/>
                </a:tc>
                <a:tc hMerge="1">
                  <a:txBody>
                    <a:bodyPr/>
                    <a:lstStyle/>
                    <a:p>
                      <a:endParaRPr lang="uk-UA" dirty="0"/>
                    </a:p>
                  </a:txBody>
                  <a:tcPr/>
                </a:tc>
                <a:tc hMerge="1">
                  <a:txBody>
                    <a:bodyPr/>
                    <a:lstStyle/>
                    <a:p>
                      <a:endParaRPr lang="uk-UA" dirty="0"/>
                    </a:p>
                  </a:txBody>
                  <a:tcPr/>
                </a:tc>
                <a:tc gridSpan="3">
                  <a:txBody>
                    <a:bodyPr/>
                    <a:lstStyle/>
                    <a:p>
                      <a:pPr algn="ctr"/>
                      <a:r>
                        <a:rPr lang="uk-UA" dirty="0"/>
                        <a:t>Піски крупнозернисті</a:t>
                      </a:r>
                    </a:p>
                  </a:txBody>
                  <a:tcPr/>
                </a:tc>
                <a:tc hMerge="1">
                  <a:txBody>
                    <a:bodyPr/>
                    <a:lstStyle/>
                    <a:p>
                      <a:endParaRPr lang="uk-UA" dirty="0"/>
                    </a:p>
                  </a:txBody>
                  <a:tcPr/>
                </a:tc>
                <a:tc hMerge="1">
                  <a:txBody>
                    <a:bodyPr/>
                    <a:lstStyle/>
                    <a:p>
                      <a:endParaRPr lang="uk-UA" dirty="0"/>
                    </a:p>
                  </a:txBody>
                  <a:tcPr/>
                </a:tc>
                <a:tc gridSpan="3">
                  <a:txBody>
                    <a:bodyPr/>
                    <a:lstStyle/>
                    <a:p>
                      <a:pPr algn="ctr"/>
                      <a:r>
                        <a:rPr lang="uk-UA" dirty="0"/>
                        <a:t>Піщано-гравійна суміш</a:t>
                      </a:r>
                    </a:p>
                  </a:txBody>
                  <a:tcPr/>
                </a:tc>
                <a:tc hMerge="1">
                  <a:txBody>
                    <a:bodyPr/>
                    <a:lstStyle/>
                    <a:p>
                      <a:endParaRPr lang="uk-UA" dirty="0"/>
                    </a:p>
                  </a:txBody>
                  <a:tcPr/>
                </a:tc>
                <a:tc hMerge="1">
                  <a:txBody>
                    <a:bodyPr/>
                    <a:lstStyle/>
                    <a:p>
                      <a:endParaRPr lang="uk-UA" dirty="0"/>
                    </a:p>
                  </a:txBody>
                  <a:tcPr/>
                </a:tc>
                <a:extLst>
                  <a:ext uri="{0D108BD9-81ED-4DB2-BD59-A6C34878D82A}">
                    <a16:rowId xmlns:a16="http://schemas.microsoft.com/office/drawing/2014/main" val="10000"/>
                  </a:ext>
                </a:extLst>
              </a:tr>
              <a:tr h="370840">
                <a:tc vMerge="1">
                  <a:txBody>
                    <a:bodyPr/>
                    <a:lstStyle/>
                    <a:p>
                      <a:endParaRPr lang="uk-UA" dirty="0"/>
                    </a:p>
                  </a:txBody>
                  <a:tcPr/>
                </a:tc>
                <a:tc>
                  <a:txBody>
                    <a:bodyPr/>
                    <a:lstStyle/>
                    <a:p>
                      <a:r>
                        <a:rPr lang="uk-UA" sz="1200" dirty="0"/>
                        <a:t>Добре-обкатані зерна</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uk-UA" sz="1200" b="0" i="0" u="none" strike="noStrike" kern="1200" cap="none" spc="0" normalizeH="0" baseline="0" noProof="0" dirty="0">
                          <a:ln>
                            <a:noFill/>
                          </a:ln>
                          <a:solidFill>
                            <a:prstClr val="black"/>
                          </a:solidFill>
                          <a:effectLst/>
                          <a:uLnTx/>
                          <a:uFillTx/>
                          <a:latin typeface="+mn-lt"/>
                          <a:ea typeface="+mn-ea"/>
                          <a:cs typeface="+mn-cs"/>
                        </a:rPr>
                        <a:t>Мало- обкатані зерна</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uk-UA" sz="1200" b="0" i="0" u="none" strike="noStrike" kern="1200" cap="none" spc="0" normalizeH="0" baseline="0" noProof="0" dirty="0" err="1">
                          <a:ln>
                            <a:noFill/>
                          </a:ln>
                          <a:solidFill>
                            <a:prstClr val="black"/>
                          </a:solidFill>
                          <a:effectLst/>
                          <a:uLnTx/>
                          <a:uFillTx/>
                          <a:latin typeface="+mn-lt"/>
                          <a:ea typeface="+mn-ea"/>
                          <a:cs typeface="+mn-cs"/>
                        </a:rPr>
                        <a:t>Необка</a:t>
                      </a:r>
                      <a:r>
                        <a:rPr kumimoji="0" lang="uk-UA" sz="1200" b="0" i="0" u="none" strike="noStrike" kern="1200" cap="none" spc="0" normalizeH="0" baseline="0" noProof="0" dirty="0">
                          <a:ln>
                            <a:noFill/>
                          </a:ln>
                          <a:solidFill>
                            <a:prstClr val="black"/>
                          </a:solidFill>
                          <a:effectLst/>
                          <a:uLnTx/>
                          <a:uFillTx/>
                          <a:latin typeface="+mn-lt"/>
                          <a:ea typeface="+mn-ea"/>
                          <a:cs typeface="+mn-cs"/>
                        </a:rPr>
                        <a:t>- </a:t>
                      </a:r>
                      <a:r>
                        <a:rPr kumimoji="0" lang="uk-UA" sz="1200" b="0" i="0" u="none" strike="noStrike" kern="1200" cap="none" spc="0" normalizeH="0" baseline="0" noProof="0" dirty="0" err="1">
                          <a:ln>
                            <a:noFill/>
                          </a:ln>
                          <a:solidFill>
                            <a:prstClr val="black"/>
                          </a:solidFill>
                          <a:effectLst/>
                          <a:uLnTx/>
                          <a:uFillTx/>
                          <a:latin typeface="+mn-lt"/>
                          <a:ea typeface="+mn-ea"/>
                          <a:cs typeface="+mn-cs"/>
                        </a:rPr>
                        <a:t>тані</a:t>
                      </a:r>
                      <a:r>
                        <a:rPr kumimoji="0" lang="uk-UA" sz="1200" b="0" i="0" u="none" strike="noStrike" kern="1200" cap="none" spc="0" normalizeH="0" baseline="0" noProof="0" dirty="0">
                          <a:ln>
                            <a:noFill/>
                          </a:ln>
                          <a:solidFill>
                            <a:prstClr val="black"/>
                          </a:solidFill>
                          <a:effectLst/>
                          <a:uLnTx/>
                          <a:uFillTx/>
                          <a:latin typeface="+mn-lt"/>
                          <a:ea typeface="+mn-ea"/>
                          <a:cs typeface="+mn-cs"/>
                        </a:rPr>
                        <a:t> зерна</a:t>
                      </a:r>
                    </a:p>
                  </a:txBody>
                  <a:tcPr/>
                </a:tc>
                <a:tc>
                  <a:txBody>
                    <a:bodyPr/>
                    <a:lstStyle/>
                    <a:p>
                      <a:r>
                        <a:rPr lang="uk-UA" sz="1200" dirty="0"/>
                        <a:t>Добре-</a:t>
                      </a:r>
                      <a:r>
                        <a:rPr lang="uk-UA" sz="1200" dirty="0" err="1"/>
                        <a:t>окатані</a:t>
                      </a:r>
                      <a:r>
                        <a:rPr lang="uk-UA" sz="1200" dirty="0"/>
                        <a:t> зерна</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uk-UA" sz="1200" b="0" i="0" u="none" strike="noStrike" kern="1200" cap="none" spc="0" normalizeH="0" baseline="0" noProof="0" dirty="0">
                          <a:ln>
                            <a:noFill/>
                          </a:ln>
                          <a:solidFill>
                            <a:prstClr val="black"/>
                          </a:solidFill>
                          <a:effectLst/>
                          <a:uLnTx/>
                          <a:uFillTx/>
                          <a:latin typeface="+mn-lt"/>
                          <a:ea typeface="+mn-ea"/>
                          <a:cs typeface="+mn-cs"/>
                        </a:rPr>
                        <a:t>Мало- </a:t>
                      </a:r>
                      <a:r>
                        <a:rPr kumimoji="0" lang="uk-UA" sz="1200" b="0" i="0" u="none" strike="noStrike" kern="1200" cap="none" spc="0" normalizeH="0" baseline="0" noProof="0" dirty="0" err="1">
                          <a:ln>
                            <a:noFill/>
                          </a:ln>
                          <a:solidFill>
                            <a:prstClr val="black"/>
                          </a:solidFill>
                          <a:effectLst/>
                          <a:uLnTx/>
                          <a:uFillTx/>
                          <a:latin typeface="+mn-lt"/>
                          <a:ea typeface="+mn-ea"/>
                          <a:cs typeface="+mn-cs"/>
                        </a:rPr>
                        <a:t>окатані</a:t>
                      </a:r>
                      <a:r>
                        <a:rPr kumimoji="0" lang="uk-UA" sz="1200" b="0" i="0" u="none" strike="noStrike" kern="1200" cap="none" spc="0" normalizeH="0" baseline="0" noProof="0" dirty="0">
                          <a:ln>
                            <a:noFill/>
                          </a:ln>
                          <a:solidFill>
                            <a:prstClr val="black"/>
                          </a:solidFill>
                          <a:effectLst/>
                          <a:uLnTx/>
                          <a:uFillTx/>
                          <a:latin typeface="+mn-lt"/>
                          <a:ea typeface="+mn-ea"/>
                          <a:cs typeface="+mn-cs"/>
                        </a:rPr>
                        <a:t> зерна</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uk-UA" sz="1200" b="0" i="0" u="none" strike="noStrike" kern="1200" cap="none" spc="0" normalizeH="0" baseline="0" noProof="0" dirty="0" err="1">
                          <a:ln>
                            <a:noFill/>
                          </a:ln>
                          <a:solidFill>
                            <a:prstClr val="black"/>
                          </a:solidFill>
                          <a:effectLst/>
                          <a:uLnTx/>
                          <a:uFillTx/>
                          <a:latin typeface="+mn-lt"/>
                          <a:ea typeface="+mn-ea"/>
                          <a:cs typeface="+mn-cs"/>
                        </a:rPr>
                        <a:t>Неока</a:t>
                      </a:r>
                      <a:r>
                        <a:rPr kumimoji="0" lang="uk-UA" sz="1200" b="0" i="0" u="none" strike="noStrike" kern="1200" cap="none" spc="0" normalizeH="0" baseline="0" noProof="0" dirty="0">
                          <a:ln>
                            <a:noFill/>
                          </a:ln>
                          <a:solidFill>
                            <a:prstClr val="black"/>
                          </a:solidFill>
                          <a:effectLst/>
                          <a:uLnTx/>
                          <a:uFillTx/>
                          <a:latin typeface="+mn-lt"/>
                          <a:ea typeface="+mn-ea"/>
                          <a:cs typeface="+mn-cs"/>
                        </a:rPr>
                        <a:t>- </a:t>
                      </a:r>
                      <a:r>
                        <a:rPr kumimoji="0" lang="uk-UA" sz="1200" b="0" i="0" u="none" strike="noStrike" kern="1200" cap="none" spc="0" normalizeH="0" baseline="0" noProof="0" dirty="0" err="1">
                          <a:ln>
                            <a:noFill/>
                          </a:ln>
                          <a:solidFill>
                            <a:prstClr val="black"/>
                          </a:solidFill>
                          <a:effectLst/>
                          <a:uLnTx/>
                          <a:uFillTx/>
                          <a:latin typeface="+mn-lt"/>
                          <a:ea typeface="+mn-ea"/>
                          <a:cs typeface="+mn-cs"/>
                        </a:rPr>
                        <a:t>тані</a:t>
                      </a:r>
                      <a:r>
                        <a:rPr kumimoji="0" lang="uk-UA" sz="1200" b="0" i="0" u="none" strike="noStrike" kern="1200" cap="none" spc="0" normalizeH="0" baseline="0" noProof="0" dirty="0">
                          <a:ln>
                            <a:noFill/>
                          </a:ln>
                          <a:solidFill>
                            <a:prstClr val="black"/>
                          </a:solidFill>
                          <a:effectLst/>
                          <a:uLnTx/>
                          <a:uFillTx/>
                          <a:latin typeface="+mn-lt"/>
                          <a:ea typeface="+mn-ea"/>
                          <a:cs typeface="+mn-cs"/>
                        </a:rPr>
                        <a:t> зерна</a:t>
                      </a:r>
                    </a:p>
                  </a:txBody>
                  <a:tcPr/>
                </a:tc>
                <a:tc>
                  <a:txBody>
                    <a:bodyPr/>
                    <a:lstStyle/>
                    <a:p>
                      <a:r>
                        <a:rPr lang="uk-UA" sz="1200" dirty="0"/>
                        <a:t>Добре-</a:t>
                      </a:r>
                      <a:r>
                        <a:rPr lang="uk-UA" sz="1200" dirty="0" err="1"/>
                        <a:t>окатані</a:t>
                      </a:r>
                      <a:r>
                        <a:rPr lang="uk-UA" sz="1200" dirty="0"/>
                        <a:t> зерна</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uk-UA" sz="1200" b="0" i="0" u="none" strike="noStrike" kern="1200" cap="none" spc="0" normalizeH="0" baseline="0" noProof="0" dirty="0">
                          <a:ln>
                            <a:noFill/>
                          </a:ln>
                          <a:solidFill>
                            <a:prstClr val="black"/>
                          </a:solidFill>
                          <a:effectLst/>
                          <a:uLnTx/>
                          <a:uFillTx/>
                          <a:latin typeface="+mn-lt"/>
                          <a:ea typeface="+mn-ea"/>
                          <a:cs typeface="+mn-cs"/>
                        </a:rPr>
                        <a:t>Мало- обкатані зерна</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uk-UA" sz="1200" b="0" i="0" u="none" strike="noStrike" kern="1200" cap="none" spc="0" normalizeH="0" baseline="0" noProof="0" dirty="0" err="1">
                          <a:ln>
                            <a:noFill/>
                          </a:ln>
                          <a:solidFill>
                            <a:prstClr val="black"/>
                          </a:solidFill>
                          <a:effectLst/>
                          <a:uLnTx/>
                          <a:uFillTx/>
                          <a:latin typeface="+mn-lt"/>
                          <a:ea typeface="+mn-ea"/>
                          <a:cs typeface="+mn-cs"/>
                        </a:rPr>
                        <a:t>Необка</a:t>
                      </a:r>
                      <a:r>
                        <a:rPr kumimoji="0" lang="uk-UA" sz="1200" b="0" i="0" u="none" strike="noStrike" kern="1200" cap="none" spc="0" normalizeH="0" baseline="0" noProof="0" dirty="0">
                          <a:ln>
                            <a:noFill/>
                          </a:ln>
                          <a:solidFill>
                            <a:prstClr val="black"/>
                          </a:solidFill>
                          <a:effectLst/>
                          <a:uLnTx/>
                          <a:uFillTx/>
                          <a:latin typeface="+mn-lt"/>
                          <a:ea typeface="+mn-ea"/>
                          <a:cs typeface="+mn-cs"/>
                        </a:rPr>
                        <a:t>- </a:t>
                      </a:r>
                      <a:r>
                        <a:rPr kumimoji="0" lang="uk-UA" sz="1200" b="0" i="0" u="none" strike="noStrike" kern="1200" cap="none" spc="0" normalizeH="0" baseline="0" noProof="0" dirty="0" err="1">
                          <a:ln>
                            <a:noFill/>
                          </a:ln>
                          <a:solidFill>
                            <a:prstClr val="black"/>
                          </a:solidFill>
                          <a:effectLst/>
                          <a:uLnTx/>
                          <a:uFillTx/>
                          <a:latin typeface="+mn-lt"/>
                          <a:ea typeface="+mn-ea"/>
                          <a:cs typeface="+mn-cs"/>
                        </a:rPr>
                        <a:t>тані</a:t>
                      </a:r>
                      <a:r>
                        <a:rPr kumimoji="0" lang="uk-UA" sz="1200" b="0" i="0" u="none" strike="noStrike" kern="1200" cap="none" spc="0" normalizeH="0" baseline="0" noProof="0" dirty="0">
                          <a:ln>
                            <a:noFill/>
                          </a:ln>
                          <a:solidFill>
                            <a:prstClr val="black"/>
                          </a:solidFill>
                          <a:effectLst/>
                          <a:uLnTx/>
                          <a:uFillTx/>
                          <a:latin typeface="+mn-lt"/>
                          <a:ea typeface="+mn-ea"/>
                          <a:cs typeface="+mn-cs"/>
                        </a:rPr>
                        <a:t> зерна</a:t>
                      </a:r>
                    </a:p>
                  </a:txBody>
                  <a:tcPr/>
                </a:tc>
                <a:extLst>
                  <a:ext uri="{0D108BD9-81ED-4DB2-BD59-A6C34878D82A}">
                    <a16:rowId xmlns:a16="http://schemas.microsoft.com/office/drawing/2014/main" val="10001"/>
                  </a:ext>
                </a:extLst>
              </a:tr>
              <a:tr h="370840">
                <a:tc>
                  <a:txBody>
                    <a:bodyPr/>
                    <a:lstStyle/>
                    <a:p>
                      <a:pPr algn="ctr"/>
                      <a:r>
                        <a:rPr lang="uk-UA" dirty="0"/>
                        <a:t>4</a:t>
                      </a:r>
                    </a:p>
                  </a:txBody>
                  <a:tcPr/>
                </a:tc>
                <a:tc>
                  <a:txBody>
                    <a:bodyPr/>
                    <a:lstStyle/>
                    <a:p>
                      <a:pPr algn="ctr"/>
                      <a:r>
                        <a:rPr lang="uk-UA" dirty="0"/>
                        <a:t>0,25</a:t>
                      </a:r>
                    </a:p>
                  </a:txBody>
                  <a:tcPr/>
                </a:tc>
                <a:tc>
                  <a:txBody>
                    <a:bodyPr/>
                    <a:lstStyle/>
                    <a:p>
                      <a:pPr algn="ctr"/>
                      <a:r>
                        <a:rPr lang="uk-UA" dirty="0"/>
                        <a:t>0,5</a:t>
                      </a:r>
                    </a:p>
                  </a:txBody>
                  <a:tcPr/>
                </a:tc>
                <a:tc>
                  <a:txBody>
                    <a:bodyPr/>
                    <a:lstStyle/>
                    <a:p>
                      <a:pPr algn="ctr"/>
                      <a:r>
                        <a:rPr lang="uk-UA" dirty="0"/>
                        <a:t>0,75</a:t>
                      </a:r>
                    </a:p>
                  </a:txBody>
                  <a:tcPr/>
                </a:tc>
                <a:tc>
                  <a:txBody>
                    <a:bodyPr/>
                    <a:lstStyle/>
                    <a:p>
                      <a:pPr algn="ctr"/>
                      <a:r>
                        <a:rPr lang="uk-UA" dirty="0"/>
                        <a:t>0,5</a:t>
                      </a:r>
                    </a:p>
                  </a:txBody>
                  <a:tcPr/>
                </a:tc>
                <a:tc>
                  <a:txBody>
                    <a:bodyPr/>
                    <a:lstStyle/>
                    <a:p>
                      <a:pPr algn="ctr"/>
                      <a:r>
                        <a:rPr lang="uk-UA" dirty="0"/>
                        <a:t>0,75</a:t>
                      </a:r>
                    </a:p>
                  </a:txBody>
                  <a:tcPr/>
                </a:tc>
                <a:tc>
                  <a:txBody>
                    <a:bodyPr/>
                    <a:lstStyle/>
                    <a:p>
                      <a:pPr algn="ctr"/>
                      <a:r>
                        <a:rPr lang="uk-UA" dirty="0"/>
                        <a:t>1,0</a:t>
                      </a:r>
                    </a:p>
                  </a:txBody>
                  <a:tcPr/>
                </a:tc>
                <a:tc>
                  <a:txBody>
                    <a:bodyPr/>
                    <a:lstStyle/>
                    <a:p>
                      <a:pPr algn="ctr"/>
                      <a:r>
                        <a:rPr lang="uk-UA" dirty="0"/>
                        <a:t>0,75</a:t>
                      </a:r>
                    </a:p>
                  </a:txBody>
                  <a:tcPr/>
                </a:tc>
                <a:tc>
                  <a:txBody>
                    <a:bodyPr/>
                    <a:lstStyle/>
                    <a:p>
                      <a:pPr algn="ctr"/>
                      <a:r>
                        <a:rPr lang="uk-UA" dirty="0"/>
                        <a:t>1,0</a:t>
                      </a:r>
                    </a:p>
                  </a:txBody>
                  <a:tcPr/>
                </a:tc>
                <a:tc>
                  <a:txBody>
                    <a:bodyPr/>
                    <a:lstStyle/>
                    <a:p>
                      <a:pPr algn="ctr"/>
                      <a:r>
                        <a:rPr lang="uk-UA" dirty="0"/>
                        <a:t>1,5</a:t>
                      </a:r>
                    </a:p>
                  </a:txBody>
                  <a:tcPr/>
                </a:tc>
                <a:extLst>
                  <a:ext uri="{0D108BD9-81ED-4DB2-BD59-A6C34878D82A}">
                    <a16:rowId xmlns:a16="http://schemas.microsoft.com/office/drawing/2014/main" val="10002"/>
                  </a:ext>
                </a:extLst>
              </a:tr>
              <a:tr h="370840">
                <a:tc>
                  <a:txBody>
                    <a:bodyPr/>
                    <a:lstStyle/>
                    <a:p>
                      <a:pPr algn="ctr"/>
                      <a:r>
                        <a:rPr lang="uk-UA" dirty="0"/>
                        <a:t>5</a:t>
                      </a:r>
                    </a:p>
                  </a:txBody>
                  <a:tcPr/>
                </a:tc>
                <a:tc>
                  <a:txBody>
                    <a:bodyPr/>
                    <a:lstStyle/>
                    <a:p>
                      <a:pPr algn="ctr"/>
                      <a:r>
                        <a:rPr lang="uk-UA" dirty="0"/>
                        <a:t>0,5</a:t>
                      </a:r>
                    </a:p>
                  </a:txBody>
                  <a:tcPr/>
                </a:tc>
                <a:tc>
                  <a:txBody>
                    <a:bodyPr/>
                    <a:lstStyle/>
                    <a:p>
                      <a:pPr algn="ctr"/>
                      <a:r>
                        <a:rPr lang="uk-UA" dirty="0"/>
                        <a:t>0,75</a:t>
                      </a:r>
                    </a:p>
                  </a:txBody>
                  <a:tcPr/>
                </a:tc>
                <a:tc>
                  <a:txBody>
                    <a:bodyPr/>
                    <a:lstStyle/>
                    <a:p>
                      <a:pPr algn="ctr"/>
                      <a:r>
                        <a:rPr lang="uk-UA" dirty="0"/>
                        <a:t>1,0</a:t>
                      </a:r>
                    </a:p>
                  </a:txBody>
                  <a:tcPr/>
                </a:tc>
                <a:tc>
                  <a:txBody>
                    <a:bodyPr/>
                    <a:lstStyle/>
                    <a:p>
                      <a:pPr algn="ctr"/>
                      <a:r>
                        <a:rPr lang="uk-UA" dirty="0"/>
                        <a:t>0,75</a:t>
                      </a:r>
                    </a:p>
                  </a:txBody>
                  <a:tcPr/>
                </a:tc>
                <a:tc>
                  <a:txBody>
                    <a:bodyPr/>
                    <a:lstStyle/>
                    <a:p>
                      <a:pPr algn="ctr"/>
                      <a:r>
                        <a:rPr lang="uk-UA" dirty="0"/>
                        <a:t>0,75</a:t>
                      </a:r>
                    </a:p>
                  </a:txBody>
                  <a:tcPr/>
                </a:tc>
                <a:tc>
                  <a:txBody>
                    <a:bodyPr/>
                    <a:lstStyle/>
                    <a:p>
                      <a:pPr algn="ctr"/>
                      <a:r>
                        <a:rPr lang="uk-UA" dirty="0"/>
                        <a:t>1,5</a:t>
                      </a:r>
                    </a:p>
                  </a:txBody>
                  <a:tcPr/>
                </a:tc>
                <a:tc>
                  <a:txBody>
                    <a:bodyPr/>
                    <a:lstStyle/>
                    <a:p>
                      <a:pPr algn="ctr"/>
                      <a:r>
                        <a:rPr lang="uk-UA" dirty="0"/>
                        <a:t>1,0</a:t>
                      </a:r>
                    </a:p>
                  </a:txBody>
                  <a:tcPr/>
                </a:tc>
                <a:tc>
                  <a:txBody>
                    <a:bodyPr/>
                    <a:lstStyle/>
                    <a:p>
                      <a:pPr algn="ctr"/>
                      <a:r>
                        <a:rPr lang="uk-UA" dirty="0"/>
                        <a:t>1,5</a:t>
                      </a:r>
                    </a:p>
                  </a:txBody>
                  <a:tcPr/>
                </a:tc>
                <a:tc>
                  <a:txBody>
                    <a:bodyPr/>
                    <a:lstStyle/>
                    <a:p>
                      <a:pPr algn="ctr"/>
                      <a:r>
                        <a:rPr lang="uk-UA" dirty="0"/>
                        <a:t>2,0</a:t>
                      </a:r>
                    </a:p>
                  </a:txBody>
                  <a:tcPr/>
                </a:tc>
                <a:extLst>
                  <a:ext uri="{0D108BD9-81ED-4DB2-BD59-A6C34878D82A}">
                    <a16:rowId xmlns:a16="http://schemas.microsoft.com/office/drawing/2014/main" val="10003"/>
                  </a:ext>
                </a:extLst>
              </a:tr>
              <a:tr h="370840">
                <a:tc>
                  <a:txBody>
                    <a:bodyPr/>
                    <a:lstStyle/>
                    <a:p>
                      <a:pPr algn="ctr"/>
                      <a:r>
                        <a:rPr lang="uk-UA" dirty="0"/>
                        <a:t>6</a:t>
                      </a:r>
                    </a:p>
                  </a:txBody>
                  <a:tcPr/>
                </a:tc>
                <a:tc>
                  <a:txBody>
                    <a:bodyPr/>
                    <a:lstStyle/>
                    <a:p>
                      <a:pPr algn="ctr"/>
                      <a:r>
                        <a:rPr lang="uk-UA" dirty="0"/>
                        <a:t>0,75</a:t>
                      </a:r>
                    </a:p>
                  </a:txBody>
                  <a:tcPr/>
                </a:tc>
                <a:tc>
                  <a:txBody>
                    <a:bodyPr/>
                    <a:lstStyle/>
                    <a:p>
                      <a:pPr algn="ctr"/>
                      <a:r>
                        <a:rPr lang="uk-UA" dirty="0"/>
                        <a:t>1,0</a:t>
                      </a:r>
                    </a:p>
                  </a:txBody>
                  <a:tcPr/>
                </a:tc>
                <a:tc>
                  <a:txBody>
                    <a:bodyPr/>
                    <a:lstStyle/>
                    <a:p>
                      <a:pPr algn="ctr"/>
                      <a:r>
                        <a:rPr lang="uk-UA" dirty="0"/>
                        <a:t>1,5</a:t>
                      </a:r>
                    </a:p>
                  </a:txBody>
                  <a:tcPr/>
                </a:tc>
                <a:tc>
                  <a:txBody>
                    <a:bodyPr/>
                    <a:lstStyle/>
                    <a:p>
                      <a:pPr algn="ctr"/>
                      <a:r>
                        <a:rPr lang="uk-UA" dirty="0"/>
                        <a:t>1,0</a:t>
                      </a:r>
                    </a:p>
                  </a:txBody>
                  <a:tcPr/>
                </a:tc>
                <a:tc>
                  <a:txBody>
                    <a:bodyPr/>
                    <a:lstStyle/>
                    <a:p>
                      <a:pPr algn="ctr"/>
                      <a:r>
                        <a:rPr lang="uk-UA" dirty="0"/>
                        <a:t>1,5</a:t>
                      </a:r>
                    </a:p>
                  </a:txBody>
                  <a:tcPr/>
                </a:tc>
                <a:tc>
                  <a:txBody>
                    <a:bodyPr/>
                    <a:lstStyle/>
                    <a:p>
                      <a:pPr algn="ctr"/>
                      <a:r>
                        <a:rPr lang="uk-UA" dirty="0"/>
                        <a:t>2,0</a:t>
                      </a:r>
                    </a:p>
                  </a:txBody>
                  <a:tcPr/>
                </a:tc>
                <a:tc>
                  <a:txBody>
                    <a:bodyPr/>
                    <a:lstStyle/>
                    <a:p>
                      <a:pPr algn="ctr"/>
                      <a:r>
                        <a:rPr lang="uk-UA" dirty="0"/>
                        <a:t>1,25</a:t>
                      </a:r>
                    </a:p>
                  </a:txBody>
                  <a:tcPr/>
                </a:tc>
                <a:tc>
                  <a:txBody>
                    <a:bodyPr/>
                    <a:lstStyle/>
                    <a:p>
                      <a:pPr algn="ctr"/>
                      <a:r>
                        <a:rPr lang="uk-UA" dirty="0"/>
                        <a:t>2,0</a:t>
                      </a:r>
                    </a:p>
                  </a:txBody>
                  <a:tcPr/>
                </a:tc>
                <a:tc>
                  <a:txBody>
                    <a:bodyPr/>
                    <a:lstStyle/>
                    <a:p>
                      <a:pPr algn="ctr"/>
                      <a:r>
                        <a:rPr lang="uk-UA" dirty="0"/>
                        <a:t>3,0</a:t>
                      </a:r>
                    </a:p>
                  </a:txBody>
                  <a:tcPr/>
                </a:tc>
                <a:extLst>
                  <a:ext uri="{0D108BD9-81ED-4DB2-BD59-A6C34878D82A}">
                    <a16:rowId xmlns:a16="http://schemas.microsoft.com/office/drawing/2014/main" val="10004"/>
                  </a:ext>
                </a:extLst>
              </a:tr>
              <a:tr h="370840">
                <a:tc>
                  <a:txBody>
                    <a:bodyPr/>
                    <a:lstStyle/>
                    <a:p>
                      <a:pPr algn="ctr"/>
                      <a:r>
                        <a:rPr lang="uk-UA" dirty="0"/>
                        <a:t>7</a:t>
                      </a:r>
                    </a:p>
                  </a:txBody>
                  <a:tcPr/>
                </a:tc>
                <a:tc>
                  <a:txBody>
                    <a:bodyPr/>
                    <a:lstStyle/>
                    <a:p>
                      <a:pPr algn="ctr"/>
                      <a:r>
                        <a:rPr lang="uk-UA" dirty="0"/>
                        <a:t>1,0</a:t>
                      </a:r>
                    </a:p>
                  </a:txBody>
                  <a:tcPr/>
                </a:tc>
                <a:tc>
                  <a:txBody>
                    <a:bodyPr/>
                    <a:lstStyle/>
                    <a:p>
                      <a:pPr algn="ctr"/>
                      <a:r>
                        <a:rPr lang="uk-UA" dirty="0"/>
                        <a:t>1,5</a:t>
                      </a:r>
                    </a:p>
                  </a:txBody>
                  <a:tcPr/>
                </a:tc>
                <a:tc>
                  <a:txBody>
                    <a:bodyPr/>
                    <a:lstStyle/>
                    <a:p>
                      <a:pPr algn="ctr"/>
                      <a:r>
                        <a:rPr lang="uk-UA" dirty="0"/>
                        <a:t>2,0</a:t>
                      </a:r>
                    </a:p>
                  </a:txBody>
                  <a:tcPr/>
                </a:tc>
                <a:tc>
                  <a:txBody>
                    <a:bodyPr/>
                    <a:lstStyle/>
                    <a:p>
                      <a:pPr algn="ctr"/>
                      <a:r>
                        <a:rPr lang="uk-UA" dirty="0"/>
                        <a:t>1,26</a:t>
                      </a:r>
                    </a:p>
                  </a:txBody>
                  <a:tcPr/>
                </a:tc>
                <a:tc>
                  <a:txBody>
                    <a:bodyPr/>
                    <a:lstStyle/>
                    <a:p>
                      <a:pPr algn="ctr"/>
                      <a:r>
                        <a:rPr lang="uk-UA" dirty="0"/>
                        <a:t>2,0</a:t>
                      </a:r>
                    </a:p>
                  </a:txBody>
                  <a:tcPr/>
                </a:tc>
                <a:tc>
                  <a:txBody>
                    <a:bodyPr/>
                    <a:lstStyle/>
                    <a:p>
                      <a:pPr algn="ctr"/>
                      <a:r>
                        <a:rPr lang="uk-UA" dirty="0"/>
                        <a:t>3,0</a:t>
                      </a:r>
                    </a:p>
                  </a:txBody>
                  <a:tcPr/>
                </a:tc>
                <a:tc>
                  <a:txBody>
                    <a:bodyPr/>
                    <a:lstStyle/>
                    <a:p>
                      <a:pPr algn="ctr"/>
                      <a:r>
                        <a:rPr lang="uk-UA" dirty="0"/>
                        <a:t>1,5</a:t>
                      </a:r>
                    </a:p>
                  </a:txBody>
                  <a:tcPr/>
                </a:tc>
                <a:tc>
                  <a:txBody>
                    <a:bodyPr/>
                    <a:lstStyle/>
                    <a:p>
                      <a:pPr algn="ctr"/>
                      <a:r>
                        <a:rPr lang="uk-UA" dirty="0"/>
                        <a:t>3,0</a:t>
                      </a:r>
                    </a:p>
                  </a:txBody>
                  <a:tcPr/>
                </a:tc>
                <a:tc>
                  <a:txBody>
                    <a:bodyPr/>
                    <a:lstStyle/>
                    <a:p>
                      <a:pPr algn="ctr"/>
                      <a:r>
                        <a:rPr lang="uk-UA" dirty="0"/>
                        <a:t>5,0</a:t>
                      </a:r>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8338304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5496" y="350192"/>
            <a:ext cx="8229600" cy="1143000"/>
          </a:xfrm>
        </p:spPr>
        <p:txBody>
          <a:bodyPr>
            <a:normAutofit fontScale="90000"/>
          </a:bodyPr>
          <a:lstStyle/>
          <a:p>
            <a:r>
              <a:rPr lang="ru-RU" dirty="0" err="1"/>
              <a:t>фізико-механічні</a:t>
            </a:r>
            <a:r>
              <a:rPr lang="ru-RU" dirty="0"/>
              <a:t> </a:t>
            </a:r>
            <a:r>
              <a:rPr lang="ru-RU" dirty="0" err="1"/>
              <a:t>властивості</a:t>
            </a:r>
            <a:r>
              <a:rPr lang="ru-RU" dirty="0"/>
              <a:t> </a:t>
            </a:r>
            <a:r>
              <a:rPr lang="ru-RU" dirty="0" err="1"/>
              <a:t>порід</a:t>
            </a:r>
            <a:endParaRPr lang="uk-UA" dirty="0"/>
          </a:p>
        </p:txBody>
      </p:sp>
      <p:sp>
        <p:nvSpPr>
          <p:cNvPr id="4" name="TextBox 3"/>
          <p:cNvSpPr txBox="1"/>
          <p:nvPr/>
        </p:nvSpPr>
        <p:spPr>
          <a:xfrm>
            <a:off x="1619672" y="1277749"/>
            <a:ext cx="5760640" cy="430887"/>
          </a:xfrm>
          <a:prstGeom prst="rect">
            <a:avLst/>
          </a:prstGeom>
          <a:noFill/>
        </p:spPr>
        <p:txBody>
          <a:bodyPr wrap="square" rtlCol="0">
            <a:spAutoFit/>
          </a:bodyPr>
          <a:lstStyle/>
          <a:p>
            <a:pPr algn="ctr"/>
            <a:r>
              <a:rPr lang="uk-UA" sz="2200" b="1" i="1" dirty="0">
                <a:latin typeface="Times New Roman" panose="02020603050405020304" pitchFamily="18" charset="0"/>
                <a:cs typeface="Times New Roman" panose="02020603050405020304" pitchFamily="18" charset="0"/>
              </a:rPr>
              <a:t>	</a:t>
            </a:r>
            <a:endParaRPr lang="uk-UA" sz="2200" dirty="0">
              <a:latin typeface="Times New Roman" panose="02020603050405020304" pitchFamily="18" charset="0"/>
              <a:cs typeface="Times New Roman" panose="02020603050405020304" pitchFamily="18" charset="0"/>
            </a:endParaRPr>
          </a:p>
        </p:txBody>
      </p:sp>
      <p:sp>
        <p:nvSpPr>
          <p:cNvPr id="6" name="Прямоугольник 5"/>
          <p:cNvSpPr/>
          <p:nvPr/>
        </p:nvSpPr>
        <p:spPr>
          <a:xfrm>
            <a:off x="251520" y="1412776"/>
            <a:ext cx="8640960" cy="769441"/>
          </a:xfrm>
          <a:prstGeom prst="rect">
            <a:avLst/>
          </a:prstGeom>
        </p:spPr>
        <p:txBody>
          <a:bodyPr wrap="square">
            <a:spAutoFit/>
          </a:bodyPr>
          <a:lstStyle/>
          <a:p>
            <a:pPr algn="just"/>
            <a:r>
              <a:rPr lang="ru-RU" sz="2200" b="1" i="1" dirty="0">
                <a:latin typeface="Times New Roman" panose="02020603050405020304" pitchFamily="18" charset="0"/>
                <a:cs typeface="Times New Roman" panose="02020603050405020304" pitchFamily="18" charset="0"/>
              </a:rPr>
              <a:t>	</a:t>
            </a:r>
            <a:r>
              <a:rPr lang="ru-RU" sz="2200" b="1" i="1" dirty="0" err="1">
                <a:latin typeface="Times New Roman" panose="02020603050405020304" pitchFamily="18" charset="0"/>
                <a:cs typeface="Times New Roman" panose="02020603050405020304" pitchFamily="18" charset="0"/>
              </a:rPr>
              <a:t>Гранулометричний</a:t>
            </a:r>
            <a:r>
              <a:rPr lang="ru-RU" sz="2200" b="1" i="1" dirty="0">
                <a:latin typeface="Times New Roman" panose="02020603050405020304" pitchFamily="18" charset="0"/>
                <a:cs typeface="Times New Roman" panose="02020603050405020304" pitchFamily="18" charset="0"/>
              </a:rPr>
              <a:t> склад </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процентний</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уміст</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частинок</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різної</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крупності</a:t>
            </a:r>
            <a:r>
              <a:rPr lang="ru-RU" sz="2200" dirty="0">
                <a:latin typeface="Times New Roman" panose="02020603050405020304" pitchFamily="18" charset="0"/>
                <a:cs typeface="Times New Roman" panose="02020603050405020304" pitchFamily="18" charset="0"/>
              </a:rPr>
              <a:t> в </a:t>
            </a:r>
            <a:r>
              <a:rPr lang="ru-RU" sz="2200" dirty="0" err="1">
                <a:latin typeface="Times New Roman" panose="02020603050405020304" pitchFamily="18" charset="0"/>
                <a:cs typeface="Times New Roman" panose="02020603050405020304" pitchFamily="18" charset="0"/>
              </a:rPr>
              <a:t>одиниці</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об'єму</a:t>
            </a:r>
            <a:r>
              <a:rPr lang="ru-RU" sz="2200" dirty="0">
                <a:latin typeface="Times New Roman" panose="02020603050405020304" pitchFamily="18" charset="0"/>
                <a:cs typeface="Times New Roman" panose="02020603050405020304" pitchFamily="18" charset="0"/>
              </a:rPr>
              <a:t>.</a:t>
            </a:r>
            <a:endParaRPr lang="uk-UA" sz="2200" dirty="0">
              <a:latin typeface="Times New Roman" panose="02020603050405020304" pitchFamily="18" charset="0"/>
              <a:cs typeface="Times New Roman" panose="02020603050405020304" pitchFamily="18" charset="0"/>
            </a:endParaRPr>
          </a:p>
        </p:txBody>
      </p:sp>
      <p:graphicFrame>
        <p:nvGraphicFramePr>
          <p:cNvPr id="7" name="Таблица 6"/>
          <p:cNvGraphicFramePr>
            <a:graphicFrameLocks noGrp="1"/>
          </p:cNvGraphicFramePr>
          <p:nvPr>
            <p:extLst>
              <p:ext uri="{D42A27DB-BD31-4B8C-83A1-F6EECF244321}">
                <p14:modId xmlns:p14="http://schemas.microsoft.com/office/powerpoint/2010/main" val="4172668310"/>
              </p:ext>
            </p:extLst>
          </p:nvPr>
        </p:nvGraphicFramePr>
        <p:xfrm>
          <a:off x="323527" y="2182217"/>
          <a:ext cx="8496945" cy="4474645"/>
        </p:xfrm>
        <a:graphic>
          <a:graphicData uri="http://schemas.openxmlformats.org/drawingml/2006/table">
            <a:tbl>
              <a:tblPr firstRow="1" bandRow="1">
                <a:tableStyleId>{5C22544A-7EE6-4342-B048-85BDC9FD1C3A}</a:tableStyleId>
              </a:tblPr>
              <a:tblGrid>
                <a:gridCol w="2832315">
                  <a:extLst>
                    <a:ext uri="{9D8B030D-6E8A-4147-A177-3AD203B41FA5}">
                      <a16:colId xmlns:a16="http://schemas.microsoft.com/office/drawing/2014/main" val="20000"/>
                    </a:ext>
                  </a:extLst>
                </a:gridCol>
                <a:gridCol w="2832315">
                  <a:extLst>
                    <a:ext uri="{9D8B030D-6E8A-4147-A177-3AD203B41FA5}">
                      <a16:colId xmlns:a16="http://schemas.microsoft.com/office/drawing/2014/main" val="20001"/>
                    </a:ext>
                  </a:extLst>
                </a:gridCol>
                <a:gridCol w="2832315">
                  <a:extLst>
                    <a:ext uri="{9D8B030D-6E8A-4147-A177-3AD203B41FA5}">
                      <a16:colId xmlns:a16="http://schemas.microsoft.com/office/drawing/2014/main" val="20002"/>
                    </a:ext>
                  </a:extLst>
                </a:gridCol>
              </a:tblGrid>
              <a:tr h="245285">
                <a:tc>
                  <a:txBody>
                    <a:bodyPr/>
                    <a:lstStyle/>
                    <a:p>
                      <a:pPr algn="ctr"/>
                      <a:r>
                        <a:rPr lang="uk-UA" sz="1400" dirty="0"/>
                        <a:t>Порода</a:t>
                      </a:r>
                    </a:p>
                  </a:txBody>
                  <a:tcPr/>
                </a:tc>
                <a:tc>
                  <a:txBody>
                    <a:bodyPr/>
                    <a:lstStyle/>
                    <a:p>
                      <a:pPr algn="ctr"/>
                      <a:r>
                        <a:rPr lang="uk-UA" sz="1400" dirty="0"/>
                        <a:t>Фракція</a:t>
                      </a:r>
                    </a:p>
                  </a:txBody>
                  <a:tcPr/>
                </a:tc>
                <a:tc>
                  <a:txBody>
                    <a:bodyPr/>
                    <a:lstStyle/>
                    <a:p>
                      <a:pPr algn="ctr"/>
                      <a:r>
                        <a:rPr lang="uk-UA" sz="1400" dirty="0"/>
                        <a:t>Розмір частинок, мм</a:t>
                      </a:r>
                    </a:p>
                  </a:txBody>
                  <a:tcPr/>
                </a:tc>
                <a:extLst>
                  <a:ext uri="{0D108BD9-81ED-4DB2-BD59-A6C34878D82A}">
                    <a16:rowId xmlns:a16="http://schemas.microsoft.com/office/drawing/2014/main" val="10000"/>
                  </a:ext>
                </a:extLst>
              </a:tr>
              <a:tr h="245285">
                <a:tc rowSpan="3">
                  <a:txBody>
                    <a:bodyPr/>
                    <a:lstStyle/>
                    <a:p>
                      <a:pPr algn="ctr"/>
                      <a:r>
                        <a:rPr lang="uk-UA" sz="1600" dirty="0"/>
                        <a:t>Валуни обкатані або каміння кутасте</a:t>
                      </a:r>
                    </a:p>
                  </a:txBody>
                  <a:tcPr/>
                </a:tc>
                <a:tc>
                  <a:txBody>
                    <a:bodyPr/>
                    <a:lstStyle/>
                    <a:p>
                      <a:pPr algn="ctr"/>
                      <a:r>
                        <a:rPr lang="uk-UA" sz="1000" dirty="0"/>
                        <a:t>Крупна</a:t>
                      </a:r>
                    </a:p>
                  </a:txBody>
                  <a:tcPr/>
                </a:tc>
                <a:tc>
                  <a:txBody>
                    <a:bodyPr/>
                    <a:lstStyle/>
                    <a:p>
                      <a:pPr algn="ctr"/>
                      <a:r>
                        <a:rPr lang="uk-UA" sz="1000" dirty="0"/>
                        <a:t>Більше 800</a:t>
                      </a:r>
                    </a:p>
                  </a:txBody>
                  <a:tcPr/>
                </a:tc>
                <a:extLst>
                  <a:ext uri="{0D108BD9-81ED-4DB2-BD59-A6C34878D82A}">
                    <a16:rowId xmlns:a16="http://schemas.microsoft.com/office/drawing/2014/main" val="10001"/>
                  </a:ext>
                </a:extLst>
              </a:tr>
              <a:tr h="245285">
                <a:tc vMerge="1">
                  <a:txBody>
                    <a:bodyPr/>
                    <a:lstStyle/>
                    <a:p>
                      <a:endParaRPr lang="uk-UA" sz="1000" dirty="0"/>
                    </a:p>
                  </a:txBody>
                  <a:tcPr/>
                </a:tc>
                <a:tc>
                  <a:txBody>
                    <a:bodyPr/>
                    <a:lstStyle/>
                    <a:p>
                      <a:pPr algn="ctr"/>
                      <a:r>
                        <a:rPr lang="uk-UA" sz="1000" dirty="0"/>
                        <a:t>Середня</a:t>
                      </a:r>
                    </a:p>
                  </a:txBody>
                  <a:tcPr/>
                </a:tc>
                <a:tc>
                  <a:txBody>
                    <a:bodyPr/>
                    <a:lstStyle/>
                    <a:p>
                      <a:pPr algn="ctr"/>
                      <a:r>
                        <a:rPr lang="uk-UA" sz="1000" dirty="0"/>
                        <a:t>800 – 400</a:t>
                      </a:r>
                    </a:p>
                  </a:txBody>
                  <a:tcPr/>
                </a:tc>
                <a:extLst>
                  <a:ext uri="{0D108BD9-81ED-4DB2-BD59-A6C34878D82A}">
                    <a16:rowId xmlns:a16="http://schemas.microsoft.com/office/drawing/2014/main" val="10002"/>
                  </a:ext>
                </a:extLst>
              </a:tr>
              <a:tr h="245285">
                <a:tc vMerge="1">
                  <a:txBody>
                    <a:bodyPr/>
                    <a:lstStyle/>
                    <a:p>
                      <a:endParaRPr lang="uk-UA" sz="1000" dirty="0"/>
                    </a:p>
                  </a:txBody>
                  <a:tcPr/>
                </a:tc>
                <a:tc>
                  <a:txBody>
                    <a:bodyPr/>
                    <a:lstStyle/>
                    <a:p>
                      <a:pPr algn="ctr"/>
                      <a:r>
                        <a:rPr lang="uk-UA" sz="1000" dirty="0"/>
                        <a:t>Дрібна</a:t>
                      </a:r>
                    </a:p>
                  </a:txBody>
                  <a:tcPr/>
                </a:tc>
                <a:tc>
                  <a:txBody>
                    <a:bodyPr/>
                    <a:lstStyle/>
                    <a:p>
                      <a:pPr algn="ctr"/>
                      <a:r>
                        <a:rPr lang="uk-UA" sz="1000" dirty="0"/>
                        <a:t>400 – 200</a:t>
                      </a:r>
                    </a:p>
                  </a:txBody>
                  <a:tcPr/>
                </a:tc>
                <a:extLst>
                  <a:ext uri="{0D108BD9-81ED-4DB2-BD59-A6C34878D82A}">
                    <a16:rowId xmlns:a16="http://schemas.microsoft.com/office/drawing/2014/main" val="10003"/>
                  </a:ext>
                </a:extLst>
              </a:tr>
              <a:tr h="245285">
                <a:tc row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uk-UA" sz="1600" b="0" i="0" u="none" strike="noStrike" kern="1200" cap="none" spc="0" normalizeH="0" baseline="0" noProof="0" dirty="0">
                          <a:ln>
                            <a:noFill/>
                          </a:ln>
                          <a:solidFill>
                            <a:prstClr val="black"/>
                          </a:solidFill>
                          <a:effectLst/>
                          <a:uLnTx/>
                          <a:uFillTx/>
                          <a:latin typeface="+mn-lt"/>
                          <a:ea typeface="+mn-ea"/>
                          <a:cs typeface="+mn-cs"/>
                        </a:rPr>
                        <a:t>Галька обкатана або щебінь кутастий</a:t>
                      </a:r>
                    </a:p>
                    <a:p>
                      <a:endParaRPr lang="uk-UA" sz="1000" dirty="0"/>
                    </a:p>
                  </a:txBody>
                  <a:tcPr/>
                </a:tc>
                <a:tc>
                  <a:txBody>
                    <a:bodyPr/>
                    <a:lstStyle/>
                    <a:p>
                      <a:pPr algn="ctr"/>
                      <a:r>
                        <a:rPr lang="uk-UA" sz="1000" dirty="0"/>
                        <a:t>Крупна</a:t>
                      </a:r>
                    </a:p>
                  </a:txBody>
                  <a:tcPr/>
                </a:tc>
                <a:tc>
                  <a:txBody>
                    <a:bodyPr/>
                    <a:lstStyle/>
                    <a:p>
                      <a:pPr algn="ctr"/>
                      <a:r>
                        <a:rPr lang="uk-UA" sz="1000" dirty="0"/>
                        <a:t>200 – 100</a:t>
                      </a:r>
                    </a:p>
                  </a:txBody>
                  <a:tcPr/>
                </a:tc>
                <a:extLst>
                  <a:ext uri="{0D108BD9-81ED-4DB2-BD59-A6C34878D82A}">
                    <a16:rowId xmlns:a16="http://schemas.microsoft.com/office/drawing/2014/main" val="10004"/>
                  </a:ext>
                </a:extLst>
              </a:tr>
              <a:tr h="245285">
                <a:tc vMerge="1">
                  <a:txBody>
                    <a:bodyPr/>
                    <a:lstStyle/>
                    <a:p>
                      <a:endParaRPr lang="uk-UA" sz="1000" dirty="0"/>
                    </a:p>
                  </a:txBody>
                  <a:tcPr/>
                </a:tc>
                <a:tc>
                  <a:txBody>
                    <a:bodyPr/>
                    <a:lstStyle/>
                    <a:p>
                      <a:pPr algn="ctr"/>
                      <a:r>
                        <a:rPr lang="uk-UA" sz="1000" dirty="0"/>
                        <a:t>Середня</a:t>
                      </a:r>
                    </a:p>
                  </a:txBody>
                  <a:tcPr/>
                </a:tc>
                <a:tc>
                  <a:txBody>
                    <a:bodyPr/>
                    <a:lstStyle/>
                    <a:p>
                      <a:pPr algn="ctr"/>
                      <a:r>
                        <a:rPr lang="uk-UA" sz="1000" dirty="0"/>
                        <a:t>100 – 60</a:t>
                      </a:r>
                    </a:p>
                  </a:txBody>
                  <a:tcPr/>
                </a:tc>
                <a:extLst>
                  <a:ext uri="{0D108BD9-81ED-4DB2-BD59-A6C34878D82A}">
                    <a16:rowId xmlns:a16="http://schemas.microsoft.com/office/drawing/2014/main" val="10005"/>
                  </a:ext>
                </a:extLst>
              </a:tr>
              <a:tr h="245285">
                <a:tc vMerge="1">
                  <a:txBody>
                    <a:bodyPr/>
                    <a:lstStyle/>
                    <a:p>
                      <a:endParaRPr lang="uk-UA" sz="1000" dirty="0"/>
                    </a:p>
                  </a:txBody>
                  <a:tcPr/>
                </a:tc>
                <a:tc>
                  <a:txBody>
                    <a:bodyPr/>
                    <a:lstStyle/>
                    <a:p>
                      <a:pPr algn="ctr"/>
                      <a:r>
                        <a:rPr lang="uk-UA" sz="1000" dirty="0"/>
                        <a:t>Дрібна</a:t>
                      </a:r>
                    </a:p>
                  </a:txBody>
                  <a:tcPr/>
                </a:tc>
                <a:tc>
                  <a:txBody>
                    <a:bodyPr/>
                    <a:lstStyle/>
                    <a:p>
                      <a:pPr algn="ctr"/>
                      <a:r>
                        <a:rPr lang="uk-UA" sz="1000" dirty="0"/>
                        <a:t>60 – 40</a:t>
                      </a:r>
                    </a:p>
                  </a:txBody>
                  <a:tcPr/>
                </a:tc>
                <a:extLst>
                  <a:ext uri="{0D108BD9-81ED-4DB2-BD59-A6C34878D82A}">
                    <a16:rowId xmlns:a16="http://schemas.microsoft.com/office/drawing/2014/main" val="10006"/>
                  </a:ext>
                </a:extLst>
              </a:tr>
              <a:tr h="245285">
                <a:tc row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uk-UA" sz="1600" b="0" i="0" u="none" strike="noStrike" kern="1200" cap="none" spc="0" normalizeH="0" baseline="0" noProof="0" dirty="0">
                          <a:ln>
                            <a:noFill/>
                          </a:ln>
                          <a:solidFill>
                            <a:prstClr val="black"/>
                          </a:solidFill>
                          <a:effectLst/>
                          <a:uLnTx/>
                          <a:uFillTx/>
                          <a:latin typeface="+mn-lt"/>
                          <a:ea typeface="+mn-ea"/>
                          <a:cs typeface="+mn-cs"/>
                        </a:rPr>
                        <a:t>Гравій обкатаний або жорства кутаста</a:t>
                      </a:r>
                    </a:p>
                    <a:p>
                      <a:endParaRPr lang="uk-UA" sz="1000" dirty="0"/>
                    </a:p>
                  </a:txBody>
                  <a:tcPr/>
                </a:tc>
                <a:tc>
                  <a:txBody>
                    <a:bodyPr/>
                    <a:lstStyle/>
                    <a:p>
                      <a:pPr algn="ctr"/>
                      <a:r>
                        <a:rPr lang="uk-UA" sz="1000" dirty="0">
                          <a:latin typeface="Times New Roman" panose="02020603050405020304" pitchFamily="18" charset="0"/>
                          <a:cs typeface="Times New Roman" panose="02020603050405020304" pitchFamily="18" charset="0"/>
                        </a:rPr>
                        <a:t>Дуже крупна</a:t>
                      </a:r>
                    </a:p>
                  </a:txBody>
                  <a:tcPr/>
                </a:tc>
                <a:tc>
                  <a:txBody>
                    <a:bodyPr/>
                    <a:lstStyle/>
                    <a:p>
                      <a:pPr algn="ctr"/>
                      <a:r>
                        <a:rPr lang="uk-UA" sz="1000" dirty="0"/>
                        <a:t>40 – 20</a:t>
                      </a:r>
                    </a:p>
                  </a:txBody>
                  <a:tcPr/>
                </a:tc>
                <a:extLst>
                  <a:ext uri="{0D108BD9-81ED-4DB2-BD59-A6C34878D82A}">
                    <a16:rowId xmlns:a16="http://schemas.microsoft.com/office/drawing/2014/main" val="10007"/>
                  </a:ext>
                </a:extLst>
              </a:tr>
              <a:tr h="245285">
                <a:tc vMerge="1">
                  <a:txBody>
                    <a:bodyPr/>
                    <a:lstStyle/>
                    <a:p>
                      <a:endParaRPr lang="uk-UA" sz="1000" dirty="0"/>
                    </a:p>
                  </a:txBody>
                  <a:tcPr/>
                </a:tc>
                <a:tc>
                  <a:txBody>
                    <a:bodyPr/>
                    <a:lstStyle/>
                    <a:p>
                      <a:pPr algn="ctr"/>
                      <a:r>
                        <a:rPr lang="uk-UA" sz="1000" dirty="0">
                          <a:latin typeface="Times New Roman" panose="02020603050405020304" pitchFamily="18" charset="0"/>
                          <a:cs typeface="Times New Roman" panose="02020603050405020304" pitchFamily="18" charset="0"/>
                        </a:rPr>
                        <a:t>Крупна</a:t>
                      </a:r>
                    </a:p>
                  </a:txBody>
                  <a:tcPr/>
                </a:tc>
                <a:tc>
                  <a:txBody>
                    <a:bodyPr/>
                    <a:lstStyle/>
                    <a:p>
                      <a:pPr algn="ctr"/>
                      <a:r>
                        <a:rPr lang="uk-UA" sz="1000" dirty="0"/>
                        <a:t>20 – 10</a:t>
                      </a:r>
                    </a:p>
                  </a:txBody>
                  <a:tcPr/>
                </a:tc>
                <a:extLst>
                  <a:ext uri="{0D108BD9-81ED-4DB2-BD59-A6C34878D82A}">
                    <a16:rowId xmlns:a16="http://schemas.microsoft.com/office/drawing/2014/main" val="10008"/>
                  </a:ext>
                </a:extLst>
              </a:tr>
              <a:tr h="245285">
                <a:tc vMerge="1">
                  <a:txBody>
                    <a:bodyPr/>
                    <a:lstStyle/>
                    <a:p>
                      <a:endParaRPr lang="uk-UA" sz="1000" dirty="0"/>
                    </a:p>
                  </a:txBody>
                  <a:tcPr/>
                </a:tc>
                <a:tc>
                  <a:txBody>
                    <a:bodyPr/>
                    <a:lstStyle/>
                    <a:p>
                      <a:pPr algn="ctr"/>
                      <a:r>
                        <a:rPr lang="uk-UA" sz="1000" dirty="0">
                          <a:latin typeface="Times New Roman" panose="02020603050405020304" pitchFamily="18" charset="0"/>
                          <a:cs typeface="Times New Roman" panose="02020603050405020304" pitchFamily="18" charset="0"/>
                        </a:rPr>
                        <a:t>Середня</a:t>
                      </a:r>
                    </a:p>
                  </a:txBody>
                  <a:tcPr/>
                </a:tc>
                <a:tc>
                  <a:txBody>
                    <a:bodyPr/>
                    <a:lstStyle/>
                    <a:p>
                      <a:pPr algn="ctr"/>
                      <a:r>
                        <a:rPr lang="uk-UA" sz="1000" dirty="0"/>
                        <a:t>10 – 5</a:t>
                      </a:r>
                    </a:p>
                  </a:txBody>
                  <a:tcPr/>
                </a:tc>
                <a:extLst>
                  <a:ext uri="{0D108BD9-81ED-4DB2-BD59-A6C34878D82A}">
                    <a16:rowId xmlns:a16="http://schemas.microsoft.com/office/drawing/2014/main" val="10009"/>
                  </a:ext>
                </a:extLst>
              </a:tr>
              <a:tr h="245285">
                <a:tc vMerge="1">
                  <a:txBody>
                    <a:bodyPr/>
                    <a:lstStyle/>
                    <a:p>
                      <a:endParaRPr lang="uk-UA" sz="1000" dirty="0"/>
                    </a:p>
                  </a:txBody>
                  <a:tcPr/>
                </a:tc>
                <a:tc>
                  <a:txBody>
                    <a:bodyPr/>
                    <a:lstStyle/>
                    <a:p>
                      <a:pPr algn="ctr"/>
                      <a:r>
                        <a:rPr lang="uk-UA" sz="1000" dirty="0">
                          <a:latin typeface="Times New Roman" panose="02020603050405020304" pitchFamily="18" charset="0"/>
                          <a:cs typeface="Times New Roman" panose="02020603050405020304" pitchFamily="18" charset="0"/>
                        </a:rPr>
                        <a:t>Дрібна</a:t>
                      </a:r>
                    </a:p>
                  </a:txBody>
                  <a:tcPr/>
                </a:tc>
                <a:tc>
                  <a:txBody>
                    <a:bodyPr/>
                    <a:lstStyle/>
                    <a:p>
                      <a:pPr algn="ctr"/>
                      <a:r>
                        <a:rPr lang="uk-UA" sz="1000" dirty="0"/>
                        <a:t>5 - 2</a:t>
                      </a:r>
                    </a:p>
                  </a:txBody>
                  <a:tcPr/>
                </a:tc>
                <a:extLst>
                  <a:ext uri="{0D108BD9-81ED-4DB2-BD59-A6C34878D82A}">
                    <a16:rowId xmlns:a16="http://schemas.microsoft.com/office/drawing/2014/main" val="10010"/>
                  </a:ext>
                </a:extLst>
              </a:tr>
              <a:tr h="245285">
                <a:tc rowSpan="3">
                  <a:txBody>
                    <a:bodyPr/>
                    <a:lstStyle/>
                    <a:p>
                      <a:pPr algn="ctr"/>
                      <a:r>
                        <a:rPr lang="uk-UA" sz="1600" dirty="0"/>
                        <a:t>Пісок</a:t>
                      </a:r>
                    </a:p>
                  </a:txBody>
                  <a:tcPr/>
                </a:tc>
                <a:tc>
                  <a:txBody>
                    <a:bodyPr/>
                    <a:lstStyle/>
                    <a:p>
                      <a:pPr algn="ctr"/>
                      <a:r>
                        <a:rPr lang="uk-UA" sz="1000" dirty="0"/>
                        <a:t>Крупна</a:t>
                      </a:r>
                    </a:p>
                  </a:txBody>
                  <a:tcPr/>
                </a:tc>
                <a:tc>
                  <a:txBody>
                    <a:bodyPr/>
                    <a:lstStyle/>
                    <a:p>
                      <a:pPr algn="ctr"/>
                      <a:r>
                        <a:rPr lang="uk-UA" sz="1000" dirty="0"/>
                        <a:t>2,0 – 0,5</a:t>
                      </a:r>
                    </a:p>
                  </a:txBody>
                  <a:tcPr/>
                </a:tc>
                <a:extLst>
                  <a:ext uri="{0D108BD9-81ED-4DB2-BD59-A6C34878D82A}">
                    <a16:rowId xmlns:a16="http://schemas.microsoft.com/office/drawing/2014/main" val="10011"/>
                  </a:ext>
                </a:extLst>
              </a:tr>
              <a:tr h="245285">
                <a:tc vMerge="1">
                  <a:txBody>
                    <a:bodyPr/>
                    <a:lstStyle/>
                    <a:p>
                      <a:endParaRPr lang="uk-UA" sz="1000" dirty="0"/>
                    </a:p>
                  </a:txBody>
                  <a:tcPr/>
                </a:tc>
                <a:tc>
                  <a:txBody>
                    <a:bodyPr/>
                    <a:lstStyle/>
                    <a:p>
                      <a:pPr algn="ctr"/>
                      <a:r>
                        <a:rPr lang="uk-UA" sz="1000" dirty="0"/>
                        <a:t>Середня</a:t>
                      </a:r>
                    </a:p>
                  </a:txBody>
                  <a:tcPr/>
                </a:tc>
                <a:tc>
                  <a:txBody>
                    <a:bodyPr/>
                    <a:lstStyle/>
                    <a:p>
                      <a:pPr algn="ctr"/>
                      <a:r>
                        <a:rPr lang="uk-UA" sz="1000" dirty="0"/>
                        <a:t>0,5 – 0,25</a:t>
                      </a:r>
                    </a:p>
                  </a:txBody>
                  <a:tcPr/>
                </a:tc>
                <a:extLst>
                  <a:ext uri="{0D108BD9-81ED-4DB2-BD59-A6C34878D82A}">
                    <a16:rowId xmlns:a16="http://schemas.microsoft.com/office/drawing/2014/main" val="10012"/>
                  </a:ext>
                </a:extLst>
              </a:tr>
              <a:tr h="245285">
                <a:tc vMerge="1">
                  <a:txBody>
                    <a:bodyPr/>
                    <a:lstStyle/>
                    <a:p>
                      <a:endParaRPr lang="uk-UA" sz="10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uk-UA" sz="1000" dirty="0"/>
                        <a:t>Дрібна</a:t>
                      </a:r>
                    </a:p>
                  </a:txBody>
                  <a:tcPr/>
                </a:tc>
                <a:tc>
                  <a:txBody>
                    <a:bodyPr/>
                    <a:lstStyle/>
                    <a:p>
                      <a:pPr algn="ctr"/>
                      <a:r>
                        <a:rPr lang="uk-UA" sz="1000" dirty="0"/>
                        <a:t>0,25 – 0,05</a:t>
                      </a:r>
                    </a:p>
                  </a:txBody>
                  <a:tcPr/>
                </a:tc>
                <a:extLst>
                  <a:ext uri="{0D108BD9-81ED-4DB2-BD59-A6C34878D82A}">
                    <a16:rowId xmlns:a16="http://schemas.microsoft.com/office/drawing/2014/main" val="10013"/>
                  </a:ext>
                </a:extLst>
              </a:tr>
              <a:tr h="245285">
                <a:tc rowSpan="2">
                  <a:txBody>
                    <a:bodyPr/>
                    <a:lstStyle/>
                    <a:p>
                      <a:pPr algn="ctr"/>
                      <a:r>
                        <a:rPr lang="uk-UA" sz="1600" dirty="0"/>
                        <a:t>Пил</a:t>
                      </a:r>
                    </a:p>
                  </a:txBody>
                  <a:tcPr/>
                </a:tc>
                <a:tc>
                  <a:txBody>
                    <a:bodyPr/>
                    <a:lstStyle/>
                    <a:p>
                      <a:pPr algn="ctr"/>
                      <a:r>
                        <a:rPr lang="uk-UA" sz="1000" dirty="0"/>
                        <a:t>Дрібна</a:t>
                      </a:r>
                    </a:p>
                  </a:txBody>
                  <a:tcPr/>
                </a:tc>
                <a:tc>
                  <a:txBody>
                    <a:bodyPr/>
                    <a:lstStyle/>
                    <a:p>
                      <a:pPr algn="ctr"/>
                      <a:r>
                        <a:rPr lang="uk-UA" sz="1000" dirty="0"/>
                        <a:t>0,05 – 0,01</a:t>
                      </a:r>
                    </a:p>
                  </a:txBody>
                  <a:tcPr/>
                </a:tc>
                <a:extLst>
                  <a:ext uri="{0D108BD9-81ED-4DB2-BD59-A6C34878D82A}">
                    <a16:rowId xmlns:a16="http://schemas.microsoft.com/office/drawing/2014/main" val="10014"/>
                  </a:ext>
                </a:extLst>
              </a:tr>
              <a:tr h="245285">
                <a:tc vMerge="1">
                  <a:txBody>
                    <a:bodyPr/>
                    <a:lstStyle/>
                    <a:p>
                      <a:endParaRPr lang="uk-UA" sz="1000" dirty="0"/>
                    </a:p>
                  </a:txBody>
                  <a:tcPr/>
                </a:tc>
                <a:tc>
                  <a:txBody>
                    <a:bodyPr/>
                    <a:lstStyle/>
                    <a:p>
                      <a:pPr algn="ctr"/>
                      <a:r>
                        <a:rPr lang="uk-UA" sz="1000" dirty="0"/>
                        <a:t>Голкувата</a:t>
                      </a:r>
                    </a:p>
                  </a:txBody>
                  <a:tcPr/>
                </a:tc>
                <a:tc>
                  <a:txBody>
                    <a:bodyPr/>
                    <a:lstStyle/>
                    <a:p>
                      <a:pPr algn="ctr"/>
                      <a:r>
                        <a:rPr lang="uk-UA" sz="1000" dirty="0"/>
                        <a:t>0,01 – 0,005</a:t>
                      </a:r>
                    </a:p>
                  </a:txBody>
                  <a:tcPr/>
                </a:tc>
                <a:extLst>
                  <a:ext uri="{0D108BD9-81ED-4DB2-BD59-A6C34878D82A}">
                    <a16:rowId xmlns:a16="http://schemas.microsoft.com/office/drawing/2014/main" val="10015"/>
                  </a:ext>
                </a:extLst>
              </a:tr>
              <a:tr h="245285">
                <a:tc rowSpan="2">
                  <a:txBody>
                    <a:bodyPr/>
                    <a:lstStyle/>
                    <a:p>
                      <a:pPr algn="ctr"/>
                      <a:r>
                        <a:rPr lang="uk-UA" sz="1600" dirty="0"/>
                        <a:t>Глина</a:t>
                      </a:r>
                    </a:p>
                  </a:txBody>
                  <a:tcPr/>
                </a:tc>
                <a:tc>
                  <a:txBody>
                    <a:bodyPr/>
                    <a:lstStyle/>
                    <a:p>
                      <a:pPr algn="ctr"/>
                      <a:r>
                        <a:rPr lang="uk-UA" sz="1000" dirty="0"/>
                        <a:t>Груба</a:t>
                      </a:r>
                    </a:p>
                  </a:txBody>
                  <a:tcPr/>
                </a:tc>
                <a:tc>
                  <a:txBody>
                    <a:bodyPr/>
                    <a:lstStyle/>
                    <a:p>
                      <a:pPr algn="ctr"/>
                      <a:r>
                        <a:rPr lang="uk-UA" sz="1000" dirty="0"/>
                        <a:t>0,005 – 0,001</a:t>
                      </a:r>
                    </a:p>
                  </a:txBody>
                  <a:tcPr/>
                </a:tc>
                <a:extLst>
                  <a:ext uri="{0D108BD9-81ED-4DB2-BD59-A6C34878D82A}">
                    <a16:rowId xmlns:a16="http://schemas.microsoft.com/office/drawing/2014/main" val="10016"/>
                  </a:ext>
                </a:extLst>
              </a:tr>
              <a:tr h="245285">
                <a:tc vMerge="1">
                  <a:txBody>
                    <a:bodyPr/>
                    <a:lstStyle/>
                    <a:p>
                      <a:endParaRPr lang="uk-UA" sz="1000" dirty="0"/>
                    </a:p>
                  </a:txBody>
                  <a:tcPr/>
                </a:tc>
                <a:tc>
                  <a:txBody>
                    <a:bodyPr/>
                    <a:lstStyle/>
                    <a:p>
                      <a:pPr algn="ctr"/>
                      <a:r>
                        <a:rPr lang="uk-UA" sz="1000" dirty="0"/>
                        <a:t>Тонка</a:t>
                      </a:r>
                    </a:p>
                  </a:txBody>
                  <a:tcPr/>
                </a:tc>
                <a:tc>
                  <a:txBody>
                    <a:bodyPr/>
                    <a:lstStyle/>
                    <a:p>
                      <a:pPr algn="ctr"/>
                      <a:r>
                        <a:rPr lang="uk-UA" sz="1000" dirty="0"/>
                        <a:t>Менше 0,001</a:t>
                      </a:r>
                    </a:p>
                  </a:txBody>
                  <a:tcPr/>
                </a:tc>
                <a:extLst>
                  <a:ext uri="{0D108BD9-81ED-4DB2-BD59-A6C34878D82A}">
                    <a16:rowId xmlns:a16="http://schemas.microsoft.com/office/drawing/2014/main" val="10017"/>
                  </a:ext>
                </a:extLst>
              </a:tr>
            </a:tbl>
          </a:graphicData>
        </a:graphic>
      </p:graphicFrame>
    </p:spTree>
    <p:extLst>
      <p:ext uri="{BB962C8B-B14F-4D97-AF65-F5344CB8AC3E}">
        <p14:creationId xmlns:p14="http://schemas.microsoft.com/office/powerpoint/2010/main" val="4865121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5496" y="350192"/>
            <a:ext cx="8229600" cy="1143000"/>
          </a:xfrm>
        </p:spPr>
        <p:txBody>
          <a:bodyPr>
            <a:normAutofit fontScale="90000"/>
          </a:bodyPr>
          <a:lstStyle/>
          <a:p>
            <a:r>
              <a:rPr lang="ru-RU" dirty="0" err="1"/>
              <a:t>Способи</a:t>
            </a:r>
            <a:r>
              <a:rPr lang="ru-RU" dirty="0"/>
              <a:t> </a:t>
            </a:r>
            <a:r>
              <a:rPr lang="ru-RU" dirty="0" err="1"/>
              <a:t>розкриття</a:t>
            </a:r>
            <a:r>
              <a:rPr lang="ru-RU" dirty="0"/>
              <a:t> кар</a:t>
            </a:r>
            <a:r>
              <a:rPr lang="en-US" dirty="0"/>
              <a:t>’</a:t>
            </a:r>
            <a:r>
              <a:rPr lang="ru-RU" dirty="0" err="1"/>
              <a:t>єрного</a:t>
            </a:r>
            <a:r>
              <a:rPr lang="ru-RU" dirty="0"/>
              <a:t> поля</a:t>
            </a:r>
            <a:endParaRPr lang="uk-UA" dirty="0"/>
          </a:p>
        </p:txBody>
      </p:sp>
      <p:sp>
        <p:nvSpPr>
          <p:cNvPr id="4" name="TextBox 3"/>
          <p:cNvSpPr txBox="1"/>
          <p:nvPr/>
        </p:nvSpPr>
        <p:spPr>
          <a:xfrm>
            <a:off x="1619672" y="1277749"/>
            <a:ext cx="5760640" cy="430887"/>
          </a:xfrm>
          <a:prstGeom prst="rect">
            <a:avLst/>
          </a:prstGeom>
          <a:noFill/>
        </p:spPr>
        <p:txBody>
          <a:bodyPr wrap="square" rtlCol="0">
            <a:spAutoFit/>
          </a:bodyPr>
          <a:lstStyle/>
          <a:p>
            <a:pPr algn="ctr"/>
            <a:r>
              <a:rPr lang="uk-UA" sz="2200" b="1" i="1" dirty="0">
                <a:solidFill>
                  <a:prstClr val="black"/>
                </a:solidFill>
                <a:latin typeface="Times New Roman" panose="02020603050405020304" pitchFamily="18" charset="0"/>
                <a:cs typeface="Times New Roman" panose="02020603050405020304" pitchFamily="18" charset="0"/>
              </a:rPr>
              <a:t>	</a:t>
            </a:r>
            <a:endParaRPr lang="uk-UA" sz="2200" dirty="0">
              <a:solidFill>
                <a:prstClr val="black"/>
              </a:solidFill>
              <a:latin typeface="Times New Roman" panose="02020603050405020304" pitchFamily="18" charset="0"/>
              <a:cs typeface="Times New Roman" panose="02020603050405020304" pitchFamily="18" charset="0"/>
            </a:endParaRPr>
          </a:p>
        </p:txBody>
      </p:sp>
      <p:sp>
        <p:nvSpPr>
          <p:cNvPr id="6" name="Прямоугольник 5"/>
          <p:cNvSpPr/>
          <p:nvPr/>
        </p:nvSpPr>
        <p:spPr>
          <a:xfrm>
            <a:off x="251520" y="1412776"/>
            <a:ext cx="8640960" cy="1446550"/>
          </a:xfrm>
          <a:prstGeom prst="rect">
            <a:avLst/>
          </a:prstGeom>
        </p:spPr>
        <p:txBody>
          <a:bodyPr wrap="square">
            <a:spAutoFit/>
          </a:bodyPr>
          <a:lstStyle/>
          <a:p>
            <a:pPr algn="just"/>
            <a:r>
              <a:rPr lang="en-US" sz="2200" b="1" i="1" dirty="0">
                <a:solidFill>
                  <a:prstClr val="black"/>
                </a:solidFill>
                <a:latin typeface="Times New Roman" panose="02020603050405020304" pitchFamily="18" charset="0"/>
                <a:cs typeface="Times New Roman" panose="02020603050405020304" pitchFamily="18" charset="0"/>
              </a:rPr>
              <a:t>	</a:t>
            </a:r>
            <a:r>
              <a:rPr lang="uk-UA" sz="2200" dirty="0">
                <a:solidFill>
                  <a:prstClr val="black"/>
                </a:solidFill>
                <a:latin typeface="Times New Roman" panose="02020603050405020304" pitchFamily="18" charset="0"/>
                <a:cs typeface="Times New Roman" panose="02020603050405020304" pitchFamily="18" charset="0"/>
              </a:rPr>
              <a:t>При самостійному застосуванні гідромоніторно-землесосних комплексів розкриття кар'єрного поля в основному може здійснюватися двома способами: </a:t>
            </a:r>
            <a:r>
              <a:rPr lang="uk-UA" sz="2200" b="1" i="1" dirty="0">
                <a:solidFill>
                  <a:prstClr val="black"/>
                </a:solidFill>
                <a:latin typeface="Times New Roman" panose="02020603050405020304" pitchFamily="18" charset="0"/>
                <a:cs typeface="Times New Roman" panose="02020603050405020304" pitchFamily="18" charset="0"/>
              </a:rPr>
              <a:t>котлованом</a:t>
            </a:r>
            <a:r>
              <a:rPr lang="uk-UA" sz="2200" dirty="0">
                <a:solidFill>
                  <a:prstClr val="black"/>
                </a:solidFill>
                <a:latin typeface="Times New Roman" panose="02020603050405020304" pitchFamily="18" charset="0"/>
                <a:cs typeface="Times New Roman" panose="02020603050405020304" pitchFamily="18" charset="0"/>
              </a:rPr>
              <a:t> і </a:t>
            </a:r>
            <a:r>
              <a:rPr lang="uk-UA" sz="2200" b="1" i="1" dirty="0">
                <a:solidFill>
                  <a:prstClr val="black"/>
                </a:solidFill>
                <a:latin typeface="Times New Roman" panose="02020603050405020304" pitchFamily="18" charset="0"/>
                <a:cs typeface="Times New Roman" panose="02020603050405020304" pitchFamily="18" charset="0"/>
              </a:rPr>
              <a:t>розрізною траншеєю (канавою)</a:t>
            </a:r>
            <a:r>
              <a:rPr lang="uk-UA" sz="2200" dirty="0">
                <a:solidFill>
                  <a:prstClr val="black"/>
                </a:solidFill>
                <a:latin typeface="Times New Roman" panose="02020603050405020304" pitchFamily="18" charset="0"/>
                <a:cs typeface="Times New Roman" panose="02020603050405020304" pitchFamily="18" charset="0"/>
              </a:rPr>
              <a:t>.</a:t>
            </a:r>
          </a:p>
        </p:txBody>
      </p:sp>
      <p:sp>
        <p:nvSpPr>
          <p:cNvPr id="5" name="TextBox 4"/>
          <p:cNvSpPr txBox="1"/>
          <p:nvPr/>
        </p:nvSpPr>
        <p:spPr>
          <a:xfrm>
            <a:off x="4586436" y="3531626"/>
            <a:ext cx="4212756" cy="1077218"/>
          </a:xfrm>
          <a:prstGeom prst="rect">
            <a:avLst/>
          </a:prstGeom>
          <a:noFill/>
        </p:spPr>
        <p:txBody>
          <a:bodyPr wrap="none" rtlCol="0">
            <a:spAutoFit/>
          </a:bodyPr>
          <a:lstStyle/>
          <a:p>
            <a:r>
              <a:rPr lang="uk-UA" sz="1600" b="1" dirty="0">
                <a:latin typeface="Times New Roman" panose="02020603050405020304" pitchFamily="18" charset="0"/>
                <a:cs typeface="Times New Roman" panose="02020603050405020304" pitchFamily="18" charset="0"/>
              </a:rPr>
              <a:t>Схема розкриття розсипища котлованом:</a:t>
            </a:r>
            <a:r>
              <a:rPr lang="uk-UA" sz="1600" dirty="0">
                <a:latin typeface="Times New Roman" panose="02020603050405020304" pitchFamily="18" charset="0"/>
                <a:cs typeface="Times New Roman" panose="02020603050405020304" pitchFamily="18" charset="0"/>
              </a:rPr>
              <a:t> </a:t>
            </a:r>
          </a:p>
          <a:p>
            <a:r>
              <a:rPr lang="uk-UA" sz="1600" dirty="0">
                <a:latin typeface="Times New Roman" panose="02020603050405020304" pitchFamily="18" charset="0"/>
                <a:cs typeface="Times New Roman" panose="02020603050405020304" pitchFamily="18" charset="0"/>
              </a:rPr>
              <a:t>1 – землесосна станція; 2 – гідромонітор;</a:t>
            </a:r>
          </a:p>
          <a:p>
            <a:r>
              <a:rPr lang="uk-UA" sz="1600" dirty="0">
                <a:latin typeface="Times New Roman" panose="02020603050405020304" pitchFamily="18" charset="0"/>
                <a:cs typeface="Times New Roman" panose="02020603050405020304" pitchFamily="18" charset="0"/>
              </a:rPr>
              <a:t>3 – зумпф; 4 – направляючі щити; 5 – водовід;</a:t>
            </a:r>
          </a:p>
          <a:p>
            <a:r>
              <a:rPr lang="uk-UA" sz="1600" dirty="0">
                <a:latin typeface="Times New Roman" panose="02020603050405020304" pitchFamily="18" charset="0"/>
                <a:cs typeface="Times New Roman" panose="02020603050405020304" pitchFamily="18" charset="0"/>
              </a:rPr>
              <a:t>6 – пульпопровід</a:t>
            </a: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2847491"/>
            <a:ext cx="3744416" cy="35227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644791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5496" y="350192"/>
            <a:ext cx="8229600" cy="1143000"/>
          </a:xfrm>
        </p:spPr>
        <p:txBody>
          <a:bodyPr>
            <a:normAutofit fontScale="90000"/>
          </a:bodyPr>
          <a:lstStyle/>
          <a:p>
            <a:r>
              <a:rPr lang="ru-RU" dirty="0" err="1"/>
              <a:t>Способи</a:t>
            </a:r>
            <a:r>
              <a:rPr lang="ru-RU" dirty="0"/>
              <a:t> </a:t>
            </a:r>
            <a:r>
              <a:rPr lang="ru-RU" dirty="0" err="1"/>
              <a:t>розкриття</a:t>
            </a:r>
            <a:r>
              <a:rPr lang="ru-RU" dirty="0"/>
              <a:t> кар</a:t>
            </a:r>
            <a:r>
              <a:rPr lang="en-US" dirty="0"/>
              <a:t>’</a:t>
            </a:r>
            <a:r>
              <a:rPr lang="ru-RU" dirty="0" err="1"/>
              <a:t>єрного</a:t>
            </a:r>
            <a:r>
              <a:rPr lang="ru-RU" dirty="0"/>
              <a:t> поля</a:t>
            </a:r>
            <a:endParaRPr lang="uk-UA" dirty="0"/>
          </a:p>
        </p:txBody>
      </p:sp>
      <p:sp>
        <p:nvSpPr>
          <p:cNvPr id="4" name="TextBox 3"/>
          <p:cNvSpPr txBox="1"/>
          <p:nvPr/>
        </p:nvSpPr>
        <p:spPr>
          <a:xfrm>
            <a:off x="1619672" y="1277749"/>
            <a:ext cx="5760640" cy="430887"/>
          </a:xfrm>
          <a:prstGeom prst="rect">
            <a:avLst/>
          </a:prstGeom>
          <a:noFill/>
        </p:spPr>
        <p:txBody>
          <a:bodyPr wrap="square" rtlCol="0">
            <a:spAutoFit/>
          </a:bodyPr>
          <a:lstStyle/>
          <a:p>
            <a:pPr algn="ctr"/>
            <a:r>
              <a:rPr lang="uk-UA" sz="2200" b="1" i="1" dirty="0">
                <a:solidFill>
                  <a:prstClr val="black"/>
                </a:solidFill>
                <a:latin typeface="Times New Roman" panose="02020603050405020304" pitchFamily="18" charset="0"/>
                <a:cs typeface="Times New Roman" panose="02020603050405020304" pitchFamily="18" charset="0"/>
              </a:rPr>
              <a:t>	</a:t>
            </a:r>
            <a:endParaRPr lang="uk-UA" sz="2200" dirty="0">
              <a:solidFill>
                <a:prstClr val="black"/>
              </a:solidFill>
              <a:latin typeface="Times New Roman" panose="02020603050405020304" pitchFamily="18" charset="0"/>
              <a:cs typeface="Times New Roman" panose="02020603050405020304" pitchFamily="18" charset="0"/>
            </a:endParaRPr>
          </a:p>
        </p:txBody>
      </p:sp>
      <p:sp>
        <p:nvSpPr>
          <p:cNvPr id="6" name="Прямоугольник 5"/>
          <p:cNvSpPr/>
          <p:nvPr/>
        </p:nvSpPr>
        <p:spPr>
          <a:xfrm>
            <a:off x="251520" y="1412776"/>
            <a:ext cx="8640960" cy="430887"/>
          </a:xfrm>
          <a:prstGeom prst="rect">
            <a:avLst/>
          </a:prstGeom>
        </p:spPr>
        <p:txBody>
          <a:bodyPr wrap="square">
            <a:spAutoFit/>
          </a:bodyPr>
          <a:lstStyle/>
          <a:p>
            <a:pPr algn="just"/>
            <a:r>
              <a:rPr lang="en-US" sz="2200" b="1" i="1" dirty="0">
                <a:solidFill>
                  <a:prstClr val="black"/>
                </a:solidFill>
                <a:latin typeface="Times New Roman" panose="02020603050405020304" pitchFamily="18" charset="0"/>
                <a:cs typeface="Times New Roman" panose="02020603050405020304" pitchFamily="18" charset="0"/>
              </a:rPr>
              <a:t>	</a:t>
            </a:r>
            <a:endParaRPr lang="uk-UA" sz="2200" dirty="0">
              <a:solidFill>
                <a:prstClr val="black"/>
              </a:solidFill>
              <a:latin typeface="Times New Roman" panose="02020603050405020304" pitchFamily="18" charset="0"/>
              <a:cs typeface="Times New Roman" panose="02020603050405020304" pitchFamily="18"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471091"/>
            <a:ext cx="5184576" cy="49033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5436096" y="2708920"/>
            <a:ext cx="3802388" cy="2308324"/>
          </a:xfrm>
          <a:prstGeom prst="rect">
            <a:avLst/>
          </a:prstGeom>
          <a:noFill/>
        </p:spPr>
        <p:txBody>
          <a:bodyPr wrap="none" rtlCol="0">
            <a:spAutoFit/>
          </a:bodyPr>
          <a:lstStyle/>
          <a:p>
            <a:pPr algn="ctr"/>
            <a:r>
              <a:rPr lang="uk-UA" sz="1600" b="1" dirty="0">
                <a:latin typeface="Times New Roman" panose="02020603050405020304" pitchFamily="18" charset="0"/>
                <a:cs typeface="Times New Roman" panose="02020603050405020304" pitchFamily="18" charset="0"/>
              </a:rPr>
              <a:t>Схема розкриття піщано-гравійного </a:t>
            </a:r>
          </a:p>
          <a:p>
            <a:pPr algn="ctr"/>
            <a:r>
              <a:rPr lang="uk-UA" sz="1600" b="1" dirty="0">
                <a:latin typeface="Times New Roman" panose="02020603050405020304" pitchFamily="18" charset="0"/>
                <a:cs typeface="Times New Roman" panose="02020603050405020304" pitchFamily="18" charset="0"/>
              </a:rPr>
              <a:t>родовища із застосуванням </a:t>
            </a:r>
          </a:p>
          <a:p>
            <a:pPr algn="ctr"/>
            <a:r>
              <a:rPr lang="uk-UA" sz="1600" b="1" dirty="0">
                <a:latin typeface="Times New Roman" panose="02020603050405020304" pitchFamily="18" charset="0"/>
                <a:cs typeface="Times New Roman" panose="02020603050405020304" pitchFamily="18" charset="0"/>
              </a:rPr>
              <a:t>гідромоніторно-землесосного </a:t>
            </a:r>
          </a:p>
          <a:p>
            <a:pPr algn="ctr"/>
            <a:r>
              <a:rPr lang="uk-UA" sz="1600" b="1" dirty="0">
                <a:latin typeface="Times New Roman" panose="02020603050405020304" pitchFamily="18" charset="0"/>
                <a:cs typeface="Times New Roman" panose="02020603050405020304" pitchFamily="18" charset="0"/>
              </a:rPr>
              <a:t>комплексу і земснарядів:</a:t>
            </a:r>
            <a:r>
              <a:rPr lang="uk-UA" sz="1600" dirty="0">
                <a:latin typeface="Times New Roman" panose="02020603050405020304" pitchFamily="18" charset="0"/>
                <a:cs typeface="Times New Roman" panose="02020603050405020304" pitchFamily="18" charset="0"/>
              </a:rPr>
              <a:t> </a:t>
            </a:r>
          </a:p>
          <a:p>
            <a:pPr algn="ctr"/>
            <a:r>
              <a:rPr lang="uk-UA" sz="1600" dirty="0">
                <a:latin typeface="Times New Roman" panose="02020603050405020304" pitchFamily="18" charset="0"/>
                <a:cs typeface="Times New Roman" panose="02020603050405020304" pitchFamily="18" charset="0"/>
              </a:rPr>
              <a:t>1 – землесосна станція; 2 – гідромонітор;</a:t>
            </a:r>
          </a:p>
          <a:p>
            <a:pPr algn="ctr"/>
            <a:r>
              <a:rPr lang="uk-UA" sz="1600" dirty="0">
                <a:latin typeface="Times New Roman" panose="02020603050405020304" pitchFamily="18" charset="0"/>
                <a:cs typeface="Times New Roman" panose="02020603050405020304" pitchFamily="18" charset="0"/>
              </a:rPr>
              <a:t>3 – кран; 4 – зумпф; 5 – земснаряд; </a:t>
            </a:r>
          </a:p>
          <a:p>
            <a:pPr algn="ctr"/>
            <a:r>
              <a:rPr lang="uk-UA" sz="1600" dirty="0">
                <a:latin typeface="Times New Roman" panose="02020603050405020304" pitchFamily="18" charset="0"/>
                <a:cs typeface="Times New Roman" panose="02020603050405020304" pitchFamily="18" charset="0"/>
              </a:rPr>
              <a:t>6 – водовід;</a:t>
            </a:r>
          </a:p>
          <a:p>
            <a:pPr algn="ctr"/>
            <a:r>
              <a:rPr lang="uk-UA" sz="1600" dirty="0">
                <a:latin typeface="Times New Roman" panose="02020603050405020304" pitchFamily="18" charset="0"/>
                <a:cs typeface="Times New Roman" panose="02020603050405020304" pitchFamily="18" charset="0"/>
              </a:rPr>
              <a:t>7 – пульпопровід; 8 – плавучий </a:t>
            </a:r>
          </a:p>
          <a:p>
            <a:pPr algn="ctr"/>
            <a:r>
              <a:rPr lang="uk-UA" sz="1600" dirty="0">
                <a:latin typeface="Times New Roman" panose="02020603050405020304" pitchFamily="18" charset="0"/>
                <a:cs typeface="Times New Roman" panose="02020603050405020304" pitchFamily="18" charset="0"/>
              </a:rPr>
              <a:t>пульпопровід</a:t>
            </a:r>
          </a:p>
        </p:txBody>
      </p:sp>
    </p:spTree>
    <p:extLst>
      <p:ext uri="{BB962C8B-B14F-4D97-AF65-F5344CB8AC3E}">
        <p14:creationId xmlns:p14="http://schemas.microsoft.com/office/powerpoint/2010/main" val="13864454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5496" y="350192"/>
            <a:ext cx="8229600" cy="1143000"/>
          </a:xfrm>
        </p:spPr>
        <p:txBody>
          <a:bodyPr>
            <a:normAutofit fontScale="90000"/>
          </a:bodyPr>
          <a:lstStyle/>
          <a:p>
            <a:r>
              <a:rPr lang="ru-RU" dirty="0" err="1"/>
              <a:t>Способи</a:t>
            </a:r>
            <a:r>
              <a:rPr lang="ru-RU" dirty="0"/>
              <a:t> </a:t>
            </a:r>
            <a:r>
              <a:rPr lang="ru-RU" dirty="0" err="1"/>
              <a:t>розкриття</a:t>
            </a:r>
            <a:r>
              <a:rPr lang="ru-RU" dirty="0"/>
              <a:t> кар</a:t>
            </a:r>
            <a:r>
              <a:rPr lang="en-US" dirty="0"/>
              <a:t>’</a:t>
            </a:r>
            <a:r>
              <a:rPr lang="ru-RU" dirty="0" err="1"/>
              <a:t>єрного</a:t>
            </a:r>
            <a:r>
              <a:rPr lang="ru-RU" dirty="0"/>
              <a:t> поля</a:t>
            </a:r>
            <a:endParaRPr lang="uk-UA" dirty="0"/>
          </a:p>
        </p:txBody>
      </p:sp>
      <p:sp>
        <p:nvSpPr>
          <p:cNvPr id="4" name="TextBox 3"/>
          <p:cNvSpPr txBox="1"/>
          <p:nvPr/>
        </p:nvSpPr>
        <p:spPr>
          <a:xfrm>
            <a:off x="1619672" y="1277749"/>
            <a:ext cx="5760640" cy="430887"/>
          </a:xfrm>
          <a:prstGeom prst="rect">
            <a:avLst/>
          </a:prstGeom>
          <a:noFill/>
        </p:spPr>
        <p:txBody>
          <a:bodyPr wrap="square" rtlCol="0">
            <a:spAutoFit/>
          </a:bodyPr>
          <a:lstStyle/>
          <a:p>
            <a:pPr algn="ctr"/>
            <a:r>
              <a:rPr lang="uk-UA" sz="2200" b="1" i="1" dirty="0">
                <a:solidFill>
                  <a:prstClr val="black"/>
                </a:solidFill>
                <a:latin typeface="Times New Roman" panose="02020603050405020304" pitchFamily="18" charset="0"/>
                <a:cs typeface="Times New Roman" panose="02020603050405020304" pitchFamily="18" charset="0"/>
              </a:rPr>
              <a:t>	</a:t>
            </a:r>
            <a:endParaRPr lang="uk-UA" sz="2200" dirty="0">
              <a:solidFill>
                <a:prstClr val="black"/>
              </a:solidFill>
              <a:latin typeface="Times New Roman" panose="02020603050405020304" pitchFamily="18" charset="0"/>
              <a:cs typeface="Times New Roman" panose="02020603050405020304" pitchFamily="18" charset="0"/>
            </a:endParaRPr>
          </a:p>
        </p:txBody>
      </p:sp>
      <p:sp>
        <p:nvSpPr>
          <p:cNvPr id="6" name="Прямоугольник 5"/>
          <p:cNvSpPr/>
          <p:nvPr/>
        </p:nvSpPr>
        <p:spPr>
          <a:xfrm>
            <a:off x="251520" y="1412776"/>
            <a:ext cx="8640960" cy="430887"/>
          </a:xfrm>
          <a:prstGeom prst="rect">
            <a:avLst/>
          </a:prstGeom>
        </p:spPr>
        <p:txBody>
          <a:bodyPr wrap="square">
            <a:spAutoFit/>
          </a:bodyPr>
          <a:lstStyle/>
          <a:p>
            <a:pPr algn="just"/>
            <a:r>
              <a:rPr lang="en-US" sz="2200" b="1" i="1" dirty="0">
                <a:solidFill>
                  <a:prstClr val="black"/>
                </a:solidFill>
                <a:latin typeface="Times New Roman" panose="02020603050405020304" pitchFamily="18" charset="0"/>
                <a:cs typeface="Times New Roman" panose="02020603050405020304" pitchFamily="18" charset="0"/>
              </a:rPr>
              <a:t>	</a:t>
            </a:r>
            <a:endParaRPr lang="uk-UA" sz="2200" dirty="0">
              <a:solidFill>
                <a:prstClr val="black"/>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467544" y="5044454"/>
            <a:ext cx="3916240" cy="830997"/>
          </a:xfrm>
          <a:prstGeom prst="rect">
            <a:avLst/>
          </a:prstGeom>
          <a:noFill/>
        </p:spPr>
        <p:txBody>
          <a:bodyPr wrap="square" rtlCol="0">
            <a:spAutoFit/>
          </a:bodyPr>
          <a:lstStyle/>
          <a:p>
            <a:pPr algn="ctr"/>
            <a:r>
              <a:rPr lang="uk-UA" sz="1600" b="1" dirty="0">
                <a:latin typeface="Times New Roman" panose="02020603050405020304" pitchFamily="18" charset="0"/>
                <a:cs typeface="Times New Roman" panose="02020603050405020304" pitchFamily="18" charset="0"/>
              </a:rPr>
              <a:t>Схема розкриття</a:t>
            </a:r>
            <a:r>
              <a:rPr lang="en-US" sz="1600" b="1" dirty="0">
                <a:latin typeface="Times New Roman" panose="02020603050405020304" pitchFamily="18" charset="0"/>
                <a:cs typeface="Times New Roman" panose="02020603050405020304" pitchFamily="18" charset="0"/>
              </a:rPr>
              <a:t> </a:t>
            </a:r>
            <a:r>
              <a:rPr lang="uk-UA" sz="1600" b="1" dirty="0">
                <a:latin typeface="Times New Roman" panose="02020603050405020304" pitchFamily="18" charset="0"/>
                <a:cs typeface="Times New Roman" panose="02020603050405020304" pitchFamily="18" charset="0"/>
              </a:rPr>
              <a:t>родовища піску</a:t>
            </a:r>
          </a:p>
          <a:p>
            <a:pPr algn="ctr"/>
            <a:r>
              <a:rPr lang="uk-UA" sz="1600" b="1" dirty="0">
                <a:latin typeface="Times New Roman" panose="02020603050405020304" pitchFamily="18" charset="0"/>
                <a:cs typeface="Times New Roman" panose="02020603050405020304" pitchFamily="18" charset="0"/>
              </a:rPr>
              <a:t>із застосуванням гідромоніторно-</a:t>
            </a:r>
          </a:p>
          <a:p>
            <a:pPr algn="ctr"/>
            <a:r>
              <a:rPr lang="uk-UA" sz="1600" b="1" dirty="0">
                <a:latin typeface="Times New Roman" panose="02020603050405020304" pitchFamily="18" charset="0"/>
                <a:cs typeface="Times New Roman" panose="02020603050405020304" pitchFamily="18" charset="0"/>
              </a:rPr>
              <a:t>землесосного комплексу</a:t>
            </a:r>
            <a:endParaRPr lang="uk-UA" sz="1600" dirty="0">
              <a:latin typeface="Times New Roman" panose="02020603050405020304" pitchFamily="18" charset="0"/>
              <a:cs typeface="Times New Roman" panose="02020603050405020304" pitchFamily="18" charset="0"/>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758" y="1843663"/>
            <a:ext cx="4464497" cy="31399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1241" y="1843663"/>
            <a:ext cx="4318165" cy="31399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4871967" y="5065439"/>
            <a:ext cx="4251420" cy="830997"/>
          </a:xfrm>
          <a:prstGeom prst="rect">
            <a:avLst/>
          </a:prstGeom>
          <a:noFill/>
        </p:spPr>
        <p:txBody>
          <a:bodyPr wrap="none" rtlCol="0">
            <a:spAutoFit/>
          </a:bodyPr>
          <a:lstStyle/>
          <a:p>
            <a:pPr algn="ctr"/>
            <a:r>
              <a:rPr lang="uk-UA" sz="1600" b="1" dirty="0">
                <a:latin typeface="Times New Roman" panose="02020603050405020304" pitchFamily="18" charset="0"/>
                <a:cs typeface="Times New Roman" panose="02020603050405020304" pitchFamily="18" charset="0"/>
              </a:rPr>
              <a:t>Схема розкриття піщано-гравійного </a:t>
            </a:r>
          </a:p>
          <a:p>
            <a:pPr algn="ctr"/>
            <a:r>
              <a:rPr lang="uk-UA" sz="1600" b="1" dirty="0">
                <a:latin typeface="Times New Roman" panose="02020603050405020304" pitchFamily="18" charset="0"/>
                <a:cs typeface="Times New Roman" panose="02020603050405020304" pitchFamily="18" charset="0"/>
              </a:rPr>
              <a:t>родовища із застосуванням гідромоніторно-</a:t>
            </a:r>
          </a:p>
          <a:p>
            <a:pPr algn="ctr"/>
            <a:r>
              <a:rPr lang="uk-UA" sz="1600" b="1" dirty="0">
                <a:latin typeface="Times New Roman" panose="02020603050405020304" pitchFamily="18" charset="0"/>
                <a:cs typeface="Times New Roman" panose="02020603050405020304" pitchFamily="18" charset="0"/>
              </a:rPr>
              <a:t>землесосного комплексу і </a:t>
            </a:r>
            <a:r>
              <a:rPr lang="uk-UA" sz="1600" b="1" dirty="0" err="1">
                <a:latin typeface="Times New Roman" panose="02020603050405020304" pitchFamily="18" charset="0"/>
                <a:cs typeface="Times New Roman" panose="02020603050405020304" pitchFamily="18" charset="0"/>
              </a:rPr>
              <a:t>мехлопат</a:t>
            </a:r>
            <a:endParaRPr lang="uk-UA"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721964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5496" y="350192"/>
            <a:ext cx="8229600" cy="1143000"/>
          </a:xfrm>
        </p:spPr>
        <p:txBody>
          <a:bodyPr>
            <a:normAutofit fontScale="90000"/>
          </a:bodyPr>
          <a:lstStyle/>
          <a:p>
            <a:r>
              <a:rPr lang="ru-RU" dirty="0" err="1"/>
              <a:t>Способи</a:t>
            </a:r>
            <a:r>
              <a:rPr lang="ru-RU" dirty="0"/>
              <a:t> </a:t>
            </a:r>
            <a:r>
              <a:rPr lang="ru-RU" dirty="0" err="1"/>
              <a:t>розкриття</a:t>
            </a:r>
            <a:r>
              <a:rPr lang="ru-RU" dirty="0"/>
              <a:t> кар</a:t>
            </a:r>
            <a:r>
              <a:rPr lang="en-US" dirty="0"/>
              <a:t>’</a:t>
            </a:r>
            <a:r>
              <a:rPr lang="ru-RU" dirty="0" err="1"/>
              <a:t>єрного</a:t>
            </a:r>
            <a:r>
              <a:rPr lang="ru-RU" dirty="0"/>
              <a:t> поля</a:t>
            </a:r>
            <a:endParaRPr lang="uk-UA" dirty="0"/>
          </a:p>
        </p:txBody>
      </p:sp>
      <p:sp>
        <p:nvSpPr>
          <p:cNvPr id="4" name="TextBox 3"/>
          <p:cNvSpPr txBox="1"/>
          <p:nvPr/>
        </p:nvSpPr>
        <p:spPr>
          <a:xfrm>
            <a:off x="1619672" y="1277749"/>
            <a:ext cx="5760640" cy="430887"/>
          </a:xfrm>
          <a:prstGeom prst="rect">
            <a:avLst/>
          </a:prstGeom>
          <a:noFill/>
        </p:spPr>
        <p:txBody>
          <a:bodyPr wrap="square" rtlCol="0">
            <a:spAutoFit/>
          </a:bodyPr>
          <a:lstStyle/>
          <a:p>
            <a:pPr algn="ctr"/>
            <a:r>
              <a:rPr lang="uk-UA" sz="2200" b="1" i="1" dirty="0">
                <a:solidFill>
                  <a:prstClr val="black"/>
                </a:solidFill>
                <a:latin typeface="Times New Roman" panose="02020603050405020304" pitchFamily="18" charset="0"/>
                <a:cs typeface="Times New Roman" panose="02020603050405020304" pitchFamily="18" charset="0"/>
              </a:rPr>
              <a:t>	</a:t>
            </a:r>
            <a:endParaRPr lang="uk-UA" sz="2200" dirty="0">
              <a:solidFill>
                <a:prstClr val="black"/>
              </a:solidFill>
              <a:latin typeface="Times New Roman" panose="02020603050405020304" pitchFamily="18" charset="0"/>
              <a:cs typeface="Times New Roman" panose="02020603050405020304" pitchFamily="18" charset="0"/>
            </a:endParaRPr>
          </a:p>
        </p:txBody>
      </p:sp>
      <p:sp>
        <p:nvSpPr>
          <p:cNvPr id="6" name="Прямоугольник 5"/>
          <p:cNvSpPr/>
          <p:nvPr/>
        </p:nvSpPr>
        <p:spPr>
          <a:xfrm>
            <a:off x="251520" y="1412776"/>
            <a:ext cx="8640960" cy="430887"/>
          </a:xfrm>
          <a:prstGeom prst="rect">
            <a:avLst/>
          </a:prstGeom>
        </p:spPr>
        <p:txBody>
          <a:bodyPr wrap="square">
            <a:spAutoFit/>
          </a:bodyPr>
          <a:lstStyle/>
          <a:p>
            <a:pPr algn="just"/>
            <a:r>
              <a:rPr lang="en-US" sz="2200" b="1" i="1" dirty="0">
                <a:solidFill>
                  <a:prstClr val="black"/>
                </a:solidFill>
                <a:latin typeface="Times New Roman" panose="02020603050405020304" pitchFamily="18" charset="0"/>
                <a:cs typeface="Times New Roman" panose="02020603050405020304" pitchFamily="18" charset="0"/>
              </a:rPr>
              <a:t>	</a:t>
            </a:r>
            <a:endParaRPr lang="uk-UA" sz="2200" dirty="0">
              <a:solidFill>
                <a:prstClr val="black"/>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1547664" y="5157192"/>
            <a:ext cx="5472608" cy="584775"/>
          </a:xfrm>
          <a:prstGeom prst="rect">
            <a:avLst/>
          </a:prstGeom>
          <a:noFill/>
        </p:spPr>
        <p:txBody>
          <a:bodyPr wrap="square" rtlCol="0">
            <a:spAutoFit/>
          </a:bodyPr>
          <a:lstStyle/>
          <a:p>
            <a:pPr algn="ctr"/>
            <a:r>
              <a:rPr lang="uk-UA" sz="1600" b="1" dirty="0">
                <a:latin typeface="Times New Roman" panose="02020603050405020304" pitchFamily="18" charset="0"/>
                <a:cs typeface="Times New Roman" panose="02020603050405020304" pitchFamily="18" charset="0"/>
              </a:rPr>
              <a:t>Схема розкриття</a:t>
            </a:r>
            <a:r>
              <a:rPr lang="en-US" sz="1600" b="1" dirty="0">
                <a:latin typeface="Times New Roman" panose="02020603050405020304" pitchFamily="18" charset="0"/>
                <a:cs typeface="Times New Roman" panose="02020603050405020304" pitchFamily="18" charset="0"/>
              </a:rPr>
              <a:t> </a:t>
            </a:r>
            <a:r>
              <a:rPr lang="uk-UA" sz="1600" b="1" dirty="0">
                <a:latin typeface="Times New Roman" panose="02020603050405020304" pitchFamily="18" charset="0"/>
                <a:cs typeface="Times New Roman" panose="02020603050405020304" pitchFamily="18" charset="0"/>
              </a:rPr>
              <a:t>родовища піску</a:t>
            </a:r>
          </a:p>
          <a:p>
            <a:pPr algn="ctr"/>
            <a:r>
              <a:rPr lang="uk-UA" sz="1600" b="1" dirty="0">
                <a:latin typeface="Times New Roman" panose="02020603050405020304" pitchFamily="18" charset="0"/>
                <a:cs typeface="Times New Roman" panose="02020603050405020304" pitchFamily="18" charset="0"/>
              </a:rPr>
              <a:t>канавою: </a:t>
            </a:r>
            <a:r>
              <a:rPr lang="uk-UA" sz="1600" dirty="0">
                <a:latin typeface="Times New Roman" panose="02020603050405020304" pitchFamily="18" charset="0"/>
                <a:cs typeface="Times New Roman" panose="02020603050405020304" pitchFamily="18" charset="0"/>
              </a:rPr>
              <a:t>1 – канава; 2 – промисловий контур розсипища</a:t>
            </a:r>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5776" y="1448398"/>
            <a:ext cx="3600399" cy="35367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310175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5496" y="350192"/>
            <a:ext cx="8229600" cy="1143000"/>
          </a:xfrm>
        </p:spPr>
        <p:txBody>
          <a:bodyPr>
            <a:normAutofit fontScale="90000"/>
          </a:bodyPr>
          <a:lstStyle/>
          <a:p>
            <a:r>
              <a:rPr lang="uk-UA" dirty="0"/>
              <a:t>Застосування різних </a:t>
            </a:r>
            <a:r>
              <a:rPr lang="ru-RU" dirty="0" err="1"/>
              <a:t>Способів</a:t>
            </a:r>
            <a:r>
              <a:rPr lang="ru-RU" dirty="0"/>
              <a:t> </a:t>
            </a:r>
            <a:r>
              <a:rPr lang="ru-RU" dirty="0" err="1"/>
              <a:t>розкриття</a:t>
            </a:r>
            <a:endParaRPr lang="uk-UA" dirty="0"/>
          </a:p>
        </p:txBody>
      </p:sp>
      <p:sp>
        <p:nvSpPr>
          <p:cNvPr id="4" name="TextBox 3"/>
          <p:cNvSpPr txBox="1"/>
          <p:nvPr/>
        </p:nvSpPr>
        <p:spPr>
          <a:xfrm>
            <a:off x="1619672" y="1277749"/>
            <a:ext cx="5760640" cy="430887"/>
          </a:xfrm>
          <a:prstGeom prst="rect">
            <a:avLst/>
          </a:prstGeom>
          <a:noFill/>
        </p:spPr>
        <p:txBody>
          <a:bodyPr wrap="square" rtlCol="0">
            <a:spAutoFit/>
          </a:bodyPr>
          <a:lstStyle/>
          <a:p>
            <a:pPr algn="ctr"/>
            <a:r>
              <a:rPr lang="uk-UA" sz="2200" b="1" i="1" dirty="0">
                <a:solidFill>
                  <a:prstClr val="black"/>
                </a:solidFill>
                <a:latin typeface="Times New Roman" panose="02020603050405020304" pitchFamily="18" charset="0"/>
                <a:cs typeface="Times New Roman" panose="02020603050405020304" pitchFamily="18" charset="0"/>
              </a:rPr>
              <a:t>	</a:t>
            </a:r>
            <a:endParaRPr lang="uk-UA" sz="2200" dirty="0">
              <a:solidFill>
                <a:prstClr val="black"/>
              </a:solidFill>
              <a:latin typeface="Times New Roman" panose="02020603050405020304" pitchFamily="18" charset="0"/>
              <a:cs typeface="Times New Roman" panose="02020603050405020304" pitchFamily="18" charset="0"/>
            </a:endParaRPr>
          </a:p>
        </p:txBody>
      </p:sp>
      <p:sp>
        <p:nvSpPr>
          <p:cNvPr id="6" name="Прямоугольник 5"/>
          <p:cNvSpPr/>
          <p:nvPr/>
        </p:nvSpPr>
        <p:spPr>
          <a:xfrm>
            <a:off x="251520" y="1412776"/>
            <a:ext cx="8640960" cy="430887"/>
          </a:xfrm>
          <a:prstGeom prst="rect">
            <a:avLst/>
          </a:prstGeom>
        </p:spPr>
        <p:txBody>
          <a:bodyPr wrap="square">
            <a:spAutoFit/>
          </a:bodyPr>
          <a:lstStyle/>
          <a:p>
            <a:pPr algn="just"/>
            <a:r>
              <a:rPr lang="en-US" sz="2200" b="1" i="1" dirty="0">
                <a:solidFill>
                  <a:prstClr val="black"/>
                </a:solidFill>
                <a:latin typeface="Times New Roman" panose="02020603050405020304" pitchFamily="18" charset="0"/>
                <a:cs typeface="Times New Roman" panose="02020603050405020304" pitchFamily="18" charset="0"/>
              </a:rPr>
              <a:t>	</a:t>
            </a:r>
            <a:endParaRPr lang="uk-UA" sz="2200" dirty="0">
              <a:solidFill>
                <a:prstClr val="black"/>
              </a:solidFill>
              <a:latin typeface="Times New Roman" panose="02020603050405020304" pitchFamily="18" charset="0"/>
              <a:cs typeface="Times New Roman" panose="02020603050405020304" pitchFamily="18" charset="0"/>
            </a:endParaRPr>
          </a:p>
        </p:txBody>
      </p:sp>
      <p:graphicFrame>
        <p:nvGraphicFramePr>
          <p:cNvPr id="3" name="Таблица 2"/>
          <p:cNvGraphicFramePr>
            <a:graphicFrameLocks noGrp="1"/>
          </p:cNvGraphicFramePr>
          <p:nvPr>
            <p:extLst>
              <p:ext uri="{D42A27DB-BD31-4B8C-83A1-F6EECF244321}">
                <p14:modId xmlns:p14="http://schemas.microsoft.com/office/powerpoint/2010/main" val="4014301321"/>
              </p:ext>
            </p:extLst>
          </p:nvPr>
        </p:nvGraphicFramePr>
        <p:xfrm>
          <a:off x="1733878" y="1514474"/>
          <a:ext cx="5676243" cy="4611690"/>
        </p:xfrm>
        <a:graphic>
          <a:graphicData uri="http://schemas.openxmlformats.org/drawingml/2006/table">
            <a:tbl>
              <a:tblPr firstRow="1" firstCol="1" lastRow="1" lastCol="1" bandRow="1" bandCol="1">
                <a:tableStyleId>{5C22544A-7EE6-4342-B048-85BDC9FD1C3A}</a:tableStyleId>
              </a:tblPr>
              <a:tblGrid>
                <a:gridCol w="989236">
                  <a:extLst>
                    <a:ext uri="{9D8B030D-6E8A-4147-A177-3AD203B41FA5}">
                      <a16:colId xmlns:a16="http://schemas.microsoft.com/office/drawing/2014/main" val="20000"/>
                    </a:ext>
                  </a:extLst>
                </a:gridCol>
                <a:gridCol w="4687007">
                  <a:extLst>
                    <a:ext uri="{9D8B030D-6E8A-4147-A177-3AD203B41FA5}">
                      <a16:colId xmlns:a16="http://schemas.microsoft.com/office/drawing/2014/main" val="20001"/>
                    </a:ext>
                  </a:extLst>
                </a:gridCol>
              </a:tblGrid>
              <a:tr h="341607">
                <a:tc>
                  <a:txBody>
                    <a:bodyPr/>
                    <a:lstStyle/>
                    <a:p>
                      <a:pPr algn="ctr">
                        <a:spcAft>
                          <a:spcPts val="0"/>
                        </a:spcAft>
                      </a:pPr>
                      <a:r>
                        <a:rPr lang="ru-RU" sz="1100" dirty="0" err="1">
                          <a:effectLst/>
                        </a:rPr>
                        <a:t>Спос</a:t>
                      </a:r>
                      <a:r>
                        <a:rPr lang="uk-UA" sz="1100" dirty="0">
                          <a:effectLst/>
                        </a:rPr>
                        <a:t>і</a:t>
                      </a:r>
                      <a:r>
                        <a:rPr lang="ru-RU" sz="1100" dirty="0">
                          <a:effectLst/>
                        </a:rPr>
                        <a:t>б </a:t>
                      </a:r>
                      <a:r>
                        <a:rPr lang="uk-UA" sz="1100" dirty="0">
                          <a:effectLst/>
                        </a:rPr>
                        <a:t>розкриття</a:t>
                      </a:r>
                      <a:endParaRPr lang="uk-UA" sz="1100" dirty="0">
                        <a:effectLst/>
                        <a:latin typeface="Times New Roman"/>
                        <a:ea typeface="Times New Roman"/>
                      </a:endParaRPr>
                    </a:p>
                  </a:txBody>
                  <a:tcPr marL="64051" marR="64051" marT="0" marB="0"/>
                </a:tc>
                <a:tc>
                  <a:txBody>
                    <a:bodyPr/>
                    <a:lstStyle/>
                    <a:p>
                      <a:pPr algn="ctr">
                        <a:spcAft>
                          <a:spcPts val="0"/>
                        </a:spcAft>
                      </a:pPr>
                      <a:r>
                        <a:rPr lang="ru-RU" sz="1100">
                          <a:effectLst/>
                        </a:rPr>
                        <a:t>Область </a:t>
                      </a:r>
                      <a:r>
                        <a:rPr lang="uk-UA" sz="1100">
                          <a:effectLst/>
                        </a:rPr>
                        <a:t>і умови застосування</a:t>
                      </a:r>
                      <a:endParaRPr lang="uk-UA" sz="1100">
                        <a:effectLst/>
                        <a:latin typeface="Times New Roman"/>
                        <a:ea typeface="Times New Roman"/>
                      </a:endParaRPr>
                    </a:p>
                  </a:txBody>
                  <a:tcPr marL="64051" marR="64051" marT="0" marB="0"/>
                </a:tc>
                <a:extLst>
                  <a:ext uri="{0D108BD9-81ED-4DB2-BD59-A6C34878D82A}">
                    <a16:rowId xmlns:a16="http://schemas.microsoft.com/office/drawing/2014/main" val="10000"/>
                  </a:ext>
                </a:extLst>
              </a:tr>
              <a:tr h="854016">
                <a:tc>
                  <a:txBody>
                    <a:bodyPr/>
                    <a:lstStyle/>
                    <a:p>
                      <a:pPr algn="ctr">
                        <a:spcAft>
                          <a:spcPts val="0"/>
                        </a:spcAft>
                      </a:pPr>
                      <a:r>
                        <a:rPr lang="uk-UA" sz="1100" dirty="0">
                          <a:effectLst/>
                        </a:rPr>
                        <a:t>В</a:t>
                      </a:r>
                      <a:r>
                        <a:rPr lang="ru-RU" sz="1100" dirty="0" err="1">
                          <a:effectLst/>
                        </a:rPr>
                        <a:t>иносно</a:t>
                      </a:r>
                      <a:r>
                        <a:rPr lang="uk-UA" sz="1100" dirty="0">
                          <a:effectLst/>
                        </a:rPr>
                        <a:t>ю</a:t>
                      </a:r>
                      <a:r>
                        <a:rPr lang="ru-RU" sz="1100" dirty="0">
                          <a:effectLst/>
                        </a:rPr>
                        <a:t> канавою</a:t>
                      </a:r>
                      <a:endParaRPr lang="uk-UA" sz="1100" dirty="0">
                        <a:effectLst/>
                        <a:latin typeface="Times New Roman"/>
                        <a:ea typeface="Times New Roman"/>
                      </a:endParaRPr>
                    </a:p>
                  </a:txBody>
                  <a:tcPr marL="64051" marR="64051" marT="0" marB="0"/>
                </a:tc>
                <a:tc>
                  <a:txBody>
                    <a:bodyPr/>
                    <a:lstStyle/>
                    <a:p>
                      <a:pPr algn="just">
                        <a:spcAft>
                          <a:spcPts val="0"/>
                        </a:spcAft>
                      </a:pPr>
                      <a:r>
                        <a:rPr lang="ru-RU" sz="1100">
                          <a:effectLst/>
                        </a:rPr>
                        <a:t>Терасові розсипи</a:t>
                      </a:r>
                      <a:r>
                        <a:rPr lang="uk-UA" sz="1100">
                          <a:effectLst/>
                        </a:rPr>
                        <a:t>ща</a:t>
                      </a:r>
                      <a:r>
                        <a:rPr lang="ru-RU" sz="1100">
                          <a:effectLst/>
                        </a:rPr>
                        <a:t> з невеликою (6-12 мм) глибиною залягання при можливості само</a:t>
                      </a:r>
                      <a:r>
                        <a:rPr lang="uk-UA" sz="1100">
                          <a:effectLst/>
                        </a:rPr>
                        <a:t>тіч</a:t>
                      </a:r>
                      <a:r>
                        <a:rPr lang="ru-RU" sz="1100">
                          <a:effectLst/>
                        </a:rPr>
                        <a:t>ного розміщення розмитих порід</a:t>
                      </a:r>
                      <a:r>
                        <a:rPr lang="uk-UA" sz="1100">
                          <a:effectLst/>
                        </a:rPr>
                        <a:t>, які</a:t>
                      </a:r>
                      <a:r>
                        <a:rPr lang="ru-RU" sz="1100">
                          <a:effectLst/>
                        </a:rPr>
                        <a:t> транспортуються по канаві з ухилом 0,015-0,04, а також розсип</a:t>
                      </a:r>
                      <a:r>
                        <a:rPr lang="uk-UA" sz="1100">
                          <a:effectLst/>
                        </a:rPr>
                        <a:t>ищ у</a:t>
                      </a:r>
                      <a:r>
                        <a:rPr lang="ru-RU" sz="1100">
                          <a:effectLst/>
                        </a:rPr>
                        <a:t> руслах малих річок із значним поздовжнім ухилом. Довжина в</a:t>
                      </a:r>
                      <a:r>
                        <a:rPr lang="uk-UA" sz="1100">
                          <a:effectLst/>
                        </a:rPr>
                        <a:t>и</a:t>
                      </a:r>
                      <a:r>
                        <a:rPr lang="ru-RU" sz="1100">
                          <a:effectLst/>
                        </a:rPr>
                        <a:t>н</a:t>
                      </a:r>
                      <a:r>
                        <a:rPr lang="uk-UA" sz="1100">
                          <a:effectLst/>
                        </a:rPr>
                        <a:t>о</a:t>
                      </a:r>
                      <a:r>
                        <a:rPr lang="ru-RU" sz="1100">
                          <a:effectLst/>
                        </a:rPr>
                        <a:t>сн</a:t>
                      </a:r>
                      <a:r>
                        <a:rPr lang="uk-UA" sz="1100">
                          <a:effectLst/>
                        </a:rPr>
                        <a:t>ої </a:t>
                      </a:r>
                      <a:r>
                        <a:rPr lang="ru-RU" sz="1100">
                          <a:effectLst/>
                        </a:rPr>
                        <a:t>канави в межах розріз</a:t>
                      </a:r>
                      <a:r>
                        <a:rPr lang="uk-UA" sz="1100">
                          <a:effectLst/>
                        </a:rPr>
                        <a:t>у</a:t>
                      </a:r>
                      <a:r>
                        <a:rPr lang="ru-RU" sz="1100">
                          <a:effectLst/>
                        </a:rPr>
                        <a:t> 40-150 м, а за його межами - до 1000 м і більше.</a:t>
                      </a:r>
                      <a:endParaRPr lang="uk-UA" sz="1100">
                        <a:effectLst/>
                        <a:latin typeface="Times New Roman"/>
                        <a:ea typeface="Times New Roman"/>
                      </a:endParaRPr>
                    </a:p>
                  </a:txBody>
                  <a:tcPr marL="64051" marR="64051" marT="0" marB="0"/>
                </a:tc>
                <a:extLst>
                  <a:ext uri="{0D108BD9-81ED-4DB2-BD59-A6C34878D82A}">
                    <a16:rowId xmlns:a16="http://schemas.microsoft.com/office/drawing/2014/main" val="10001"/>
                  </a:ext>
                </a:extLst>
              </a:tr>
              <a:tr h="683213">
                <a:tc>
                  <a:txBody>
                    <a:bodyPr/>
                    <a:lstStyle/>
                    <a:p>
                      <a:pPr algn="ctr">
                        <a:spcAft>
                          <a:spcPts val="0"/>
                        </a:spcAft>
                      </a:pPr>
                      <a:r>
                        <a:rPr lang="uk-UA" sz="1100" dirty="0">
                          <a:effectLst/>
                        </a:rPr>
                        <a:t>К</a:t>
                      </a:r>
                      <a:r>
                        <a:rPr lang="ru-RU" sz="1100" dirty="0" err="1">
                          <a:effectLst/>
                        </a:rPr>
                        <a:t>отлованом</a:t>
                      </a:r>
                      <a:endParaRPr lang="uk-UA" sz="1100" dirty="0">
                        <a:effectLst/>
                        <a:latin typeface="Times New Roman"/>
                        <a:ea typeface="Times New Roman"/>
                      </a:endParaRPr>
                    </a:p>
                  </a:txBody>
                  <a:tcPr marL="64051" marR="64051" marT="0" marB="0"/>
                </a:tc>
                <a:tc>
                  <a:txBody>
                    <a:bodyPr/>
                    <a:lstStyle/>
                    <a:p>
                      <a:pPr algn="just">
                        <a:spcAft>
                          <a:spcPts val="0"/>
                        </a:spcAft>
                      </a:pPr>
                      <a:r>
                        <a:rPr lang="ru-RU" sz="1100">
                          <a:effectLst/>
                        </a:rPr>
                        <a:t>Руслов</a:t>
                      </a:r>
                      <a:r>
                        <a:rPr lang="uk-UA" sz="1100">
                          <a:effectLst/>
                        </a:rPr>
                        <a:t>і та</a:t>
                      </a:r>
                      <a:r>
                        <a:rPr lang="ru-RU" sz="1100">
                          <a:effectLst/>
                        </a:rPr>
                        <a:t> заплавні або терасні (при глибокому заляганні плотика) розсипи</a:t>
                      </a:r>
                      <a:r>
                        <a:rPr lang="uk-UA" sz="1100">
                          <a:effectLst/>
                        </a:rPr>
                        <a:t>ща</a:t>
                      </a:r>
                      <a:r>
                        <a:rPr lang="ru-RU" sz="1100">
                          <a:effectLst/>
                        </a:rPr>
                        <a:t> зі складними умовами залягання (нерівний пл</a:t>
                      </a:r>
                      <a:r>
                        <a:rPr lang="uk-UA" sz="1100">
                          <a:effectLst/>
                        </a:rPr>
                        <a:t>о</a:t>
                      </a:r>
                      <a:r>
                        <a:rPr lang="ru-RU" sz="1100">
                          <a:effectLst/>
                        </a:rPr>
                        <a:t>т</a:t>
                      </a:r>
                      <a:r>
                        <a:rPr lang="uk-UA" sz="1100">
                          <a:effectLst/>
                        </a:rPr>
                        <a:t>ик</a:t>
                      </a:r>
                      <a:r>
                        <a:rPr lang="ru-RU" sz="1100">
                          <a:effectLst/>
                        </a:rPr>
                        <a:t>, невитримані ухили) при відсутності можливості само</a:t>
                      </a:r>
                      <a:r>
                        <a:rPr lang="uk-UA" sz="1100">
                          <a:effectLst/>
                        </a:rPr>
                        <a:t>тіч</a:t>
                      </a:r>
                      <a:r>
                        <a:rPr lang="ru-RU" sz="1100">
                          <a:effectLst/>
                        </a:rPr>
                        <a:t>ного розміщення розмитих порід.</a:t>
                      </a:r>
                      <a:endParaRPr lang="uk-UA" sz="1100">
                        <a:effectLst/>
                        <a:latin typeface="Times New Roman"/>
                        <a:ea typeface="Times New Roman"/>
                      </a:endParaRPr>
                    </a:p>
                  </a:txBody>
                  <a:tcPr marL="64051" marR="64051" marT="0" marB="0"/>
                </a:tc>
                <a:extLst>
                  <a:ext uri="{0D108BD9-81ED-4DB2-BD59-A6C34878D82A}">
                    <a16:rowId xmlns:a16="http://schemas.microsoft.com/office/drawing/2014/main" val="10002"/>
                  </a:ext>
                </a:extLst>
              </a:tr>
              <a:tr h="512410">
                <a:tc>
                  <a:txBody>
                    <a:bodyPr/>
                    <a:lstStyle/>
                    <a:p>
                      <a:pPr algn="ctr">
                        <a:spcAft>
                          <a:spcPts val="0"/>
                        </a:spcAft>
                      </a:pPr>
                      <a:r>
                        <a:rPr lang="uk-UA" sz="1100" dirty="0">
                          <a:effectLst/>
                        </a:rPr>
                        <a:t>П</a:t>
                      </a:r>
                      <a:r>
                        <a:rPr lang="ru-RU" sz="1100" dirty="0" err="1">
                          <a:effectLst/>
                        </a:rPr>
                        <a:t>оглибленим</a:t>
                      </a:r>
                      <a:r>
                        <a:rPr lang="ru-RU" sz="1100" dirty="0">
                          <a:effectLst/>
                        </a:rPr>
                        <a:t> котлованом</a:t>
                      </a:r>
                      <a:endParaRPr lang="uk-UA" sz="1100" dirty="0">
                        <a:effectLst/>
                        <a:latin typeface="Times New Roman"/>
                        <a:ea typeface="Times New Roman"/>
                      </a:endParaRPr>
                    </a:p>
                  </a:txBody>
                  <a:tcPr marL="64051" marR="64051" marT="0" marB="0"/>
                </a:tc>
                <a:tc>
                  <a:txBody>
                    <a:bodyPr/>
                    <a:lstStyle/>
                    <a:p>
                      <a:pPr algn="just">
                        <a:spcAft>
                          <a:spcPts val="0"/>
                        </a:spcAft>
                      </a:pPr>
                      <a:r>
                        <a:rPr lang="ru-RU" sz="1100">
                          <a:effectLst/>
                        </a:rPr>
                        <a:t>Розсипи</a:t>
                      </a:r>
                      <a:r>
                        <a:rPr lang="uk-UA" sz="1100">
                          <a:effectLst/>
                        </a:rPr>
                        <a:t>ща</a:t>
                      </a:r>
                      <a:r>
                        <a:rPr lang="ru-RU" sz="1100">
                          <a:effectLst/>
                        </a:rPr>
                        <a:t>, </a:t>
                      </a:r>
                      <a:r>
                        <a:rPr lang="uk-UA" sz="1100">
                          <a:effectLst/>
                        </a:rPr>
                        <a:t>які</a:t>
                      </a:r>
                      <a:r>
                        <a:rPr lang="ru-RU" sz="1100">
                          <a:effectLst/>
                        </a:rPr>
                        <a:t> розробляються двома уступами: верхній - гідравлічним способом, нижній - із застосуванням землерийної техніки. Заглиблення котловану верхнього горизонту в породи нижнього 4-7 м.</a:t>
                      </a:r>
                      <a:endParaRPr lang="uk-UA" sz="1100">
                        <a:effectLst/>
                        <a:latin typeface="Times New Roman"/>
                        <a:ea typeface="Times New Roman"/>
                      </a:endParaRPr>
                    </a:p>
                  </a:txBody>
                  <a:tcPr marL="64051" marR="64051" marT="0" marB="0"/>
                </a:tc>
                <a:extLst>
                  <a:ext uri="{0D108BD9-81ED-4DB2-BD59-A6C34878D82A}">
                    <a16:rowId xmlns:a16="http://schemas.microsoft.com/office/drawing/2014/main" val="10003"/>
                  </a:ext>
                </a:extLst>
              </a:tr>
              <a:tr h="341607">
                <a:tc>
                  <a:txBody>
                    <a:bodyPr/>
                    <a:lstStyle/>
                    <a:p>
                      <a:pPr algn="ctr">
                        <a:spcAft>
                          <a:spcPts val="0"/>
                        </a:spcAft>
                      </a:pPr>
                      <a:r>
                        <a:rPr lang="uk-UA" sz="1100" dirty="0">
                          <a:effectLst/>
                        </a:rPr>
                        <a:t>Ш</a:t>
                      </a:r>
                      <a:r>
                        <a:rPr lang="ru-RU" sz="1100" dirty="0" err="1">
                          <a:effectLst/>
                        </a:rPr>
                        <a:t>тольнею</a:t>
                      </a:r>
                      <a:endParaRPr lang="uk-UA" sz="1100" dirty="0">
                        <a:effectLst/>
                        <a:latin typeface="Times New Roman"/>
                        <a:ea typeface="Times New Roman"/>
                      </a:endParaRPr>
                    </a:p>
                  </a:txBody>
                  <a:tcPr marL="64051" marR="64051" marT="0" marB="0"/>
                </a:tc>
                <a:tc>
                  <a:txBody>
                    <a:bodyPr/>
                    <a:lstStyle/>
                    <a:p>
                      <a:pPr>
                        <a:spcAft>
                          <a:spcPts val="0"/>
                        </a:spcAft>
                      </a:pPr>
                      <a:r>
                        <a:rPr lang="ru-RU" sz="1100">
                          <a:effectLst/>
                        </a:rPr>
                        <a:t>Потужні терасні розсипи</a:t>
                      </a:r>
                      <a:r>
                        <a:rPr lang="uk-UA" sz="1100">
                          <a:effectLst/>
                        </a:rPr>
                        <a:t>ща</a:t>
                      </a:r>
                      <a:r>
                        <a:rPr lang="ru-RU" sz="1100">
                          <a:effectLst/>
                        </a:rPr>
                        <a:t> за умови економічної доцільності в порівнянні </a:t>
                      </a:r>
                      <a:r>
                        <a:rPr lang="uk-UA" sz="1100">
                          <a:effectLst/>
                        </a:rPr>
                        <a:t>і</a:t>
                      </a:r>
                      <a:r>
                        <a:rPr lang="ru-RU" sz="1100">
                          <a:effectLst/>
                        </a:rPr>
                        <a:t>з розкриттям канавою.</a:t>
                      </a:r>
                      <a:endParaRPr lang="uk-UA" sz="1100">
                        <a:effectLst/>
                        <a:latin typeface="Times New Roman"/>
                        <a:ea typeface="Times New Roman"/>
                      </a:endParaRPr>
                    </a:p>
                  </a:txBody>
                  <a:tcPr marL="64051" marR="64051" marT="0" marB="0"/>
                </a:tc>
                <a:extLst>
                  <a:ext uri="{0D108BD9-81ED-4DB2-BD59-A6C34878D82A}">
                    <a16:rowId xmlns:a16="http://schemas.microsoft.com/office/drawing/2014/main" val="10004"/>
                  </a:ext>
                </a:extLst>
              </a:tr>
              <a:tr h="341607">
                <a:tc>
                  <a:txBody>
                    <a:bodyPr/>
                    <a:lstStyle/>
                    <a:p>
                      <a:pPr algn="ctr">
                        <a:spcAft>
                          <a:spcPts val="0"/>
                        </a:spcAft>
                      </a:pPr>
                      <a:r>
                        <a:rPr lang="ru-RU" sz="1100" dirty="0">
                          <a:effectLst/>
                        </a:rPr>
                        <a:t>Канавою і котлованом</a:t>
                      </a:r>
                      <a:endParaRPr lang="uk-UA" sz="1100" dirty="0">
                        <a:effectLst/>
                        <a:latin typeface="Times New Roman"/>
                        <a:ea typeface="Times New Roman"/>
                      </a:endParaRPr>
                    </a:p>
                  </a:txBody>
                  <a:tcPr marL="64051" marR="64051" marT="0" marB="0"/>
                </a:tc>
                <a:tc>
                  <a:txBody>
                    <a:bodyPr/>
                    <a:lstStyle/>
                    <a:p>
                      <a:pPr>
                        <a:spcAft>
                          <a:spcPts val="0"/>
                        </a:spcAft>
                      </a:pPr>
                      <a:r>
                        <a:rPr lang="ru-RU" sz="1100">
                          <a:effectLst/>
                        </a:rPr>
                        <a:t>Розсипи</a:t>
                      </a:r>
                      <a:r>
                        <a:rPr lang="uk-UA" sz="1100">
                          <a:effectLst/>
                        </a:rPr>
                        <a:t>ща</a:t>
                      </a:r>
                      <a:r>
                        <a:rPr lang="ru-RU" sz="1100">
                          <a:effectLst/>
                        </a:rPr>
                        <a:t> в руслах малих річок </a:t>
                      </a:r>
                      <a:r>
                        <a:rPr lang="uk-UA" sz="1100">
                          <a:effectLst/>
                        </a:rPr>
                        <a:t>і</a:t>
                      </a:r>
                      <a:r>
                        <a:rPr lang="ru-RU" sz="1100">
                          <a:effectLst/>
                        </a:rPr>
                        <a:t>з поздовжнім ухилом 0,01-0,04 і глибокі терасні розсипи</a:t>
                      </a:r>
                      <a:r>
                        <a:rPr lang="uk-UA" sz="1100">
                          <a:effectLst/>
                        </a:rPr>
                        <a:t>ща.</a:t>
                      </a:r>
                      <a:endParaRPr lang="uk-UA" sz="1100">
                        <a:effectLst/>
                        <a:latin typeface="Times New Roman"/>
                        <a:ea typeface="Times New Roman"/>
                      </a:endParaRPr>
                    </a:p>
                  </a:txBody>
                  <a:tcPr marL="64051" marR="64051" marT="0" marB="0"/>
                </a:tc>
                <a:extLst>
                  <a:ext uri="{0D108BD9-81ED-4DB2-BD59-A6C34878D82A}">
                    <a16:rowId xmlns:a16="http://schemas.microsoft.com/office/drawing/2014/main" val="10005"/>
                  </a:ext>
                </a:extLst>
              </a:tr>
              <a:tr h="341607">
                <a:tc>
                  <a:txBody>
                    <a:bodyPr/>
                    <a:lstStyle/>
                    <a:p>
                      <a:pPr algn="ctr">
                        <a:spcAft>
                          <a:spcPts val="0"/>
                        </a:spcAft>
                      </a:pPr>
                      <a:r>
                        <a:rPr lang="ru-RU" sz="1100" dirty="0" err="1">
                          <a:effectLst/>
                        </a:rPr>
                        <a:t>Бортовий</a:t>
                      </a:r>
                      <a:endParaRPr lang="uk-UA" sz="1100" dirty="0">
                        <a:effectLst/>
                        <a:latin typeface="Times New Roman"/>
                        <a:ea typeface="Times New Roman"/>
                      </a:endParaRPr>
                    </a:p>
                  </a:txBody>
                  <a:tcPr marL="64051" marR="64051" marT="0" marB="0"/>
                </a:tc>
                <a:tc>
                  <a:txBody>
                    <a:bodyPr/>
                    <a:lstStyle/>
                    <a:p>
                      <a:pPr>
                        <a:spcAft>
                          <a:spcPts val="0"/>
                        </a:spcAft>
                      </a:pPr>
                      <a:r>
                        <a:rPr lang="ru-RU" sz="1100">
                          <a:effectLst/>
                        </a:rPr>
                        <a:t>Розсипи</a:t>
                      </a:r>
                      <a:r>
                        <a:rPr lang="uk-UA" sz="1100">
                          <a:effectLst/>
                        </a:rPr>
                        <a:t>ща</a:t>
                      </a:r>
                      <a:r>
                        <a:rPr lang="ru-RU" sz="1100">
                          <a:effectLst/>
                        </a:rPr>
                        <a:t> або їх ділянки, що примикають до краю тераси. Доцільно при водопостачанні з природним напором.</a:t>
                      </a:r>
                      <a:endParaRPr lang="uk-UA" sz="1100">
                        <a:effectLst/>
                        <a:latin typeface="Times New Roman"/>
                        <a:ea typeface="Times New Roman"/>
                      </a:endParaRPr>
                    </a:p>
                  </a:txBody>
                  <a:tcPr marL="64051" marR="64051" marT="0" marB="0"/>
                </a:tc>
                <a:extLst>
                  <a:ext uri="{0D108BD9-81ED-4DB2-BD59-A6C34878D82A}">
                    <a16:rowId xmlns:a16="http://schemas.microsoft.com/office/drawing/2014/main" val="10006"/>
                  </a:ext>
                </a:extLst>
              </a:tr>
              <a:tr h="683213">
                <a:tc>
                  <a:txBody>
                    <a:bodyPr/>
                    <a:lstStyle/>
                    <a:p>
                      <a:pPr algn="ctr">
                        <a:spcAft>
                          <a:spcPts val="0"/>
                        </a:spcAft>
                      </a:pPr>
                      <a:r>
                        <a:rPr lang="uk-UA" sz="1100" dirty="0">
                          <a:effectLst/>
                        </a:rPr>
                        <a:t>Н</a:t>
                      </a:r>
                      <a:r>
                        <a:rPr lang="ru-RU" sz="1100" dirty="0" err="1">
                          <a:effectLst/>
                        </a:rPr>
                        <a:t>езалежний</a:t>
                      </a:r>
                      <a:endParaRPr lang="uk-UA" sz="1100" dirty="0">
                        <a:effectLst/>
                        <a:latin typeface="Times New Roman"/>
                        <a:ea typeface="Times New Roman"/>
                      </a:endParaRPr>
                    </a:p>
                  </a:txBody>
                  <a:tcPr marL="64051" marR="64051" marT="0" marB="0"/>
                </a:tc>
                <a:tc>
                  <a:txBody>
                    <a:bodyPr/>
                    <a:lstStyle/>
                    <a:p>
                      <a:pPr>
                        <a:spcAft>
                          <a:spcPts val="0"/>
                        </a:spcAft>
                      </a:pPr>
                      <a:r>
                        <a:rPr lang="ru-RU" sz="1100">
                          <a:effectLst/>
                        </a:rPr>
                        <a:t>Потужні розсипи</a:t>
                      </a:r>
                      <a:r>
                        <a:rPr lang="uk-UA" sz="1100">
                          <a:effectLst/>
                        </a:rPr>
                        <a:t>ща</a:t>
                      </a:r>
                      <a:r>
                        <a:rPr lang="ru-RU" sz="1100">
                          <a:effectLst/>
                        </a:rPr>
                        <a:t>, </a:t>
                      </a:r>
                      <a:r>
                        <a:rPr lang="uk-UA" sz="1100">
                          <a:effectLst/>
                        </a:rPr>
                        <a:t>які</a:t>
                      </a:r>
                      <a:r>
                        <a:rPr lang="ru-RU" sz="1100">
                          <a:effectLst/>
                        </a:rPr>
                        <a:t> розробляються декількома уступами (горизонтами). Нижній уступ розкривають канавами, верхній - котлованом. Необхідність </a:t>
                      </a:r>
                      <a:r>
                        <a:rPr lang="uk-UA" sz="1100">
                          <a:effectLst/>
                        </a:rPr>
                        <a:t>селективного</a:t>
                      </a:r>
                      <a:r>
                        <a:rPr lang="ru-RU" sz="1100">
                          <a:effectLst/>
                        </a:rPr>
                        <a:t> виймання. Можлив</a:t>
                      </a:r>
                      <a:r>
                        <a:rPr lang="uk-UA" sz="1100">
                          <a:effectLst/>
                        </a:rPr>
                        <a:t>е</a:t>
                      </a:r>
                      <a:r>
                        <a:rPr lang="ru-RU" sz="1100">
                          <a:effectLst/>
                        </a:rPr>
                        <a:t> поєднання гідравлічної розробки з використанням землерийної техніки.</a:t>
                      </a:r>
                      <a:endParaRPr lang="uk-UA" sz="1100">
                        <a:effectLst/>
                        <a:latin typeface="Times New Roman"/>
                        <a:ea typeface="Times New Roman"/>
                      </a:endParaRPr>
                    </a:p>
                  </a:txBody>
                  <a:tcPr marL="64051" marR="64051" marT="0" marB="0"/>
                </a:tc>
                <a:extLst>
                  <a:ext uri="{0D108BD9-81ED-4DB2-BD59-A6C34878D82A}">
                    <a16:rowId xmlns:a16="http://schemas.microsoft.com/office/drawing/2014/main" val="10007"/>
                  </a:ext>
                </a:extLst>
              </a:tr>
              <a:tr h="512410">
                <a:tc>
                  <a:txBody>
                    <a:bodyPr/>
                    <a:lstStyle/>
                    <a:p>
                      <a:pPr algn="ctr">
                        <a:spcAft>
                          <a:spcPts val="0"/>
                        </a:spcAft>
                      </a:pPr>
                      <a:r>
                        <a:rPr lang="ru-RU" sz="1100" dirty="0">
                          <a:effectLst/>
                        </a:rPr>
                        <a:t>Те ж, </a:t>
                      </a:r>
                      <a:r>
                        <a:rPr lang="ru-RU" sz="1100" dirty="0" err="1">
                          <a:effectLst/>
                        </a:rPr>
                        <a:t>окремими</a:t>
                      </a:r>
                      <a:r>
                        <a:rPr lang="ru-RU" sz="1100" dirty="0">
                          <a:effectLst/>
                        </a:rPr>
                        <a:t> </a:t>
                      </a:r>
                      <a:r>
                        <a:rPr lang="ru-RU" sz="1100" dirty="0" err="1">
                          <a:effectLst/>
                        </a:rPr>
                        <a:t>заходками</a:t>
                      </a:r>
                      <a:endParaRPr lang="uk-UA" sz="1100" dirty="0">
                        <a:effectLst/>
                        <a:latin typeface="Times New Roman"/>
                        <a:ea typeface="Times New Roman"/>
                      </a:endParaRPr>
                    </a:p>
                  </a:txBody>
                  <a:tcPr marL="64051" marR="64051" marT="0" marB="0"/>
                </a:tc>
                <a:tc>
                  <a:txBody>
                    <a:bodyPr/>
                    <a:lstStyle/>
                    <a:p>
                      <a:pPr>
                        <a:spcAft>
                          <a:spcPts val="0"/>
                        </a:spcAft>
                      </a:pPr>
                      <a:r>
                        <a:rPr lang="ru-RU" sz="1100" dirty="0" err="1">
                          <a:effectLst/>
                        </a:rPr>
                        <a:t>Розсипища</a:t>
                      </a:r>
                      <a:r>
                        <a:rPr lang="ru-RU" sz="1100" dirty="0">
                          <a:effectLst/>
                        </a:rPr>
                        <a:t>, </a:t>
                      </a:r>
                      <a:r>
                        <a:rPr lang="ru-RU" sz="1100" dirty="0" err="1">
                          <a:effectLst/>
                        </a:rPr>
                        <a:t>які</a:t>
                      </a:r>
                      <a:r>
                        <a:rPr lang="ru-RU" sz="1100" dirty="0">
                          <a:effectLst/>
                        </a:rPr>
                        <a:t> </a:t>
                      </a:r>
                      <a:r>
                        <a:rPr lang="ru-RU" sz="1100" dirty="0" err="1">
                          <a:effectLst/>
                        </a:rPr>
                        <a:t>неглибоко</a:t>
                      </a:r>
                      <a:r>
                        <a:rPr lang="ru-RU" sz="1100" baseline="0" dirty="0">
                          <a:effectLst/>
                        </a:rPr>
                        <a:t> </a:t>
                      </a:r>
                      <a:r>
                        <a:rPr lang="ru-RU" sz="1100" baseline="0" dirty="0" err="1">
                          <a:effectLst/>
                        </a:rPr>
                        <a:t>залягають</a:t>
                      </a:r>
                      <a:r>
                        <a:rPr lang="ru-RU" sz="1100" dirty="0">
                          <a:effectLst/>
                        </a:rPr>
                        <a:t> (2-4 м) та </a:t>
                      </a:r>
                      <a:r>
                        <a:rPr lang="ru-RU" sz="1100" dirty="0" err="1">
                          <a:effectLst/>
                        </a:rPr>
                        <a:t>мають</a:t>
                      </a:r>
                      <a:r>
                        <a:rPr lang="ru-RU" sz="1100" dirty="0">
                          <a:effectLst/>
                        </a:rPr>
                        <a:t> </a:t>
                      </a:r>
                      <a:r>
                        <a:rPr lang="ru-RU" sz="1100" dirty="0" err="1">
                          <a:effectLst/>
                        </a:rPr>
                        <a:t>значну</a:t>
                      </a:r>
                      <a:r>
                        <a:rPr lang="ru-RU" sz="1100" dirty="0">
                          <a:effectLst/>
                        </a:rPr>
                        <a:t> (</a:t>
                      </a:r>
                      <a:r>
                        <a:rPr lang="ru-RU" sz="1100" dirty="0" err="1">
                          <a:effectLst/>
                        </a:rPr>
                        <a:t>більше</a:t>
                      </a:r>
                      <a:r>
                        <a:rPr lang="ru-RU" sz="1100" dirty="0">
                          <a:effectLst/>
                        </a:rPr>
                        <a:t> 60-80 м) ширину.</a:t>
                      </a:r>
                      <a:endParaRPr lang="uk-UA" sz="1100" dirty="0">
                        <a:effectLst/>
                        <a:latin typeface="Times New Roman"/>
                        <a:ea typeface="Times New Roman"/>
                      </a:endParaRPr>
                    </a:p>
                  </a:txBody>
                  <a:tcPr marL="64051" marR="64051" marT="0" marB="0"/>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30138147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5496" y="350192"/>
            <a:ext cx="8229600" cy="1143000"/>
          </a:xfrm>
        </p:spPr>
        <p:txBody>
          <a:bodyPr>
            <a:normAutofit/>
          </a:bodyPr>
          <a:lstStyle/>
          <a:p>
            <a:r>
              <a:rPr lang="uk-UA" dirty="0"/>
              <a:t>Системи розробки родовищ</a:t>
            </a:r>
          </a:p>
        </p:txBody>
      </p:sp>
      <p:sp>
        <p:nvSpPr>
          <p:cNvPr id="4" name="TextBox 3"/>
          <p:cNvSpPr txBox="1"/>
          <p:nvPr/>
        </p:nvSpPr>
        <p:spPr>
          <a:xfrm>
            <a:off x="1619672" y="1277749"/>
            <a:ext cx="5760640" cy="430887"/>
          </a:xfrm>
          <a:prstGeom prst="rect">
            <a:avLst/>
          </a:prstGeom>
          <a:noFill/>
        </p:spPr>
        <p:txBody>
          <a:bodyPr wrap="square" rtlCol="0">
            <a:spAutoFit/>
          </a:bodyPr>
          <a:lstStyle/>
          <a:p>
            <a:pPr algn="ctr"/>
            <a:r>
              <a:rPr lang="uk-UA" sz="2200" b="1" i="1" dirty="0">
                <a:solidFill>
                  <a:prstClr val="black"/>
                </a:solidFill>
                <a:latin typeface="Times New Roman" panose="02020603050405020304" pitchFamily="18" charset="0"/>
                <a:cs typeface="Times New Roman" panose="02020603050405020304" pitchFamily="18" charset="0"/>
              </a:rPr>
              <a:t>	</a:t>
            </a:r>
            <a:endParaRPr lang="uk-UA" sz="2200" dirty="0">
              <a:solidFill>
                <a:prstClr val="black"/>
              </a:solidFill>
              <a:latin typeface="Times New Roman" panose="02020603050405020304" pitchFamily="18" charset="0"/>
              <a:cs typeface="Times New Roman" panose="02020603050405020304" pitchFamily="18" charset="0"/>
            </a:endParaRPr>
          </a:p>
        </p:txBody>
      </p:sp>
      <p:sp>
        <p:nvSpPr>
          <p:cNvPr id="6" name="Прямоугольник 5"/>
          <p:cNvSpPr/>
          <p:nvPr/>
        </p:nvSpPr>
        <p:spPr>
          <a:xfrm>
            <a:off x="251520" y="1412776"/>
            <a:ext cx="8640960" cy="430887"/>
          </a:xfrm>
          <a:prstGeom prst="rect">
            <a:avLst/>
          </a:prstGeom>
        </p:spPr>
        <p:txBody>
          <a:bodyPr wrap="square">
            <a:spAutoFit/>
          </a:bodyPr>
          <a:lstStyle/>
          <a:p>
            <a:pPr algn="just"/>
            <a:r>
              <a:rPr lang="en-US" sz="2200" b="1" i="1" dirty="0">
                <a:solidFill>
                  <a:prstClr val="black"/>
                </a:solidFill>
                <a:latin typeface="Times New Roman" panose="02020603050405020304" pitchFamily="18" charset="0"/>
                <a:cs typeface="Times New Roman" panose="02020603050405020304" pitchFamily="18" charset="0"/>
              </a:rPr>
              <a:t>	</a:t>
            </a:r>
            <a:endParaRPr lang="uk-UA" sz="2200" dirty="0">
              <a:solidFill>
                <a:prstClr val="black"/>
              </a:solidFill>
              <a:latin typeface="Times New Roman" panose="02020603050405020304" pitchFamily="18" charset="0"/>
              <a:cs typeface="Times New Roman" panose="02020603050405020304" pitchFamily="18" charset="0"/>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412776"/>
            <a:ext cx="3651448" cy="52339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3851920" y="3068960"/>
            <a:ext cx="5472608" cy="1815882"/>
          </a:xfrm>
          <a:prstGeom prst="rect">
            <a:avLst/>
          </a:prstGeom>
          <a:noFill/>
        </p:spPr>
        <p:txBody>
          <a:bodyPr wrap="square" rtlCol="0">
            <a:spAutoFit/>
          </a:bodyPr>
          <a:lstStyle/>
          <a:p>
            <a:pPr algn="ctr"/>
            <a:r>
              <a:rPr lang="uk-UA" sz="1600" b="1" dirty="0">
                <a:latin typeface="Times New Roman" panose="02020603050405020304" pitchFamily="18" charset="0"/>
                <a:cs typeface="Times New Roman" panose="02020603050405020304" pitchFamily="18" charset="0"/>
              </a:rPr>
              <a:t>Суцільні системи відкритої розробки родовищ </a:t>
            </a:r>
          </a:p>
          <a:p>
            <a:pPr algn="ctr"/>
            <a:r>
              <a:rPr lang="uk-UA" sz="1600" b="1" dirty="0">
                <a:latin typeface="Times New Roman" panose="02020603050405020304" pitchFamily="18" charset="0"/>
                <a:cs typeface="Times New Roman" panose="02020603050405020304" pitchFamily="18" charset="0"/>
              </a:rPr>
              <a:t>корисних копалин за класифікацією В.В. Ржевського: </a:t>
            </a:r>
          </a:p>
          <a:p>
            <a:pPr algn="ctr"/>
            <a:r>
              <a:rPr lang="uk-UA" sz="1600" i="1" dirty="0">
                <a:latin typeface="Times New Roman" panose="02020603050405020304" pitchFamily="18" charset="0"/>
                <a:cs typeface="Times New Roman" panose="02020603050405020304" pitchFamily="18" charset="0"/>
              </a:rPr>
              <a:t>СД</a:t>
            </a:r>
            <a:r>
              <a:rPr lang="uk-UA" sz="1600" dirty="0">
                <a:latin typeface="Times New Roman" panose="02020603050405020304" pitchFamily="18" charset="0"/>
                <a:cs typeface="Times New Roman" panose="02020603050405020304" pitchFamily="18" charset="0"/>
              </a:rPr>
              <a:t> – суцільна поздовжня; </a:t>
            </a:r>
            <a:r>
              <a:rPr lang="uk-UA" sz="1600" i="1" dirty="0">
                <a:latin typeface="Times New Roman" panose="02020603050405020304" pitchFamily="18" charset="0"/>
                <a:cs typeface="Times New Roman" panose="02020603050405020304" pitchFamily="18" charset="0"/>
              </a:rPr>
              <a:t>СП </a:t>
            </a:r>
            <a:r>
              <a:rPr lang="uk-UA" sz="1600" dirty="0">
                <a:latin typeface="Times New Roman" panose="02020603050405020304" pitchFamily="18" charset="0"/>
                <a:cs typeface="Times New Roman" panose="02020603050405020304" pitchFamily="18" charset="0"/>
              </a:rPr>
              <a:t>– суцільна поперечна;</a:t>
            </a:r>
          </a:p>
          <a:p>
            <a:pPr algn="ctr"/>
            <a:r>
              <a:rPr lang="uk-UA" sz="1600" i="1" dirty="0">
                <a:latin typeface="Times New Roman" panose="02020603050405020304" pitchFamily="18" charset="0"/>
                <a:cs typeface="Times New Roman" panose="02020603050405020304" pitchFamily="18" charset="0"/>
              </a:rPr>
              <a:t>СВ</a:t>
            </a:r>
            <a:r>
              <a:rPr lang="uk-UA" sz="1600" dirty="0">
                <a:latin typeface="Times New Roman" panose="02020603050405020304" pitchFamily="18" charset="0"/>
                <a:cs typeface="Times New Roman" panose="02020603050405020304" pitchFamily="18" charset="0"/>
              </a:rPr>
              <a:t> – суцільна віялоподібна; </a:t>
            </a:r>
            <a:r>
              <a:rPr lang="uk-UA" sz="1600" i="1" dirty="0">
                <a:latin typeface="Times New Roman" panose="02020603050405020304" pitchFamily="18" charset="0"/>
                <a:cs typeface="Times New Roman" panose="02020603050405020304" pitchFamily="18" charset="0"/>
              </a:rPr>
              <a:t>СК</a:t>
            </a:r>
            <a:r>
              <a:rPr lang="uk-UA" sz="1600" dirty="0">
                <a:latin typeface="Times New Roman" panose="02020603050405020304" pitchFamily="18" charset="0"/>
                <a:cs typeface="Times New Roman" panose="02020603050405020304" pitchFamily="18" charset="0"/>
              </a:rPr>
              <a:t> – суцільна кільцева; </a:t>
            </a:r>
          </a:p>
          <a:p>
            <a:pPr algn="ctr"/>
            <a:r>
              <a:rPr lang="uk-UA" sz="1600" i="1" dirty="0">
                <a:latin typeface="Times New Roman" panose="02020603050405020304" pitchFamily="18" charset="0"/>
                <a:cs typeface="Times New Roman" panose="02020603050405020304" pitchFamily="18" charset="0"/>
              </a:rPr>
              <a:t>о</a:t>
            </a:r>
            <a:r>
              <a:rPr lang="uk-UA" sz="1600" dirty="0">
                <a:latin typeface="Times New Roman" panose="02020603050405020304" pitchFamily="18" charset="0"/>
                <a:cs typeface="Times New Roman" panose="02020603050405020304" pitchFamily="18" charset="0"/>
              </a:rPr>
              <a:t> – </a:t>
            </a:r>
            <a:r>
              <a:rPr lang="uk-UA" sz="1600" dirty="0" err="1">
                <a:latin typeface="Times New Roman" panose="02020603050405020304" pitchFamily="18" charset="0"/>
                <a:cs typeface="Times New Roman" panose="02020603050405020304" pitchFamily="18" charset="0"/>
              </a:rPr>
              <a:t>однобортовий</a:t>
            </a:r>
            <a:r>
              <a:rPr lang="uk-UA" sz="1600" dirty="0">
                <a:latin typeface="Times New Roman" panose="02020603050405020304" pitchFamily="18" charset="0"/>
                <a:cs typeface="Times New Roman" panose="02020603050405020304" pitchFamily="18" charset="0"/>
              </a:rPr>
              <a:t> напрямок виймання в плані;</a:t>
            </a:r>
          </a:p>
          <a:p>
            <a:pPr algn="ctr"/>
            <a:r>
              <a:rPr lang="uk-UA" sz="1600" i="1" dirty="0">
                <a:latin typeface="Times New Roman" panose="02020603050405020304" pitchFamily="18" charset="0"/>
                <a:cs typeface="Times New Roman" panose="02020603050405020304" pitchFamily="18" charset="0"/>
              </a:rPr>
              <a:t>д</a:t>
            </a:r>
            <a:r>
              <a:rPr lang="uk-UA" sz="1600" dirty="0">
                <a:latin typeface="Times New Roman" panose="02020603050405020304" pitchFamily="18" charset="0"/>
                <a:cs typeface="Times New Roman" panose="02020603050405020304" pitchFamily="18" charset="0"/>
              </a:rPr>
              <a:t> – те ж, </a:t>
            </a:r>
            <a:r>
              <a:rPr lang="uk-UA" sz="1600" dirty="0" err="1">
                <a:latin typeface="Times New Roman" panose="02020603050405020304" pitchFamily="18" charset="0"/>
                <a:cs typeface="Times New Roman" panose="02020603050405020304" pitchFamily="18" charset="0"/>
              </a:rPr>
              <a:t>двобортовий</a:t>
            </a:r>
            <a:r>
              <a:rPr lang="uk-UA" sz="1600" dirty="0">
                <a:latin typeface="Times New Roman" panose="02020603050405020304" pitchFamily="18" charset="0"/>
                <a:cs typeface="Times New Roman" panose="02020603050405020304" pitchFamily="18" charset="0"/>
              </a:rPr>
              <a:t>; </a:t>
            </a:r>
            <a:r>
              <a:rPr lang="uk-UA" sz="1600" i="1" dirty="0">
                <a:latin typeface="Times New Roman" panose="02020603050405020304" pitchFamily="18" charset="0"/>
                <a:cs typeface="Times New Roman" panose="02020603050405020304" pitchFamily="18" charset="0"/>
              </a:rPr>
              <a:t>ц</a:t>
            </a:r>
            <a:r>
              <a:rPr lang="uk-UA" sz="1600" dirty="0">
                <a:latin typeface="Times New Roman" panose="02020603050405020304" pitchFamily="18" charset="0"/>
                <a:cs typeface="Times New Roman" panose="02020603050405020304" pitchFamily="18" charset="0"/>
              </a:rPr>
              <a:t> – те ж, центральний; </a:t>
            </a:r>
            <a:r>
              <a:rPr lang="uk-UA" sz="1600" i="1" dirty="0">
                <a:latin typeface="Times New Roman" panose="02020603050405020304" pitchFamily="18" charset="0"/>
                <a:cs typeface="Times New Roman" panose="02020603050405020304" pitchFamily="18" charset="0"/>
              </a:rPr>
              <a:t>п</a:t>
            </a:r>
            <a:r>
              <a:rPr lang="uk-UA" sz="1600" dirty="0">
                <a:latin typeface="Times New Roman" panose="02020603050405020304" pitchFamily="18" charset="0"/>
                <a:cs typeface="Times New Roman" panose="02020603050405020304" pitchFamily="18" charset="0"/>
              </a:rPr>
              <a:t> – те ж, периферійний; </a:t>
            </a:r>
            <a:r>
              <a:rPr lang="uk-UA" sz="1600" i="1" dirty="0">
                <a:latin typeface="Times New Roman" panose="02020603050405020304" pitchFamily="18" charset="0"/>
                <a:cs typeface="Times New Roman" panose="02020603050405020304" pitchFamily="18" charset="0"/>
              </a:rPr>
              <a:t>р</a:t>
            </a:r>
            <a:r>
              <a:rPr lang="uk-UA" sz="1600" dirty="0">
                <a:latin typeface="Times New Roman" panose="02020603050405020304" pitchFamily="18" charset="0"/>
                <a:cs typeface="Times New Roman" panose="02020603050405020304" pitchFamily="18" charset="0"/>
              </a:rPr>
              <a:t> – те ж, розосереджений</a:t>
            </a:r>
          </a:p>
        </p:txBody>
      </p:sp>
    </p:spTree>
    <p:extLst>
      <p:ext uri="{BB962C8B-B14F-4D97-AF65-F5344CB8AC3E}">
        <p14:creationId xmlns:p14="http://schemas.microsoft.com/office/powerpoint/2010/main" val="17940862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5496" y="350192"/>
            <a:ext cx="8229600" cy="1143000"/>
          </a:xfrm>
        </p:spPr>
        <p:txBody>
          <a:bodyPr>
            <a:normAutofit/>
          </a:bodyPr>
          <a:lstStyle/>
          <a:p>
            <a:r>
              <a:rPr lang="uk-UA" dirty="0"/>
              <a:t>Системи розробки родовищ</a:t>
            </a:r>
          </a:p>
        </p:txBody>
      </p:sp>
      <p:sp>
        <p:nvSpPr>
          <p:cNvPr id="4" name="TextBox 3"/>
          <p:cNvSpPr txBox="1"/>
          <p:nvPr/>
        </p:nvSpPr>
        <p:spPr>
          <a:xfrm>
            <a:off x="1619672" y="1277749"/>
            <a:ext cx="5760640" cy="430887"/>
          </a:xfrm>
          <a:prstGeom prst="rect">
            <a:avLst/>
          </a:prstGeom>
          <a:noFill/>
        </p:spPr>
        <p:txBody>
          <a:bodyPr wrap="square" rtlCol="0">
            <a:spAutoFit/>
          </a:bodyPr>
          <a:lstStyle/>
          <a:p>
            <a:pPr algn="ctr"/>
            <a:r>
              <a:rPr lang="uk-UA" sz="2200" b="1" i="1" dirty="0">
                <a:solidFill>
                  <a:prstClr val="black"/>
                </a:solidFill>
                <a:latin typeface="Times New Roman" panose="02020603050405020304" pitchFamily="18" charset="0"/>
                <a:cs typeface="Times New Roman" panose="02020603050405020304" pitchFamily="18" charset="0"/>
              </a:rPr>
              <a:t>	</a:t>
            </a:r>
            <a:endParaRPr lang="uk-UA" sz="2200" dirty="0">
              <a:solidFill>
                <a:prstClr val="black"/>
              </a:solidFill>
              <a:latin typeface="Times New Roman" panose="02020603050405020304" pitchFamily="18" charset="0"/>
              <a:cs typeface="Times New Roman" panose="02020603050405020304" pitchFamily="18" charset="0"/>
            </a:endParaRPr>
          </a:p>
        </p:txBody>
      </p:sp>
      <p:sp>
        <p:nvSpPr>
          <p:cNvPr id="6" name="Прямоугольник 5"/>
          <p:cNvSpPr/>
          <p:nvPr/>
        </p:nvSpPr>
        <p:spPr>
          <a:xfrm>
            <a:off x="251520" y="1412776"/>
            <a:ext cx="8640960" cy="430887"/>
          </a:xfrm>
          <a:prstGeom prst="rect">
            <a:avLst/>
          </a:prstGeom>
        </p:spPr>
        <p:txBody>
          <a:bodyPr wrap="square">
            <a:spAutoFit/>
          </a:bodyPr>
          <a:lstStyle/>
          <a:p>
            <a:pPr algn="just"/>
            <a:r>
              <a:rPr lang="en-US" sz="2200" b="1" i="1" dirty="0">
                <a:solidFill>
                  <a:prstClr val="black"/>
                </a:solidFill>
                <a:latin typeface="Times New Roman" panose="02020603050405020304" pitchFamily="18" charset="0"/>
                <a:cs typeface="Times New Roman" panose="02020603050405020304" pitchFamily="18" charset="0"/>
              </a:rPr>
              <a:t>	</a:t>
            </a:r>
            <a:endParaRPr lang="uk-UA" sz="2200" dirty="0">
              <a:solidFill>
                <a:prstClr val="black"/>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760512" y="5445224"/>
            <a:ext cx="7704856" cy="830997"/>
          </a:xfrm>
          <a:prstGeom prst="rect">
            <a:avLst/>
          </a:prstGeom>
          <a:noFill/>
        </p:spPr>
        <p:txBody>
          <a:bodyPr wrap="square" rtlCol="0">
            <a:spAutoFit/>
          </a:bodyPr>
          <a:lstStyle/>
          <a:p>
            <a:pPr algn="ctr"/>
            <a:r>
              <a:rPr lang="uk-UA" sz="1600" b="1" dirty="0">
                <a:latin typeface="Times New Roman" panose="02020603050405020304" pitchFamily="18" charset="0"/>
                <a:cs typeface="Times New Roman" panose="02020603050405020304" pitchFamily="18" charset="0"/>
              </a:rPr>
              <a:t>Суцільна поперечна </a:t>
            </a:r>
            <a:r>
              <a:rPr lang="uk-UA" sz="1600" b="1" dirty="0" err="1">
                <a:latin typeface="Times New Roman" panose="02020603050405020304" pitchFamily="18" charset="0"/>
                <a:cs typeface="Times New Roman" panose="02020603050405020304" pitchFamily="18" charset="0"/>
              </a:rPr>
              <a:t>однобортова</a:t>
            </a:r>
            <a:r>
              <a:rPr lang="uk-UA" sz="1600" b="1" dirty="0">
                <a:latin typeface="Times New Roman" panose="02020603050405020304" pitchFamily="18" charset="0"/>
                <a:cs typeface="Times New Roman" panose="02020603050405020304" pitchFamily="18" charset="0"/>
              </a:rPr>
              <a:t> система розробки: </a:t>
            </a:r>
          </a:p>
          <a:p>
            <a:pPr algn="ctr"/>
            <a:r>
              <a:rPr lang="uk-UA" sz="1600" dirty="0">
                <a:latin typeface="Times New Roman" panose="02020603050405020304" pitchFamily="18" charset="0"/>
                <a:cs typeface="Times New Roman" panose="02020603050405020304" pitchFamily="18" charset="0"/>
              </a:rPr>
              <a:t>1 – гідромоніторно-землесосні установки; 2 – </a:t>
            </a:r>
            <a:r>
              <a:rPr lang="uk-UA" sz="1600" dirty="0" err="1">
                <a:latin typeface="Times New Roman" panose="02020603050405020304" pitchFamily="18" charset="0"/>
                <a:cs typeface="Times New Roman" panose="02020603050405020304" pitchFamily="18" charset="0"/>
              </a:rPr>
              <a:t>польпопроводи</a:t>
            </a:r>
            <a:r>
              <a:rPr lang="uk-UA" sz="1600" dirty="0">
                <a:latin typeface="Times New Roman" panose="02020603050405020304" pitchFamily="18" charset="0"/>
                <a:cs typeface="Times New Roman" panose="02020603050405020304" pitchFamily="18" charset="0"/>
              </a:rPr>
              <a:t>;</a:t>
            </a:r>
          </a:p>
          <a:p>
            <a:pPr algn="ctr"/>
            <a:r>
              <a:rPr lang="uk-UA" sz="1600" dirty="0">
                <a:latin typeface="Times New Roman" panose="02020603050405020304" pitchFamily="18" charset="0"/>
                <a:cs typeface="Times New Roman" panose="02020603050405020304" pitchFamily="18" charset="0"/>
              </a:rPr>
              <a:t> 3 – водовід; 4 – контур кар'єрного поля</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9589" y="1482452"/>
            <a:ext cx="6080805" cy="39627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286061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5496" y="350192"/>
            <a:ext cx="8229600" cy="1062584"/>
          </a:xfrm>
        </p:spPr>
        <p:txBody>
          <a:bodyPr>
            <a:normAutofit/>
          </a:bodyPr>
          <a:lstStyle/>
          <a:p>
            <a:r>
              <a:rPr lang="uk-UA" dirty="0"/>
              <a:t>Елементи Системи розробки</a:t>
            </a:r>
          </a:p>
        </p:txBody>
      </p:sp>
      <p:sp>
        <p:nvSpPr>
          <p:cNvPr id="4" name="TextBox 3"/>
          <p:cNvSpPr txBox="1"/>
          <p:nvPr/>
        </p:nvSpPr>
        <p:spPr>
          <a:xfrm>
            <a:off x="1619672" y="1277749"/>
            <a:ext cx="5760640" cy="430887"/>
          </a:xfrm>
          <a:prstGeom prst="rect">
            <a:avLst/>
          </a:prstGeom>
          <a:noFill/>
        </p:spPr>
        <p:txBody>
          <a:bodyPr wrap="square" rtlCol="0">
            <a:spAutoFit/>
          </a:bodyPr>
          <a:lstStyle/>
          <a:p>
            <a:pPr algn="ctr"/>
            <a:r>
              <a:rPr lang="uk-UA" sz="2200" b="1" i="1" dirty="0">
                <a:solidFill>
                  <a:prstClr val="black"/>
                </a:solidFill>
                <a:latin typeface="Times New Roman" panose="02020603050405020304" pitchFamily="18" charset="0"/>
                <a:cs typeface="Times New Roman" panose="02020603050405020304" pitchFamily="18" charset="0"/>
              </a:rPr>
              <a:t>	</a:t>
            </a:r>
            <a:endParaRPr lang="uk-UA" sz="2200" dirty="0">
              <a:solidFill>
                <a:prstClr val="black"/>
              </a:solidFill>
              <a:latin typeface="Times New Roman" panose="02020603050405020304" pitchFamily="18" charset="0"/>
              <a:cs typeface="Times New Roman" panose="02020603050405020304" pitchFamily="18" charset="0"/>
            </a:endParaRPr>
          </a:p>
        </p:txBody>
      </p:sp>
      <p:sp>
        <p:nvSpPr>
          <p:cNvPr id="6" name="Прямоугольник 5"/>
          <p:cNvSpPr/>
          <p:nvPr/>
        </p:nvSpPr>
        <p:spPr>
          <a:xfrm>
            <a:off x="251520" y="1412776"/>
            <a:ext cx="8640960" cy="430887"/>
          </a:xfrm>
          <a:prstGeom prst="rect">
            <a:avLst/>
          </a:prstGeom>
        </p:spPr>
        <p:txBody>
          <a:bodyPr wrap="square">
            <a:spAutoFit/>
          </a:bodyPr>
          <a:lstStyle/>
          <a:p>
            <a:pPr algn="just"/>
            <a:r>
              <a:rPr lang="en-US" sz="2200" b="1" i="1" dirty="0">
                <a:solidFill>
                  <a:prstClr val="black"/>
                </a:solidFill>
                <a:latin typeface="Times New Roman" panose="02020603050405020304" pitchFamily="18" charset="0"/>
                <a:cs typeface="Times New Roman" panose="02020603050405020304" pitchFamily="18" charset="0"/>
              </a:rPr>
              <a:t>	</a:t>
            </a:r>
            <a:endParaRPr lang="uk-UA" sz="2200" dirty="0">
              <a:solidFill>
                <a:prstClr val="black"/>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760512" y="5445224"/>
            <a:ext cx="7704856" cy="1077218"/>
          </a:xfrm>
          <a:prstGeom prst="rect">
            <a:avLst/>
          </a:prstGeom>
          <a:noFill/>
        </p:spPr>
        <p:txBody>
          <a:bodyPr wrap="square" rtlCol="0">
            <a:spAutoFit/>
          </a:bodyPr>
          <a:lstStyle/>
          <a:p>
            <a:pPr algn="ctr"/>
            <a:r>
              <a:rPr lang="uk-UA" sz="1600" b="1" dirty="0">
                <a:latin typeface="Times New Roman" panose="02020603050405020304" pitchFamily="18" charset="0"/>
                <a:cs typeface="Times New Roman" panose="02020603050405020304" pitchFamily="18" charset="0"/>
              </a:rPr>
              <a:t>Схема гідравлічної розробки порід на ділянці уступа в початковий період після пересування гідрообладнання: </a:t>
            </a:r>
          </a:p>
          <a:p>
            <a:pPr algn="ctr"/>
            <a:r>
              <a:rPr lang="uk-UA" sz="1600" dirty="0">
                <a:latin typeface="Times New Roman" panose="02020603050405020304" pitchFamily="18" charset="0"/>
                <a:cs typeface="Times New Roman" panose="02020603050405020304" pitchFamily="18" charset="0"/>
              </a:rPr>
              <a:t>1 – землесосна станція першого підйому; 2 – гідромонітори;</a:t>
            </a:r>
          </a:p>
          <a:p>
            <a:pPr algn="ctr"/>
            <a:r>
              <a:rPr lang="uk-UA" sz="1600" dirty="0">
                <a:latin typeface="Times New Roman" panose="02020603050405020304" pitchFamily="18" charset="0"/>
                <a:cs typeface="Times New Roman" panose="02020603050405020304" pitchFamily="18" charset="0"/>
              </a:rPr>
              <a:t> 3 – водовід; 4 – пульпопровід; 5 – зумпф; 6 – </a:t>
            </a:r>
            <a:r>
              <a:rPr lang="uk-UA" sz="1600" dirty="0" err="1">
                <a:latin typeface="Times New Roman" panose="02020603050405020304" pitchFamily="18" charset="0"/>
                <a:cs typeface="Times New Roman" panose="02020603050405020304" pitchFamily="18" charset="0"/>
              </a:rPr>
              <a:t>пульповідвідна</a:t>
            </a:r>
            <a:r>
              <a:rPr lang="uk-UA" sz="1600" dirty="0">
                <a:latin typeface="Times New Roman" panose="02020603050405020304" pitchFamily="18" charset="0"/>
                <a:cs typeface="Times New Roman" panose="02020603050405020304" pitchFamily="18" charset="0"/>
              </a:rPr>
              <a:t> канава</a:t>
            </a: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2477273" y="887943"/>
            <a:ext cx="4045437" cy="52277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338140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uk-UA" dirty="0"/>
              <a:t>Гідромеханізація</a:t>
            </a:r>
          </a:p>
        </p:txBody>
      </p:sp>
      <p:sp>
        <p:nvSpPr>
          <p:cNvPr id="4" name="TextBox 3"/>
          <p:cNvSpPr txBox="1"/>
          <p:nvPr/>
        </p:nvSpPr>
        <p:spPr>
          <a:xfrm>
            <a:off x="179512" y="1484784"/>
            <a:ext cx="8856984" cy="3477875"/>
          </a:xfrm>
          <a:prstGeom prst="rect">
            <a:avLst/>
          </a:prstGeom>
          <a:noFill/>
        </p:spPr>
        <p:txBody>
          <a:bodyPr wrap="square" rtlCol="0">
            <a:spAutoFit/>
          </a:bodyPr>
          <a:lstStyle/>
          <a:p>
            <a:pPr algn="just"/>
            <a:r>
              <a:rPr lang="uk-UA" sz="2200" dirty="0">
                <a:latin typeface="Times New Roman" panose="02020603050405020304" pitchFamily="18" charset="0"/>
                <a:cs typeface="Times New Roman" panose="02020603050405020304" pitchFamily="18" charset="0"/>
              </a:rPr>
              <a:t>	</a:t>
            </a:r>
            <a:r>
              <a:rPr lang="ru-RU" sz="2200" b="1" dirty="0" err="1">
                <a:latin typeface="Times New Roman" panose="02020603050405020304" pitchFamily="18" charset="0"/>
                <a:cs typeface="Times New Roman" panose="02020603050405020304" pitchFamily="18" charset="0"/>
              </a:rPr>
              <a:t>Переваги</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гідромеханізації</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відкритих</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гірничих</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робіт</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потоковість</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технологічного</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процесу</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скорочення</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об’ємів</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капітальних</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робіт</a:t>
            </a:r>
            <a:r>
              <a:rPr lang="ru-RU" sz="2200" dirty="0">
                <a:latin typeface="Times New Roman" panose="02020603050405020304" pitchFamily="18" charset="0"/>
                <a:cs typeface="Times New Roman" panose="02020603050405020304" pitchFamily="18" charset="0"/>
              </a:rPr>
              <a:t> та </a:t>
            </a:r>
            <a:r>
              <a:rPr lang="ru-RU" sz="2200" dirty="0" err="1">
                <a:latin typeface="Times New Roman" panose="02020603050405020304" pitchFamily="18" charset="0"/>
                <a:cs typeface="Times New Roman" panose="02020603050405020304" pitchFamily="18" charset="0"/>
              </a:rPr>
              <a:t>відповідно</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термінів</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будівництва</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кар’єрів</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висока</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продуктивність</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праці</a:t>
            </a:r>
            <a:r>
              <a:rPr lang="ru-RU" sz="2200" dirty="0">
                <a:latin typeface="Times New Roman" panose="02020603050405020304" pitchFamily="18" charset="0"/>
                <a:cs typeface="Times New Roman" panose="02020603050405020304" pitchFamily="18" charset="0"/>
              </a:rPr>
              <a:t>; простота, </a:t>
            </a:r>
            <a:r>
              <a:rPr lang="ru-RU" sz="2200" dirty="0" err="1">
                <a:latin typeface="Times New Roman" panose="02020603050405020304" pitchFamily="18" charset="0"/>
                <a:cs typeface="Times New Roman" panose="02020603050405020304" pitchFamily="18" charset="0"/>
              </a:rPr>
              <a:t>низька</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вартість</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незначна</a:t>
            </a:r>
            <a:r>
              <a:rPr lang="ru-RU" sz="2200" dirty="0">
                <a:latin typeface="Times New Roman" panose="02020603050405020304" pitchFamily="18" charset="0"/>
                <a:cs typeface="Times New Roman" panose="02020603050405020304" pitchFamily="18" charset="0"/>
              </a:rPr>
              <a:t> вага і </a:t>
            </a:r>
            <a:r>
              <a:rPr lang="ru-RU" sz="2200" dirty="0" err="1">
                <a:latin typeface="Times New Roman" panose="02020603050405020304" pitchFamily="18" charset="0"/>
                <a:cs typeface="Times New Roman" panose="02020603050405020304" pitchFamily="18" charset="0"/>
              </a:rPr>
              <a:t>невеликі</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розміри</a:t>
            </a:r>
            <a:r>
              <a:rPr lang="ru-RU" sz="2200" dirty="0">
                <a:latin typeface="Times New Roman" panose="02020603050405020304" pitchFamily="18" charset="0"/>
                <a:cs typeface="Times New Roman" panose="02020603050405020304" pitchFamily="18" charset="0"/>
              </a:rPr>
              <a:t> основного </a:t>
            </a:r>
            <a:r>
              <a:rPr lang="ru-RU" sz="2200" dirty="0" err="1">
                <a:latin typeface="Times New Roman" panose="02020603050405020304" pitchFamily="18" charset="0"/>
                <a:cs typeface="Times New Roman" panose="02020603050405020304" pitchFamily="18" charset="0"/>
              </a:rPr>
              <a:t>устаткування</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можливість</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супутнього</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збагачення</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корисних</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копалин</a:t>
            </a:r>
            <a:r>
              <a:rPr lang="ru-RU" sz="2200" dirty="0">
                <a:latin typeface="Times New Roman" panose="02020603050405020304" pitchFamily="18" charset="0"/>
                <a:cs typeface="Times New Roman" panose="02020603050405020304" pitchFamily="18" charset="0"/>
              </a:rPr>
              <a:t>.</a:t>
            </a:r>
          </a:p>
          <a:p>
            <a:pPr algn="just"/>
            <a:r>
              <a:rPr lang="ru-RU" sz="2200" dirty="0">
                <a:latin typeface="Times New Roman" panose="02020603050405020304" pitchFamily="18" charset="0"/>
                <a:cs typeface="Times New Roman" panose="02020603050405020304" pitchFamily="18" charset="0"/>
              </a:rPr>
              <a:t>	</a:t>
            </a:r>
            <a:r>
              <a:rPr lang="ru-RU" sz="2200" b="1" dirty="0" err="1">
                <a:latin typeface="Times New Roman" panose="02020603050405020304" pitchFamily="18" charset="0"/>
                <a:cs typeface="Times New Roman" panose="02020603050405020304" pitchFamily="18" charset="0"/>
              </a:rPr>
              <a:t>Недоліки</a:t>
            </a:r>
            <a:r>
              <a:rPr lang="ru-RU" sz="2200" b="1"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зниження</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продуктивності</a:t>
            </a:r>
            <a:r>
              <a:rPr lang="ru-RU" sz="2200" dirty="0">
                <a:latin typeface="Times New Roman" panose="02020603050405020304" pitchFamily="18" charset="0"/>
                <a:cs typeface="Times New Roman" panose="02020603050405020304" pitchFamily="18" charset="0"/>
              </a:rPr>
              <a:t> при породах, </a:t>
            </a:r>
            <a:r>
              <a:rPr lang="ru-RU" sz="2200" dirty="0" err="1">
                <a:latin typeface="Times New Roman" panose="02020603050405020304" pitchFamily="18" charset="0"/>
                <a:cs typeface="Times New Roman" panose="02020603050405020304" pitchFamily="18" charset="0"/>
              </a:rPr>
              <a:t>що</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важко</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розмиваються</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відносно</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висока</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енергоємність</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робіт</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зниження</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продуктивності</a:t>
            </a:r>
            <a:r>
              <a:rPr lang="ru-RU" sz="2200" dirty="0">
                <a:latin typeface="Times New Roman" panose="02020603050405020304" pitchFamily="18" charset="0"/>
                <a:cs typeface="Times New Roman" panose="02020603050405020304" pitchFamily="18" charset="0"/>
              </a:rPr>
              <a:t> установок у зимовий </a:t>
            </a:r>
            <a:r>
              <a:rPr lang="ru-RU" sz="2200" dirty="0" err="1">
                <a:latin typeface="Times New Roman" panose="02020603050405020304" pitchFamily="18" charset="0"/>
                <a:cs typeface="Times New Roman" panose="02020603050405020304" pitchFamily="18" charset="0"/>
              </a:rPr>
              <a:t>період</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можливе</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подрібнення</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корисної</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копалини</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вище</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допустимої</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межі</a:t>
            </a:r>
            <a:r>
              <a:rPr lang="ru-RU" sz="22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1592811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5496" y="350192"/>
            <a:ext cx="8229600" cy="1062584"/>
          </a:xfrm>
        </p:spPr>
        <p:txBody>
          <a:bodyPr>
            <a:normAutofit/>
          </a:bodyPr>
          <a:lstStyle/>
          <a:p>
            <a:r>
              <a:rPr lang="uk-UA" dirty="0"/>
              <a:t>Елементи Системи розробки</a:t>
            </a:r>
          </a:p>
        </p:txBody>
      </p:sp>
      <p:sp>
        <p:nvSpPr>
          <p:cNvPr id="4" name="TextBox 3"/>
          <p:cNvSpPr txBox="1"/>
          <p:nvPr/>
        </p:nvSpPr>
        <p:spPr>
          <a:xfrm>
            <a:off x="1619672" y="1277749"/>
            <a:ext cx="5760640" cy="430887"/>
          </a:xfrm>
          <a:prstGeom prst="rect">
            <a:avLst/>
          </a:prstGeom>
          <a:noFill/>
        </p:spPr>
        <p:txBody>
          <a:bodyPr wrap="square" rtlCol="0">
            <a:spAutoFit/>
          </a:bodyPr>
          <a:lstStyle/>
          <a:p>
            <a:pPr algn="ctr"/>
            <a:r>
              <a:rPr lang="uk-UA" sz="2200" b="1" i="1" dirty="0">
                <a:solidFill>
                  <a:prstClr val="black"/>
                </a:solidFill>
                <a:latin typeface="Times New Roman" panose="02020603050405020304" pitchFamily="18" charset="0"/>
                <a:cs typeface="Times New Roman" panose="02020603050405020304" pitchFamily="18" charset="0"/>
              </a:rPr>
              <a:t>	</a:t>
            </a:r>
            <a:endParaRPr lang="uk-UA" sz="2200" dirty="0">
              <a:solidFill>
                <a:prstClr val="black"/>
              </a:solidFill>
              <a:latin typeface="Times New Roman" panose="02020603050405020304" pitchFamily="18" charset="0"/>
              <a:cs typeface="Times New Roman" panose="02020603050405020304" pitchFamily="18" charset="0"/>
            </a:endParaRPr>
          </a:p>
        </p:txBody>
      </p:sp>
      <p:sp>
        <p:nvSpPr>
          <p:cNvPr id="6" name="Прямоугольник 5"/>
          <p:cNvSpPr/>
          <p:nvPr/>
        </p:nvSpPr>
        <p:spPr>
          <a:xfrm>
            <a:off x="251520" y="1412776"/>
            <a:ext cx="8640960" cy="430887"/>
          </a:xfrm>
          <a:prstGeom prst="rect">
            <a:avLst/>
          </a:prstGeom>
        </p:spPr>
        <p:txBody>
          <a:bodyPr wrap="square">
            <a:spAutoFit/>
          </a:bodyPr>
          <a:lstStyle/>
          <a:p>
            <a:pPr algn="just"/>
            <a:r>
              <a:rPr lang="en-US" sz="2200" b="1" i="1" dirty="0">
                <a:solidFill>
                  <a:prstClr val="black"/>
                </a:solidFill>
                <a:latin typeface="Times New Roman" panose="02020603050405020304" pitchFamily="18" charset="0"/>
                <a:cs typeface="Times New Roman" panose="02020603050405020304" pitchFamily="18" charset="0"/>
              </a:rPr>
              <a:t>	</a:t>
            </a:r>
            <a:endParaRPr lang="uk-UA" sz="2200" dirty="0">
              <a:solidFill>
                <a:prstClr val="black"/>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0" y="5445224"/>
            <a:ext cx="9144000" cy="1077218"/>
          </a:xfrm>
          <a:prstGeom prst="rect">
            <a:avLst/>
          </a:prstGeom>
          <a:noFill/>
        </p:spPr>
        <p:txBody>
          <a:bodyPr wrap="square" rtlCol="0">
            <a:spAutoFit/>
          </a:bodyPr>
          <a:lstStyle/>
          <a:p>
            <a:pPr algn="ctr"/>
            <a:r>
              <a:rPr lang="uk-UA" sz="1600" b="1" dirty="0">
                <a:latin typeface="Times New Roman" panose="02020603050405020304" pitchFamily="18" charset="0"/>
                <a:cs typeface="Times New Roman" panose="02020603050405020304" pitchFamily="18" charset="0"/>
              </a:rPr>
              <a:t>Залежності витрат </a:t>
            </a:r>
            <a:r>
              <a:rPr lang="uk-UA" sz="1600" b="1" i="1" dirty="0">
                <a:latin typeface="Times New Roman" panose="02020603050405020304" pitchFamily="18" charset="0"/>
                <a:cs typeface="Times New Roman" panose="02020603050405020304" pitchFamily="18" charset="0"/>
              </a:rPr>
              <a:t>С</a:t>
            </a:r>
            <a:r>
              <a:rPr lang="uk-UA" sz="1600" b="1" dirty="0">
                <a:latin typeface="Times New Roman" panose="02020603050405020304" pitchFamily="18" charset="0"/>
                <a:cs typeface="Times New Roman" panose="02020603050405020304" pitchFamily="18" charset="0"/>
              </a:rPr>
              <a:t>  на розробку 1 м куб. пухких порід від висоти уступа при річному об'ємі розкривних робіт 6 млн. м куб.: </a:t>
            </a:r>
          </a:p>
          <a:p>
            <a:pPr algn="ctr"/>
            <a:r>
              <a:rPr lang="uk-UA" sz="1600" i="1" dirty="0">
                <a:latin typeface="Times New Roman" panose="02020603050405020304" pitchFamily="18" charset="0"/>
                <a:cs typeface="Times New Roman" panose="02020603050405020304" pitchFamily="18" charset="0"/>
              </a:rPr>
              <a:t>а, б, в, г</a:t>
            </a:r>
            <a:r>
              <a:rPr lang="uk-UA" sz="1600" dirty="0">
                <a:latin typeface="Times New Roman" panose="02020603050405020304" pitchFamily="18" charset="0"/>
                <a:cs typeface="Times New Roman" panose="02020603050405020304" pitchFamily="18" charset="0"/>
              </a:rPr>
              <a:t> -  – при відстані гідротранспортування 1500, 3000, 4500 та 6000 м відповідно; </a:t>
            </a:r>
          </a:p>
          <a:p>
            <a:pPr algn="ctr"/>
            <a:r>
              <a:rPr lang="uk-UA" sz="1600" i="1" dirty="0">
                <a:latin typeface="Times New Roman" panose="02020603050405020304" pitchFamily="18" charset="0"/>
                <a:cs typeface="Times New Roman" panose="02020603050405020304" pitchFamily="18" charset="0"/>
              </a:rPr>
              <a:t>1, 2, 3 та 4</a:t>
            </a:r>
            <a:r>
              <a:rPr lang="uk-UA" sz="1600" dirty="0">
                <a:latin typeface="Times New Roman" panose="02020603050405020304" pitchFamily="18" charset="0"/>
                <a:cs typeface="Times New Roman" panose="02020603050405020304" pitchFamily="18" charset="0"/>
              </a:rPr>
              <a:t> – при продуктивності землесоса відповідно 1500, 3000, 4500 та 6000 м куб./год;</a:t>
            </a: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7744" y="1347594"/>
            <a:ext cx="4536349" cy="40976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606706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5496" y="350192"/>
            <a:ext cx="8229600" cy="1062584"/>
          </a:xfrm>
        </p:spPr>
        <p:txBody>
          <a:bodyPr>
            <a:normAutofit/>
          </a:bodyPr>
          <a:lstStyle/>
          <a:p>
            <a:r>
              <a:rPr lang="uk-UA" dirty="0"/>
              <a:t>Елементи Системи розробки</a:t>
            </a:r>
          </a:p>
        </p:txBody>
      </p:sp>
      <p:sp>
        <p:nvSpPr>
          <p:cNvPr id="4" name="TextBox 3"/>
          <p:cNvSpPr txBox="1"/>
          <p:nvPr/>
        </p:nvSpPr>
        <p:spPr>
          <a:xfrm>
            <a:off x="1619672" y="1277749"/>
            <a:ext cx="5760640" cy="430887"/>
          </a:xfrm>
          <a:prstGeom prst="rect">
            <a:avLst/>
          </a:prstGeom>
          <a:noFill/>
        </p:spPr>
        <p:txBody>
          <a:bodyPr wrap="square" rtlCol="0">
            <a:spAutoFit/>
          </a:bodyPr>
          <a:lstStyle/>
          <a:p>
            <a:pPr algn="ctr"/>
            <a:r>
              <a:rPr lang="uk-UA" sz="2200" b="1" i="1" dirty="0">
                <a:solidFill>
                  <a:prstClr val="black"/>
                </a:solidFill>
                <a:latin typeface="Times New Roman" panose="02020603050405020304" pitchFamily="18" charset="0"/>
                <a:cs typeface="Times New Roman" panose="02020603050405020304" pitchFamily="18" charset="0"/>
              </a:rPr>
              <a:t>	</a:t>
            </a:r>
            <a:endParaRPr lang="uk-UA" sz="2200" dirty="0">
              <a:solidFill>
                <a:prstClr val="black"/>
              </a:solidFill>
              <a:latin typeface="Times New Roman" panose="02020603050405020304" pitchFamily="18" charset="0"/>
              <a:cs typeface="Times New Roman" panose="02020603050405020304" pitchFamily="18" charset="0"/>
            </a:endParaRPr>
          </a:p>
        </p:txBody>
      </p:sp>
      <p:sp>
        <p:nvSpPr>
          <p:cNvPr id="6" name="Прямоугольник 5"/>
          <p:cNvSpPr/>
          <p:nvPr/>
        </p:nvSpPr>
        <p:spPr>
          <a:xfrm>
            <a:off x="251520" y="1412776"/>
            <a:ext cx="8640960" cy="430887"/>
          </a:xfrm>
          <a:prstGeom prst="rect">
            <a:avLst/>
          </a:prstGeom>
        </p:spPr>
        <p:txBody>
          <a:bodyPr wrap="square">
            <a:spAutoFit/>
          </a:bodyPr>
          <a:lstStyle/>
          <a:p>
            <a:pPr algn="just"/>
            <a:r>
              <a:rPr lang="en-US" sz="2200" b="1" i="1" dirty="0">
                <a:solidFill>
                  <a:prstClr val="black"/>
                </a:solidFill>
                <a:latin typeface="Times New Roman" panose="02020603050405020304" pitchFamily="18" charset="0"/>
                <a:cs typeface="Times New Roman" panose="02020603050405020304" pitchFamily="18" charset="0"/>
              </a:rPr>
              <a:t>	</a:t>
            </a:r>
            <a:endParaRPr lang="uk-UA" sz="2200" dirty="0">
              <a:solidFill>
                <a:prstClr val="black"/>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0" y="5445224"/>
            <a:ext cx="9144000" cy="830997"/>
          </a:xfrm>
          <a:prstGeom prst="rect">
            <a:avLst/>
          </a:prstGeom>
          <a:noFill/>
        </p:spPr>
        <p:txBody>
          <a:bodyPr wrap="square" rtlCol="0">
            <a:spAutoFit/>
          </a:bodyPr>
          <a:lstStyle/>
          <a:p>
            <a:pPr algn="ctr"/>
            <a:r>
              <a:rPr lang="uk-UA" sz="1600" b="1" dirty="0">
                <a:latin typeface="Times New Roman" panose="02020603050405020304" pitchFamily="18" charset="0"/>
                <a:cs typeface="Times New Roman" panose="02020603050405020304" pitchFamily="18" charset="0"/>
              </a:rPr>
              <a:t>Схеми переміщення фронту гірничих робіт у кар'єрі: </a:t>
            </a:r>
          </a:p>
          <a:p>
            <a:pPr algn="ctr"/>
            <a:r>
              <a:rPr lang="uk-UA" sz="1600" i="1" dirty="0">
                <a:latin typeface="Times New Roman" panose="02020603050405020304" pitchFamily="18" charset="0"/>
                <a:cs typeface="Times New Roman" panose="02020603050405020304" pitchFamily="18" charset="0"/>
              </a:rPr>
              <a:t>а</a:t>
            </a:r>
            <a:r>
              <a:rPr lang="uk-UA" sz="1600" dirty="0">
                <a:latin typeface="Times New Roman" panose="02020603050405020304" pitchFamily="18" charset="0"/>
                <a:cs typeface="Times New Roman" panose="02020603050405020304" pitchFamily="18" charset="0"/>
              </a:rPr>
              <a:t> – паралельне поздовжнє переміщення; </a:t>
            </a:r>
            <a:r>
              <a:rPr lang="uk-UA" sz="1600" i="1" dirty="0">
                <a:latin typeface="Times New Roman" panose="02020603050405020304" pitchFamily="18" charset="0"/>
                <a:cs typeface="Times New Roman" panose="02020603050405020304" pitchFamily="18" charset="0"/>
              </a:rPr>
              <a:t>б</a:t>
            </a:r>
            <a:r>
              <a:rPr lang="uk-UA" sz="1600" dirty="0">
                <a:latin typeface="Times New Roman" panose="02020603050405020304" pitchFamily="18" charset="0"/>
                <a:cs typeface="Times New Roman" panose="02020603050405020304" pitchFamily="18" charset="0"/>
              </a:rPr>
              <a:t> – паралельне поперечне переміщення; </a:t>
            </a:r>
          </a:p>
          <a:p>
            <a:pPr algn="ctr"/>
            <a:r>
              <a:rPr lang="uk-UA" sz="1600" i="1" dirty="0">
                <a:latin typeface="Times New Roman" panose="02020603050405020304" pitchFamily="18" charset="0"/>
                <a:cs typeface="Times New Roman" panose="02020603050405020304" pitchFamily="18" charset="0"/>
              </a:rPr>
              <a:t>в</a:t>
            </a:r>
            <a:r>
              <a:rPr lang="uk-UA" sz="1600" dirty="0">
                <a:latin typeface="Times New Roman" panose="02020603050405020304" pitchFamily="18" charset="0"/>
                <a:cs typeface="Times New Roman" panose="02020603050405020304" pitchFamily="18" charset="0"/>
              </a:rPr>
              <a:t> – віялоподібне переміщення; </a:t>
            </a:r>
            <a:r>
              <a:rPr lang="uk-UA" sz="1600" i="1" dirty="0">
                <a:latin typeface="Times New Roman" panose="02020603050405020304" pitchFamily="18" charset="0"/>
                <a:cs typeface="Times New Roman" panose="02020603050405020304" pitchFamily="18" charset="0"/>
              </a:rPr>
              <a:t>а</a:t>
            </a:r>
            <a:r>
              <a:rPr lang="uk-UA" sz="1600" dirty="0">
                <a:latin typeface="Times New Roman" panose="02020603050405020304" pitchFamily="18" charset="0"/>
                <a:cs typeface="Times New Roman" panose="02020603050405020304" pitchFamily="18" charset="0"/>
              </a:rPr>
              <a:t> – змішане переміщення</a:t>
            </a: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9596" y="1727686"/>
            <a:ext cx="6820791" cy="31830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140718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5496" y="350192"/>
            <a:ext cx="8229600" cy="1062584"/>
          </a:xfrm>
        </p:spPr>
        <p:txBody>
          <a:bodyPr>
            <a:normAutofit/>
          </a:bodyPr>
          <a:lstStyle/>
          <a:p>
            <a:r>
              <a:rPr lang="uk-UA" dirty="0"/>
              <a:t>Розробка порід гідромоніторами</a:t>
            </a:r>
          </a:p>
        </p:txBody>
      </p:sp>
      <p:sp>
        <p:nvSpPr>
          <p:cNvPr id="4" name="TextBox 3"/>
          <p:cNvSpPr txBox="1"/>
          <p:nvPr/>
        </p:nvSpPr>
        <p:spPr>
          <a:xfrm>
            <a:off x="1619672" y="1277749"/>
            <a:ext cx="5760640" cy="430887"/>
          </a:xfrm>
          <a:prstGeom prst="rect">
            <a:avLst/>
          </a:prstGeom>
          <a:noFill/>
        </p:spPr>
        <p:txBody>
          <a:bodyPr wrap="square" rtlCol="0">
            <a:spAutoFit/>
          </a:bodyPr>
          <a:lstStyle/>
          <a:p>
            <a:pPr algn="ctr"/>
            <a:r>
              <a:rPr lang="uk-UA" sz="2200" b="1" i="1" dirty="0">
                <a:solidFill>
                  <a:prstClr val="black"/>
                </a:solidFill>
                <a:latin typeface="Times New Roman" panose="02020603050405020304" pitchFamily="18" charset="0"/>
                <a:cs typeface="Times New Roman" panose="02020603050405020304" pitchFamily="18" charset="0"/>
              </a:rPr>
              <a:t>	</a:t>
            </a:r>
            <a:endParaRPr lang="uk-UA" sz="2200" dirty="0">
              <a:solidFill>
                <a:prstClr val="black"/>
              </a:solidFill>
              <a:latin typeface="Times New Roman" panose="02020603050405020304" pitchFamily="18" charset="0"/>
              <a:cs typeface="Times New Roman" panose="02020603050405020304" pitchFamily="18" charset="0"/>
            </a:endParaRPr>
          </a:p>
        </p:txBody>
      </p:sp>
      <p:sp>
        <p:nvSpPr>
          <p:cNvPr id="6" name="Прямоугольник 5"/>
          <p:cNvSpPr/>
          <p:nvPr/>
        </p:nvSpPr>
        <p:spPr>
          <a:xfrm>
            <a:off x="251520" y="1412776"/>
            <a:ext cx="8640960" cy="430887"/>
          </a:xfrm>
          <a:prstGeom prst="rect">
            <a:avLst/>
          </a:prstGeom>
        </p:spPr>
        <p:txBody>
          <a:bodyPr wrap="square">
            <a:spAutoFit/>
          </a:bodyPr>
          <a:lstStyle/>
          <a:p>
            <a:pPr algn="just"/>
            <a:r>
              <a:rPr lang="en-US" sz="2200" b="1" i="1" dirty="0">
                <a:solidFill>
                  <a:prstClr val="black"/>
                </a:solidFill>
                <a:latin typeface="Times New Roman" panose="02020603050405020304" pitchFamily="18" charset="0"/>
                <a:cs typeface="Times New Roman" panose="02020603050405020304" pitchFamily="18" charset="0"/>
              </a:rPr>
              <a:t>	</a:t>
            </a:r>
            <a:endParaRPr lang="uk-UA" sz="2200" dirty="0">
              <a:solidFill>
                <a:prstClr val="black"/>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0" y="4725144"/>
            <a:ext cx="5750368" cy="1323439"/>
          </a:xfrm>
          <a:prstGeom prst="rect">
            <a:avLst/>
          </a:prstGeom>
          <a:noFill/>
        </p:spPr>
        <p:txBody>
          <a:bodyPr wrap="square" rtlCol="0">
            <a:spAutoFit/>
          </a:bodyPr>
          <a:lstStyle/>
          <a:p>
            <a:pPr algn="ctr"/>
            <a:r>
              <a:rPr lang="uk-UA" sz="1600" b="1" dirty="0">
                <a:latin typeface="Times New Roman" panose="02020603050405020304" pitchFamily="18" charset="0"/>
                <a:cs typeface="Times New Roman" panose="02020603050405020304" pitchFamily="18" charset="0"/>
              </a:rPr>
              <a:t>Основні елементи гідромонітора: </a:t>
            </a:r>
          </a:p>
          <a:p>
            <a:pPr algn="ctr"/>
            <a:r>
              <a:rPr lang="uk-UA" sz="1600" dirty="0">
                <a:latin typeface="Times New Roman" panose="02020603050405020304" pitchFamily="18" charset="0"/>
                <a:cs typeface="Times New Roman" panose="02020603050405020304" pitchFamily="18" charset="0"/>
              </a:rPr>
              <a:t>1 – салазки; 2 – підвідний трубопровід; </a:t>
            </a:r>
          </a:p>
          <a:p>
            <a:pPr algn="ctr"/>
            <a:r>
              <a:rPr lang="uk-UA" sz="1600" dirty="0">
                <a:latin typeface="Times New Roman" panose="02020603050405020304" pitchFamily="18" charset="0"/>
                <a:cs typeface="Times New Roman" panose="02020603050405020304" pitchFamily="18" charset="0"/>
              </a:rPr>
              <a:t>3 – гідроциліндр повороту ствола; 4 – верхнє коліно; </a:t>
            </a:r>
          </a:p>
          <a:p>
            <a:pPr algn="ctr"/>
            <a:r>
              <a:rPr lang="uk-UA" sz="1600" dirty="0">
                <a:latin typeface="Times New Roman" panose="02020603050405020304" pitchFamily="18" charset="0"/>
                <a:cs typeface="Times New Roman" panose="02020603050405020304" pitchFamily="18" charset="0"/>
              </a:rPr>
              <a:t>5 – горизонтальний шарнір; 6 – циліндр підйому ствола;  </a:t>
            </a:r>
          </a:p>
          <a:p>
            <a:pPr algn="ctr"/>
            <a:r>
              <a:rPr lang="uk-UA" sz="1600" dirty="0">
                <a:latin typeface="Times New Roman" panose="02020603050405020304" pitchFamily="18" charset="0"/>
                <a:cs typeface="Times New Roman" panose="02020603050405020304" pitchFamily="18" charset="0"/>
              </a:rPr>
              <a:t>7 – вертикальний шарнір; 8 – ствол; 9 - насадка</a:t>
            </a: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64967" y="2348880"/>
            <a:ext cx="3571529" cy="16406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983" y="1708636"/>
            <a:ext cx="5174097" cy="27621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511967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5496" y="350192"/>
            <a:ext cx="9108504" cy="1062584"/>
          </a:xfrm>
        </p:spPr>
        <p:txBody>
          <a:bodyPr>
            <a:normAutofit fontScale="90000"/>
          </a:bodyPr>
          <a:lstStyle/>
          <a:p>
            <a:r>
              <a:rPr lang="uk-UA" dirty="0"/>
              <a:t>Технічні характеристики гідромоніторів</a:t>
            </a:r>
          </a:p>
        </p:txBody>
      </p:sp>
      <p:sp>
        <p:nvSpPr>
          <p:cNvPr id="4" name="TextBox 3"/>
          <p:cNvSpPr txBox="1"/>
          <p:nvPr/>
        </p:nvSpPr>
        <p:spPr>
          <a:xfrm>
            <a:off x="1619672" y="1277749"/>
            <a:ext cx="5760640" cy="430887"/>
          </a:xfrm>
          <a:prstGeom prst="rect">
            <a:avLst/>
          </a:prstGeom>
          <a:noFill/>
        </p:spPr>
        <p:txBody>
          <a:bodyPr wrap="square" rtlCol="0">
            <a:spAutoFit/>
          </a:bodyPr>
          <a:lstStyle/>
          <a:p>
            <a:pPr algn="ctr"/>
            <a:r>
              <a:rPr lang="uk-UA" sz="2200" b="1" i="1" dirty="0">
                <a:solidFill>
                  <a:prstClr val="black"/>
                </a:solidFill>
                <a:latin typeface="Times New Roman" panose="02020603050405020304" pitchFamily="18" charset="0"/>
                <a:cs typeface="Times New Roman" panose="02020603050405020304" pitchFamily="18" charset="0"/>
              </a:rPr>
              <a:t>	</a:t>
            </a:r>
            <a:endParaRPr lang="uk-UA" sz="2200" dirty="0">
              <a:solidFill>
                <a:prstClr val="black"/>
              </a:solidFill>
              <a:latin typeface="Times New Roman" panose="02020603050405020304" pitchFamily="18" charset="0"/>
              <a:cs typeface="Times New Roman" panose="02020603050405020304" pitchFamily="18" charset="0"/>
            </a:endParaRPr>
          </a:p>
        </p:txBody>
      </p:sp>
      <p:sp>
        <p:nvSpPr>
          <p:cNvPr id="6" name="Прямоугольник 5"/>
          <p:cNvSpPr/>
          <p:nvPr/>
        </p:nvSpPr>
        <p:spPr>
          <a:xfrm>
            <a:off x="251520" y="1412776"/>
            <a:ext cx="8640960" cy="430887"/>
          </a:xfrm>
          <a:prstGeom prst="rect">
            <a:avLst/>
          </a:prstGeom>
        </p:spPr>
        <p:txBody>
          <a:bodyPr wrap="square">
            <a:spAutoFit/>
          </a:bodyPr>
          <a:lstStyle/>
          <a:p>
            <a:pPr algn="just"/>
            <a:r>
              <a:rPr lang="en-US" sz="2200" b="1" i="1" dirty="0">
                <a:solidFill>
                  <a:prstClr val="black"/>
                </a:solidFill>
                <a:latin typeface="Times New Roman" panose="02020603050405020304" pitchFamily="18" charset="0"/>
                <a:cs typeface="Times New Roman" panose="02020603050405020304" pitchFamily="18" charset="0"/>
              </a:rPr>
              <a:t>	</a:t>
            </a:r>
            <a:endParaRPr lang="uk-UA" sz="2200" dirty="0">
              <a:solidFill>
                <a:prstClr val="black"/>
              </a:solidFill>
              <a:latin typeface="Times New Roman" panose="02020603050405020304" pitchFamily="18" charset="0"/>
              <a:cs typeface="Times New Roman" panose="02020603050405020304" pitchFamily="18" charset="0"/>
            </a:endParaRPr>
          </a:p>
        </p:txBody>
      </p:sp>
      <p:graphicFrame>
        <p:nvGraphicFramePr>
          <p:cNvPr id="3" name="Таблица 2"/>
          <p:cNvGraphicFramePr>
            <a:graphicFrameLocks noGrp="1"/>
          </p:cNvGraphicFramePr>
          <p:nvPr>
            <p:extLst>
              <p:ext uri="{D42A27DB-BD31-4B8C-83A1-F6EECF244321}">
                <p14:modId xmlns:p14="http://schemas.microsoft.com/office/powerpoint/2010/main" val="2563032513"/>
              </p:ext>
            </p:extLst>
          </p:nvPr>
        </p:nvGraphicFramePr>
        <p:xfrm>
          <a:off x="1385886" y="1493192"/>
          <a:ext cx="6372227" cy="4847599"/>
        </p:xfrm>
        <a:graphic>
          <a:graphicData uri="http://schemas.openxmlformats.org/drawingml/2006/table">
            <a:tbl>
              <a:tblPr firstRow="1" firstCol="1" bandRow="1">
                <a:tableStyleId>{5C22544A-7EE6-4342-B048-85BDC9FD1C3A}</a:tableStyleId>
              </a:tblPr>
              <a:tblGrid>
                <a:gridCol w="866663">
                  <a:extLst>
                    <a:ext uri="{9D8B030D-6E8A-4147-A177-3AD203B41FA5}">
                      <a16:colId xmlns:a16="http://schemas.microsoft.com/office/drawing/2014/main" val="20000"/>
                    </a:ext>
                  </a:extLst>
                </a:gridCol>
                <a:gridCol w="443977">
                  <a:extLst>
                    <a:ext uri="{9D8B030D-6E8A-4147-A177-3AD203B41FA5}">
                      <a16:colId xmlns:a16="http://schemas.microsoft.com/office/drawing/2014/main" val="20001"/>
                    </a:ext>
                  </a:extLst>
                </a:gridCol>
                <a:gridCol w="443977">
                  <a:extLst>
                    <a:ext uri="{9D8B030D-6E8A-4147-A177-3AD203B41FA5}">
                      <a16:colId xmlns:a16="http://schemas.microsoft.com/office/drawing/2014/main" val="20002"/>
                    </a:ext>
                  </a:extLst>
                </a:gridCol>
                <a:gridCol w="443977">
                  <a:extLst>
                    <a:ext uri="{9D8B030D-6E8A-4147-A177-3AD203B41FA5}">
                      <a16:colId xmlns:a16="http://schemas.microsoft.com/office/drawing/2014/main" val="20003"/>
                    </a:ext>
                  </a:extLst>
                </a:gridCol>
                <a:gridCol w="443977">
                  <a:extLst>
                    <a:ext uri="{9D8B030D-6E8A-4147-A177-3AD203B41FA5}">
                      <a16:colId xmlns:a16="http://schemas.microsoft.com/office/drawing/2014/main" val="20004"/>
                    </a:ext>
                  </a:extLst>
                </a:gridCol>
                <a:gridCol w="443977">
                  <a:extLst>
                    <a:ext uri="{9D8B030D-6E8A-4147-A177-3AD203B41FA5}">
                      <a16:colId xmlns:a16="http://schemas.microsoft.com/office/drawing/2014/main" val="20005"/>
                    </a:ext>
                  </a:extLst>
                </a:gridCol>
                <a:gridCol w="443977">
                  <a:extLst>
                    <a:ext uri="{9D8B030D-6E8A-4147-A177-3AD203B41FA5}">
                      <a16:colId xmlns:a16="http://schemas.microsoft.com/office/drawing/2014/main" val="20006"/>
                    </a:ext>
                  </a:extLst>
                </a:gridCol>
                <a:gridCol w="443977">
                  <a:extLst>
                    <a:ext uri="{9D8B030D-6E8A-4147-A177-3AD203B41FA5}">
                      <a16:colId xmlns:a16="http://schemas.microsoft.com/office/drawing/2014/main" val="20007"/>
                    </a:ext>
                  </a:extLst>
                </a:gridCol>
                <a:gridCol w="443977">
                  <a:extLst>
                    <a:ext uri="{9D8B030D-6E8A-4147-A177-3AD203B41FA5}">
                      <a16:colId xmlns:a16="http://schemas.microsoft.com/office/drawing/2014/main" val="20008"/>
                    </a:ext>
                  </a:extLst>
                </a:gridCol>
                <a:gridCol w="443977">
                  <a:extLst>
                    <a:ext uri="{9D8B030D-6E8A-4147-A177-3AD203B41FA5}">
                      <a16:colId xmlns:a16="http://schemas.microsoft.com/office/drawing/2014/main" val="20009"/>
                    </a:ext>
                  </a:extLst>
                </a:gridCol>
                <a:gridCol w="443977">
                  <a:extLst>
                    <a:ext uri="{9D8B030D-6E8A-4147-A177-3AD203B41FA5}">
                      <a16:colId xmlns:a16="http://schemas.microsoft.com/office/drawing/2014/main" val="20010"/>
                    </a:ext>
                  </a:extLst>
                </a:gridCol>
                <a:gridCol w="532897">
                  <a:extLst>
                    <a:ext uri="{9D8B030D-6E8A-4147-A177-3AD203B41FA5}">
                      <a16:colId xmlns:a16="http://schemas.microsoft.com/office/drawing/2014/main" val="20011"/>
                    </a:ext>
                  </a:extLst>
                </a:gridCol>
                <a:gridCol w="532897">
                  <a:extLst>
                    <a:ext uri="{9D8B030D-6E8A-4147-A177-3AD203B41FA5}">
                      <a16:colId xmlns:a16="http://schemas.microsoft.com/office/drawing/2014/main" val="20012"/>
                    </a:ext>
                  </a:extLst>
                </a:gridCol>
              </a:tblGrid>
              <a:tr h="135611">
                <a:tc rowSpan="2">
                  <a:txBody>
                    <a:bodyPr/>
                    <a:lstStyle/>
                    <a:p>
                      <a:pPr algn="ctr">
                        <a:lnSpc>
                          <a:spcPct val="115000"/>
                        </a:lnSpc>
                        <a:spcAft>
                          <a:spcPts val="0"/>
                        </a:spcAft>
                      </a:pPr>
                      <a:r>
                        <a:rPr lang="uk-UA" sz="750" dirty="0">
                          <a:effectLst/>
                        </a:rPr>
                        <a:t>Показники</a:t>
                      </a:r>
                      <a:endParaRPr lang="uk-UA" sz="1100" dirty="0">
                        <a:effectLst/>
                        <a:latin typeface="Times New Roman"/>
                        <a:ea typeface="Calibri"/>
                      </a:endParaRPr>
                    </a:p>
                  </a:txBody>
                  <a:tcPr marL="68580" marR="68580" marT="0" marB="0" anchor="ctr"/>
                </a:tc>
                <a:tc gridSpan="12">
                  <a:txBody>
                    <a:bodyPr/>
                    <a:lstStyle/>
                    <a:p>
                      <a:pPr algn="ctr">
                        <a:lnSpc>
                          <a:spcPct val="115000"/>
                        </a:lnSpc>
                        <a:spcAft>
                          <a:spcPts val="0"/>
                        </a:spcAft>
                      </a:pPr>
                      <a:r>
                        <a:rPr lang="uk-UA" sz="750">
                          <a:effectLst/>
                        </a:rPr>
                        <a:t>Тип гідромонітору</a:t>
                      </a:r>
                      <a:endParaRPr lang="uk-UA" sz="1100">
                        <a:effectLst/>
                        <a:latin typeface="Times New Roman"/>
                        <a:ea typeface="Calibri"/>
                      </a:endParaRPr>
                    </a:p>
                  </a:txBody>
                  <a:tcPr marL="68580" marR="68580" marT="0" marB="0"/>
                </a:tc>
                <a:tc hMerge="1">
                  <a:txBody>
                    <a:bodyPr/>
                    <a:lstStyle/>
                    <a:p>
                      <a:endParaRPr lang="uk-UA"/>
                    </a:p>
                  </a:txBody>
                  <a:tcPr/>
                </a:tc>
                <a:tc hMerge="1">
                  <a:txBody>
                    <a:bodyPr/>
                    <a:lstStyle/>
                    <a:p>
                      <a:endParaRPr lang="uk-UA"/>
                    </a:p>
                  </a:txBody>
                  <a:tcPr/>
                </a:tc>
                <a:tc hMerge="1">
                  <a:txBody>
                    <a:bodyPr/>
                    <a:lstStyle/>
                    <a:p>
                      <a:endParaRPr lang="uk-UA"/>
                    </a:p>
                  </a:txBody>
                  <a:tcPr/>
                </a:tc>
                <a:tc hMerge="1">
                  <a:txBody>
                    <a:bodyPr/>
                    <a:lstStyle/>
                    <a:p>
                      <a:endParaRPr lang="uk-UA"/>
                    </a:p>
                  </a:txBody>
                  <a:tcPr/>
                </a:tc>
                <a:tc hMerge="1">
                  <a:txBody>
                    <a:bodyPr/>
                    <a:lstStyle/>
                    <a:p>
                      <a:endParaRPr lang="uk-UA"/>
                    </a:p>
                  </a:txBody>
                  <a:tcPr/>
                </a:tc>
                <a:tc hMerge="1">
                  <a:txBody>
                    <a:bodyPr/>
                    <a:lstStyle/>
                    <a:p>
                      <a:endParaRPr lang="uk-UA"/>
                    </a:p>
                  </a:txBody>
                  <a:tcPr/>
                </a:tc>
                <a:tc hMerge="1">
                  <a:txBody>
                    <a:bodyPr/>
                    <a:lstStyle/>
                    <a:p>
                      <a:endParaRPr lang="uk-UA"/>
                    </a:p>
                  </a:txBody>
                  <a:tcPr/>
                </a:tc>
                <a:tc hMerge="1">
                  <a:txBody>
                    <a:bodyPr/>
                    <a:lstStyle/>
                    <a:p>
                      <a:endParaRPr lang="uk-UA"/>
                    </a:p>
                  </a:txBody>
                  <a:tcPr/>
                </a:tc>
                <a:tc hMerge="1">
                  <a:txBody>
                    <a:bodyPr/>
                    <a:lstStyle/>
                    <a:p>
                      <a:endParaRPr lang="uk-UA"/>
                    </a:p>
                  </a:txBody>
                  <a:tcPr/>
                </a:tc>
                <a:tc hMerge="1">
                  <a:txBody>
                    <a:bodyPr/>
                    <a:lstStyle/>
                    <a:p>
                      <a:endParaRPr lang="uk-UA"/>
                    </a:p>
                  </a:txBody>
                  <a:tcPr/>
                </a:tc>
                <a:tc hMerge="1">
                  <a:txBody>
                    <a:bodyPr/>
                    <a:lstStyle/>
                    <a:p>
                      <a:endParaRPr lang="uk-UA"/>
                    </a:p>
                  </a:txBody>
                  <a:tcPr/>
                </a:tc>
                <a:extLst>
                  <a:ext uri="{0D108BD9-81ED-4DB2-BD59-A6C34878D82A}">
                    <a16:rowId xmlns:a16="http://schemas.microsoft.com/office/drawing/2014/main" val="10000"/>
                  </a:ext>
                </a:extLst>
              </a:tr>
              <a:tr h="790247">
                <a:tc vMerge="1">
                  <a:txBody>
                    <a:bodyPr/>
                    <a:lstStyle/>
                    <a:p>
                      <a:endParaRPr lang="uk-UA"/>
                    </a:p>
                  </a:txBody>
                  <a:tcPr/>
                </a:tc>
                <a:tc>
                  <a:txBody>
                    <a:bodyPr/>
                    <a:lstStyle/>
                    <a:p>
                      <a:pPr marL="71755" marR="71755" algn="ctr">
                        <a:lnSpc>
                          <a:spcPct val="115000"/>
                        </a:lnSpc>
                        <a:spcAft>
                          <a:spcPts val="0"/>
                        </a:spcAft>
                      </a:pPr>
                      <a:r>
                        <a:rPr lang="uk-UA" sz="900" dirty="0">
                          <a:effectLst/>
                        </a:rPr>
                        <a:t>ГДУ–250</a:t>
                      </a:r>
                      <a:endParaRPr lang="uk-UA" sz="900" dirty="0">
                        <a:effectLst/>
                        <a:latin typeface="Times New Roman"/>
                        <a:ea typeface="Calibri"/>
                      </a:endParaRPr>
                    </a:p>
                  </a:txBody>
                  <a:tcPr marL="68580" marR="68580" marT="0" marB="0" vert="vert270" anchor="ctr"/>
                </a:tc>
                <a:tc>
                  <a:txBody>
                    <a:bodyPr/>
                    <a:lstStyle/>
                    <a:p>
                      <a:pPr marL="71755" marR="71755" algn="ctr">
                        <a:lnSpc>
                          <a:spcPct val="115000"/>
                        </a:lnSpc>
                        <a:spcAft>
                          <a:spcPts val="0"/>
                        </a:spcAft>
                      </a:pPr>
                      <a:r>
                        <a:rPr lang="uk-UA" sz="900" dirty="0">
                          <a:effectLst/>
                        </a:rPr>
                        <a:t>ГМН–250</a:t>
                      </a:r>
                      <a:endParaRPr lang="uk-UA" sz="900" dirty="0">
                        <a:effectLst/>
                        <a:latin typeface="Times New Roman"/>
                        <a:ea typeface="Calibri"/>
                      </a:endParaRPr>
                    </a:p>
                  </a:txBody>
                  <a:tcPr marL="68580" marR="68580" marT="0" marB="0" vert="vert270" anchor="ctr"/>
                </a:tc>
                <a:tc>
                  <a:txBody>
                    <a:bodyPr/>
                    <a:lstStyle/>
                    <a:p>
                      <a:pPr marL="71755" marR="71755" algn="ctr">
                        <a:lnSpc>
                          <a:spcPct val="115000"/>
                        </a:lnSpc>
                        <a:spcAft>
                          <a:spcPts val="0"/>
                        </a:spcAft>
                      </a:pPr>
                      <a:r>
                        <a:rPr lang="uk-UA" sz="900" dirty="0">
                          <a:effectLst/>
                        </a:rPr>
                        <a:t>ГМН–250С</a:t>
                      </a:r>
                      <a:endParaRPr lang="uk-UA" sz="900" dirty="0">
                        <a:effectLst/>
                        <a:latin typeface="Times New Roman"/>
                        <a:ea typeface="Calibri"/>
                      </a:endParaRPr>
                    </a:p>
                  </a:txBody>
                  <a:tcPr marL="68580" marR="68580" marT="0" marB="0" vert="vert270" anchor="ctr"/>
                </a:tc>
                <a:tc>
                  <a:txBody>
                    <a:bodyPr/>
                    <a:lstStyle/>
                    <a:p>
                      <a:pPr marL="71755" marR="71755" algn="ctr">
                        <a:lnSpc>
                          <a:spcPct val="115000"/>
                        </a:lnSpc>
                        <a:spcAft>
                          <a:spcPts val="0"/>
                        </a:spcAft>
                      </a:pPr>
                      <a:r>
                        <a:rPr lang="uk-UA" sz="900" dirty="0">
                          <a:effectLst/>
                        </a:rPr>
                        <a:t>ГМС–250</a:t>
                      </a:r>
                      <a:endParaRPr lang="uk-UA" sz="900" dirty="0">
                        <a:effectLst/>
                        <a:latin typeface="Times New Roman"/>
                        <a:ea typeface="Calibri"/>
                      </a:endParaRPr>
                    </a:p>
                  </a:txBody>
                  <a:tcPr marL="68580" marR="68580" marT="0" marB="0" vert="vert270" anchor="ctr"/>
                </a:tc>
                <a:tc>
                  <a:txBody>
                    <a:bodyPr/>
                    <a:lstStyle/>
                    <a:p>
                      <a:pPr marL="71755" marR="71755" algn="ctr">
                        <a:lnSpc>
                          <a:spcPct val="115000"/>
                        </a:lnSpc>
                        <a:spcAft>
                          <a:spcPts val="0"/>
                        </a:spcAft>
                      </a:pPr>
                      <a:r>
                        <a:rPr lang="uk-UA" sz="900" dirty="0">
                          <a:effectLst/>
                        </a:rPr>
                        <a:t>ГМДУЕГ–250</a:t>
                      </a:r>
                      <a:endParaRPr lang="uk-UA" sz="900" dirty="0">
                        <a:effectLst/>
                        <a:latin typeface="Times New Roman"/>
                        <a:ea typeface="Calibri"/>
                      </a:endParaRPr>
                    </a:p>
                  </a:txBody>
                  <a:tcPr marL="68580" marR="68580" marT="0" marB="0" vert="vert270" anchor="ctr"/>
                </a:tc>
                <a:tc>
                  <a:txBody>
                    <a:bodyPr/>
                    <a:lstStyle/>
                    <a:p>
                      <a:pPr marL="71755" marR="71755" algn="ctr">
                        <a:lnSpc>
                          <a:spcPct val="115000"/>
                        </a:lnSpc>
                        <a:spcAft>
                          <a:spcPts val="0"/>
                        </a:spcAft>
                      </a:pPr>
                      <a:r>
                        <a:rPr lang="uk-UA" sz="900" dirty="0">
                          <a:effectLst/>
                        </a:rPr>
                        <a:t>ГМП–250</a:t>
                      </a:r>
                      <a:endParaRPr lang="uk-UA" sz="900" dirty="0">
                        <a:effectLst/>
                        <a:latin typeface="Times New Roman"/>
                        <a:ea typeface="Calibri"/>
                      </a:endParaRPr>
                    </a:p>
                  </a:txBody>
                  <a:tcPr marL="68580" marR="68580" marT="0" marB="0" vert="vert270" anchor="ctr"/>
                </a:tc>
                <a:tc>
                  <a:txBody>
                    <a:bodyPr/>
                    <a:lstStyle/>
                    <a:p>
                      <a:pPr marL="71755" marR="71755" algn="ctr">
                        <a:lnSpc>
                          <a:spcPct val="115000"/>
                        </a:lnSpc>
                        <a:spcAft>
                          <a:spcPts val="0"/>
                        </a:spcAft>
                      </a:pPr>
                      <a:r>
                        <a:rPr lang="uk-UA" sz="900" dirty="0">
                          <a:effectLst/>
                        </a:rPr>
                        <a:t>ГМД–250</a:t>
                      </a:r>
                      <a:endParaRPr lang="uk-UA" sz="900" dirty="0">
                        <a:effectLst/>
                        <a:latin typeface="Times New Roman"/>
                        <a:ea typeface="Calibri"/>
                      </a:endParaRPr>
                    </a:p>
                  </a:txBody>
                  <a:tcPr marL="68580" marR="68580" marT="0" marB="0" vert="vert270" anchor="ctr"/>
                </a:tc>
                <a:tc>
                  <a:txBody>
                    <a:bodyPr/>
                    <a:lstStyle/>
                    <a:p>
                      <a:pPr marL="71755" marR="71755" algn="ctr">
                        <a:lnSpc>
                          <a:spcPct val="115000"/>
                        </a:lnSpc>
                        <a:spcAft>
                          <a:spcPts val="0"/>
                        </a:spcAft>
                      </a:pPr>
                      <a:r>
                        <a:rPr lang="uk-UA" sz="900" dirty="0">
                          <a:effectLst/>
                        </a:rPr>
                        <a:t>ГМСД–300</a:t>
                      </a:r>
                      <a:endParaRPr lang="uk-UA" sz="900" dirty="0">
                        <a:effectLst/>
                        <a:latin typeface="Times New Roman"/>
                        <a:ea typeface="Calibri"/>
                      </a:endParaRPr>
                    </a:p>
                  </a:txBody>
                  <a:tcPr marL="68580" marR="68580" marT="0" marB="0" vert="vert270" anchor="ctr"/>
                </a:tc>
                <a:tc>
                  <a:txBody>
                    <a:bodyPr/>
                    <a:lstStyle/>
                    <a:p>
                      <a:pPr marL="71755" marR="71755" algn="ctr">
                        <a:lnSpc>
                          <a:spcPct val="115000"/>
                        </a:lnSpc>
                        <a:spcAft>
                          <a:spcPts val="0"/>
                        </a:spcAft>
                      </a:pPr>
                      <a:r>
                        <a:rPr lang="uk-UA" sz="900" dirty="0">
                          <a:effectLst/>
                        </a:rPr>
                        <a:t>ГМД–300</a:t>
                      </a:r>
                      <a:endParaRPr lang="uk-UA" sz="900" dirty="0">
                        <a:effectLst/>
                        <a:latin typeface="Times New Roman"/>
                        <a:ea typeface="Calibri"/>
                      </a:endParaRPr>
                    </a:p>
                  </a:txBody>
                  <a:tcPr marL="68580" marR="68580" marT="0" marB="0" vert="vert270" anchor="ctr"/>
                </a:tc>
                <a:tc>
                  <a:txBody>
                    <a:bodyPr/>
                    <a:lstStyle/>
                    <a:p>
                      <a:pPr marL="71755" marR="71755" algn="ctr">
                        <a:lnSpc>
                          <a:spcPct val="115000"/>
                        </a:lnSpc>
                        <a:spcAft>
                          <a:spcPts val="0"/>
                        </a:spcAft>
                      </a:pPr>
                      <a:r>
                        <a:rPr lang="uk-UA" sz="900" dirty="0">
                          <a:effectLst/>
                        </a:rPr>
                        <a:t>ГМДУ–300</a:t>
                      </a:r>
                      <a:endParaRPr lang="uk-UA" sz="900" dirty="0">
                        <a:effectLst/>
                        <a:latin typeface="Times New Roman"/>
                        <a:ea typeface="Calibri"/>
                      </a:endParaRPr>
                    </a:p>
                  </a:txBody>
                  <a:tcPr marL="68580" marR="68580" marT="0" marB="0" vert="vert270" anchor="ctr"/>
                </a:tc>
                <a:tc>
                  <a:txBody>
                    <a:bodyPr/>
                    <a:lstStyle/>
                    <a:p>
                      <a:pPr marL="71755" marR="71755" algn="ctr">
                        <a:lnSpc>
                          <a:spcPct val="115000"/>
                        </a:lnSpc>
                        <a:spcAft>
                          <a:spcPts val="0"/>
                        </a:spcAft>
                      </a:pPr>
                      <a:r>
                        <a:rPr lang="uk-UA" sz="900" dirty="0">
                          <a:effectLst/>
                        </a:rPr>
                        <a:t>ГМН–350</a:t>
                      </a:r>
                      <a:endParaRPr lang="uk-UA" sz="900" dirty="0">
                        <a:effectLst/>
                        <a:latin typeface="Times New Roman"/>
                        <a:ea typeface="Calibri"/>
                      </a:endParaRPr>
                    </a:p>
                  </a:txBody>
                  <a:tcPr marL="68580" marR="68580" marT="0" marB="0" vert="vert270" anchor="ctr"/>
                </a:tc>
                <a:tc>
                  <a:txBody>
                    <a:bodyPr/>
                    <a:lstStyle/>
                    <a:p>
                      <a:pPr marL="71755" marR="71755" algn="ctr">
                        <a:lnSpc>
                          <a:spcPct val="115000"/>
                        </a:lnSpc>
                        <a:spcAft>
                          <a:spcPts val="0"/>
                        </a:spcAft>
                      </a:pPr>
                      <a:r>
                        <a:rPr lang="uk-UA" sz="900" dirty="0">
                          <a:effectLst/>
                        </a:rPr>
                        <a:t>ГМ–350 (190)</a:t>
                      </a:r>
                      <a:endParaRPr lang="uk-UA" sz="900" dirty="0">
                        <a:effectLst/>
                        <a:latin typeface="Times New Roman"/>
                        <a:ea typeface="Calibri"/>
                      </a:endParaRPr>
                    </a:p>
                  </a:txBody>
                  <a:tcPr marL="68580" marR="68580" marT="0" marB="0" vert="vert270" anchor="ctr"/>
                </a:tc>
                <a:extLst>
                  <a:ext uri="{0D108BD9-81ED-4DB2-BD59-A6C34878D82A}">
                    <a16:rowId xmlns:a16="http://schemas.microsoft.com/office/drawing/2014/main" val="10001"/>
                  </a:ext>
                </a:extLst>
              </a:tr>
              <a:tr h="459708">
                <a:tc>
                  <a:txBody>
                    <a:bodyPr/>
                    <a:lstStyle/>
                    <a:p>
                      <a:pPr>
                        <a:lnSpc>
                          <a:spcPct val="115000"/>
                        </a:lnSpc>
                        <a:spcAft>
                          <a:spcPts val="0"/>
                        </a:spcAft>
                      </a:pPr>
                      <a:r>
                        <a:rPr lang="uk-UA" sz="800">
                          <a:effectLst/>
                        </a:rPr>
                        <a:t>Робочий тиск біля насадки, МПа</a:t>
                      </a:r>
                      <a:endParaRPr lang="uk-UA" sz="1100">
                        <a:effectLst/>
                        <a:latin typeface="Times New Roman"/>
                        <a:ea typeface="Calibri"/>
                      </a:endParaRPr>
                    </a:p>
                  </a:txBody>
                  <a:tcPr marL="68580" marR="68580" marT="0" marB="0"/>
                </a:tc>
                <a:tc>
                  <a:txBody>
                    <a:bodyPr/>
                    <a:lstStyle/>
                    <a:p>
                      <a:pPr algn="ctr">
                        <a:lnSpc>
                          <a:spcPct val="115000"/>
                        </a:lnSpc>
                        <a:spcAft>
                          <a:spcPts val="0"/>
                        </a:spcAft>
                      </a:pPr>
                      <a:r>
                        <a:rPr lang="uk-UA" sz="800">
                          <a:effectLst/>
                        </a:rPr>
                        <a:t>1,0</a:t>
                      </a:r>
                      <a:endParaRPr lang="uk-UA" sz="1100">
                        <a:effectLst/>
                        <a:latin typeface="Times New Roman"/>
                        <a:ea typeface="Calibri"/>
                      </a:endParaRPr>
                    </a:p>
                  </a:txBody>
                  <a:tcPr marL="68580" marR="68580" marT="0" marB="0" anchor="ctr"/>
                </a:tc>
                <a:tc>
                  <a:txBody>
                    <a:bodyPr/>
                    <a:lstStyle/>
                    <a:p>
                      <a:pPr algn="ctr">
                        <a:lnSpc>
                          <a:spcPct val="115000"/>
                        </a:lnSpc>
                        <a:spcAft>
                          <a:spcPts val="0"/>
                        </a:spcAft>
                      </a:pPr>
                      <a:r>
                        <a:rPr lang="uk-UA" sz="800">
                          <a:effectLst/>
                        </a:rPr>
                        <a:t>1,5</a:t>
                      </a:r>
                      <a:endParaRPr lang="uk-UA" sz="1100">
                        <a:effectLst/>
                        <a:latin typeface="Times New Roman"/>
                        <a:ea typeface="Calibri"/>
                      </a:endParaRPr>
                    </a:p>
                  </a:txBody>
                  <a:tcPr marL="68580" marR="68580" marT="0" marB="0" anchor="ctr"/>
                </a:tc>
                <a:tc>
                  <a:txBody>
                    <a:bodyPr/>
                    <a:lstStyle/>
                    <a:p>
                      <a:pPr algn="ctr">
                        <a:lnSpc>
                          <a:spcPct val="115000"/>
                        </a:lnSpc>
                        <a:spcAft>
                          <a:spcPts val="0"/>
                        </a:spcAft>
                      </a:pPr>
                      <a:r>
                        <a:rPr lang="uk-UA" sz="800">
                          <a:effectLst/>
                        </a:rPr>
                        <a:t>1,5</a:t>
                      </a:r>
                      <a:endParaRPr lang="uk-UA" sz="1100">
                        <a:effectLst/>
                        <a:latin typeface="Times New Roman"/>
                        <a:ea typeface="Calibri"/>
                      </a:endParaRPr>
                    </a:p>
                  </a:txBody>
                  <a:tcPr marL="68580" marR="68580" marT="0" marB="0" anchor="ctr"/>
                </a:tc>
                <a:tc>
                  <a:txBody>
                    <a:bodyPr/>
                    <a:lstStyle/>
                    <a:p>
                      <a:pPr algn="ctr">
                        <a:lnSpc>
                          <a:spcPct val="115000"/>
                        </a:lnSpc>
                        <a:spcAft>
                          <a:spcPts val="0"/>
                        </a:spcAft>
                      </a:pPr>
                      <a:r>
                        <a:rPr lang="uk-UA" sz="800">
                          <a:effectLst/>
                        </a:rPr>
                        <a:t>1,6</a:t>
                      </a:r>
                      <a:endParaRPr lang="uk-UA" sz="1100">
                        <a:effectLst/>
                        <a:latin typeface="Times New Roman"/>
                        <a:ea typeface="Calibri"/>
                      </a:endParaRPr>
                    </a:p>
                  </a:txBody>
                  <a:tcPr marL="68580" marR="68580" marT="0" marB="0" anchor="ctr"/>
                </a:tc>
                <a:tc>
                  <a:txBody>
                    <a:bodyPr/>
                    <a:lstStyle/>
                    <a:p>
                      <a:pPr algn="ctr">
                        <a:lnSpc>
                          <a:spcPct val="115000"/>
                        </a:lnSpc>
                        <a:spcAft>
                          <a:spcPts val="0"/>
                        </a:spcAft>
                      </a:pPr>
                      <a:r>
                        <a:rPr lang="uk-UA" sz="800">
                          <a:effectLst/>
                        </a:rPr>
                        <a:t>1,6</a:t>
                      </a:r>
                      <a:endParaRPr lang="uk-UA" sz="1100">
                        <a:effectLst/>
                        <a:latin typeface="Times New Roman"/>
                        <a:ea typeface="Calibri"/>
                      </a:endParaRPr>
                    </a:p>
                  </a:txBody>
                  <a:tcPr marL="68580" marR="68580" marT="0" marB="0" anchor="ctr"/>
                </a:tc>
                <a:tc>
                  <a:txBody>
                    <a:bodyPr/>
                    <a:lstStyle/>
                    <a:p>
                      <a:pPr algn="ctr">
                        <a:lnSpc>
                          <a:spcPct val="115000"/>
                        </a:lnSpc>
                        <a:spcAft>
                          <a:spcPts val="0"/>
                        </a:spcAft>
                      </a:pPr>
                      <a:r>
                        <a:rPr lang="uk-UA" sz="800">
                          <a:effectLst/>
                        </a:rPr>
                        <a:t>2,0</a:t>
                      </a:r>
                      <a:endParaRPr lang="uk-UA" sz="1100">
                        <a:effectLst/>
                        <a:latin typeface="Times New Roman"/>
                        <a:ea typeface="Calibri"/>
                      </a:endParaRPr>
                    </a:p>
                  </a:txBody>
                  <a:tcPr marL="68580" marR="68580" marT="0" marB="0" anchor="ctr"/>
                </a:tc>
                <a:tc>
                  <a:txBody>
                    <a:bodyPr/>
                    <a:lstStyle/>
                    <a:p>
                      <a:pPr algn="ctr">
                        <a:lnSpc>
                          <a:spcPct val="115000"/>
                        </a:lnSpc>
                        <a:spcAft>
                          <a:spcPts val="0"/>
                        </a:spcAft>
                      </a:pPr>
                      <a:r>
                        <a:rPr lang="uk-UA" sz="800">
                          <a:effectLst/>
                        </a:rPr>
                        <a:t>2,5</a:t>
                      </a:r>
                      <a:endParaRPr lang="uk-UA" sz="1100">
                        <a:effectLst/>
                        <a:latin typeface="Times New Roman"/>
                        <a:ea typeface="Calibri"/>
                      </a:endParaRPr>
                    </a:p>
                  </a:txBody>
                  <a:tcPr marL="68580" marR="68580" marT="0" marB="0" anchor="ctr"/>
                </a:tc>
                <a:tc>
                  <a:txBody>
                    <a:bodyPr/>
                    <a:lstStyle/>
                    <a:p>
                      <a:pPr algn="ctr">
                        <a:lnSpc>
                          <a:spcPct val="115000"/>
                        </a:lnSpc>
                        <a:spcAft>
                          <a:spcPts val="0"/>
                        </a:spcAft>
                      </a:pPr>
                      <a:r>
                        <a:rPr lang="uk-UA" sz="800">
                          <a:effectLst/>
                        </a:rPr>
                        <a:t>1,0</a:t>
                      </a:r>
                      <a:endParaRPr lang="uk-UA" sz="1100">
                        <a:effectLst/>
                        <a:latin typeface="Times New Roman"/>
                        <a:ea typeface="Calibri"/>
                      </a:endParaRPr>
                    </a:p>
                  </a:txBody>
                  <a:tcPr marL="68580" marR="68580" marT="0" marB="0" anchor="ctr"/>
                </a:tc>
                <a:tc>
                  <a:txBody>
                    <a:bodyPr/>
                    <a:lstStyle/>
                    <a:p>
                      <a:pPr algn="ctr">
                        <a:lnSpc>
                          <a:spcPct val="115000"/>
                        </a:lnSpc>
                        <a:spcAft>
                          <a:spcPts val="0"/>
                        </a:spcAft>
                      </a:pPr>
                      <a:r>
                        <a:rPr lang="uk-UA" sz="800">
                          <a:effectLst/>
                        </a:rPr>
                        <a:t>1,5</a:t>
                      </a:r>
                      <a:endParaRPr lang="uk-UA" sz="1100">
                        <a:effectLst/>
                        <a:latin typeface="Times New Roman"/>
                        <a:ea typeface="Calibri"/>
                      </a:endParaRPr>
                    </a:p>
                  </a:txBody>
                  <a:tcPr marL="68580" marR="68580" marT="0" marB="0" anchor="ctr"/>
                </a:tc>
                <a:tc>
                  <a:txBody>
                    <a:bodyPr/>
                    <a:lstStyle/>
                    <a:p>
                      <a:pPr algn="ctr">
                        <a:lnSpc>
                          <a:spcPct val="115000"/>
                        </a:lnSpc>
                        <a:spcAft>
                          <a:spcPts val="0"/>
                        </a:spcAft>
                      </a:pPr>
                      <a:r>
                        <a:rPr lang="uk-UA" sz="800">
                          <a:effectLst/>
                        </a:rPr>
                        <a:t>1,5</a:t>
                      </a:r>
                      <a:endParaRPr lang="uk-UA" sz="1100">
                        <a:effectLst/>
                        <a:latin typeface="Times New Roman"/>
                        <a:ea typeface="Calibri"/>
                      </a:endParaRPr>
                    </a:p>
                  </a:txBody>
                  <a:tcPr marL="68580" marR="68580" marT="0" marB="0" anchor="ctr"/>
                </a:tc>
                <a:tc>
                  <a:txBody>
                    <a:bodyPr/>
                    <a:lstStyle/>
                    <a:p>
                      <a:pPr algn="ctr">
                        <a:lnSpc>
                          <a:spcPct val="115000"/>
                        </a:lnSpc>
                        <a:spcAft>
                          <a:spcPts val="0"/>
                        </a:spcAft>
                      </a:pPr>
                      <a:r>
                        <a:rPr lang="uk-UA" sz="800">
                          <a:effectLst/>
                        </a:rPr>
                        <a:t>1,6</a:t>
                      </a:r>
                      <a:endParaRPr lang="uk-UA" sz="1100">
                        <a:effectLst/>
                        <a:latin typeface="Times New Roman"/>
                        <a:ea typeface="Calibri"/>
                      </a:endParaRPr>
                    </a:p>
                  </a:txBody>
                  <a:tcPr marL="68580" marR="68580" marT="0" marB="0" anchor="ctr"/>
                </a:tc>
                <a:tc>
                  <a:txBody>
                    <a:bodyPr/>
                    <a:lstStyle/>
                    <a:p>
                      <a:pPr algn="ctr">
                        <a:lnSpc>
                          <a:spcPct val="115000"/>
                        </a:lnSpc>
                        <a:spcAft>
                          <a:spcPts val="0"/>
                        </a:spcAft>
                      </a:pPr>
                      <a:r>
                        <a:rPr lang="uk-UA" sz="800">
                          <a:effectLst/>
                        </a:rPr>
                        <a:t>1,6</a:t>
                      </a:r>
                      <a:endParaRPr lang="uk-UA" sz="1100">
                        <a:effectLst/>
                        <a:latin typeface="Times New Roman"/>
                        <a:ea typeface="Calibri"/>
                      </a:endParaRPr>
                    </a:p>
                  </a:txBody>
                  <a:tcPr marL="68580" marR="68580" marT="0" marB="0" anchor="ctr"/>
                </a:tc>
                <a:extLst>
                  <a:ext uri="{0D108BD9-81ED-4DB2-BD59-A6C34878D82A}">
                    <a16:rowId xmlns:a16="http://schemas.microsoft.com/office/drawing/2014/main" val="10002"/>
                  </a:ext>
                </a:extLst>
              </a:tr>
              <a:tr h="459708">
                <a:tc>
                  <a:txBody>
                    <a:bodyPr/>
                    <a:lstStyle/>
                    <a:p>
                      <a:pPr>
                        <a:lnSpc>
                          <a:spcPct val="115000"/>
                        </a:lnSpc>
                        <a:spcAft>
                          <a:spcPts val="0"/>
                        </a:spcAft>
                      </a:pPr>
                      <a:r>
                        <a:rPr lang="uk-UA" sz="800">
                          <a:effectLst/>
                        </a:rPr>
                        <a:t>Діаметр вхідного отвору, мм</a:t>
                      </a:r>
                      <a:endParaRPr lang="uk-UA" sz="1100">
                        <a:effectLst/>
                        <a:latin typeface="Times New Roman"/>
                        <a:ea typeface="Calibri"/>
                      </a:endParaRPr>
                    </a:p>
                  </a:txBody>
                  <a:tcPr marL="68580" marR="68580" marT="0" marB="0"/>
                </a:tc>
                <a:tc>
                  <a:txBody>
                    <a:bodyPr/>
                    <a:lstStyle/>
                    <a:p>
                      <a:pPr algn="ctr">
                        <a:lnSpc>
                          <a:spcPct val="115000"/>
                        </a:lnSpc>
                        <a:spcAft>
                          <a:spcPts val="0"/>
                        </a:spcAft>
                      </a:pPr>
                      <a:r>
                        <a:rPr lang="uk-UA" sz="800">
                          <a:effectLst/>
                        </a:rPr>
                        <a:t>250</a:t>
                      </a:r>
                      <a:endParaRPr lang="uk-UA" sz="1100">
                        <a:effectLst/>
                        <a:latin typeface="Times New Roman"/>
                        <a:ea typeface="Calibri"/>
                      </a:endParaRPr>
                    </a:p>
                  </a:txBody>
                  <a:tcPr marL="68580" marR="68580" marT="0" marB="0" anchor="ctr"/>
                </a:tc>
                <a:tc>
                  <a:txBody>
                    <a:bodyPr/>
                    <a:lstStyle/>
                    <a:p>
                      <a:pPr algn="ctr">
                        <a:lnSpc>
                          <a:spcPct val="115000"/>
                        </a:lnSpc>
                        <a:spcAft>
                          <a:spcPts val="0"/>
                        </a:spcAft>
                      </a:pPr>
                      <a:r>
                        <a:rPr lang="uk-UA" sz="800">
                          <a:effectLst/>
                        </a:rPr>
                        <a:t>250</a:t>
                      </a:r>
                      <a:endParaRPr lang="uk-UA" sz="1100">
                        <a:effectLst/>
                        <a:latin typeface="Times New Roman"/>
                        <a:ea typeface="Calibri"/>
                      </a:endParaRPr>
                    </a:p>
                  </a:txBody>
                  <a:tcPr marL="68580" marR="68580" marT="0" marB="0" anchor="ctr"/>
                </a:tc>
                <a:tc>
                  <a:txBody>
                    <a:bodyPr/>
                    <a:lstStyle/>
                    <a:p>
                      <a:pPr algn="ctr">
                        <a:lnSpc>
                          <a:spcPct val="115000"/>
                        </a:lnSpc>
                        <a:spcAft>
                          <a:spcPts val="0"/>
                        </a:spcAft>
                      </a:pPr>
                      <a:r>
                        <a:rPr lang="uk-UA" sz="800">
                          <a:effectLst/>
                        </a:rPr>
                        <a:t>250</a:t>
                      </a:r>
                      <a:endParaRPr lang="uk-UA" sz="1100">
                        <a:effectLst/>
                        <a:latin typeface="Times New Roman"/>
                        <a:ea typeface="Calibri"/>
                      </a:endParaRPr>
                    </a:p>
                  </a:txBody>
                  <a:tcPr marL="68580" marR="68580" marT="0" marB="0" anchor="ctr"/>
                </a:tc>
                <a:tc>
                  <a:txBody>
                    <a:bodyPr/>
                    <a:lstStyle/>
                    <a:p>
                      <a:pPr algn="ctr">
                        <a:lnSpc>
                          <a:spcPct val="115000"/>
                        </a:lnSpc>
                        <a:spcAft>
                          <a:spcPts val="0"/>
                        </a:spcAft>
                      </a:pPr>
                      <a:r>
                        <a:rPr lang="uk-UA" sz="800">
                          <a:effectLst/>
                        </a:rPr>
                        <a:t>250</a:t>
                      </a:r>
                      <a:endParaRPr lang="uk-UA" sz="1100">
                        <a:effectLst/>
                        <a:latin typeface="Times New Roman"/>
                        <a:ea typeface="Calibri"/>
                      </a:endParaRPr>
                    </a:p>
                  </a:txBody>
                  <a:tcPr marL="68580" marR="68580" marT="0" marB="0" anchor="ctr"/>
                </a:tc>
                <a:tc>
                  <a:txBody>
                    <a:bodyPr/>
                    <a:lstStyle/>
                    <a:p>
                      <a:pPr algn="ctr">
                        <a:lnSpc>
                          <a:spcPct val="115000"/>
                        </a:lnSpc>
                        <a:spcAft>
                          <a:spcPts val="0"/>
                        </a:spcAft>
                      </a:pPr>
                      <a:r>
                        <a:rPr lang="uk-UA" sz="800">
                          <a:effectLst/>
                        </a:rPr>
                        <a:t>250</a:t>
                      </a:r>
                      <a:endParaRPr lang="uk-UA" sz="1100">
                        <a:effectLst/>
                        <a:latin typeface="Times New Roman"/>
                        <a:ea typeface="Calibri"/>
                      </a:endParaRPr>
                    </a:p>
                  </a:txBody>
                  <a:tcPr marL="68580" marR="68580" marT="0" marB="0" anchor="ctr"/>
                </a:tc>
                <a:tc>
                  <a:txBody>
                    <a:bodyPr/>
                    <a:lstStyle/>
                    <a:p>
                      <a:pPr algn="ctr">
                        <a:lnSpc>
                          <a:spcPct val="115000"/>
                        </a:lnSpc>
                        <a:spcAft>
                          <a:spcPts val="0"/>
                        </a:spcAft>
                      </a:pPr>
                      <a:r>
                        <a:rPr lang="uk-UA" sz="800">
                          <a:effectLst/>
                        </a:rPr>
                        <a:t>250</a:t>
                      </a:r>
                      <a:endParaRPr lang="uk-UA" sz="1100">
                        <a:effectLst/>
                        <a:latin typeface="Times New Roman"/>
                        <a:ea typeface="Calibri"/>
                      </a:endParaRPr>
                    </a:p>
                  </a:txBody>
                  <a:tcPr marL="68580" marR="68580" marT="0" marB="0" anchor="ctr"/>
                </a:tc>
                <a:tc>
                  <a:txBody>
                    <a:bodyPr/>
                    <a:lstStyle/>
                    <a:p>
                      <a:pPr algn="ctr">
                        <a:lnSpc>
                          <a:spcPct val="115000"/>
                        </a:lnSpc>
                        <a:spcAft>
                          <a:spcPts val="0"/>
                        </a:spcAft>
                      </a:pPr>
                      <a:r>
                        <a:rPr lang="uk-UA" sz="800">
                          <a:effectLst/>
                        </a:rPr>
                        <a:t>250</a:t>
                      </a:r>
                      <a:endParaRPr lang="uk-UA" sz="1100">
                        <a:effectLst/>
                        <a:latin typeface="Times New Roman"/>
                        <a:ea typeface="Calibri"/>
                      </a:endParaRPr>
                    </a:p>
                  </a:txBody>
                  <a:tcPr marL="68580" marR="68580" marT="0" marB="0" anchor="ctr"/>
                </a:tc>
                <a:tc>
                  <a:txBody>
                    <a:bodyPr/>
                    <a:lstStyle/>
                    <a:p>
                      <a:pPr algn="ctr">
                        <a:lnSpc>
                          <a:spcPct val="115000"/>
                        </a:lnSpc>
                        <a:spcAft>
                          <a:spcPts val="0"/>
                        </a:spcAft>
                      </a:pPr>
                      <a:r>
                        <a:rPr lang="uk-UA" sz="800">
                          <a:effectLst/>
                        </a:rPr>
                        <a:t>300</a:t>
                      </a:r>
                      <a:endParaRPr lang="uk-UA" sz="1100">
                        <a:effectLst/>
                        <a:latin typeface="Times New Roman"/>
                        <a:ea typeface="Calibri"/>
                      </a:endParaRPr>
                    </a:p>
                  </a:txBody>
                  <a:tcPr marL="68580" marR="68580" marT="0" marB="0" anchor="ctr"/>
                </a:tc>
                <a:tc>
                  <a:txBody>
                    <a:bodyPr/>
                    <a:lstStyle/>
                    <a:p>
                      <a:pPr algn="ctr">
                        <a:lnSpc>
                          <a:spcPct val="115000"/>
                        </a:lnSpc>
                        <a:spcAft>
                          <a:spcPts val="0"/>
                        </a:spcAft>
                      </a:pPr>
                      <a:r>
                        <a:rPr lang="uk-UA" sz="800">
                          <a:effectLst/>
                        </a:rPr>
                        <a:t>300</a:t>
                      </a:r>
                      <a:endParaRPr lang="uk-UA" sz="1100">
                        <a:effectLst/>
                        <a:latin typeface="Times New Roman"/>
                        <a:ea typeface="Calibri"/>
                      </a:endParaRPr>
                    </a:p>
                  </a:txBody>
                  <a:tcPr marL="68580" marR="68580" marT="0" marB="0" anchor="ctr"/>
                </a:tc>
                <a:tc>
                  <a:txBody>
                    <a:bodyPr/>
                    <a:lstStyle/>
                    <a:p>
                      <a:pPr algn="ctr">
                        <a:lnSpc>
                          <a:spcPct val="115000"/>
                        </a:lnSpc>
                        <a:spcAft>
                          <a:spcPts val="0"/>
                        </a:spcAft>
                      </a:pPr>
                      <a:r>
                        <a:rPr lang="uk-UA" sz="800">
                          <a:effectLst/>
                        </a:rPr>
                        <a:t>300</a:t>
                      </a:r>
                      <a:endParaRPr lang="uk-UA" sz="1100">
                        <a:effectLst/>
                        <a:latin typeface="Times New Roman"/>
                        <a:ea typeface="Calibri"/>
                      </a:endParaRPr>
                    </a:p>
                  </a:txBody>
                  <a:tcPr marL="68580" marR="68580" marT="0" marB="0" anchor="ctr"/>
                </a:tc>
                <a:tc>
                  <a:txBody>
                    <a:bodyPr/>
                    <a:lstStyle/>
                    <a:p>
                      <a:pPr algn="ctr">
                        <a:lnSpc>
                          <a:spcPct val="115000"/>
                        </a:lnSpc>
                        <a:spcAft>
                          <a:spcPts val="0"/>
                        </a:spcAft>
                      </a:pPr>
                      <a:r>
                        <a:rPr lang="uk-UA" sz="800">
                          <a:effectLst/>
                        </a:rPr>
                        <a:t>350</a:t>
                      </a:r>
                      <a:endParaRPr lang="uk-UA" sz="1100">
                        <a:effectLst/>
                        <a:latin typeface="Times New Roman"/>
                        <a:ea typeface="Calibri"/>
                      </a:endParaRPr>
                    </a:p>
                  </a:txBody>
                  <a:tcPr marL="68580" marR="68580" marT="0" marB="0" anchor="ctr"/>
                </a:tc>
                <a:tc>
                  <a:txBody>
                    <a:bodyPr/>
                    <a:lstStyle/>
                    <a:p>
                      <a:pPr algn="ctr">
                        <a:lnSpc>
                          <a:spcPct val="115000"/>
                        </a:lnSpc>
                        <a:spcAft>
                          <a:spcPts val="0"/>
                        </a:spcAft>
                      </a:pPr>
                      <a:r>
                        <a:rPr lang="uk-UA" sz="800">
                          <a:effectLst/>
                        </a:rPr>
                        <a:t>350</a:t>
                      </a:r>
                      <a:endParaRPr lang="uk-UA" sz="1100">
                        <a:effectLst/>
                        <a:latin typeface="Times New Roman"/>
                        <a:ea typeface="Calibri"/>
                      </a:endParaRPr>
                    </a:p>
                  </a:txBody>
                  <a:tcPr marL="68580" marR="68580" marT="0" marB="0" anchor="ctr"/>
                </a:tc>
                <a:extLst>
                  <a:ext uri="{0D108BD9-81ED-4DB2-BD59-A6C34878D82A}">
                    <a16:rowId xmlns:a16="http://schemas.microsoft.com/office/drawing/2014/main" val="10003"/>
                  </a:ext>
                </a:extLst>
              </a:tr>
              <a:tr h="303188">
                <a:tc>
                  <a:txBody>
                    <a:bodyPr/>
                    <a:lstStyle/>
                    <a:p>
                      <a:pPr>
                        <a:lnSpc>
                          <a:spcPct val="115000"/>
                        </a:lnSpc>
                        <a:spcAft>
                          <a:spcPts val="0"/>
                        </a:spcAft>
                      </a:pPr>
                      <a:r>
                        <a:rPr lang="uk-UA" sz="800">
                          <a:effectLst/>
                        </a:rPr>
                        <a:t>Витрата води, м</a:t>
                      </a:r>
                      <a:r>
                        <a:rPr lang="uk-UA" sz="800" baseline="30000">
                          <a:effectLst/>
                        </a:rPr>
                        <a:t>3</a:t>
                      </a:r>
                      <a:r>
                        <a:rPr lang="uk-UA" sz="800">
                          <a:effectLst/>
                        </a:rPr>
                        <a:t>/год</a:t>
                      </a:r>
                      <a:endParaRPr lang="uk-UA" sz="1100">
                        <a:effectLst/>
                        <a:latin typeface="Times New Roman"/>
                        <a:ea typeface="Calibri"/>
                      </a:endParaRPr>
                    </a:p>
                  </a:txBody>
                  <a:tcPr marL="68580" marR="68580" marT="0" marB="0"/>
                </a:tc>
                <a:tc>
                  <a:txBody>
                    <a:bodyPr/>
                    <a:lstStyle/>
                    <a:p>
                      <a:pPr algn="ctr">
                        <a:lnSpc>
                          <a:spcPct val="115000"/>
                        </a:lnSpc>
                        <a:spcAft>
                          <a:spcPts val="0"/>
                        </a:spcAft>
                      </a:pPr>
                      <a:r>
                        <a:rPr lang="uk-UA" sz="800">
                          <a:effectLst/>
                        </a:rPr>
                        <a:t>1600</a:t>
                      </a:r>
                      <a:endParaRPr lang="uk-UA" sz="1100">
                        <a:effectLst/>
                        <a:latin typeface="Times New Roman"/>
                        <a:ea typeface="Calibri"/>
                      </a:endParaRPr>
                    </a:p>
                  </a:txBody>
                  <a:tcPr marL="68580" marR="68580" marT="0" marB="0" anchor="ctr"/>
                </a:tc>
                <a:tc>
                  <a:txBody>
                    <a:bodyPr/>
                    <a:lstStyle/>
                    <a:p>
                      <a:pPr algn="ctr">
                        <a:lnSpc>
                          <a:spcPct val="115000"/>
                        </a:lnSpc>
                        <a:spcAft>
                          <a:spcPts val="0"/>
                        </a:spcAft>
                      </a:pPr>
                      <a:r>
                        <a:rPr lang="uk-UA" sz="800">
                          <a:effectLst/>
                        </a:rPr>
                        <a:t>–</a:t>
                      </a:r>
                      <a:endParaRPr lang="uk-UA" sz="1100">
                        <a:effectLst/>
                        <a:latin typeface="Times New Roman"/>
                        <a:ea typeface="Calibri"/>
                      </a:endParaRPr>
                    </a:p>
                  </a:txBody>
                  <a:tcPr marL="68580" marR="68580" marT="0" marB="0" anchor="ctr"/>
                </a:tc>
                <a:tc>
                  <a:txBody>
                    <a:bodyPr/>
                    <a:lstStyle/>
                    <a:p>
                      <a:pPr algn="ctr">
                        <a:lnSpc>
                          <a:spcPct val="115000"/>
                        </a:lnSpc>
                        <a:spcAft>
                          <a:spcPts val="0"/>
                        </a:spcAft>
                      </a:pPr>
                      <a:r>
                        <a:rPr lang="uk-UA" sz="800">
                          <a:effectLst/>
                        </a:rPr>
                        <a:t>До 1530</a:t>
                      </a:r>
                      <a:endParaRPr lang="uk-UA" sz="1100">
                        <a:effectLst/>
                        <a:latin typeface="Times New Roman"/>
                        <a:ea typeface="Calibri"/>
                      </a:endParaRPr>
                    </a:p>
                  </a:txBody>
                  <a:tcPr marL="68580" marR="68580" marT="0" marB="0" anchor="ctr"/>
                </a:tc>
                <a:tc>
                  <a:txBody>
                    <a:bodyPr/>
                    <a:lstStyle/>
                    <a:p>
                      <a:pPr algn="ctr">
                        <a:lnSpc>
                          <a:spcPct val="115000"/>
                        </a:lnSpc>
                        <a:spcAft>
                          <a:spcPts val="0"/>
                        </a:spcAft>
                      </a:pPr>
                      <a:r>
                        <a:rPr lang="uk-UA" sz="800">
                          <a:effectLst/>
                        </a:rPr>
                        <a:t>До 800</a:t>
                      </a:r>
                      <a:endParaRPr lang="uk-UA" sz="1100">
                        <a:effectLst/>
                        <a:latin typeface="Times New Roman"/>
                        <a:ea typeface="Calibri"/>
                      </a:endParaRPr>
                    </a:p>
                  </a:txBody>
                  <a:tcPr marL="68580" marR="68580" marT="0" marB="0" anchor="ctr"/>
                </a:tc>
                <a:tc>
                  <a:txBody>
                    <a:bodyPr/>
                    <a:lstStyle/>
                    <a:p>
                      <a:pPr algn="ctr">
                        <a:lnSpc>
                          <a:spcPct val="115000"/>
                        </a:lnSpc>
                        <a:spcAft>
                          <a:spcPts val="0"/>
                        </a:spcAft>
                      </a:pPr>
                      <a:r>
                        <a:rPr lang="uk-UA" sz="800">
                          <a:effectLst/>
                        </a:rPr>
                        <a:t>До 2340</a:t>
                      </a:r>
                      <a:endParaRPr lang="uk-UA" sz="1100">
                        <a:effectLst/>
                        <a:latin typeface="Times New Roman"/>
                        <a:ea typeface="Calibri"/>
                      </a:endParaRPr>
                    </a:p>
                  </a:txBody>
                  <a:tcPr marL="68580" marR="68580" marT="0" marB="0" anchor="ctr"/>
                </a:tc>
                <a:tc>
                  <a:txBody>
                    <a:bodyPr/>
                    <a:lstStyle/>
                    <a:p>
                      <a:pPr algn="ctr">
                        <a:lnSpc>
                          <a:spcPct val="115000"/>
                        </a:lnSpc>
                        <a:spcAft>
                          <a:spcPts val="0"/>
                        </a:spcAft>
                      </a:pPr>
                      <a:r>
                        <a:rPr lang="uk-UA" sz="800">
                          <a:effectLst/>
                        </a:rPr>
                        <a:t>До 2000</a:t>
                      </a:r>
                      <a:endParaRPr lang="uk-UA" sz="1100">
                        <a:effectLst/>
                        <a:latin typeface="Times New Roman"/>
                        <a:ea typeface="Calibri"/>
                      </a:endParaRPr>
                    </a:p>
                  </a:txBody>
                  <a:tcPr marL="68580" marR="68580" marT="0" marB="0" anchor="ctr"/>
                </a:tc>
                <a:tc>
                  <a:txBody>
                    <a:bodyPr/>
                    <a:lstStyle/>
                    <a:p>
                      <a:pPr algn="ctr">
                        <a:lnSpc>
                          <a:spcPct val="115000"/>
                        </a:lnSpc>
                        <a:spcAft>
                          <a:spcPts val="0"/>
                        </a:spcAft>
                      </a:pPr>
                      <a:r>
                        <a:rPr lang="uk-UA" sz="800">
                          <a:effectLst/>
                        </a:rPr>
                        <a:t>До 2750</a:t>
                      </a:r>
                      <a:endParaRPr lang="uk-UA" sz="1100">
                        <a:effectLst/>
                        <a:latin typeface="Times New Roman"/>
                        <a:ea typeface="Calibri"/>
                      </a:endParaRPr>
                    </a:p>
                  </a:txBody>
                  <a:tcPr marL="68580" marR="68580" marT="0" marB="0" anchor="ctr"/>
                </a:tc>
                <a:tc>
                  <a:txBody>
                    <a:bodyPr/>
                    <a:lstStyle/>
                    <a:p>
                      <a:pPr algn="ctr">
                        <a:lnSpc>
                          <a:spcPct val="115000"/>
                        </a:lnSpc>
                        <a:spcAft>
                          <a:spcPts val="0"/>
                        </a:spcAft>
                      </a:pPr>
                      <a:r>
                        <a:rPr lang="uk-UA" sz="800">
                          <a:effectLst/>
                        </a:rPr>
                        <a:t>До 2920</a:t>
                      </a:r>
                      <a:endParaRPr lang="uk-UA" sz="1100">
                        <a:effectLst/>
                        <a:latin typeface="Times New Roman"/>
                        <a:ea typeface="Calibri"/>
                      </a:endParaRPr>
                    </a:p>
                  </a:txBody>
                  <a:tcPr marL="68580" marR="68580" marT="0" marB="0" anchor="ctr"/>
                </a:tc>
                <a:tc>
                  <a:txBody>
                    <a:bodyPr/>
                    <a:lstStyle/>
                    <a:p>
                      <a:pPr algn="ctr">
                        <a:lnSpc>
                          <a:spcPct val="115000"/>
                        </a:lnSpc>
                        <a:spcAft>
                          <a:spcPts val="0"/>
                        </a:spcAft>
                      </a:pPr>
                      <a:r>
                        <a:rPr lang="uk-UA" sz="800">
                          <a:effectLst/>
                        </a:rPr>
                        <a:t>До 4000</a:t>
                      </a:r>
                      <a:endParaRPr lang="uk-UA" sz="1100">
                        <a:effectLst/>
                        <a:latin typeface="Times New Roman"/>
                        <a:ea typeface="Calibri"/>
                      </a:endParaRPr>
                    </a:p>
                  </a:txBody>
                  <a:tcPr marL="68580" marR="68580" marT="0" marB="0" anchor="ctr"/>
                </a:tc>
                <a:tc>
                  <a:txBody>
                    <a:bodyPr/>
                    <a:lstStyle/>
                    <a:p>
                      <a:pPr algn="ctr">
                        <a:lnSpc>
                          <a:spcPct val="115000"/>
                        </a:lnSpc>
                        <a:spcAft>
                          <a:spcPts val="0"/>
                        </a:spcAft>
                      </a:pPr>
                      <a:r>
                        <a:rPr lang="uk-UA" sz="800">
                          <a:effectLst/>
                        </a:rPr>
                        <a:t>До 3800</a:t>
                      </a:r>
                      <a:endParaRPr lang="uk-UA" sz="1100">
                        <a:effectLst/>
                        <a:latin typeface="Times New Roman"/>
                        <a:ea typeface="Calibri"/>
                      </a:endParaRPr>
                    </a:p>
                  </a:txBody>
                  <a:tcPr marL="68580" marR="68580" marT="0" marB="0" anchor="ctr"/>
                </a:tc>
                <a:tc>
                  <a:txBody>
                    <a:bodyPr/>
                    <a:lstStyle/>
                    <a:p>
                      <a:pPr algn="ctr">
                        <a:lnSpc>
                          <a:spcPct val="115000"/>
                        </a:lnSpc>
                        <a:spcAft>
                          <a:spcPts val="0"/>
                        </a:spcAft>
                      </a:pPr>
                      <a:r>
                        <a:rPr lang="uk-UA" sz="800">
                          <a:effectLst/>
                        </a:rPr>
                        <a:t>До 4500</a:t>
                      </a:r>
                      <a:endParaRPr lang="uk-UA" sz="1100">
                        <a:effectLst/>
                        <a:latin typeface="Times New Roman"/>
                        <a:ea typeface="Calibri"/>
                      </a:endParaRPr>
                    </a:p>
                  </a:txBody>
                  <a:tcPr marL="68580" marR="68580" marT="0" marB="0" anchor="ctr"/>
                </a:tc>
                <a:tc>
                  <a:txBody>
                    <a:bodyPr/>
                    <a:lstStyle/>
                    <a:p>
                      <a:pPr algn="ctr">
                        <a:lnSpc>
                          <a:spcPct val="115000"/>
                        </a:lnSpc>
                        <a:spcAft>
                          <a:spcPts val="0"/>
                        </a:spcAft>
                      </a:pPr>
                      <a:r>
                        <a:rPr lang="uk-UA" sz="800">
                          <a:effectLst/>
                        </a:rPr>
                        <a:t>4500</a:t>
                      </a:r>
                      <a:endParaRPr lang="uk-UA" sz="1100">
                        <a:effectLst/>
                        <a:latin typeface="Times New Roman"/>
                        <a:ea typeface="Calibri"/>
                      </a:endParaRPr>
                    </a:p>
                  </a:txBody>
                  <a:tcPr marL="68580" marR="68580" marT="0" marB="0" anchor="ctr"/>
                </a:tc>
                <a:extLst>
                  <a:ext uri="{0D108BD9-81ED-4DB2-BD59-A6C34878D82A}">
                    <a16:rowId xmlns:a16="http://schemas.microsoft.com/office/drawing/2014/main" val="10004"/>
                  </a:ext>
                </a:extLst>
              </a:tr>
              <a:tr h="303188">
                <a:tc>
                  <a:txBody>
                    <a:bodyPr/>
                    <a:lstStyle/>
                    <a:p>
                      <a:pPr>
                        <a:lnSpc>
                          <a:spcPct val="115000"/>
                        </a:lnSpc>
                        <a:spcAft>
                          <a:spcPts val="0"/>
                        </a:spcAft>
                      </a:pPr>
                      <a:r>
                        <a:rPr lang="uk-UA" sz="800">
                          <a:effectLst/>
                        </a:rPr>
                        <a:t>Кут повороту, градуси</a:t>
                      </a:r>
                      <a:endParaRPr lang="uk-UA" sz="1100">
                        <a:effectLst/>
                        <a:latin typeface="Times New Roman"/>
                        <a:ea typeface="Calibri"/>
                      </a:endParaRPr>
                    </a:p>
                  </a:txBody>
                  <a:tcPr marL="68580" marR="68580" marT="0" marB="0"/>
                </a:tc>
                <a:tc>
                  <a:txBody>
                    <a:bodyPr/>
                    <a:lstStyle/>
                    <a:p>
                      <a:pPr algn="ctr">
                        <a:lnSpc>
                          <a:spcPct val="115000"/>
                        </a:lnSpc>
                        <a:spcAft>
                          <a:spcPts val="0"/>
                        </a:spcAft>
                      </a:pPr>
                      <a:r>
                        <a:rPr lang="uk-UA" sz="800">
                          <a:effectLst/>
                        </a:rPr>
                        <a:t> </a:t>
                      </a:r>
                      <a:endParaRPr lang="uk-UA" sz="1100">
                        <a:effectLst/>
                        <a:latin typeface="Times New Roman"/>
                        <a:ea typeface="Calibri"/>
                      </a:endParaRPr>
                    </a:p>
                  </a:txBody>
                  <a:tcPr marL="68580" marR="68580" marT="0" marB="0"/>
                </a:tc>
                <a:tc>
                  <a:txBody>
                    <a:bodyPr/>
                    <a:lstStyle/>
                    <a:p>
                      <a:pPr algn="ctr">
                        <a:lnSpc>
                          <a:spcPct val="115000"/>
                        </a:lnSpc>
                        <a:spcAft>
                          <a:spcPts val="0"/>
                        </a:spcAft>
                      </a:pPr>
                      <a:r>
                        <a:rPr lang="uk-UA" sz="800">
                          <a:effectLst/>
                        </a:rPr>
                        <a:t> </a:t>
                      </a:r>
                      <a:endParaRPr lang="uk-UA" sz="1100">
                        <a:effectLst/>
                        <a:latin typeface="Times New Roman"/>
                        <a:ea typeface="Calibri"/>
                      </a:endParaRPr>
                    </a:p>
                  </a:txBody>
                  <a:tcPr marL="68580" marR="68580" marT="0" marB="0"/>
                </a:tc>
                <a:tc>
                  <a:txBody>
                    <a:bodyPr/>
                    <a:lstStyle/>
                    <a:p>
                      <a:pPr algn="ctr">
                        <a:lnSpc>
                          <a:spcPct val="115000"/>
                        </a:lnSpc>
                        <a:spcAft>
                          <a:spcPts val="0"/>
                        </a:spcAft>
                      </a:pPr>
                      <a:r>
                        <a:rPr lang="uk-UA" sz="800">
                          <a:effectLst/>
                        </a:rPr>
                        <a:t> </a:t>
                      </a:r>
                      <a:endParaRPr lang="uk-UA" sz="1100">
                        <a:effectLst/>
                        <a:latin typeface="Times New Roman"/>
                        <a:ea typeface="Calibri"/>
                      </a:endParaRPr>
                    </a:p>
                  </a:txBody>
                  <a:tcPr marL="68580" marR="68580" marT="0" marB="0"/>
                </a:tc>
                <a:tc>
                  <a:txBody>
                    <a:bodyPr/>
                    <a:lstStyle/>
                    <a:p>
                      <a:pPr algn="ctr">
                        <a:lnSpc>
                          <a:spcPct val="115000"/>
                        </a:lnSpc>
                        <a:spcAft>
                          <a:spcPts val="0"/>
                        </a:spcAft>
                      </a:pPr>
                      <a:r>
                        <a:rPr lang="uk-UA" sz="800">
                          <a:effectLst/>
                        </a:rPr>
                        <a:t> </a:t>
                      </a:r>
                      <a:endParaRPr lang="uk-UA" sz="1100">
                        <a:effectLst/>
                        <a:latin typeface="Times New Roman"/>
                        <a:ea typeface="Calibri"/>
                      </a:endParaRPr>
                    </a:p>
                  </a:txBody>
                  <a:tcPr marL="68580" marR="68580" marT="0" marB="0"/>
                </a:tc>
                <a:tc>
                  <a:txBody>
                    <a:bodyPr/>
                    <a:lstStyle/>
                    <a:p>
                      <a:pPr algn="ctr">
                        <a:lnSpc>
                          <a:spcPct val="115000"/>
                        </a:lnSpc>
                        <a:spcAft>
                          <a:spcPts val="0"/>
                        </a:spcAft>
                      </a:pPr>
                      <a:r>
                        <a:rPr lang="uk-UA" sz="800">
                          <a:effectLst/>
                        </a:rPr>
                        <a:t> </a:t>
                      </a:r>
                      <a:endParaRPr lang="uk-UA" sz="1100">
                        <a:effectLst/>
                        <a:latin typeface="Times New Roman"/>
                        <a:ea typeface="Calibri"/>
                      </a:endParaRPr>
                    </a:p>
                  </a:txBody>
                  <a:tcPr marL="68580" marR="68580" marT="0" marB="0"/>
                </a:tc>
                <a:tc>
                  <a:txBody>
                    <a:bodyPr/>
                    <a:lstStyle/>
                    <a:p>
                      <a:pPr algn="ctr">
                        <a:lnSpc>
                          <a:spcPct val="115000"/>
                        </a:lnSpc>
                        <a:spcAft>
                          <a:spcPts val="0"/>
                        </a:spcAft>
                      </a:pPr>
                      <a:r>
                        <a:rPr lang="uk-UA" sz="800">
                          <a:effectLst/>
                        </a:rPr>
                        <a:t> </a:t>
                      </a:r>
                      <a:endParaRPr lang="uk-UA" sz="1100">
                        <a:effectLst/>
                        <a:latin typeface="Times New Roman"/>
                        <a:ea typeface="Calibri"/>
                      </a:endParaRPr>
                    </a:p>
                  </a:txBody>
                  <a:tcPr marL="68580" marR="68580" marT="0" marB="0"/>
                </a:tc>
                <a:tc>
                  <a:txBody>
                    <a:bodyPr/>
                    <a:lstStyle/>
                    <a:p>
                      <a:pPr algn="ctr">
                        <a:lnSpc>
                          <a:spcPct val="115000"/>
                        </a:lnSpc>
                        <a:spcAft>
                          <a:spcPts val="0"/>
                        </a:spcAft>
                      </a:pPr>
                      <a:r>
                        <a:rPr lang="uk-UA" sz="800">
                          <a:effectLst/>
                        </a:rPr>
                        <a:t> </a:t>
                      </a:r>
                      <a:endParaRPr lang="uk-UA" sz="1100">
                        <a:effectLst/>
                        <a:latin typeface="Times New Roman"/>
                        <a:ea typeface="Calibri"/>
                      </a:endParaRPr>
                    </a:p>
                  </a:txBody>
                  <a:tcPr marL="68580" marR="68580" marT="0" marB="0"/>
                </a:tc>
                <a:tc>
                  <a:txBody>
                    <a:bodyPr/>
                    <a:lstStyle/>
                    <a:p>
                      <a:pPr algn="ctr">
                        <a:lnSpc>
                          <a:spcPct val="115000"/>
                        </a:lnSpc>
                        <a:spcAft>
                          <a:spcPts val="0"/>
                        </a:spcAft>
                      </a:pPr>
                      <a:r>
                        <a:rPr lang="uk-UA" sz="800">
                          <a:effectLst/>
                        </a:rPr>
                        <a:t> </a:t>
                      </a:r>
                      <a:endParaRPr lang="uk-UA" sz="1100">
                        <a:effectLst/>
                        <a:latin typeface="Times New Roman"/>
                        <a:ea typeface="Calibri"/>
                      </a:endParaRPr>
                    </a:p>
                  </a:txBody>
                  <a:tcPr marL="68580" marR="68580" marT="0" marB="0"/>
                </a:tc>
                <a:tc>
                  <a:txBody>
                    <a:bodyPr/>
                    <a:lstStyle/>
                    <a:p>
                      <a:pPr algn="ctr">
                        <a:lnSpc>
                          <a:spcPct val="115000"/>
                        </a:lnSpc>
                        <a:spcAft>
                          <a:spcPts val="0"/>
                        </a:spcAft>
                      </a:pPr>
                      <a:r>
                        <a:rPr lang="uk-UA" sz="800">
                          <a:effectLst/>
                        </a:rPr>
                        <a:t> </a:t>
                      </a:r>
                      <a:endParaRPr lang="uk-UA" sz="1100">
                        <a:effectLst/>
                        <a:latin typeface="Times New Roman"/>
                        <a:ea typeface="Calibri"/>
                      </a:endParaRPr>
                    </a:p>
                  </a:txBody>
                  <a:tcPr marL="68580" marR="68580" marT="0" marB="0"/>
                </a:tc>
                <a:tc>
                  <a:txBody>
                    <a:bodyPr/>
                    <a:lstStyle/>
                    <a:p>
                      <a:pPr algn="ctr">
                        <a:lnSpc>
                          <a:spcPct val="115000"/>
                        </a:lnSpc>
                        <a:spcAft>
                          <a:spcPts val="0"/>
                        </a:spcAft>
                      </a:pPr>
                      <a:r>
                        <a:rPr lang="uk-UA" sz="800">
                          <a:effectLst/>
                        </a:rPr>
                        <a:t> </a:t>
                      </a:r>
                      <a:endParaRPr lang="uk-UA" sz="1100">
                        <a:effectLst/>
                        <a:latin typeface="Times New Roman"/>
                        <a:ea typeface="Calibri"/>
                      </a:endParaRPr>
                    </a:p>
                  </a:txBody>
                  <a:tcPr marL="68580" marR="68580" marT="0" marB="0"/>
                </a:tc>
                <a:tc>
                  <a:txBody>
                    <a:bodyPr/>
                    <a:lstStyle/>
                    <a:p>
                      <a:pPr algn="ctr">
                        <a:lnSpc>
                          <a:spcPct val="115000"/>
                        </a:lnSpc>
                        <a:spcAft>
                          <a:spcPts val="0"/>
                        </a:spcAft>
                      </a:pPr>
                      <a:r>
                        <a:rPr lang="uk-UA" sz="800">
                          <a:effectLst/>
                        </a:rPr>
                        <a:t> </a:t>
                      </a:r>
                      <a:endParaRPr lang="uk-UA" sz="1100">
                        <a:effectLst/>
                        <a:latin typeface="Times New Roman"/>
                        <a:ea typeface="Calibri"/>
                      </a:endParaRPr>
                    </a:p>
                  </a:txBody>
                  <a:tcPr marL="68580" marR="68580" marT="0" marB="0"/>
                </a:tc>
                <a:tc>
                  <a:txBody>
                    <a:bodyPr/>
                    <a:lstStyle/>
                    <a:p>
                      <a:pPr algn="ctr">
                        <a:lnSpc>
                          <a:spcPct val="115000"/>
                        </a:lnSpc>
                        <a:spcAft>
                          <a:spcPts val="0"/>
                        </a:spcAft>
                      </a:pPr>
                      <a:r>
                        <a:rPr lang="uk-UA" sz="800">
                          <a:effectLst/>
                        </a:rPr>
                        <a:t> </a:t>
                      </a:r>
                      <a:endParaRPr lang="uk-UA" sz="1100">
                        <a:effectLst/>
                        <a:latin typeface="Times New Roman"/>
                        <a:ea typeface="Calibri"/>
                      </a:endParaRPr>
                    </a:p>
                  </a:txBody>
                  <a:tcPr marL="68580" marR="68580" marT="0" marB="0"/>
                </a:tc>
                <a:extLst>
                  <a:ext uri="{0D108BD9-81ED-4DB2-BD59-A6C34878D82A}">
                    <a16:rowId xmlns:a16="http://schemas.microsoft.com/office/drawing/2014/main" val="10005"/>
                  </a:ext>
                </a:extLst>
              </a:tr>
              <a:tr h="459708">
                <a:tc>
                  <a:txBody>
                    <a:bodyPr/>
                    <a:lstStyle/>
                    <a:p>
                      <a:pPr>
                        <a:lnSpc>
                          <a:spcPct val="115000"/>
                        </a:lnSpc>
                        <a:spcAft>
                          <a:spcPts val="0"/>
                        </a:spcAft>
                      </a:pPr>
                      <a:r>
                        <a:rPr lang="uk-UA" sz="800">
                          <a:effectLst/>
                        </a:rPr>
                        <a:t>в горизонтальній площині</a:t>
                      </a:r>
                      <a:endParaRPr lang="uk-UA" sz="1100">
                        <a:effectLst/>
                        <a:latin typeface="Times New Roman"/>
                        <a:ea typeface="Calibri"/>
                      </a:endParaRPr>
                    </a:p>
                  </a:txBody>
                  <a:tcPr marL="68580" marR="68580" marT="0" marB="0"/>
                </a:tc>
                <a:tc>
                  <a:txBody>
                    <a:bodyPr/>
                    <a:lstStyle/>
                    <a:p>
                      <a:pPr algn="ctr">
                        <a:lnSpc>
                          <a:spcPct val="115000"/>
                        </a:lnSpc>
                        <a:spcAft>
                          <a:spcPts val="0"/>
                        </a:spcAft>
                      </a:pPr>
                      <a:r>
                        <a:rPr lang="uk-UA" sz="800">
                          <a:effectLst/>
                        </a:rPr>
                        <a:t> </a:t>
                      </a:r>
                      <a:endParaRPr lang="uk-UA" sz="1100">
                        <a:effectLst/>
                      </a:endParaRPr>
                    </a:p>
                    <a:p>
                      <a:pPr algn="ctr">
                        <a:lnSpc>
                          <a:spcPct val="115000"/>
                        </a:lnSpc>
                        <a:spcAft>
                          <a:spcPts val="0"/>
                        </a:spcAft>
                      </a:pPr>
                      <a:r>
                        <a:rPr lang="uk-UA" sz="800">
                          <a:effectLst/>
                        </a:rPr>
                        <a:t>100</a:t>
                      </a:r>
                      <a:endParaRPr lang="uk-UA" sz="1100">
                        <a:effectLst/>
                        <a:latin typeface="Times New Roman"/>
                        <a:ea typeface="Calibri"/>
                      </a:endParaRPr>
                    </a:p>
                  </a:txBody>
                  <a:tcPr marL="68580" marR="68580" marT="0" marB="0"/>
                </a:tc>
                <a:tc>
                  <a:txBody>
                    <a:bodyPr/>
                    <a:lstStyle/>
                    <a:p>
                      <a:pPr algn="ctr">
                        <a:lnSpc>
                          <a:spcPct val="115000"/>
                        </a:lnSpc>
                        <a:spcAft>
                          <a:spcPts val="0"/>
                        </a:spcAft>
                      </a:pPr>
                      <a:r>
                        <a:rPr lang="uk-UA" sz="800">
                          <a:effectLst/>
                        </a:rPr>
                        <a:t> </a:t>
                      </a:r>
                      <a:endParaRPr lang="uk-UA" sz="1100">
                        <a:effectLst/>
                      </a:endParaRPr>
                    </a:p>
                    <a:p>
                      <a:pPr algn="ctr">
                        <a:lnSpc>
                          <a:spcPct val="115000"/>
                        </a:lnSpc>
                        <a:spcAft>
                          <a:spcPts val="0"/>
                        </a:spcAft>
                      </a:pPr>
                      <a:r>
                        <a:rPr lang="uk-UA" sz="800">
                          <a:effectLst/>
                        </a:rPr>
                        <a:t>360</a:t>
                      </a:r>
                      <a:endParaRPr lang="uk-UA" sz="1100">
                        <a:effectLst/>
                        <a:latin typeface="Times New Roman"/>
                        <a:ea typeface="Calibri"/>
                      </a:endParaRPr>
                    </a:p>
                  </a:txBody>
                  <a:tcPr marL="68580" marR="68580" marT="0" marB="0"/>
                </a:tc>
                <a:tc>
                  <a:txBody>
                    <a:bodyPr/>
                    <a:lstStyle/>
                    <a:p>
                      <a:pPr algn="ctr">
                        <a:lnSpc>
                          <a:spcPct val="115000"/>
                        </a:lnSpc>
                        <a:spcAft>
                          <a:spcPts val="0"/>
                        </a:spcAft>
                      </a:pPr>
                      <a:r>
                        <a:rPr lang="uk-UA" sz="800">
                          <a:effectLst/>
                        </a:rPr>
                        <a:t> </a:t>
                      </a:r>
                      <a:endParaRPr lang="uk-UA" sz="1100">
                        <a:effectLst/>
                      </a:endParaRPr>
                    </a:p>
                    <a:p>
                      <a:pPr algn="ctr">
                        <a:lnSpc>
                          <a:spcPct val="115000"/>
                        </a:lnSpc>
                        <a:spcAft>
                          <a:spcPts val="0"/>
                        </a:spcAft>
                      </a:pPr>
                      <a:r>
                        <a:rPr lang="uk-UA" sz="800">
                          <a:effectLst/>
                        </a:rPr>
                        <a:t>360</a:t>
                      </a:r>
                      <a:endParaRPr lang="uk-UA" sz="1100">
                        <a:effectLst/>
                        <a:latin typeface="Times New Roman"/>
                        <a:ea typeface="Calibri"/>
                      </a:endParaRPr>
                    </a:p>
                  </a:txBody>
                  <a:tcPr marL="68580" marR="68580" marT="0" marB="0"/>
                </a:tc>
                <a:tc>
                  <a:txBody>
                    <a:bodyPr/>
                    <a:lstStyle/>
                    <a:p>
                      <a:pPr algn="ctr">
                        <a:lnSpc>
                          <a:spcPct val="115000"/>
                        </a:lnSpc>
                        <a:spcAft>
                          <a:spcPts val="0"/>
                        </a:spcAft>
                      </a:pPr>
                      <a:r>
                        <a:rPr lang="uk-UA" sz="800">
                          <a:effectLst/>
                        </a:rPr>
                        <a:t> </a:t>
                      </a:r>
                      <a:endParaRPr lang="uk-UA" sz="1100">
                        <a:effectLst/>
                      </a:endParaRPr>
                    </a:p>
                    <a:p>
                      <a:pPr algn="ctr">
                        <a:lnSpc>
                          <a:spcPct val="115000"/>
                        </a:lnSpc>
                        <a:spcAft>
                          <a:spcPts val="0"/>
                        </a:spcAft>
                      </a:pPr>
                      <a:r>
                        <a:rPr lang="uk-UA" sz="800">
                          <a:effectLst/>
                        </a:rPr>
                        <a:t>360</a:t>
                      </a:r>
                      <a:endParaRPr lang="uk-UA" sz="1100">
                        <a:effectLst/>
                        <a:latin typeface="Times New Roman"/>
                        <a:ea typeface="Calibri"/>
                      </a:endParaRPr>
                    </a:p>
                  </a:txBody>
                  <a:tcPr marL="68580" marR="68580" marT="0" marB="0"/>
                </a:tc>
                <a:tc>
                  <a:txBody>
                    <a:bodyPr/>
                    <a:lstStyle/>
                    <a:p>
                      <a:pPr algn="ctr">
                        <a:lnSpc>
                          <a:spcPct val="115000"/>
                        </a:lnSpc>
                        <a:spcAft>
                          <a:spcPts val="0"/>
                        </a:spcAft>
                      </a:pPr>
                      <a:r>
                        <a:rPr lang="uk-UA" sz="800">
                          <a:effectLst/>
                        </a:rPr>
                        <a:t> </a:t>
                      </a:r>
                      <a:endParaRPr lang="uk-UA" sz="1100">
                        <a:effectLst/>
                      </a:endParaRPr>
                    </a:p>
                    <a:p>
                      <a:pPr algn="ctr">
                        <a:lnSpc>
                          <a:spcPct val="115000"/>
                        </a:lnSpc>
                        <a:spcAft>
                          <a:spcPts val="0"/>
                        </a:spcAft>
                      </a:pPr>
                      <a:r>
                        <a:rPr lang="uk-UA" sz="800">
                          <a:effectLst/>
                        </a:rPr>
                        <a:t>360</a:t>
                      </a:r>
                      <a:endParaRPr lang="uk-UA" sz="1100">
                        <a:effectLst/>
                        <a:latin typeface="Times New Roman"/>
                        <a:ea typeface="Calibri"/>
                      </a:endParaRPr>
                    </a:p>
                  </a:txBody>
                  <a:tcPr marL="68580" marR="68580" marT="0" marB="0"/>
                </a:tc>
                <a:tc>
                  <a:txBody>
                    <a:bodyPr/>
                    <a:lstStyle/>
                    <a:p>
                      <a:pPr algn="ctr">
                        <a:lnSpc>
                          <a:spcPct val="115000"/>
                        </a:lnSpc>
                        <a:spcAft>
                          <a:spcPts val="0"/>
                        </a:spcAft>
                      </a:pPr>
                      <a:r>
                        <a:rPr lang="uk-UA" sz="800">
                          <a:effectLst/>
                        </a:rPr>
                        <a:t> </a:t>
                      </a:r>
                      <a:endParaRPr lang="uk-UA" sz="1100">
                        <a:effectLst/>
                      </a:endParaRPr>
                    </a:p>
                    <a:p>
                      <a:pPr algn="ctr">
                        <a:lnSpc>
                          <a:spcPct val="115000"/>
                        </a:lnSpc>
                        <a:spcAft>
                          <a:spcPts val="0"/>
                        </a:spcAft>
                      </a:pPr>
                      <a:r>
                        <a:rPr lang="uk-UA" sz="800">
                          <a:effectLst/>
                        </a:rPr>
                        <a:t>360</a:t>
                      </a:r>
                      <a:endParaRPr lang="uk-UA" sz="1100">
                        <a:effectLst/>
                        <a:latin typeface="Times New Roman"/>
                        <a:ea typeface="Calibri"/>
                      </a:endParaRPr>
                    </a:p>
                  </a:txBody>
                  <a:tcPr marL="68580" marR="68580" marT="0" marB="0"/>
                </a:tc>
                <a:tc>
                  <a:txBody>
                    <a:bodyPr/>
                    <a:lstStyle/>
                    <a:p>
                      <a:pPr algn="ctr">
                        <a:lnSpc>
                          <a:spcPct val="115000"/>
                        </a:lnSpc>
                        <a:spcAft>
                          <a:spcPts val="0"/>
                        </a:spcAft>
                      </a:pPr>
                      <a:r>
                        <a:rPr lang="uk-UA" sz="800">
                          <a:effectLst/>
                        </a:rPr>
                        <a:t> </a:t>
                      </a:r>
                      <a:endParaRPr lang="uk-UA" sz="1100">
                        <a:effectLst/>
                      </a:endParaRPr>
                    </a:p>
                    <a:p>
                      <a:pPr algn="ctr">
                        <a:lnSpc>
                          <a:spcPct val="115000"/>
                        </a:lnSpc>
                        <a:spcAft>
                          <a:spcPts val="0"/>
                        </a:spcAft>
                      </a:pPr>
                      <a:r>
                        <a:rPr lang="uk-UA" sz="800">
                          <a:effectLst/>
                        </a:rPr>
                        <a:t>360</a:t>
                      </a:r>
                      <a:endParaRPr lang="uk-UA" sz="1100">
                        <a:effectLst/>
                        <a:latin typeface="Times New Roman"/>
                        <a:ea typeface="Calibri"/>
                      </a:endParaRPr>
                    </a:p>
                  </a:txBody>
                  <a:tcPr marL="68580" marR="68580" marT="0" marB="0"/>
                </a:tc>
                <a:tc>
                  <a:txBody>
                    <a:bodyPr/>
                    <a:lstStyle/>
                    <a:p>
                      <a:pPr algn="ctr">
                        <a:lnSpc>
                          <a:spcPct val="115000"/>
                        </a:lnSpc>
                        <a:spcAft>
                          <a:spcPts val="0"/>
                        </a:spcAft>
                      </a:pPr>
                      <a:r>
                        <a:rPr lang="uk-UA" sz="800">
                          <a:effectLst/>
                        </a:rPr>
                        <a:t> </a:t>
                      </a:r>
                      <a:endParaRPr lang="uk-UA" sz="1100">
                        <a:effectLst/>
                      </a:endParaRPr>
                    </a:p>
                    <a:p>
                      <a:pPr algn="ctr">
                        <a:lnSpc>
                          <a:spcPct val="115000"/>
                        </a:lnSpc>
                        <a:spcAft>
                          <a:spcPts val="0"/>
                        </a:spcAft>
                      </a:pPr>
                      <a:r>
                        <a:rPr lang="uk-UA" sz="800">
                          <a:effectLst/>
                        </a:rPr>
                        <a:t>–</a:t>
                      </a:r>
                      <a:endParaRPr lang="uk-UA" sz="1100">
                        <a:effectLst/>
                        <a:latin typeface="Times New Roman"/>
                        <a:ea typeface="Calibri"/>
                      </a:endParaRPr>
                    </a:p>
                  </a:txBody>
                  <a:tcPr marL="68580" marR="68580" marT="0" marB="0"/>
                </a:tc>
                <a:tc>
                  <a:txBody>
                    <a:bodyPr/>
                    <a:lstStyle/>
                    <a:p>
                      <a:pPr algn="ctr">
                        <a:lnSpc>
                          <a:spcPct val="115000"/>
                        </a:lnSpc>
                        <a:spcAft>
                          <a:spcPts val="0"/>
                        </a:spcAft>
                      </a:pPr>
                      <a:r>
                        <a:rPr lang="uk-UA" sz="800">
                          <a:effectLst/>
                        </a:rPr>
                        <a:t> </a:t>
                      </a:r>
                      <a:endParaRPr lang="uk-UA" sz="1100">
                        <a:effectLst/>
                      </a:endParaRPr>
                    </a:p>
                    <a:p>
                      <a:pPr algn="ctr">
                        <a:lnSpc>
                          <a:spcPct val="115000"/>
                        </a:lnSpc>
                        <a:spcAft>
                          <a:spcPts val="0"/>
                        </a:spcAft>
                      </a:pPr>
                      <a:r>
                        <a:rPr lang="uk-UA" sz="800">
                          <a:effectLst/>
                        </a:rPr>
                        <a:t>330</a:t>
                      </a:r>
                      <a:endParaRPr lang="uk-UA" sz="1100">
                        <a:effectLst/>
                        <a:latin typeface="Times New Roman"/>
                        <a:ea typeface="Calibri"/>
                      </a:endParaRPr>
                    </a:p>
                  </a:txBody>
                  <a:tcPr marL="68580" marR="68580" marT="0" marB="0"/>
                </a:tc>
                <a:tc>
                  <a:txBody>
                    <a:bodyPr/>
                    <a:lstStyle/>
                    <a:p>
                      <a:pPr algn="ctr">
                        <a:lnSpc>
                          <a:spcPct val="115000"/>
                        </a:lnSpc>
                        <a:spcAft>
                          <a:spcPts val="0"/>
                        </a:spcAft>
                      </a:pPr>
                      <a:r>
                        <a:rPr lang="uk-UA" sz="800">
                          <a:effectLst/>
                        </a:rPr>
                        <a:t> </a:t>
                      </a:r>
                      <a:endParaRPr lang="uk-UA" sz="1100">
                        <a:effectLst/>
                      </a:endParaRPr>
                    </a:p>
                    <a:p>
                      <a:pPr algn="ctr">
                        <a:lnSpc>
                          <a:spcPct val="115000"/>
                        </a:lnSpc>
                        <a:spcAft>
                          <a:spcPts val="0"/>
                        </a:spcAft>
                      </a:pPr>
                      <a:r>
                        <a:rPr lang="uk-UA" sz="800">
                          <a:effectLst/>
                        </a:rPr>
                        <a:t>360</a:t>
                      </a:r>
                      <a:endParaRPr lang="uk-UA" sz="1100">
                        <a:effectLst/>
                        <a:latin typeface="Times New Roman"/>
                        <a:ea typeface="Calibri"/>
                      </a:endParaRPr>
                    </a:p>
                  </a:txBody>
                  <a:tcPr marL="68580" marR="68580" marT="0" marB="0"/>
                </a:tc>
                <a:tc>
                  <a:txBody>
                    <a:bodyPr/>
                    <a:lstStyle/>
                    <a:p>
                      <a:pPr algn="ctr">
                        <a:lnSpc>
                          <a:spcPct val="115000"/>
                        </a:lnSpc>
                        <a:spcAft>
                          <a:spcPts val="0"/>
                        </a:spcAft>
                      </a:pPr>
                      <a:r>
                        <a:rPr lang="uk-UA" sz="800">
                          <a:effectLst/>
                        </a:rPr>
                        <a:t> </a:t>
                      </a:r>
                      <a:endParaRPr lang="uk-UA" sz="1100">
                        <a:effectLst/>
                      </a:endParaRPr>
                    </a:p>
                    <a:p>
                      <a:pPr algn="ctr">
                        <a:lnSpc>
                          <a:spcPct val="115000"/>
                        </a:lnSpc>
                        <a:spcAft>
                          <a:spcPts val="0"/>
                        </a:spcAft>
                      </a:pPr>
                      <a:r>
                        <a:rPr lang="uk-UA" sz="800">
                          <a:effectLst/>
                        </a:rPr>
                        <a:t>270</a:t>
                      </a:r>
                      <a:endParaRPr lang="uk-UA" sz="1100">
                        <a:effectLst/>
                        <a:latin typeface="Times New Roman"/>
                        <a:ea typeface="Calibri"/>
                      </a:endParaRPr>
                    </a:p>
                  </a:txBody>
                  <a:tcPr marL="68580" marR="68580" marT="0" marB="0"/>
                </a:tc>
                <a:tc>
                  <a:txBody>
                    <a:bodyPr/>
                    <a:lstStyle/>
                    <a:p>
                      <a:pPr algn="ctr">
                        <a:lnSpc>
                          <a:spcPct val="115000"/>
                        </a:lnSpc>
                        <a:spcAft>
                          <a:spcPts val="0"/>
                        </a:spcAft>
                      </a:pPr>
                      <a:r>
                        <a:rPr lang="uk-UA" sz="800">
                          <a:effectLst/>
                        </a:rPr>
                        <a:t> </a:t>
                      </a:r>
                      <a:endParaRPr lang="uk-UA" sz="1100">
                        <a:effectLst/>
                      </a:endParaRPr>
                    </a:p>
                    <a:p>
                      <a:pPr algn="ctr">
                        <a:lnSpc>
                          <a:spcPct val="115000"/>
                        </a:lnSpc>
                        <a:spcAft>
                          <a:spcPts val="0"/>
                        </a:spcAft>
                      </a:pPr>
                      <a:r>
                        <a:rPr lang="uk-UA" sz="800">
                          <a:effectLst/>
                        </a:rPr>
                        <a:t>180</a:t>
                      </a:r>
                      <a:endParaRPr lang="uk-UA" sz="1100">
                        <a:effectLst/>
                        <a:latin typeface="Times New Roman"/>
                        <a:ea typeface="Calibri"/>
                      </a:endParaRPr>
                    </a:p>
                  </a:txBody>
                  <a:tcPr marL="68580" marR="68580" marT="0" marB="0"/>
                </a:tc>
                <a:extLst>
                  <a:ext uri="{0D108BD9-81ED-4DB2-BD59-A6C34878D82A}">
                    <a16:rowId xmlns:a16="http://schemas.microsoft.com/office/drawing/2014/main" val="10006"/>
                  </a:ext>
                </a:extLst>
              </a:tr>
              <a:tr h="146668">
                <a:tc>
                  <a:txBody>
                    <a:bodyPr/>
                    <a:lstStyle/>
                    <a:p>
                      <a:pPr>
                        <a:lnSpc>
                          <a:spcPct val="115000"/>
                        </a:lnSpc>
                        <a:spcAft>
                          <a:spcPts val="0"/>
                        </a:spcAft>
                      </a:pPr>
                      <a:r>
                        <a:rPr lang="uk-UA" sz="800">
                          <a:effectLst/>
                        </a:rPr>
                        <a:t>вгору</a:t>
                      </a:r>
                      <a:endParaRPr lang="uk-UA" sz="1100">
                        <a:effectLst/>
                        <a:latin typeface="Times New Roman"/>
                        <a:ea typeface="Calibri"/>
                      </a:endParaRPr>
                    </a:p>
                  </a:txBody>
                  <a:tcPr marL="68580" marR="68580" marT="0" marB="0"/>
                </a:tc>
                <a:tc>
                  <a:txBody>
                    <a:bodyPr/>
                    <a:lstStyle/>
                    <a:p>
                      <a:pPr algn="ctr">
                        <a:lnSpc>
                          <a:spcPct val="115000"/>
                        </a:lnSpc>
                        <a:spcAft>
                          <a:spcPts val="0"/>
                        </a:spcAft>
                      </a:pPr>
                      <a:r>
                        <a:rPr lang="uk-UA" sz="800">
                          <a:effectLst/>
                        </a:rPr>
                        <a:t>32</a:t>
                      </a:r>
                      <a:endParaRPr lang="uk-UA" sz="1100">
                        <a:effectLst/>
                        <a:latin typeface="Times New Roman"/>
                        <a:ea typeface="Calibri"/>
                      </a:endParaRPr>
                    </a:p>
                  </a:txBody>
                  <a:tcPr marL="68580" marR="68580" marT="0" marB="0"/>
                </a:tc>
                <a:tc>
                  <a:txBody>
                    <a:bodyPr/>
                    <a:lstStyle/>
                    <a:p>
                      <a:pPr algn="ctr">
                        <a:lnSpc>
                          <a:spcPct val="115000"/>
                        </a:lnSpc>
                        <a:spcAft>
                          <a:spcPts val="0"/>
                        </a:spcAft>
                      </a:pPr>
                      <a:r>
                        <a:rPr lang="uk-UA" sz="800">
                          <a:effectLst/>
                        </a:rPr>
                        <a:t>32</a:t>
                      </a:r>
                      <a:endParaRPr lang="uk-UA" sz="1100">
                        <a:effectLst/>
                        <a:latin typeface="Times New Roman"/>
                        <a:ea typeface="Calibri"/>
                      </a:endParaRPr>
                    </a:p>
                  </a:txBody>
                  <a:tcPr marL="68580" marR="68580" marT="0" marB="0"/>
                </a:tc>
                <a:tc>
                  <a:txBody>
                    <a:bodyPr/>
                    <a:lstStyle/>
                    <a:p>
                      <a:pPr algn="ctr">
                        <a:lnSpc>
                          <a:spcPct val="115000"/>
                        </a:lnSpc>
                        <a:spcAft>
                          <a:spcPts val="0"/>
                        </a:spcAft>
                      </a:pPr>
                      <a:r>
                        <a:rPr lang="uk-UA" sz="800">
                          <a:effectLst/>
                        </a:rPr>
                        <a:t>27</a:t>
                      </a:r>
                      <a:endParaRPr lang="uk-UA" sz="1100">
                        <a:effectLst/>
                        <a:latin typeface="Times New Roman"/>
                        <a:ea typeface="Calibri"/>
                      </a:endParaRPr>
                    </a:p>
                  </a:txBody>
                  <a:tcPr marL="68580" marR="68580" marT="0" marB="0"/>
                </a:tc>
                <a:tc>
                  <a:txBody>
                    <a:bodyPr/>
                    <a:lstStyle/>
                    <a:p>
                      <a:pPr algn="ctr">
                        <a:lnSpc>
                          <a:spcPct val="115000"/>
                        </a:lnSpc>
                        <a:spcAft>
                          <a:spcPts val="0"/>
                        </a:spcAft>
                      </a:pPr>
                      <a:r>
                        <a:rPr lang="uk-UA" sz="800">
                          <a:effectLst/>
                        </a:rPr>
                        <a:t>35</a:t>
                      </a:r>
                      <a:endParaRPr lang="uk-UA" sz="1100">
                        <a:effectLst/>
                        <a:latin typeface="Times New Roman"/>
                        <a:ea typeface="Calibri"/>
                      </a:endParaRPr>
                    </a:p>
                  </a:txBody>
                  <a:tcPr marL="68580" marR="68580" marT="0" marB="0"/>
                </a:tc>
                <a:tc>
                  <a:txBody>
                    <a:bodyPr/>
                    <a:lstStyle/>
                    <a:p>
                      <a:pPr algn="ctr">
                        <a:lnSpc>
                          <a:spcPct val="115000"/>
                        </a:lnSpc>
                        <a:spcAft>
                          <a:spcPts val="0"/>
                        </a:spcAft>
                      </a:pPr>
                      <a:r>
                        <a:rPr lang="uk-UA" sz="800">
                          <a:effectLst/>
                        </a:rPr>
                        <a:t>30</a:t>
                      </a:r>
                      <a:endParaRPr lang="uk-UA" sz="1100">
                        <a:effectLst/>
                        <a:latin typeface="Times New Roman"/>
                        <a:ea typeface="Calibri"/>
                      </a:endParaRPr>
                    </a:p>
                  </a:txBody>
                  <a:tcPr marL="68580" marR="68580" marT="0" marB="0"/>
                </a:tc>
                <a:tc>
                  <a:txBody>
                    <a:bodyPr/>
                    <a:lstStyle/>
                    <a:p>
                      <a:pPr algn="ctr">
                        <a:lnSpc>
                          <a:spcPct val="115000"/>
                        </a:lnSpc>
                        <a:spcAft>
                          <a:spcPts val="0"/>
                        </a:spcAft>
                      </a:pPr>
                      <a:r>
                        <a:rPr lang="uk-UA" sz="800">
                          <a:effectLst/>
                        </a:rPr>
                        <a:t>27</a:t>
                      </a:r>
                      <a:endParaRPr lang="uk-UA" sz="1100">
                        <a:effectLst/>
                        <a:latin typeface="Times New Roman"/>
                        <a:ea typeface="Calibri"/>
                      </a:endParaRPr>
                    </a:p>
                  </a:txBody>
                  <a:tcPr marL="68580" marR="68580" marT="0" marB="0"/>
                </a:tc>
                <a:tc>
                  <a:txBody>
                    <a:bodyPr/>
                    <a:lstStyle/>
                    <a:p>
                      <a:pPr algn="ctr">
                        <a:lnSpc>
                          <a:spcPct val="115000"/>
                        </a:lnSpc>
                        <a:spcAft>
                          <a:spcPts val="0"/>
                        </a:spcAft>
                      </a:pPr>
                      <a:r>
                        <a:rPr lang="uk-UA" sz="800">
                          <a:effectLst/>
                        </a:rPr>
                        <a:t>30</a:t>
                      </a:r>
                      <a:endParaRPr lang="uk-UA" sz="1100">
                        <a:effectLst/>
                        <a:latin typeface="Times New Roman"/>
                        <a:ea typeface="Calibri"/>
                      </a:endParaRPr>
                    </a:p>
                  </a:txBody>
                  <a:tcPr marL="68580" marR="68580" marT="0" marB="0"/>
                </a:tc>
                <a:tc>
                  <a:txBody>
                    <a:bodyPr/>
                    <a:lstStyle/>
                    <a:p>
                      <a:pPr algn="ctr">
                        <a:lnSpc>
                          <a:spcPct val="115000"/>
                        </a:lnSpc>
                        <a:spcAft>
                          <a:spcPts val="0"/>
                        </a:spcAft>
                      </a:pPr>
                      <a:r>
                        <a:rPr lang="uk-UA" sz="800">
                          <a:effectLst/>
                        </a:rPr>
                        <a:t>–</a:t>
                      </a:r>
                      <a:endParaRPr lang="uk-UA" sz="1100">
                        <a:effectLst/>
                        <a:latin typeface="Times New Roman"/>
                        <a:ea typeface="Calibri"/>
                      </a:endParaRPr>
                    </a:p>
                  </a:txBody>
                  <a:tcPr marL="68580" marR="68580" marT="0" marB="0"/>
                </a:tc>
                <a:tc>
                  <a:txBody>
                    <a:bodyPr/>
                    <a:lstStyle/>
                    <a:p>
                      <a:pPr algn="ctr">
                        <a:lnSpc>
                          <a:spcPct val="115000"/>
                        </a:lnSpc>
                        <a:spcAft>
                          <a:spcPts val="0"/>
                        </a:spcAft>
                      </a:pPr>
                      <a:r>
                        <a:rPr lang="uk-UA" sz="800">
                          <a:effectLst/>
                        </a:rPr>
                        <a:t>40</a:t>
                      </a:r>
                      <a:endParaRPr lang="uk-UA" sz="1100">
                        <a:effectLst/>
                        <a:latin typeface="Times New Roman"/>
                        <a:ea typeface="Calibri"/>
                      </a:endParaRPr>
                    </a:p>
                  </a:txBody>
                  <a:tcPr marL="68580" marR="68580" marT="0" marB="0"/>
                </a:tc>
                <a:tc>
                  <a:txBody>
                    <a:bodyPr/>
                    <a:lstStyle/>
                    <a:p>
                      <a:pPr algn="ctr">
                        <a:lnSpc>
                          <a:spcPct val="115000"/>
                        </a:lnSpc>
                        <a:spcAft>
                          <a:spcPts val="0"/>
                        </a:spcAft>
                      </a:pPr>
                      <a:r>
                        <a:rPr lang="uk-UA" sz="800">
                          <a:effectLst/>
                        </a:rPr>
                        <a:t>27</a:t>
                      </a:r>
                      <a:endParaRPr lang="uk-UA" sz="1100">
                        <a:effectLst/>
                        <a:latin typeface="Times New Roman"/>
                        <a:ea typeface="Calibri"/>
                      </a:endParaRPr>
                    </a:p>
                  </a:txBody>
                  <a:tcPr marL="68580" marR="68580" marT="0" marB="0"/>
                </a:tc>
                <a:tc>
                  <a:txBody>
                    <a:bodyPr/>
                    <a:lstStyle/>
                    <a:p>
                      <a:pPr algn="ctr">
                        <a:lnSpc>
                          <a:spcPct val="115000"/>
                        </a:lnSpc>
                        <a:spcAft>
                          <a:spcPts val="0"/>
                        </a:spcAft>
                      </a:pPr>
                      <a:r>
                        <a:rPr lang="uk-UA" sz="800">
                          <a:effectLst/>
                        </a:rPr>
                        <a:t>26</a:t>
                      </a:r>
                      <a:endParaRPr lang="uk-UA" sz="1100">
                        <a:effectLst/>
                        <a:latin typeface="Times New Roman"/>
                        <a:ea typeface="Calibri"/>
                      </a:endParaRPr>
                    </a:p>
                  </a:txBody>
                  <a:tcPr marL="68580" marR="68580" marT="0" marB="0"/>
                </a:tc>
                <a:tc>
                  <a:txBody>
                    <a:bodyPr/>
                    <a:lstStyle/>
                    <a:p>
                      <a:pPr algn="ctr">
                        <a:lnSpc>
                          <a:spcPct val="115000"/>
                        </a:lnSpc>
                        <a:spcAft>
                          <a:spcPts val="0"/>
                        </a:spcAft>
                      </a:pPr>
                      <a:r>
                        <a:rPr lang="uk-UA" sz="800">
                          <a:effectLst/>
                        </a:rPr>
                        <a:t>26</a:t>
                      </a:r>
                      <a:endParaRPr lang="uk-UA" sz="1100">
                        <a:effectLst/>
                        <a:latin typeface="Times New Roman"/>
                        <a:ea typeface="Calibri"/>
                      </a:endParaRPr>
                    </a:p>
                  </a:txBody>
                  <a:tcPr marL="68580" marR="68580" marT="0" marB="0"/>
                </a:tc>
                <a:extLst>
                  <a:ext uri="{0D108BD9-81ED-4DB2-BD59-A6C34878D82A}">
                    <a16:rowId xmlns:a16="http://schemas.microsoft.com/office/drawing/2014/main" val="10007"/>
                  </a:ext>
                </a:extLst>
              </a:tr>
              <a:tr h="146668">
                <a:tc>
                  <a:txBody>
                    <a:bodyPr/>
                    <a:lstStyle/>
                    <a:p>
                      <a:pPr>
                        <a:lnSpc>
                          <a:spcPct val="115000"/>
                        </a:lnSpc>
                        <a:spcAft>
                          <a:spcPts val="0"/>
                        </a:spcAft>
                      </a:pPr>
                      <a:r>
                        <a:rPr lang="uk-UA" sz="800">
                          <a:effectLst/>
                        </a:rPr>
                        <a:t>вниз</a:t>
                      </a:r>
                      <a:endParaRPr lang="uk-UA" sz="1100">
                        <a:effectLst/>
                        <a:latin typeface="Times New Roman"/>
                        <a:ea typeface="Calibri"/>
                      </a:endParaRPr>
                    </a:p>
                  </a:txBody>
                  <a:tcPr marL="68580" marR="68580" marT="0" marB="0"/>
                </a:tc>
                <a:tc>
                  <a:txBody>
                    <a:bodyPr/>
                    <a:lstStyle/>
                    <a:p>
                      <a:pPr algn="ctr">
                        <a:lnSpc>
                          <a:spcPct val="115000"/>
                        </a:lnSpc>
                        <a:spcAft>
                          <a:spcPts val="0"/>
                        </a:spcAft>
                      </a:pPr>
                      <a:r>
                        <a:rPr lang="uk-UA" sz="800">
                          <a:effectLst/>
                        </a:rPr>
                        <a:t>28</a:t>
                      </a:r>
                      <a:endParaRPr lang="uk-UA" sz="1100">
                        <a:effectLst/>
                        <a:latin typeface="Times New Roman"/>
                        <a:ea typeface="Calibri"/>
                      </a:endParaRPr>
                    </a:p>
                  </a:txBody>
                  <a:tcPr marL="68580" marR="68580" marT="0" marB="0"/>
                </a:tc>
                <a:tc>
                  <a:txBody>
                    <a:bodyPr/>
                    <a:lstStyle/>
                    <a:p>
                      <a:pPr algn="ctr">
                        <a:lnSpc>
                          <a:spcPct val="115000"/>
                        </a:lnSpc>
                        <a:spcAft>
                          <a:spcPts val="0"/>
                        </a:spcAft>
                      </a:pPr>
                      <a:r>
                        <a:rPr lang="uk-UA" sz="800">
                          <a:effectLst/>
                        </a:rPr>
                        <a:t>18</a:t>
                      </a:r>
                      <a:endParaRPr lang="uk-UA" sz="1100">
                        <a:effectLst/>
                        <a:latin typeface="Times New Roman"/>
                        <a:ea typeface="Calibri"/>
                      </a:endParaRPr>
                    </a:p>
                  </a:txBody>
                  <a:tcPr marL="68580" marR="68580" marT="0" marB="0"/>
                </a:tc>
                <a:tc>
                  <a:txBody>
                    <a:bodyPr/>
                    <a:lstStyle/>
                    <a:p>
                      <a:pPr algn="ctr">
                        <a:lnSpc>
                          <a:spcPct val="115000"/>
                        </a:lnSpc>
                        <a:spcAft>
                          <a:spcPts val="0"/>
                        </a:spcAft>
                      </a:pPr>
                      <a:r>
                        <a:rPr lang="uk-UA" sz="800">
                          <a:effectLst/>
                        </a:rPr>
                        <a:t>27</a:t>
                      </a:r>
                      <a:endParaRPr lang="uk-UA" sz="1100">
                        <a:effectLst/>
                        <a:latin typeface="Times New Roman"/>
                        <a:ea typeface="Calibri"/>
                      </a:endParaRPr>
                    </a:p>
                  </a:txBody>
                  <a:tcPr marL="68580" marR="68580" marT="0" marB="0"/>
                </a:tc>
                <a:tc>
                  <a:txBody>
                    <a:bodyPr/>
                    <a:lstStyle/>
                    <a:p>
                      <a:pPr algn="ctr">
                        <a:lnSpc>
                          <a:spcPct val="115000"/>
                        </a:lnSpc>
                        <a:spcAft>
                          <a:spcPts val="0"/>
                        </a:spcAft>
                      </a:pPr>
                      <a:r>
                        <a:rPr lang="uk-UA" sz="800">
                          <a:effectLst/>
                        </a:rPr>
                        <a:t>30</a:t>
                      </a:r>
                      <a:endParaRPr lang="uk-UA" sz="1100">
                        <a:effectLst/>
                        <a:latin typeface="Times New Roman"/>
                        <a:ea typeface="Calibri"/>
                      </a:endParaRPr>
                    </a:p>
                  </a:txBody>
                  <a:tcPr marL="68580" marR="68580" marT="0" marB="0"/>
                </a:tc>
                <a:tc>
                  <a:txBody>
                    <a:bodyPr/>
                    <a:lstStyle/>
                    <a:p>
                      <a:pPr algn="ctr">
                        <a:lnSpc>
                          <a:spcPct val="115000"/>
                        </a:lnSpc>
                        <a:spcAft>
                          <a:spcPts val="0"/>
                        </a:spcAft>
                      </a:pPr>
                      <a:r>
                        <a:rPr lang="uk-UA" sz="800">
                          <a:effectLst/>
                        </a:rPr>
                        <a:t>30</a:t>
                      </a:r>
                      <a:endParaRPr lang="uk-UA" sz="1100">
                        <a:effectLst/>
                        <a:latin typeface="Times New Roman"/>
                        <a:ea typeface="Calibri"/>
                      </a:endParaRPr>
                    </a:p>
                  </a:txBody>
                  <a:tcPr marL="68580" marR="68580" marT="0" marB="0"/>
                </a:tc>
                <a:tc>
                  <a:txBody>
                    <a:bodyPr/>
                    <a:lstStyle/>
                    <a:p>
                      <a:pPr algn="ctr">
                        <a:lnSpc>
                          <a:spcPct val="115000"/>
                        </a:lnSpc>
                        <a:spcAft>
                          <a:spcPts val="0"/>
                        </a:spcAft>
                      </a:pPr>
                      <a:r>
                        <a:rPr lang="uk-UA" sz="800">
                          <a:effectLst/>
                        </a:rPr>
                        <a:t>27</a:t>
                      </a:r>
                      <a:endParaRPr lang="uk-UA" sz="1100">
                        <a:effectLst/>
                        <a:latin typeface="Times New Roman"/>
                        <a:ea typeface="Calibri"/>
                      </a:endParaRPr>
                    </a:p>
                  </a:txBody>
                  <a:tcPr marL="68580" marR="68580" marT="0" marB="0"/>
                </a:tc>
                <a:tc>
                  <a:txBody>
                    <a:bodyPr/>
                    <a:lstStyle/>
                    <a:p>
                      <a:pPr algn="ctr">
                        <a:lnSpc>
                          <a:spcPct val="115000"/>
                        </a:lnSpc>
                        <a:spcAft>
                          <a:spcPts val="0"/>
                        </a:spcAft>
                      </a:pPr>
                      <a:r>
                        <a:rPr lang="uk-UA" sz="800">
                          <a:effectLst/>
                        </a:rPr>
                        <a:t>30</a:t>
                      </a:r>
                      <a:endParaRPr lang="uk-UA" sz="1100">
                        <a:effectLst/>
                        <a:latin typeface="Times New Roman"/>
                        <a:ea typeface="Calibri"/>
                      </a:endParaRPr>
                    </a:p>
                  </a:txBody>
                  <a:tcPr marL="68580" marR="68580" marT="0" marB="0"/>
                </a:tc>
                <a:tc>
                  <a:txBody>
                    <a:bodyPr/>
                    <a:lstStyle/>
                    <a:p>
                      <a:pPr algn="ctr">
                        <a:lnSpc>
                          <a:spcPct val="115000"/>
                        </a:lnSpc>
                        <a:spcAft>
                          <a:spcPts val="0"/>
                        </a:spcAft>
                      </a:pPr>
                      <a:r>
                        <a:rPr lang="uk-UA" sz="800">
                          <a:effectLst/>
                        </a:rPr>
                        <a:t>–</a:t>
                      </a:r>
                      <a:endParaRPr lang="uk-UA" sz="1100">
                        <a:effectLst/>
                        <a:latin typeface="Times New Roman"/>
                        <a:ea typeface="Calibri"/>
                      </a:endParaRPr>
                    </a:p>
                  </a:txBody>
                  <a:tcPr marL="68580" marR="68580" marT="0" marB="0"/>
                </a:tc>
                <a:tc>
                  <a:txBody>
                    <a:bodyPr/>
                    <a:lstStyle/>
                    <a:p>
                      <a:pPr algn="ctr">
                        <a:lnSpc>
                          <a:spcPct val="115000"/>
                        </a:lnSpc>
                        <a:spcAft>
                          <a:spcPts val="0"/>
                        </a:spcAft>
                      </a:pPr>
                      <a:r>
                        <a:rPr lang="uk-UA" sz="800">
                          <a:effectLst/>
                        </a:rPr>
                        <a:t>20</a:t>
                      </a:r>
                      <a:endParaRPr lang="uk-UA" sz="1100">
                        <a:effectLst/>
                        <a:latin typeface="Times New Roman"/>
                        <a:ea typeface="Calibri"/>
                      </a:endParaRPr>
                    </a:p>
                  </a:txBody>
                  <a:tcPr marL="68580" marR="68580" marT="0" marB="0"/>
                </a:tc>
                <a:tc>
                  <a:txBody>
                    <a:bodyPr/>
                    <a:lstStyle/>
                    <a:p>
                      <a:pPr algn="ctr">
                        <a:lnSpc>
                          <a:spcPct val="115000"/>
                        </a:lnSpc>
                        <a:spcAft>
                          <a:spcPts val="0"/>
                        </a:spcAft>
                      </a:pPr>
                      <a:r>
                        <a:rPr lang="uk-UA" sz="800">
                          <a:effectLst/>
                        </a:rPr>
                        <a:t>27</a:t>
                      </a:r>
                      <a:endParaRPr lang="uk-UA" sz="1100">
                        <a:effectLst/>
                        <a:latin typeface="Times New Roman"/>
                        <a:ea typeface="Calibri"/>
                      </a:endParaRPr>
                    </a:p>
                  </a:txBody>
                  <a:tcPr marL="68580" marR="68580" marT="0" marB="0"/>
                </a:tc>
                <a:tc>
                  <a:txBody>
                    <a:bodyPr/>
                    <a:lstStyle/>
                    <a:p>
                      <a:pPr algn="ctr">
                        <a:lnSpc>
                          <a:spcPct val="115000"/>
                        </a:lnSpc>
                        <a:spcAft>
                          <a:spcPts val="0"/>
                        </a:spcAft>
                      </a:pPr>
                      <a:r>
                        <a:rPr lang="uk-UA" sz="800">
                          <a:effectLst/>
                        </a:rPr>
                        <a:t>10</a:t>
                      </a:r>
                      <a:endParaRPr lang="uk-UA" sz="1100">
                        <a:effectLst/>
                        <a:latin typeface="Times New Roman"/>
                        <a:ea typeface="Calibri"/>
                      </a:endParaRPr>
                    </a:p>
                  </a:txBody>
                  <a:tcPr marL="68580" marR="68580" marT="0" marB="0"/>
                </a:tc>
                <a:tc>
                  <a:txBody>
                    <a:bodyPr/>
                    <a:lstStyle/>
                    <a:p>
                      <a:pPr algn="ctr">
                        <a:lnSpc>
                          <a:spcPct val="115000"/>
                        </a:lnSpc>
                        <a:spcAft>
                          <a:spcPts val="0"/>
                        </a:spcAft>
                      </a:pPr>
                      <a:r>
                        <a:rPr lang="uk-UA" sz="800">
                          <a:effectLst/>
                        </a:rPr>
                        <a:t>10</a:t>
                      </a:r>
                      <a:endParaRPr lang="uk-UA" sz="1100">
                        <a:effectLst/>
                        <a:latin typeface="Times New Roman"/>
                        <a:ea typeface="Calibri"/>
                      </a:endParaRPr>
                    </a:p>
                  </a:txBody>
                  <a:tcPr marL="68580" marR="68580" marT="0" marB="0"/>
                </a:tc>
                <a:extLst>
                  <a:ext uri="{0D108BD9-81ED-4DB2-BD59-A6C34878D82A}">
                    <a16:rowId xmlns:a16="http://schemas.microsoft.com/office/drawing/2014/main" val="10008"/>
                  </a:ext>
                </a:extLst>
              </a:tr>
              <a:tr h="616229">
                <a:tc>
                  <a:txBody>
                    <a:bodyPr/>
                    <a:lstStyle/>
                    <a:p>
                      <a:pPr>
                        <a:lnSpc>
                          <a:spcPct val="115000"/>
                        </a:lnSpc>
                        <a:spcAft>
                          <a:spcPts val="0"/>
                        </a:spcAft>
                      </a:pPr>
                      <a:r>
                        <a:rPr lang="uk-UA" sz="800">
                          <a:effectLst/>
                        </a:rPr>
                        <a:t>Діаметр змінних насадок, мм</a:t>
                      </a:r>
                      <a:endParaRPr lang="uk-UA" sz="1100">
                        <a:effectLst/>
                        <a:latin typeface="Times New Roman"/>
                        <a:ea typeface="Calibri"/>
                      </a:endParaRPr>
                    </a:p>
                  </a:txBody>
                  <a:tcPr marL="68580" marR="68580" marT="0" marB="0"/>
                </a:tc>
                <a:tc>
                  <a:txBody>
                    <a:bodyPr/>
                    <a:lstStyle/>
                    <a:p>
                      <a:pPr algn="ctr">
                        <a:lnSpc>
                          <a:spcPct val="115000"/>
                        </a:lnSpc>
                        <a:spcAft>
                          <a:spcPts val="0"/>
                        </a:spcAft>
                      </a:pPr>
                      <a:r>
                        <a:rPr lang="uk-UA" sz="800">
                          <a:effectLst/>
                        </a:rPr>
                        <a:t>50; 65 75; 90 100</a:t>
                      </a:r>
                      <a:endParaRPr lang="uk-UA" sz="1100">
                        <a:effectLst/>
                        <a:latin typeface="Times New Roman"/>
                        <a:ea typeface="Calibri"/>
                      </a:endParaRPr>
                    </a:p>
                  </a:txBody>
                  <a:tcPr marL="68580" marR="68580" marT="0" marB="0"/>
                </a:tc>
                <a:tc>
                  <a:txBody>
                    <a:bodyPr/>
                    <a:lstStyle/>
                    <a:p>
                      <a:pPr algn="ctr">
                        <a:lnSpc>
                          <a:spcPct val="115000"/>
                        </a:lnSpc>
                        <a:spcAft>
                          <a:spcPts val="0"/>
                        </a:spcAft>
                      </a:pPr>
                      <a:r>
                        <a:rPr lang="uk-UA" sz="800">
                          <a:effectLst/>
                        </a:rPr>
                        <a:t>51; 63; 76; 89</a:t>
                      </a:r>
                      <a:endParaRPr lang="uk-UA" sz="1100">
                        <a:effectLst/>
                        <a:latin typeface="Times New Roman"/>
                        <a:ea typeface="Calibri"/>
                      </a:endParaRPr>
                    </a:p>
                  </a:txBody>
                  <a:tcPr marL="68580" marR="68580" marT="0" marB="0"/>
                </a:tc>
                <a:tc>
                  <a:txBody>
                    <a:bodyPr/>
                    <a:lstStyle/>
                    <a:p>
                      <a:pPr algn="ctr">
                        <a:lnSpc>
                          <a:spcPct val="115000"/>
                        </a:lnSpc>
                        <a:spcAft>
                          <a:spcPts val="0"/>
                        </a:spcAft>
                      </a:pPr>
                      <a:r>
                        <a:rPr lang="uk-UA" sz="800">
                          <a:effectLst/>
                        </a:rPr>
                        <a:t>50; 70; 90; 100; 150</a:t>
                      </a:r>
                      <a:endParaRPr lang="uk-UA" sz="1100">
                        <a:effectLst/>
                        <a:latin typeface="Times New Roman"/>
                        <a:ea typeface="Calibri"/>
                      </a:endParaRPr>
                    </a:p>
                  </a:txBody>
                  <a:tcPr marL="68580" marR="68580" marT="0" marB="0"/>
                </a:tc>
                <a:tc>
                  <a:txBody>
                    <a:bodyPr/>
                    <a:lstStyle/>
                    <a:p>
                      <a:pPr algn="ctr">
                        <a:lnSpc>
                          <a:spcPct val="115000"/>
                        </a:lnSpc>
                        <a:spcAft>
                          <a:spcPts val="0"/>
                        </a:spcAft>
                      </a:pPr>
                      <a:r>
                        <a:rPr lang="uk-UA" sz="800">
                          <a:effectLst/>
                        </a:rPr>
                        <a:t>51; 63; 76; 89; 100</a:t>
                      </a:r>
                      <a:endParaRPr lang="uk-UA" sz="1100">
                        <a:effectLst/>
                        <a:latin typeface="Times New Roman"/>
                        <a:ea typeface="Calibri"/>
                      </a:endParaRPr>
                    </a:p>
                  </a:txBody>
                  <a:tcPr marL="68580" marR="68580" marT="0" marB="0"/>
                </a:tc>
                <a:tc>
                  <a:txBody>
                    <a:bodyPr/>
                    <a:lstStyle/>
                    <a:p>
                      <a:pPr algn="ctr">
                        <a:lnSpc>
                          <a:spcPct val="115000"/>
                        </a:lnSpc>
                        <a:spcAft>
                          <a:spcPts val="0"/>
                        </a:spcAft>
                      </a:pPr>
                      <a:r>
                        <a:rPr lang="uk-UA" sz="800">
                          <a:effectLst/>
                        </a:rPr>
                        <a:t>75; 90; 100; 110; 125</a:t>
                      </a:r>
                      <a:endParaRPr lang="uk-UA" sz="1100">
                        <a:effectLst/>
                        <a:latin typeface="Times New Roman"/>
                        <a:ea typeface="Calibri"/>
                      </a:endParaRPr>
                    </a:p>
                  </a:txBody>
                  <a:tcPr marL="68580" marR="68580" marT="0" marB="0"/>
                </a:tc>
                <a:tc>
                  <a:txBody>
                    <a:bodyPr/>
                    <a:lstStyle/>
                    <a:p>
                      <a:pPr algn="ctr">
                        <a:lnSpc>
                          <a:spcPct val="115000"/>
                        </a:lnSpc>
                        <a:spcAft>
                          <a:spcPts val="0"/>
                        </a:spcAft>
                      </a:pPr>
                      <a:r>
                        <a:rPr lang="uk-UA" sz="800">
                          <a:effectLst/>
                        </a:rPr>
                        <a:t>80; 100; 110; 125</a:t>
                      </a:r>
                      <a:endParaRPr lang="uk-UA" sz="1100">
                        <a:effectLst/>
                        <a:latin typeface="Times New Roman"/>
                        <a:ea typeface="Calibri"/>
                      </a:endParaRPr>
                    </a:p>
                  </a:txBody>
                  <a:tcPr marL="68580" marR="68580" marT="0" marB="0"/>
                </a:tc>
                <a:tc>
                  <a:txBody>
                    <a:bodyPr/>
                    <a:lstStyle/>
                    <a:p>
                      <a:pPr algn="ctr">
                        <a:lnSpc>
                          <a:spcPct val="115000"/>
                        </a:lnSpc>
                        <a:spcAft>
                          <a:spcPts val="0"/>
                        </a:spcAft>
                      </a:pPr>
                      <a:r>
                        <a:rPr lang="uk-UA" sz="800">
                          <a:effectLst/>
                        </a:rPr>
                        <a:t>80; 100; 110; 125</a:t>
                      </a:r>
                      <a:endParaRPr lang="uk-UA" sz="1100">
                        <a:effectLst/>
                        <a:latin typeface="Times New Roman"/>
                        <a:ea typeface="Calibri"/>
                      </a:endParaRPr>
                    </a:p>
                  </a:txBody>
                  <a:tcPr marL="68580" marR="68580" marT="0" marB="0"/>
                </a:tc>
                <a:tc>
                  <a:txBody>
                    <a:bodyPr/>
                    <a:lstStyle/>
                    <a:p>
                      <a:pPr algn="ctr">
                        <a:lnSpc>
                          <a:spcPct val="115000"/>
                        </a:lnSpc>
                        <a:spcAft>
                          <a:spcPts val="0"/>
                        </a:spcAft>
                      </a:pPr>
                      <a:r>
                        <a:rPr lang="uk-UA" sz="800">
                          <a:effectLst/>
                        </a:rPr>
                        <a:t>100; 115 125; 140</a:t>
                      </a:r>
                      <a:endParaRPr lang="uk-UA" sz="1100">
                        <a:effectLst/>
                        <a:latin typeface="Times New Roman"/>
                        <a:ea typeface="Calibri"/>
                      </a:endParaRPr>
                    </a:p>
                  </a:txBody>
                  <a:tcPr marL="68580" marR="68580" marT="0" marB="0"/>
                </a:tc>
                <a:tc>
                  <a:txBody>
                    <a:bodyPr/>
                    <a:lstStyle/>
                    <a:p>
                      <a:pPr algn="ctr">
                        <a:lnSpc>
                          <a:spcPct val="115000"/>
                        </a:lnSpc>
                        <a:spcAft>
                          <a:spcPts val="0"/>
                        </a:spcAft>
                      </a:pPr>
                      <a:r>
                        <a:rPr lang="uk-UA" sz="800">
                          <a:effectLst/>
                        </a:rPr>
                        <a:t>125; 140; 150</a:t>
                      </a:r>
                      <a:endParaRPr lang="uk-UA" sz="1100">
                        <a:effectLst/>
                        <a:latin typeface="Times New Roman"/>
                        <a:ea typeface="Calibri"/>
                      </a:endParaRPr>
                    </a:p>
                  </a:txBody>
                  <a:tcPr marL="68580" marR="68580" marT="0" marB="0"/>
                </a:tc>
                <a:tc>
                  <a:txBody>
                    <a:bodyPr/>
                    <a:lstStyle/>
                    <a:p>
                      <a:pPr algn="ctr">
                        <a:lnSpc>
                          <a:spcPct val="115000"/>
                        </a:lnSpc>
                        <a:spcAft>
                          <a:spcPts val="0"/>
                        </a:spcAft>
                      </a:pPr>
                      <a:r>
                        <a:rPr lang="uk-UA" sz="800">
                          <a:effectLst/>
                        </a:rPr>
                        <a:t>100; 115; 125; 140</a:t>
                      </a:r>
                      <a:endParaRPr lang="uk-UA" sz="1100">
                        <a:effectLst/>
                        <a:latin typeface="Times New Roman"/>
                        <a:ea typeface="Calibri"/>
                      </a:endParaRPr>
                    </a:p>
                  </a:txBody>
                  <a:tcPr marL="68580" marR="68580" marT="0" marB="0"/>
                </a:tc>
                <a:tc>
                  <a:txBody>
                    <a:bodyPr/>
                    <a:lstStyle/>
                    <a:p>
                      <a:pPr algn="ctr">
                        <a:lnSpc>
                          <a:spcPct val="115000"/>
                        </a:lnSpc>
                        <a:spcAft>
                          <a:spcPts val="0"/>
                        </a:spcAft>
                      </a:pPr>
                      <a:r>
                        <a:rPr lang="uk-UA" sz="800">
                          <a:effectLst/>
                        </a:rPr>
                        <a:t>150; 160; 165; 175</a:t>
                      </a:r>
                      <a:endParaRPr lang="uk-UA" sz="1100">
                        <a:effectLst/>
                        <a:latin typeface="Times New Roman"/>
                        <a:ea typeface="Calibri"/>
                      </a:endParaRPr>
                    </a:p>
                  </a:txBody>
                  <a:tcPr marL="68580" marR="68580" marT="0" marB="0"/>
                </a:tc>
                <a:tc>
                  <a:txBody>
                    <a:bodyPr/>
                    <a:lstStyle/>
                    <a:p>
                      <a:pPr algn="ctr">
                        <a:lnSpc>
                          <a:spcPct val="115000"/>
                        </a:lnSpc>
                        <a:spcAft>
                          <a:spcPts val="0"/>
                        </a:spcAft>
                      </a:pPr>
                      <a:r>
                        <a:rPr lang="uk-UA" sz="800">
                          <a:effectLst/>
                        </a:rPr>
                        <a:t>125; 150; 165; 190</a:t>
                      </a:r>
                      <a:endParaRPr lang="uk-UA" sz="1100">
                        <a:effectLst/>
                        <a:latin typeface="Times New Roman"/>
                        <a:ea typeface="Calibri"/>
                      </a:endParaRPr>
                    </a:p>
                  </a:txBody>
                  <a:tcPr marL="68580" marR="68580" marT="0" marB="0"/>
                </a:tc>
                <a:extLst>
                  <a:ext uri="{0D108BD9-81ED-4DB2-BD59-A6C34878D82A}">
                    <a16:rowId xmlns:a16="http://schemas.microsoft.com/office/drawing/2014/main" val="10009"/>
                  </a:ext>
                </a:extLst>
              </a:tr>
              <a:tr h="146668">
                <a:tc>
                  <a:txBody>
                    <a:bodyPr/>
                    <a:lstStyle/>
                    <a:p>
                      <a:pPr>
                        <a:lnSpc>
                          <a:spcPct val="115000"/>
                        </a:lnSpc>
                        <a:spcAft>
                          <a:spcPts val="0"/>
                        </a:spcAft>
                      </a:pPr>
                      <a:r>
                        <a:rPr lang="uk-UA" sz="800">
                          <a:effectLst/>
                        </a:rPr>
                        <a:t>Габарити, мм</a:t>
                      </a:r>
                      <a:endParaRPr lang="uk-UA" sz="1100">
                        <a:effectLst/>
                        <a:latin typeface="Times New Roman"/>
                        <a:ea typeface="Calibri"/>
                      </a:endParaRPr>
                    </a:p>
                  </a:txBody>
                  <a:tcPr marL="68580" marR="68580" marT="0" marB="0"/>
                </a:tc>
                <a:tc>
                  <a:txBody>
                    <a:bodyPr/>
                    <a:lstStyle/>
                    <a:p>
                      <a:pPr>
                        <a:lnSpc>
                          <a:spcPct val="115000"/>
                        </a:lnSpc>
                        <a:spcAft>
                          <a:spcPts val="0"/>
                        </a:spcAft>
                      </a:pPr>
                      <a:r>
                        <a:rPr lang="uk-UA" sz="800">
                          <a:effectLst/>
                        </a:rPr>
                        <a:t> </a:t>
                      </a:r>
                      <a:endParaRPr lang="uk-UA" sz="1100">
                        <a:effectLst/>
                        <a:latin typeface="Times New Roman"/>
                        <a:ea typeface="Calibri"/>
                      </a:endParaRPr>
                    </a:p>
                  </a:txBody>
                  <a:tcPr marL="68580" marR="68580" marT="0" marB="0"/>
                </a:tc>
                <a:tc>
                  <a:txBody>
                    <a:bodyPr/>
                    <a:lstStyle/>
                    <a:p>
                      <a:pPr>
                        <a:lnSpc>
                          <a:spcPct val="115000"/>
                        </a:lnSpc>
                        <a:spcAft>
                          <a:spcPts val="0"/>
                        </a:spcAft>
                      </a:pPr>
                      <a:r>
                        <a:rPr lang="uk-UA" sz="800">
                          <a:effectLst/>
                        </a:rPr>
                        <a:t> </a:t>
                      </a:r>
                      <a:endParaRPr lang="uk-UA" sz="1100">
                        <a:effectLst/>
                        <a:latin typeface="Times New Roman"/>
                        <a:ea typeface="Calibri"/>
                      </a:endParaRPr>
                    </a:p>
                  </a:txBody>
                  <a:tcPr marL="68580" marR="68580" marT="0" marB="0"/>
                </a:tc>
                <a:tc>
                  <a:txBody>
                    <a:bodyPr/>
                    <a:lstStyle/>
                    <a:p>
                      <a:pPr>
                        <a:lnSpc>
                          <a:spcPct val="115000"/>
                        </a:lnSpc>
                        <a:spcAft>
                          <a:spcPts val="0"/>
                        </a:spcAft>
                      </a:pPr>
                      <a:r>
                        <a:rPr lang="uk-UA" sz="800">
                          <a:effectLst/>
                        </a:rPr>
                        <a:t> </a:t>
                      </a:r>
                      <a:endParaRPr lang="uk-UA" sz="1100">
                        <a:effectLst/>
                        <a:latin typeface="Times New Roman"/>
                        <a:ea typeface="Calibri"/>
                      </a:endParaRPr>
                    </a:p>
                  </a:txBody>
                  <a:tcPr marL="68580" marR="68580" marT="0" marB="0"/>
                </a:tc>
                <a:tc>
                  <a:txBody>
                    <a:bodyPr/>
                    <a:lstStyle/>
                    <a:p>
                      <a:pPr>
                        <a:lnSpc>
                          <a:spcPct val="115000"/>
                        </a:lnSpc>
                        <a:spcAft>
                          <a:spcPts val="0"/>
                        </a:spcAft>
                      </a:pPr>
                      <a:r>
                        <a:rPr lang="uk-UA" sz="800">
                          <a:effectLst/>
                        </a:rPr>
                        <a:t> </a:t>
                      </a:r>
                      <a:endParaRPr lang="uk-UA" sz="1100">
                        <a:effectLst/>
                        <a:latin typeface="Times New Roman"/>
                        <a:ea typeface="Calibri"/>
                      </a:endParaRPr>
                    </a:p>
                  </a:txBody>
                  <a:tcPr marL="68580" marR="68580" marT="0" marB="0"/>
                </a:tc>
                <a:tc>
                  <a:txBody>
                    <a:bodyPr/>
                    <a:lstStyle/>
                    <a:p>
                      <a:pPr>
                        <a:lnSpc>
                          <a:spcPct val="115000"/>
                        </a:lnSpc>
                        <a:spcAft>
                          <a:spcPts val="0"/>
                        </a:spcAft>
                      </a:pPr>
                      <a:r>
                        <a:rPr lang="uk-UA" sz="800">
                          <a:effectLst/>
                        </a:rPr>
                        <a:t> </a:t>
                      </a:r>
                      <a:endParaRPr lang="uk-UA" sz="1100">
                        <a:effectLst/>
                        <a:latin typeface="Times New Roman"/>
                        <a:ea typeface="Calibri"/>
                      </a:endParaRPr>
                    </a:p>
                  </a:txBody>
                  <a:tcPr marL="68580" marR="68580" marT="0" marB="0"/>
                </a:tc>
                <a:tc>
                  <a:txBody>
                    <a:bodyPr/>
                    <a:lstStyle/>
                    <a:p>
                      <a:pPr>
                        <a:lnSpc>
                          <a:spcPct val="115000"/>
                        </a:lnSpc>
                        <a:spcAft>
                          <a:spcPts val="0"/>
                        </a:spcAft>
                      </a:pPr>
                      <a:r>
                        <a:rPr lang="uk-UA" sz="800">
                          <a:effectLst/>
                        </a:rPr>
                        <a:t> </a:t>
                      </a:r>
                      <a:endParaRPr lang="uk-UA" sz="1100">
                        <a:effectLst/>
                        <a:latin typeface="Times New Roman"/>
                        <a:ea typeface="Calibri"/>
                      </a:endParaRPr>
                    </a:p>
                  </a:txBody>
                  <a:tcPr marL="68580" marR="68580" marT="0" marB="0"/>
                </a:tc>
                <a:tc>
                  <a:txBody>
                    <a:bodyPr/>
                    <a:lstStyle/>
                    <a:p>
                      <a:pPr>
                        <a:lnSpc>
                          <a:spcPct val="115000"/>
                        </a:lnSpc>
                        <a:spcAft>
                          <a:spcPts val="0"/>
                        </a:spcAft>
                      </a:pPr>
                      <a:r>
                        <a:rPr lang="uk-UA" sz="800">
                          <a:effectLst/>
                        </a:rPr>
                        <a:t> </a:t>
                      </a:r>
                      <a:endParaRPr lang="uk-UA" sz="1100">
                        <a:effectLst/>
                        <a:latin typeface="Times New Roman"/>
                        <a:ea typeface="Calibri"/>
                      </a:endParaRPr>
                    </a:p>
                  </a:txBody>
                  <a:tcPr marL="68580" marR="68580" marT="0" marB="0"/>
                </a:tc>
                <a:tc>
                  <a:txBody>
                    <a:bodyPr/>
                    <a:lstStyle/>
                    <a:p>
                      <a:pPr>
                        <a:lnSpc>
                          <a:spcPct val="115000"/>
                        </a:lnSpc>
                        <a:spcAft>
                          <a:spcPts val="0"/>
                        </a:spcAft>
                      </a:pPr>
                      <a:r>
                        <a:rPr lang="uk-UA" sz="800">
                          <a:effectLst/>
                        </a:rPr>
                        <a:t> </a:t>
                      </a:r>
                      <a:endParaRPr lang="uk-UA" sz="1100">
                        <a:effectLst/>
                        <a:latin typeface="Times New Roman"/>
                        <a:ea typeface="Calibri"/>
                      </a:endParaRPr>
                    </a:p>
                  </a:txBody>
                  <a:tcPr marL="68580" marR="68580" marT="0" marB="0"/>
                </a:tc>
                <a:tc>
                  <a:txBody>
                    <a:bodyPr/>
                    <a:lstStyle/>
                    <a:p>
                      <a:pPr>
                        <a:lnSpc>
                          <a:spcPct val="115000"/>
                        </a:lnSpc>
                        <a:spcAft>
                          <a:spcPts val="0"/>
                        </a:spcAft>
                      </a:pPr>
                      <a:r>
                        <a:rPr lang="uk-UA" sz="800">
                          <a:effectLst/>
                        </a:rPr>
                        <a:t> </a:t>
                      </a:r>
                      <a:endParaRPr lang="uk-UA" sz="1100">
                        <a:effectLst/>
                        <a:latin typeface="Times New Roman"/>
                        <a:ea typeface="Calibri"/>
                      </a:endParaRPr>
                    </a:p>
                  </a:txBody>
                  <a:tcPr marL="68580" marR="68580" marT="0" marB="0"/>
                </a:tc>
                <a:tc>
                  <a:txBody>
                    <a:bodyPr/>
                    <a:lstStyle/>
                    <a:p>
                      <a:pPr>
                        <a:lnSpc>
                          <a:spcPct val="115000"/>
                        </a:lnSpc>
                        <a:spcAft>
                          <a:spcPts val="0"/>
                        </a:spcAft>
                      </a:pPr>
                      <a:r>
                        <a:rPr lang="uk-UA" sz="800">
                          <a:effectLst/>
                        </a:rPr>
                        <a:t> </a:t>
                      </a:r>
                      <a:endParaRPr lang="uk-UA" sz="1100">
                        <a:effectLst/>
                        <a:latin typeface="Times New Roman"/>
                        <a:ea typeface="Calibri"/>
                      </a:endParaRPr>
                    </a:p>
                  </a:txBody>
                  <a:tcPr marL="68580" marR="68580" marT="0" marB="0"/>
                </a:tc>
                <a:tc>
                  <a:txBody>
                    <a:bodyPr/>
                    <a:lstStyle/>
                    <a:p>
                      <a:pPr>
                        <a:lnSpc>
                          <a:spcPct val="115000"/>
                        </a:lnSpc>
                        <a:spcAft>
                          <a:spcPts val="0"/>
                        </a:spcAft>
                      </a:pPr>
                      <a:r>
                        <a:rPr lang="uk-UA" sz="800">
                          <a:effectLst/>
                        </a:rPr>
                        <a:t> </a:t>
                      </a:r>
                      <a:endParaRPr lang="uk-UA" sz="1100">
                        <a:effectLst/>
                        <a:latin typeface="Times New Roman"/>
                        <a:ea typeface="Calibri"/>
                      </a:endParaRPr>
                    </a:p>
                  </a:txBody>
                  <a:tcPr marL="68580" marR="68580" marT="0" marB="0"/>
                </a:tc>
                <a:tc>
                  <a:txBody>
                    <a:bodyPr/>
                    <a:lstStyle/>
                    <a:p>
                      <a:pPr>
                        <a:lnSpc>
                          <a:spcPct val="115000"/>
                        </a:lnSpc>
                        <a:spcAft>
                          <a:spcPts val="0"/>
                        </a:spcAft>
                      </a:pPr>
                      <a:r>
                        <a:rPr lang="uk-UA" sz="800">
                          <a:effectLst/>
                        </a:rPr>
                        <a:t> </a:t>
                      </a:r>
                      <a:endParaRPr lang="uk-UA" sz="1100">
                        <a:effectLst/>
                        <a:latin typeface="Times New Roman"/>
                        <a:ea typeface="Calibri"/>
                      </a:endParaRPr>
                    </a:p>
                  </a:txBody>
                  <a:tcPr marL="68580" marR="68580" marT="0" marB="0"/>
                </a:tc>
                <a:extLst>
                  <a:ext uri="{0D108BD9-81ED-4DB2-BD59-A6C34878D82A}">
                    <a16:rowId xmlns:a16="http://schemas.microsoft.com/office/drawing/2014/main" val="10010"/>
                  </a:ext>
                </a:extLst>
              </a:tr>
              <a:tr h="146668">
                <a:tc>
                  <a:txBody>
                    <a:bodyPr/>
                    <a:lstStyle/>
                    <a:p>
                      <a:pPr>
                        <a:lnSpc>
                          <a:spcPct val="115000"/>
                        </a:lnSpc>
                        <a:spcAft>
                          <a:spcPts val="0"/>
                        </a:spcAft>
                      </a:pPr>
                      <a:r>
                        <a:rPr lang="uk-UA" sz="800">
                          <a:effectLst/>
                        </a:rPr>
                        <a:t>довжина</a:t>
                      </a:r>
                      <a:endParaRPr lang="uk-UA" sz="1100">
                        <a:effectLst/>
                        <a:latin typeface="Times New Roman"/>
                        <a:ea typeface="Calibri"/>
                      </a:endParaRPr>
                    </a:p>
                  </a:txBody>
                  <a:tcPr marL="68580" marR="68580" marT="0" marB="0"/>
                </a:tc>
                <a:tc>
                  <a:txBody>
                    <a:bodyPr/>
                    <a:lstStyle/>
                    <a:p>
                      <a:pPr algn="ctr">
                        <a:lnSpc>
                          <a:spcPct val="115000"/>
                        </a:lnSpc>
                        <a:spcAft>
                          <a:spcPts val="0"/>
                        </a:spcAft>
                      </a:pPr>
                      <a:r>
                        <a:rPr lang="uk-UA" sz="800">
                          <a:effectLst/>
                        </a:rPr>
                        <a:t>4165</a:t>
                      </a:r>
                      <a:endParaRPr lang="uk-UA" sz="1100">
                        <a:effectLst/>
                        <a:latin typeface="Times New Roman"/>
                        <a:ea typeface="Calibri"/>
                      </a:endParaRPr>
                    </a:p>
                  </a:txBody>
                  <a:tcPr marL="68580" marR="68580" marT="0" marB="0" anchor="ctr"/>
                </a:tc>
                <a:tc>
                  <a:txBody>
                    <a:bodyPr/>
                    <a:lstStyle/>
                    <a:p>
                      <a:pPr algn="ctr">
                        <a:lnSpc>
                          <a:spcPct val="115000"/>
                        </a:lnSpc>
                        <a:spcAft>
                          <a:spcPts val="0"/>
                        </a:spcAft>
                      </a:pPr>
                      <a:r>
                        <a:rPr lang="uk-UA" sz="800">
                          <a:effectLst/>
                        </a:rPr>
                        <a:t>2558</a:t>
                      </a:r>
                      <a:endParaRPr lang="uk-UA" sz="1100">
                        <a:effectLst/>
                        <a:latin typeface="Times New Roman"/>
                        <a:ea typeface="Calibri"/>
                      </a:endParaRPr>
                    </a:p>
                  </a:txBody>
                  <a:tcPr marL="68580" marR="68580" marT="0" marB="0" anchor="ctr"/>
                </a:tc>
                <a:tc>
                  <a:txBody>
                    <a:bodyPr/>
                    <a:lstStyle/>
                    <a:p>
                      <a:pPr algn="ctr">
                        <a:lnSpc>
                          <a:spcPct val="115000"/>
                        </a:lnSpc>
                        <a:spcAft>
                          <a:spcPts val="0"/>
                        </a:spcAft>
                      </a:pPr>
                      <a:r>
                        <a:rPr lang="uk-UA" sz="800">
                          <a:effectLst/>
                        </a:rPr>
                        <a:t>3200</a:t>
                      </a:r>
                      <a:endParaRPr lang="uk-UA" sz="1100">
                        <a:effectLst/>
                        <a:latin typeface="Times New Roman"/>
                        <a:ea typeface="Calibri"/>
                      </a:endParaRPr>
                    </a:p>
                  </a:txBody>
                  <a:tcPr marL="68580" marR="68580" marT="0" marB="0" anchor="ctr"/>
                </a:tc>
                <a:tc>
                  <a:txBody>
                    <a:bodyPr/>
                    <a:lstStyle/>
                    <a:p>
                      <a:pPr algn="ctr">
                        <a:lnSpc>
                          <a:spcPct val="115000"/>
                        </a:lnSpc>
                        <a:spcAft>
                          <a:spcPts val="0"/>
                        </a:spcAft>
                      </a:pPr>
                      <a:r>
                        <a:rPr lang="uk-UA" sz="800">
                          <a:effectLst/>
                        </a:rPr>
                        <a:t>3460</a:t>
                      </a:r>
                      <a:endParaRPr lang="uk-UA" sz="1100">
                        <a:effectLst/>
                        <a:latin typeface="Times New Roman"/>
                        <a:ea typeface="Calibri"/>
                      </a:endParaRPr>
                    </a:p>
                  </a:txBody>
                  <a:tcPr marL="68580" marR="68580" marT="0" marB="0" anchor="ctr"/>
                </a:tc>
                <a:tc>
                  <a:txBody>
                    <a:bodyPr/>
                    <a:lstStyle/>
                    <a:p>
                      <a:pPr algn="ctr">
                        <a:lnSpc>
                          <a:spcPct val="115000"/>
                        </a:lnSpc>
                        <a:spcAft>
                          <a:spcPts val="0"/>
                        </a:spcAft>
                      </a:pPr>
                      <a:r>
                        <a:rPr lang="uk-UA" sz="800">
                          <a:effectLst/>
                        </a:rPr>
                        <a:t>1448</a:t>
                      </a:r>
                      <a:endParaRPr lang="uk-UA" sz="1100">
                        <a:effectLst/>
                        <a:latin typeface="Times New Roman"/>
                        <a:ea typeface="Calibri"/>
                      </a:endParaRPr>
                    </a:p>
                  </a:txBody>
                  <a:tcPr marL="68580" marR="68580" marT="0" marB="0" anchor="ctr"/>
                </a:tc>
                <a:tc>
                  <a:txBody>
                    <a:bodyPr/>
                    <a:lstStyle/>
                    <a:p>
                      <a:pPr algn="ctr">
                        <a:lnSpc>
                          <a:spcPct val="115000"/>
                        </a:lnSpc>
                        <a:spcAft>
                          <a:spcPts val="0"/>
                        </a:spcAft>
                      </a:pPr>
                      <a:r>
                        <a:rPr lang="uk-UA" sz="800">
                          <a:effectLst/>
                        </a:rPr>
                        <a:t>4048</a:t>
                      </a:r>
                      <a:endParaRPr lang="uk-UA" sz="1100">
                        <a:effectLst/>
                        <a:latin typeface="Times New Roman"/>
                        <a:ea typeface="Calibri"/>
                      </a:endParaRPr>
                    </a:p>
                  </a:txBody>
                  <a:tcPr marL="68580" marR="68580" marT="0" marB="0" anchor="ctr"/>
                </a:tc>
                <a:tc>
                  <a:txBody>
                    <a:bodyPr/>
                    <a:lstStyle/>
                    <a:p>
                      <a:pPr algn="ctr">
                        <a:lnSpc>
                          <a:spcPct val="115000"/>
                        </a:lnSpc>
                        <a:spcAft>
                          <a:spcPts val="0"/>
                        </a:spcAft>
                      </a:pPr>
                      <a:r>
                        <a:rPr lang="uk-UA" sz="800">
                          <a:effectLst/>
                        </a:rPr>
                        <a:t>4420</a:t>
                      </a:r>
                      <a:endParaRPr lang="uk-UA" sz="1100">
                        <a:effectLst/>
                        <a:latin typeface="Times New Roman"/>
                        <a:ea typeface="Calibri"/>
                      </a:endParaRPr>
                    </a:p>
                  </a:txBody>
                  <a:tcPr marL="68580" marR="68580" marT="0" marB="0" anchor="ctr"/>
                </a:tc>
                <a:tc>
                  <a:txBody>
                    <a:bodyPr/>
                    <a:lstStyle/>
                    <a:p>
                      <a:pPr algn="ctr">
                        <a:lnSpc>
                          <a:spcPct val="115000"/>
                        </a:lnSpc>
                        <a:spcAft>
                          <a:spcPts val="0"/>
                        </a:spcAft>
                      </a:pPr>
                      <a:r>
                        <a:rPr lang="uk-UA" sz="800">
                          <a:effectLst/>
                        </a:rPr>
                        <a:t>9000</a:t>
                      </a:r>
                      <a:endParaRPr lang="uk-UA" sz="1100">
                        <a:effectLst/>
                        <a:latin typeface="Times New Roman"/>
                        <a:ea typeface="Calibri"/>
                      </a:endParaRPr>
                    </a:p>
                  </a:txBody>
                  <a:tcPr marL="68580" marR="68580" marT="0" marB="0" anchor="ctr"/>
                </a:tc>
                <a:tc>
                  <a:txBody>
                    <a:bodyPr/>
                    <a:lstStyle/>
                    <a:p>
                      <a:pPr algn="ctr">
                        <a:lnSpc>
                          <a:spcPct val="115000"/>
                        </a:lnSpc>
                        <a:spcAft>
                          <a:spcPts val="0"/>
                        </a:spcAft>
                      </a:pPr>
                      <a:r>
                        <a:rPr lang="uk-UA" sz="800">
                          <a:effectLst/>
                        </a:rPr>
                        <a:t>–</a:t>
                      </a:r>
                      <a:endParaRPr lang="uk-UA" sz="1100">
                        <a:effectLst/>
                        <a:latin typeface="Times New Roman"/>
                        <a:ea typeface="Calibri"/>
                      </a:endParaRPr>
                    </a:p>
                  </a:txBody>
                  <a:tcPr marL="68580" marR="68580" marT="0" marB="0" anchor="ctr"/>
                </a:tc>
                <a:tc>
                  <a:txBody>
                    <a:bodyPr/>
                    <a:lstStyle/>
                    <a:p>
                      <a:pPr algn="ctr">
                        <a:lnSpc>
                          <a:spcPct val="115000"/>
                        </a:lnSpc>
                        <a:spcAft>
                          <a:spcPts val="0"/>
                        </a:spcAft>
                      </a:pPr>
                      <a:r>
                        <a:rPr lang="uk-UA" sz="800">
                          <a:effectLst/>
                        </a:rPr>
                        <a:t>5625</a:t>
                      </a:r>
                      <a:endParaRPr lang="uk-UA" sz="1100">
                        <a:effectLst/>
                        <a:latin typeface="Times New Roman"/>
                        <a:ea typeface="Calibri"/>
                      </a:endParaRPr>
                    </a:p>
                  </a:txBody>
                  <a:tcPr marL="68580" marR="68580" marT="0" marB="0" anchor="ctr"/>
                </a:tc>
                <a:tc>
                  <a:txBody>
                    <a:bodyPr/>
                    <a:lstStyle/>
                    <a:p>
                      <a:pPr algn="ctr">
                        <a:lnSpc>
                          <a:spcPct val="115000"/>
                        </a:lnSpc>
                        <a:spcAft>
                          <a:spcPts val="0"/>
                        </a:spcAft>
                      </a:pPr>
                      <a:r>
                        <a:rPr lang="uk-UA" sz="800">
                          <a:effectLst/>
                        </a:rPr>
                        <a:t>6870</a:t>
                      </a:r>
                      <a:endParaRPr lang="uk-UA" sz="1100">
                        <a:effectLst/>
                        <a:latin typeface="Times New Roman"/>
                        <a:ea typeface="Calibri"/>
                      </a:endParaRPr>
                    </a:p>
                  </a:txBody>
                  <a:tcPr marL="68580" marR="68580" marT="0" marB="0" anchor="ctr"/>
                </a:tc>
                <a:tc>
                  <a:txBody>
                    <a:bodyPr/>
                    <a:lstStyle/>
                    <a:p>
                      <a:pPr algn="ctr">
                        <a:lnSpc>
                          <a:spcPct val="115000"/>
                        </a:lnSpc>
                        <a:spcAft>
                          <a:spcPts val="0"/>
                        </a:spcAft>
                      </a:pPr>
                      <a:r>
                        <a:rPr lang="uk-UA" sz="800">
                          <a:effectLst/>
                        </a:rPr>
                        <a:t>–</a:t>
                      </a:r>
                      <a:endParaRPr lang="uk-UA" sz="1100">
                        <a:effectLst/>
                        <a:latin typeface="Times New Roman"/>
                        <a:ea typeface="Calibri"/>
                      </a:endParaRPr>
                    </a:p>
                  </a:txBody>
                  <a:tcPr marL="68580" marR="68580" marT="0" marB="0" anchor="ctr"/>
                </a:tc>
                <a:extLst>
                  <a:ext uri="{0D108BD9-81ED-4DB2-BD59-A6C34878D82A}">
                    <a16:rowId xmlns:a16="http://schemas.microsoft.com/office/drawing/2014/main" val="10011"/>
                  </a:ext>
                </a:extLst>
              </a:tr>
              <a:tr h="146668">
                <a:tc>
                  <a:txBody>
                    <a:bodyPr/>
                    <a:lstStyle/>
                    <a:p>
                      <a:pPr>
                        <a:lnSpc>
                          <a:spcPct val="115000"/>
                        </a:lnSpc>
                        <a:spcAft>
                          <a:spcPts val="0"/>
                        </a:spcAft>
                      </a:pPr>
                      <a:r>
                        <a:rPr lang="uk-UA" sz="800">
                          <a:effectLst/>
                        </a:rPr>
                        <a:t>ширина</a:t>
                      </a:r>
                      <a:endParaRPr lang="uk-UA" sz="1100">
                        <a:effectLst/>
                        <a:latin typeface="Times New Roman"/>
                        <a:ea typeface="Calibri"/>
                      </a:endParaRPr>
                    </a:p>
                  </a:txBody>
                  <a:tcPr marL="68580" marR="68580" marT="0" marB="0"/>
                </a:tc>
                <a:tc>
                  <a:txBody>
                    <a:bodyPr/>
                    <a:lstStyle/>
                    <a:p>
                      <a:pPr algn="ctr">
                        <a:lnSpc>
                          <a:spcPct val="115000"/>
                        </a:lnSpc>
                        <a:spcAft>
                          <a:spcPts val="0"/>
                        </a:spcAft>
                      </a:pPr>
                      <a:r>
                        <a:rPr lang="uk-UA" sz="800">
                          <a:effectLst/>
                        </a:rPr>
                        <a:t>1500</a:t>
                      </a:r>
                      <a:endParaRPr lang="uk-UA" sz="1100">
                        <a:effectLst/>
                        <a:latin typeface="Times New Roman"/>
                        <a:ea typeface="Calibri"/>
                      </a:endParaRPr>
                    </a:p>
                  </a:txBody>
                  <a:tcPr marL="68580" marR="68580" marT="0" marB="0" anchor="ctr"/>
                </a:tc>
                <a:tc>
                  <a:txBody>
                    <a:bodyPr/>
                    <a:lstStyle/>
                    <a:p>
                      <a:pPr algn="ctr">
                        <a:lnSpc>
                          <a:spcPct val="115000"/>
                        </a:lnSpc>
                        <a:spcAft>
                          <a:spcPts val="0"/>
                        </a:spcAft>
                      </a:pPr>
                      <a:r>
                        <a:rPr lang="uk-UA" sz="800">
                          <a:effectLst/>
                        </a:rPr>
                        <a:t>–</a:t>
                      </a:r>
                      <a:endParaRPr lang="uk-UA" sz="1100">
                        <a:effectLst/>
                        <a:latin typeface="Times New Roman"/>
                        <a:ea typeface="Calibri"/>
                      </a:endParaRPr>
                    </a:p>
                  </a:txBody>
                  <a:tcPr marL="68580" marR="68580" marT="0" marB="0" anchor="ctr"/>
                </a:tc>
                <a:tc>
                  <a:txBody>
                    <a:bodyPr/>
                    <a:lstStyle/>
                    <a:p>
                      <a:pPr algn="ctr">
                        <a:lnSpc>
                          <a:spcPct val="115000"/>
                        </a:lnSpc>
                        <a:spcAft>
                          <a:spcPts val="0"/>
                        </a:spcAft>
                      </a:pPr>
                      <a:r>
                        <a:rPr lang="uk-UA" sz="800">
                          <a:effectLst/>
                        </a:rPr>
                        <a:t>570</a:t>
                      </a:r>
                      <a:endParaRPr lang="uk-UA" sz="1100">
                        <a:effectLst/>
                        <a:latin typeface="Times New Roman"/>
                        <a:ea typeface="Calibri"/>
                      </a:endParaRPr>
                    </a:p>
                  </a:txBody>
                  <a:tcPr marL="68580" marR="68580" marT="0" marB="0" anchor="ctr"/>
                </a:tc>
                <a:tc>
                  <a:txBody>
                    <a:bodyPr/>
                    <a:lstStyle/>
                    <a:p>
                      <a:pPr algn="ctr">
                        <a:lnSpc>
                          <a:spcPct val="115000"/>
                        </a:lnSpc>
                        <a:spcAft>
                          <a:spcPts val="0"/>
                        </a:spcAft>
                      </a:pPr>
                      <a:r>
                        <a:rPr lang="uk-UA" sz="800">
                          <a:effectLst/>
                        </a:rPr>
                        <a:t>1860</a:t>
                      </a:r>
                      <a:endParaRPr lang="uk-UA" sz="1100">
                        <a:effectLst/>
                        <a:latin typeface="Times New Roman"/>
                        <a:ea typeface="Calibri"/>
                      </a:endParaRPr>
                    </a:p>
                  </a:txBody>
                  <a:tcPr marL="68580" marR="68580" marT="0" marB="0" anchor="ctr"/>
                </a:tc>
                <a:tc>
                  <a:txBody>
                    <a:bodyPr/>
                    <a:lstStyle/>
                    <a:p>
                      <a:pPr algn="ctr">
                        <a:lnSpc>
                          <a:spcPct val="115000"/>
                        </a:lnSpc>
                        <a:spcAft>
                          <a:spcPts val="0"/>
                        </a:spcAft>
                      </a:pPr>
                      <a:r>
                        <a:rPr lang="uk-UA" sz="800">
                          <a:effectLst/>
                        </a:rPr>
                        <a:t>1250</a:t>
                      </a:r>
                      <a:endParaRPr lang="uk-UA" sz="1100">
                        <a:effectLst/>
                        <a:latin typeface="Times New Roman"/>
                        <a:ea typeface="Calibri"/>
                      </a:endParaRPr>
                    </a:p>
                  </a:txBody>
                  <a:tcPr marL="68580" marR="68580" marT="0" marB="0" anchor="ctr"/>
                </a:tc>
                <a:tc>
                  <a:txBody>
                    <a:bodyPr/>
                    <a:lstStyle/>
                    <a:p>
                      <a:pPr algn="ctr">
                        <a:lnSpc>
                          <a:spcPct val="115000"/>
                        </a:lnSpc>
                        <a:spcAft>
                          <a:spcPts val="0"/>
                        </a:spcAft>
                      </a:pPr>
                      <a:r>
                        <a:rPr lang="uk-UA" sz="800">
                          <a:effectLst/>
                        </a:rPr>
                        <a:t>690</a:t>
                      </a:r>
                      <a:endParaRPr lang="uk-UA" sz="1100">
                        <a:effectLst/>
                        <a:latin typeface="Times New Roman"/>
                        <a:ea typeface="Calibri"/>
                      </a:endParaRPr>
                    </a:p>
                  </a:txBody>
                  <a:tcPr marL="68580" marR="68580" marT="0" marB="0" anchor="ctr"/>
                </a:tc>
                <a:tc>
                  <a:txBody>
                    <a:bodyPr/>
                    <a:lstStyle/>
                    <a:p>
                      <a:pPr algn="ctr">
                        <a:lnSpc>
                          <a:spcPct val="115000"/>
                        </a:lnSpc>
                        <a:spcAft>
                          <a:spcPts val="0"/>
                        </a:spcAft>
                      </a:pPr>
                      <a:r>
                        <a:rPr lang="uk-UA" sz="800">
                          <a:effectLst/>
                        </a:rPr>
                        <a:t>2190</a:t>
                      </a:r>
                      <a:endParaRPr lang="uk-UA" sz="1100">
                        <a:effectLst/>
                        <a:latin typeface="Times New Roman"/>
                        <a:ea typeface="Calibri"/>
                      </a:endParaRPr>
                    </a:p>
                  </a:txBody>
                  <a:tcPr marL="68580" marR="68580" marT="0" marB="0" anchor="ctr"/>
                </a:tc>
                <a:tc>
                  <a:txBody>
                    <a:bodyPr/>
                    <a:lstStyle/>
                    <a:p>
                      <a:pPr algn="ctr">
                        <a:lnSpc>
                          <a:spcPct val="115000"/>
                        </a:lnSpc>
                        <a:spcAft>
                          <a:spcPts val="0"/>
                        </a:spcAft>
                      </a:pPr>
                      <a:r>
                        <a:rPr lang="uk-UA" sz="800">
                          <a:effectLst/>
                        </a:rPr>
                        <a:t>2105</a:t>
                      </a:r>
                      <a:endParaRPr lang="uk-UA" sz="1100">
                        <a:effectLst/>
                        <a:latin typeface="Times New Roman"/>
                        <a:ea typeface="Calibri"/>
                      </a:endParaRPr>
                    </a:p>
                  </a:txBody>
                  <a:tcPr marL="68580" marR="68580" marT="0" marB="0" anchor="ctr"/>
                </a:tc>
                <a:tc>
                  <a:txBody>
                    <a:bodyPr/>
                    <a:lstStyle/>
                    <a:p>
                      <a:pPr algn="ctr">
                        <a:lnSpc>
                          <a:spcPct val="115000"/>
                        </a:lnSpc>
                        <a:spcAft>
                          <a:spcPts val="0"/>
                        </a:spcAft>
                      </a:pPr>
                      <a:r>
                        <a:rPr lang="uk-UA" sz="800">
                          <a:effectLst/>
                        </a:rPr>
                        <a:t>–</a:t>
                      </a:r>
                      <a:endParaRPr lang="uk-UA" sz="1100">
                        <a:effectLst/>
                        <a:latin typeface="Times New Roman"/>
                        <a:ea typeface="Calibri"/>
                      </a:endParaRPr>
                    </a:p>
                  </a:txBody>
                  <a:tcPr marL="68580" marR="68580" marT="0" marB="0" anchor="ctr"/>
                </a:tc>
                <a:tc>
                  <a:txBody>
                    <a:bodyPr/>
                    <a:lstStyle/>
                    <a:p>
                      <a:pPr algn="ctr">
                        <a:lnSpc>
                          <a:spcPct val="115000"/>
                        </a:lnSpc>
                        <a:spcAft>
                          <a:spcPts val="0"/>
                        </a:spcAft>
                      </a:pPr>
                      <a:r>
                        <a:rPr lang="uk-UA" sz="800">
                          <a:effectLst/>
                        </a:rPr>
                        <a:t>2465</a:t>
                      </a:r>
                      <a:endParaRPr lang="uk-UA" sz="1100">
                        <a:effectLst/>
                        <a:latin typeface="Times New Roman"/>
                        <a:ea typeface="Calibri"/>
                      </a:endParaRPr>
                    </a:p>
                  </a:txBody>
                  <a:tcPr marL="68580" marR="68580" marT="0" marB="0" anchor="ctr"/>
                </a:tc>
                <a:tc>
                  <a:txBody>
                    <a:bodyPr/>
                    <a:lstStyle/>
                    <a:p>
                      <a:pPr algn="ctr">
                        <a:lnSpc>
                          <a:spcPct val="115000"/>
                        </a:lnSpc>
                        <a:spcAft>
                          <a:spcPts val="0"/>
                        </a:spcAft>
                      </a:pPr>
                      <a:r>
                        <a:rPr lang="uk-UA" sz="800">
                          <a:effectLst/>
                        </a:rPr>
                        <a:t>2247</a:t>
                      </a:r>
                      <a:endParaRPr lang="uk-UA" sz="1100">
                        <a:effectLst/>
                        <a:latin typeface="Times New Roman"/>
                        <a:ea typeface="Calibri"/>
                      </a:endParaRPr>
                    </a:p>
                  </a:txBody>
                  <a:tcPr marL="68580" marR="68580" marT="0" marB="0" anchor="ctr"/>
                </a:tc>
                <a:tc>
                  <a:txBody>
                    <a:bodyPr/>
                    <a:lstStyle/>
                    <a:p>
                      <a:pPr algn="ctr">
                        <a:lnSpc>
                          <a:spcPct val="115000"/>
                        </a:lnSpc>
                        <a:spcAft>
                          <a:spcPts val="0"/>
                        </a:spcAft>
                      </a:pPr>
                      <a:r>
                        <a:rPr lang="uk-UA" sz="800">
                          <a:effectLst/>
                        </a:rPr>
                        <a:t>–</a:t>
                      </a:r>
                      <a:endParaRPr lang="uk-UA" sz="1100">
                        <a:effectLst/>
                        <a:latin typeface="Times New Roman"/>
                        <a:ea typeface="Calibri"/>
                      </a:endParaRPr>
                    </a:p>
                  </a:txBody>
                  <a:tcPr marL="68580" marR="68580" marT="0" marB="0" anchor="ctr"/>
                </a:tc>
                <a:extLst>
                  <a:ext uri="{0D108BD9-81ED-4DB2-BD59-A6C34878D82A}">
                    <a16:rowId xmlns:a16="http://schemas.microsoft.com/office/drawing/2014/main" val="10012"/>
                  </a:ext>
                </a:extLst>
              </a:tr>
              <a:tr h="146668">
                <a:tc>
                  <a:txBody>
                    <a:bodyPr/>
                    <a:lstStyle/>
                    <a:p>
                      <a:pPr>
                        <a:lnSpc>
                          <a:spcPct val="115000"/>
                        </a:lnSpc>
                        <a:spcAft>
                          <a:spcPts val="0"/>
                        </a:spcAft>
                      </a:pPr>
                      <a:r>
                        <a:rPr lang="uk-UA" sz="800" dirty="0">
                          <a:effectLst/>
                        </a:rPr>
                        <a:t>висота</a:t>
                      </a:r>
                      <a:endParaRPr lang="uk-UA" sz="1100" dirty="0">
                        <a:effectLst/>
                        <a:latin typeface="Times New Roman"/>
                        <a:ea typeface="Calibri"/>
                      </a:endParaRPr>
                    </a:p>
                  </a:txBody>
                  <a:tcPr marL="68580" marR="68580" marT="0" marB="0"/>
                </a:tc>
                <a:tc>
                  <a:txBody>
                    <a:bodyPr/>
                    <a:lstStyle/>
                    <a:p>
                      <a:pPr algn="ctr">
                        <a:lnSpc>
                          <a:spcPct val="115000"/>
                        </a:lnSpc>
                        <a:spcAft>
                          <a:spcPts val="0"/>
                        </a:spcAft>
                      </a:pPr>
                      <a:r>
                        <a:rPr lang="uk-UA" sz="800">
                          <a:effectLst/>
                        </a:rPr>
                        <a:t>1120</a:t>
                      </a:r>
                      <a:endParaRPr lang="uk-UA" sz="1100">
                        <a:effectLst/>
                        <a:latin typeface="Times New Roman"/>
                        <a:ea typeface="Calibri"/>
                      </a:endParaRPr>
                    </a:p>
                  </a:txBody>
                  <a:tcPr marL="68580" marR="68580" marT="0" marB="0" anchor="ctr"/>
                </a:tc>
                <a:tc>
                  <a:txBody>
                    <a:bodyPr/>
                    <a:lstStyle/>
                    <a:p>
                      <a:pPr algn="ctr">
                        <a:lnSpc>
                          <a:spcPct val="115000"/>
                        </a:lnSpc>
                        <a:spcAft>
                          <a:spcPts val="0"/>
                        </a:spcAft>
                      </a:pPr>
                      <a:r>
                        <a:rPr lang="uk-UA" sz="800">
                          <a:effectLst/>
                        </a:rPr>
                        <a:t>–</a:t>
                      </a:r>
                      <a:endParaRPr lang="uk-UA" sz="1100">
                        <a:effectLst/>
                        <a:latin typeface="Times New Roman"/>
                        <a:ea typeface="Calibri"/>
                      </a:endParaRPr>
                    </a:p>
                  </a:txBody>
                  <a:tcPr marL="68580" marR="68580" marT="0" marB="0" anchor="ctr"/>
                </a:tc>
                <a:tc>
                  <a:txBody>
                    <a:bodyPr/>
                    <a:lstStyle/>
                    <a:p>
                      <a:pPr algn="ctr">
                        <a:lnSpc>
                          <a:spcPct val="115000"/>
                        </a:lnSpc>
                        <a:spcAft>
                          <a:spcPts val="0"/>
                        </a:spcAft>
                      </a:pPr>
                      <a:r>
                        <a:rPr lang="uk-UA" sz="800">
                          <a:effectLst/>
                        </a:rPr>
                        <a:t>1460</a:t>
                      </a:r>
                      <a:endParaRPr lang="uk-UA" sz="1100">
                        <a:effectLst/>
                        <a:latin typeface="Times New Roman"/>
                        <a:ea typeface="Calibri"/>
                      </a:endParaRPr>
                    </a:p>
                  </a:txBody>
                  <a:tcPr marL="68580" marR="68580" marT="0" marB="0" anchor="ctr"/>
                </a:tc>
                <a:tc>
                  <a:txBody>
                    <a:bodyPr/>
                    <a:lstStyle/>
                    <a:p>
                      <a:pPr algn="ctr">
                        <a:lnSpc>
                          <a:spcPct val="115000"/>
                        </a:lnSpc>
                        <a:spcAft>
                          <a:spcPts val="0"/>
                        </a:spcAft>
                      </a:pPr>
                      <a:r>
                        <a:rPr lang="uk-UA" sz="800">
                          <a:effectLst/>
                        </a:rPr>
                        <a:t>1400</a:t>
                      </a:r>
                      <a:endParaRPr lang="uk-UA" sz="1100">
                        <a:effectLst/>
                        <a:latin typeface="Times New Roman"/>
                        <a:ea typeface="Calibri"/>
                      </a:endParaRPr>
                    </a:p>
                  </a:txBody>
                  <a:tcPr marL="68580" marR="68580" marT="0" marB="0" anchor="ctr"/>
                </a:tc>
                <a:tc>
                  <a:txBody>
                    <a:bodyPr/>
                    <a:lstStyle/>
                    <a:p>
                      <a:pPr algn="ctr">
                        <a:lnSpc>
                          <a:spcPct val="115000"/>
                        </a:lnSpc>
                        <a:spcAft>
                          <a:spcPts val="0"/>
                        </a:spcAft>
                      </a:pPr>
                      <a:r>
                        <a:rPr lang="uk-UA" sz="800">
                          <a:effectLst/>
                        </a:rPr>
                        <a:t>1600</a:t>
                      </a:r>
                      <a:endParaRPr lang="uk-UA" sz="1100">
                        <a:effectLst/>
                        <a:latin typeface="Times New Roman"/>
                        <a:ea typeface="Calibri"/>
                      </a:endParaRPr>
                    </a:p>
                  </a:txBody>
                  <a:tcPr marL="68580" marR="68580" marT="0" marB="0" anchor="ctr"/>
                </a:tc>
                <a:tc>
                  <a:txBody>
                    <a:bodyPr/>
                    <a:lstStyle/>
                    <a:p>
                      <a:pPr algn="ctr">
                        <a:lnSpc>
                          <a:spcPct val="115000"/>
                        </a:lnSpc>
                        <a:spcAft>
                          <a:spcPts val="0"/>
                        </a:spcAft>
                      </a:pPr>
                      <a:r>
                        <a:rPr lang="uk-UA" sz="800">
                          <a:effectLst/>
                        </a:rPr>
                        <a:t>1378</a:t>
                      </a:r>
                      <a:endParaRPr lang="uk-UA" sz="1100">
                        <a:effectLst/>
                        <a:latin typeface="Times New Roman"/>
                        <a:ea typeface="Calibri"/>
                      </a:endParaRPr>
                    </a:p>
                  </a:txBody>
                  <a:tcPr marL="68580" marR="68580" marT="0" marB="0" anchor="ctr"/>
                </a:tc>
                <a:tc>
                  <a:txBody>
                    <a:bodyPr/>
                    <a:lstStyle/>
                    <a:p>
                      <a:pPr algn="ctr">
                        <a:lnSpc>
                          <a:spcPct val="115000"/>
                        </a:lnSpc>
                        <a:spcAft>
                          <a:spcPts val="0"/>
                        </a:spcAft>
                      </a:pPr>
                      <a:r>
                        <a:rPr lang="uk-UA" sz="800">
                          <a:effectLst/>
                        </a:rPr>
                        <a:t>1640</a:t>
                      </a:r>
                      <a:endParaRPr lang="uk-UA" sz="1100">
                        <a:effectLst/>
                        <a:latin typeface="Times New Roman"/>
                        <a:ea typeface="Calibri"/>
                      </a:endParaRPr>
                    </a:p>
                  </a:txBody>
                  <a:tcPr marL="68580" marR="68580" marT="0" marB="0" anchor="ctr"/>
                </a:tc>
                <a:tc>
                  <a:txBody>
                    <a:bodyPr/>
                    <a:lstStyle/>
                    <a:p>
                      <a:pPr algn="ctr">
                        <a:lnSpc>
                          <a:spcPct val="115000"/>
                        </a:lnSpc>
                        <a:spcAft>
                          <a:spcPts val="0"/>
                        </a:spcAft>
                      </a:pPr>
                      <a:r>
                        <a:rPr lang="uk-UA" sz="800">
                          <a:effectLst/>
                        </a:rPr>
                        <a:t>2200</a:t>
                      </a:r>
                      <a:endParaRPr lang="uk-UA" sz="1100">
                        <a:effectLst/>
                        <a:latin typeface="Times New Roman"/>
                        <a:ea typeface="Calibri"/>
                      </a:endParaRPr>
                    </a:p>
                  </a:txBody>
                  <a:tcPr marL="68580" marR="68580" marT="0" marB="0" anchor="ctr"/>
                </a:tc>
                <a:tc>
                  <a:txBody>
                    <a:bodyPr/>
                    <a:lstStyle/>
                    <a:p>
                      <a:pPr algn="ctr">
                        <a:lnSpc>
                          <a:spcPct val="115000"/>
                        </a:lnSpc>
                        <a:spcAft>
                          <a:spcPts val="0"/>
                        </a:spcAft>
                      </a:pPr>
                      <a:r>
                        <a:rPr lang="uk-UA" sz="800">
                          <a:effectLst/>
                        </a:rPr>
                        <a:t>–</a:t>
                      </a:r>
                      <a:endParaRPr lang="uk-UA" sz="1100">
                        <a:effectLst/>
                        <a:latin typeface="Times New Roman"/>
                        <a:ea typeface="Calibri"/>
                      </a:endParaRPr>
                    </a:p>
                  </a:txBody>
                  <a:tcPr marL="68580" marR="68580" marT="0" marB="0" anchor="ctr"/>
                </a:tc>
                <a:tc>
                  <a:txBody>
                    <a:bodyPr/>
                    <a:lstStyle/>
                    <a:p>
                      <a:pPr algn="ctr">
                        <a:lnSpc>
                          <a:spcPct val="115000"/>
                        </a:lnSpc>
                        <a:spcAft>
                          <a:spcPts val="0"/>
                        </a:spcAft>
                      </a:pPr>
                      <a:r>
                        <a:rPr lang="uk-UA" sz="800">
                          <a:effectLst/>
                        </a:rPr>
                        <a:t>2680</a:t>
                      </a:r>
                      <a:endParaRPr lang="uk-UA" sz="1100">
                        <a:effectLst/>
                        <a:latin typeface="Times New Roman"/>
                        <a:ea typeface="Calibri"/>
                      </a:endParaRPr>
                    </a:p>
                  </a:txBody>
                  <a:tcPr marL="68580" marR="68580" marT="0" marB="0" anchor="ctr"/>
                </a:tc>
                <a:tc>
                  <a:txBody>
                    <a:bodyPr/>
                    <a:lstStyle/>
                    <a:p>
                      <a:pPr algn="ctr">
                        <a:lnSpc>
                          <a:spcPct val="115000"/>
                        </a:lnSpc>
                        <a:spcAft>
                          <a:spcPts val="0"/>
                        </a:spcAft>
                      </a:pPr>
                      <a:r>
                        <a:rPr lang="uk-UA" sz="800">
                          <a:effectLst/>
                        </a:rPr>
                        <a:t>2950</a:t>
                      </a:r>
                      <a:endParaRPr lang="uk-UA" sz="1100">
                        <a:effectLst/>
                        <a:latin typeface="Times New Roman"/>
                        <a:ea typeface="Calibri"/>
                      </a:endParaRPr>
                    </a:p>
                  </a:txBody>
                  <a:tcPr marL="68580" marR="68580" marT="0" marB="0" anchor="ctr"/>
                </a:tc>
                <a:tc>
                  <a:txBody>
                    <a:bodyPr/>
                    <a:lstStyle/>
                    <a:p>
                      <a:pPr algn="ctr">
                        <a:lnSpc>
                          <a:spcPct val="115000"/>
                        </a:lnSpc>
                        <a:spcAft>
                          <a:spcPts val="0"/>
                        </a:spcAft>
                      </a:pPr>
                      <a:r>
                        <a:rPr lang="uk-UA" sz="800">
                          <a:effectLst/>
                        </a:rPr>
                        <a:t>–</a:t>
                      </a:r>
                      <a:endParaRPr lang="uk-UA" sz="1100">
                        <a:effectLst/>
                        <a:latin typeface="Times New Roman"/>
                        <a:ea typeface="Calibri"/>
                      </a:endParaRPr>
                    </a:p>
                  </a:txBody>
                  <a:tcPr marL="68580" marR="68580" marT="0" marB="0" anchor="ctr"/>
                </a:tc>
                <a:extLst>
                  <a:ext uri="{0D108BD9-81ED-4DB2-BD59-A6C34878D82A}">
                    <a16:rowId xmlns:a16="http://schemas.microsoft.com/office/drawing/2014/main" val="10013"/>
                  </a:ext>
                </a:extLst>
              </a:tr>
              <a:tr h="146668">
                <a:tc>
                  <a:txBody>
                    <a:bodyPr/>
                    <a:lstStyle/>
                    <a:p>
                      <a:pPr>
                        <a:lnSpc>
                          <a:spcPct val="115000"/>
                        </a:lnSpc>
                        <a:spcAft>
                          <a:spcPts val="0"/>
                        </a:spcAft>
                      </a:pPr>
                      <a:r>
                        <a:rPr lang="uk-UA" sz="800">
                          <a:effectLst/>
                        </a:rPr>
                        <a:t>Керування *</a:t>
                      </a:r>
                      <a:endParaRPr lang="uk-UA" sz="1100">
                        <a:effectLst/>
                        <a:latin typeface="Times New Roman"/>
                        <a:ea typeface="Calibri"/>
                      </a:endParaRPr>
                    </a:p>
                  </a:txBody>
                  <a:tcPr marL="68580" marR="68580" marT="0" marB="0"/>
                </a:tc>
                <a:tc>
                  <a:txBody>
                    <a:bodyPr/>
                    <a:lstStyle/>
                    <a:p>
                      <a:pPr algn="ctr">
                        <a:lnSpc>
                          <a:spcPct val="115000"/>
                        </a:lnSpc>
                        <a:spcAft>
                          <a:spcPts val="0"/>
                        </a:spcAft>
                      </a:pPr>
                      <a:r>
                        <a:rPr lang="uk-UA" sz="800">
                          <a:effectLst/>
                        </a:rPr>
                        <a:t>Д</a:t>
                      </a:r>
                      <a:endParaRPr lang="uk-UA" sz="1100">
                        <a:effectLst/>
                        <a:latin typeface="Times New Roman"/>
                        <a:ea typeface="Calibri"/>
                      </a:endParaRPr>
                    </a:p>
                  </a:txBody>
                  <a:tcPr marL="68580" marR="68580" marT="0" marB="0" anchor="ctr"/>
                </a:tc>
                <a:tc>
                  <a:txBody>
                    <a:bodyPr/>
                    <a:lstStyle/>
                    <a:p>
                      <a:pPr algn="ctr">
                        <a:lnSpc>
                          <a:spcPct val="115000"/>
                        </a:lnSpc>
                        <a:spcAft>
                          <a:spcPts val="0"/>
                        </a:spcAft>
                      </a:pPr>
                      <a:r>
                        <a:rPr lang="uk-UA" sz="800">
                          <a:effectLst/>
                        </a:rPr>
                        <a:t>Р</a:t>
                      </a:r>
                      <a:endParaRPr lang="uk-UA" sz="1100">
                        <a:effectLst/>
                        <a:latin typeface="Times New Roman"/>
                        <a:ea typeface="Calibri"/>
                      </a:endParaRPr>
                    </a:p>
                  </a:txBody>
                  <a:tcPr marL="68580" marR="68580" marT="0" marB="0" anchor="ctr"/>
                </a:tc>
                <a:tc>
                  <a:txBody>
                    <a:bodyPr/>
                    <a:lstStyle/>
                    <a:p>
                      <a:pPr algn="ctr">
                        <a:lnSpc>
                          <a:spcPct val="115000"/>
                        </a:lnSpc>
                        <a:spcAft>
                          <a:spcPts val="0"/>
                        </a:spcAft>
                      </a:pPr>
                      <a:r>
                        <a:rPr lang="uk-UA" sz="800">
                          <a:effectLst/>
                        </a:rPr>
                        <a:t>Р</a:t>
                      </a:r>
                      <a:endParaRPr lang="uk-UA" sz="1100">
                        <a:effectLst/>
                        <a:latin typeface="Times New Roman"/>
                        <a:ea typeface="Calibri"/>
                      </a:endParaRPr>
                    </a:p>
                  </a:txBody>
                  <a:tcPr marL="68580" marR="68580" marT="0" marB="0" anchor="ctr"/>
                </a:tc>
                <a:tc>
                  <a:txBody>
                    <a:bodyPr/>
                    <a:lstStyle/>
                    <a:p>
                      <a:pPr algn="ctr">
                        <a:lnSpc>
                          <a:spcPct val="115000"/>
                        </a:lnSpc>
                        <a:spcAft>
                          <a:spcPts val="0"/>
                        </a:spcAft>
                      </a:pPr>
                      <a:r>
                        <a:rPr lang="uk-UA" sz="800">
                          <a:effectLst/>
                        </a:rPr>
                        <a:t>Р</a:t>
                      </a:r>
                      <a:endParaRPr lang="uk-UA" sz="1100">
                        <a:effectLst/>
                        <a:latin typeface="Times New Roman"/>
                        <a:ea typeface="Calibri"/>
                      </a:endParaRPr>
                    </a:p>
                  </a:txBody>
                  <a:tcPr marL="68580" marR="68580" marT="0" marB="0" anchor="ctr"/>
                </a:tc>
                <a:tc>
                  <a:txBody>
                    <a:bodyPr/>
                    <a:lstStyle/>
                    <a:p>
                      <a:pPr algn="ctr">
                        <a:lnSpc>
                          <a:spcPct val="115000"/>
                        </a:lnSpc>
                        <a:spcAft>
                          <a:spcPts val="0"/>
                        </a:spcAft>
                      </a:pPr>
                      <a:r>
                        <a:rPr lang="uk-UA" sz="800">
                          <a:effectLst/>
                        </a:rPr>
                        <a:t>Д</a:t>
                      </a:r>
                      <a:endParaRPr lang="uk-UA" sz="1100">
                        <a:effectLst/>
                        <a:latin typeface="Times New Roman"/>
                        <a:ea typeface="Calibri"/>
                      </a:endParaRPr>
                    </a:p>
                  </a:txBody>
                  <a:tcPr marL="68580" marR="68580" marT="0" marB="0" anchor="ctr"/>
                </a:tc>
                <a:tc>
                  <a:txBody>
                    <a:bodyPr/>
                    <a:lstStyle/>
                    <a:p>
                      <a:pPr algn="ctr">
                        <a:lnSpc>
                          <a:spcPct val="115000"/>
                        </a:lnSpc>
                        <a:spcAft>
                          <a:spcPts val="0"/>
                        </a:spcAft>
                      </a:pPr>
                      <a:r>
                        <a:rPr lang="uk-UA" sz="800">
                          <a:effectLst/>
                        </a:rPr>
                        <a:t>Р</a:t>
                      </a:r>
                      <a:endParaRPr lang="uk-UA" sz="1100">
                        <a:effectLst/>
                        <a:latin typeface="Times New Roman"/>
                        <a:ea typeface="Calibri"/>
                      </a:endParaRPr>
                    </a:p>
                  </a:txBody>
                  <a:tcPr marL="68580" marR="68580" marT="0" marB="0" anchor="ctr"/>
                </a:tc>
                <a:tc>
                  <a:txBody>
                    <a:bodyPr/>
                    <a:lstStyle/>
                    <a:p>
                      <a:pPr algn="ctr">
                        <a:lnSpc>
                          <a:spcPct val="115000"/>
                        </a:lnSpc>
                        <a:spcAft>
                          <a:spcPts val="0"/>
                        </a:spcAft>
                      </a:pPr>
                      <a:r>
                        <a:rPr lang="uk-UA" sz="800">
                          <a:effectLst/>
                        </a:rPr>
                        <a:t>Д</a:t>
                      </a:r>
                      <a:endParaRPr lang="uk-UA" sz="1100">
                        <a:effectLst/>
                        <a:latin typeface="Times New Roman"/>
                        <a:ea typeface="Calibri"/>
                      </a:endParaRPr>
                    </a:p>
                  </a:txBody>
                  <a:tcPr marL="68580" marR="68580" marT="0" marB="0" anchor="ctr"/>
                </a:tc>
                <a:tc>
                  <a:txBody>
                    <a:bodyPr/>
                    <a:lstStyle/>
                    <a:p>
                      <a:pPr algn="ctr">
                        <a:lnSpc>
                          <a:spcPct val="115000"/>
                        </a:lnSpc>
                        <a:spcAft>
                          <a:spcPts val="0"/>
                        </a:spcAft>
                      </a:pPr>
                      <a:r>
                        <a:rPr lang="uk-UA" sz="800">
                          <a:effectLst/>
                        </a:rPr>
                        <a:t>Д</a:t>
                      </a:r>
                      <a:endParaRPr lang="uk-UA" sz="1100">
                        <a:effectLst/>
                        <a:latin typeface="Times New Roman"/>
                        <a:ea typeface="Calibri"/>
                      </a:endParaRPr>
                    </a:p>
                  </a:txBody>
                  <a:tcPr marL="68580" marR="68580" marT="0" marB="0" anchor="ctr"/>
                </a:tc>
                <a:tc>
                  <a:txBody>
                    <a:bodyPr/>
                    <a:lstStyle/>
                    <a:p>
                      <a:pPr algn="ctr">
                        <a:lnSpc>
                          <a:spcPct val="115000"/>
                        </a:lnSpc>
                        <a:spcAft>
                          <a:spcPts val="0"/>
                        </a:spcAft>
                      </a:pPr>
                      <a:r>
                        <a:rPr lang="uk-UA" sz="800">
                          <a:effectLst/>
                        </a:rPr>
                        <a:t>Д</a:t>
                      </a:r>
                      <a:endParaRPr lang="uk-UA" sz="1100">
                        <a:effectLst/>
                        <a:latin typeface="Times New Roman"/>
                        <a:ea typeface="Calibri"/>
                      </a:endParaRPr>
                    </a:p>
                  </a:txBody>
                  <a:tcPr marL="68580" marR="68580" marT="0" marB="0" anchor="ctr"/>
                </a:tc>
                <a:tc>
                  <a:txBody>
                    <a:bodyPr/>
                    <a:lstStyle/>
                    <a:p>
                      <a:pPr algn="ctr">
                        <a:lnSpc>
                          <a:spcPct val="115000"/>
                        </a:lnSpc>
                        <a:spcAft>
                          <a:spcPts val="0"/>
                        </a:spcAft>
                      </a:pPr>
                      <a:r>
                        <a:rPr lang="uk-UA" sz="800">
                          <a:effectLst/>
                        </a:rPr>
                        <a:t>Д</a:t>
                      </a:r>
                      <a:endParaRPr lang="uk-UA" sz="1100">
                        <a:effectLst/>
                        <a:latin typeface="Times New Roman"/>
                        <a:ea typeface="Calibri"/>
                      </a:endParaRPr>
                    </a:p>
                  </a:txBody>
                  <a:tcPr marL="68580" marR="68580" marT="0" marB="0" anchor="ctr"/>
                </a:tc>
                <a:tc>
                  <a:txBody>
                    <a:bodyPr/>
                    <a:lstStyle/>
                    <a:p>
                      <a:pPr algn="ctr">
                        <a:lnSpc>
                          <a:spcPct val="115000"/>
                        </a:lnSpc>
                        <a:spcAft>
                          <a:spcPts val="0"/>
                        </a:spcAft>
                      </a:pPr>
                      <a:r>
                        <a:rPr lang="uk-UA" sz="800">
                          <a:effectLst/>
                        </a:rPr>
                        <a:t>Д</a:t>
                      </a:r>
                      <a:endParaRPr lang="uk-UA" sz="1100">
                        <a:effectLst/>
                        <a:latin typeface="Times New Roman"/>
                        <a:ea typeface="Calibri"/>
                      </a:endParaRPr>
                    </a:p>
                  </a:txBody>
                  <a:tcPr marL="68580" marR="68580" marT="0" marB="0" anchor="ctr"/>
                </a:tc>
                <a:tc>
                  <a:txBody>
                    <a:bodyPr/>
                    <a:lstStyle/>
                    <a:p>
                      <a:pPr algn="ctr">
                        <a:lnSpc>
                          <a:spcPct val="115000"/>
                        </a:lnSpc>
                        <a:spcAft>
                          <a:spcPts val="0"/>
                        </a:spcAft>
                      </a:pPr>
                      <a:r>
                        <a:rPr lang="uk-UA" sz="800">
                          <a:effectLst/>
                        </a:rPr>
                        <a:t>Д</a:t>
                      </a:r>
                      <a:endParaRPr lang="uk-UA" sz="1100">
                        <a:effectLst/>
                        <a:latin typeface="Times New Roman"/>
                        <a:ea typeface="Calibri"/>
                      </a:endParaRPr>
                    </a:p>
                  </a:txBody>
                  <a:tcPr marL="68580" marR="68580" marT="0" marB="0" anchor="ctr"/>
                </a:tc>
                <a:extLst>
                  <a:ext uri="{0D108BD9-81ED-4DB2-BD59-A6C34878D82A}">
                    <a16:rowId xmlns:a16="http://schemas.microsoft.com/office/drawing/2014/main" val="10014"/>
                  </a:ext>
                </a:extLst>
              </a:tr>
              <a:tr h="146668">
                <a:tc>
                  <a:txBody>
                    <a:bodyPr/>
                    <a:lstStyle/>
                    <a:p>
                      <a:pPr>
                        <a:lnSpc>
                          <a:spcPct val="115000"/>
                        </a:lnSpc>
                        <a:spcAft>
                          <a:spcPts val="0"/>
                        </a:spcAft>
                      </a:pPr>
                      <a:r>
                        <a:rPr lang="uk-UA" sz="800">
                          <a:effectLst/>
                        </a:rPr>
                        <a:t>Маса, кг</a:t>
                      </a:r>
                      <a:endParaRPr lang="uk-UA" sz="1100">
                        <a:effectLst/>
                        <a:latin typeface="Times New Roman"/>
                        <a:ea typeface="Calibri"/>
                      </a:endParaRPr>
                    </a:p>
                  </a:txBody>
                  <a:tcPr marL="68580" marR="68580" marT="0" marB="0"/>
                </a:tc>
                <a:tc>
                  <a:txBody>
                    <a:bodyPr/>
                    <a:lstStyle/>
                    <a:p>
                      <a:pPr algn="ctr">
                        <a:lnSpc>
                          <a:spcPct val="115000"/>
                        </a:lnSpc>
                        <a:spcAft>
                          <a:spcPts val="0"/>
                        </a:spcAft>
                      </a:pPr>
                      <a:r>
                        <a:rPr lang="uk-UA" sz="800">
                          <a:effectLst/>
                        </a:rPr>
                        <a:t>1013</a:t>
                      </a:r>
                      <a:endParaRPr lang="uk-UA" sz="1100">
                        <a:effectLst/>
                        <a:latin typeface="Times New Roman"/>
                        <a:ea typeface="Calibri"/>
                      </a:endParaRPr>
                    </a:p>
                  </a:txBody>
                  <a:tcPr marL="68580" marR="68580" marT="0" marB="0" anchor="ctr"/>
                </a:tc>
                <a:tc>
                  <a:txBody>
                    <a:bodyPr/>
                    <a:lstStyle/>
                    <a:p>
                      <a:pPr algn="ctr">
                        <a:lnSpc>
                          <a:spcPct val="115000"/>
                        </a:lnSpc>
                        <a:spcAft>
                          <a:spcPts val="0"/>
                        </a:spcAft>
                      </a:pPr>
                      <a:r>
                        <a:rPr lang="uk-UA" sz="800">
                          <a:effectLst/>
                        </a:rPr>
                        <a:t>182</a:t>
                      </a:r>
                      <a:endParaRPr lang="uk-UA" sz="1100">
                        <a:effectLst/>
                        <a:latin typeface="Times New Roman"/>
                        <a:ea typeface="Calibri"/>
                      </a:endParaRPr>
                    </a:p>
                  </a:txBody>
                  <a:tcPr marL="68580" marR="68580" marT="0" marB="0" anchor="ctr"/>
                </a:tc>
                <a:tc>
                  <a:txBody>
                    <a:bodyPr/>
                    <a:lstStyle/>
                    <a:p>
                      <a:pPr algn="ctr">
                        <a:lnSpc>
                          <a:spcPct val="115000"/>
                        </a:lnSpc>
                        <a:spcAft>
                          <a:spcPts val="0"/>
                        </a:spcAft>
                      </a:pPr>
                      <a:r>
                        <a:rPr lang="uk-UA" sz="800">
                          <a:effectLst/>
                        </a:rPr>
                        <a:t>196</a:t>
                      </a:r>
                      <a:endParaRPr lang="uk-UA" sz="1100">
                        <a:effectLst/>
                        <a:latin typeface="Times New Roman"/>
                        <a:ea typeface="Calibri"/>
                      </a:endParaRPr>
                    </a:p>
                  </a:txBody>
                  <a:tcPr marL="68580" marR="68580" marT="0" marB="0" anchor="ctr"/>
                </a:tc>
                <a:tc>
                  <a:txBody>
                    <a:bodyPr/>
                    <a:lstStyle/>
                    <a:p>
                      <a:pPr algn="ctr">
                        <a:lnSpc>
                          <a:spcPct val="115000"/>
                        </a:lnSpc>
                        <a:spcAft>
                          <a:spcPts val="0"/>
                        </a:spcAft>
                      </a:pPr>
                      <a:r>
                        <a:rPr lang="uk-UA" sz="800">
                          <a:effectLst/>
                        </a:rPr>
                        <a:t>445</a:t>
                      </a:r>
                      <a:endParaRPr lang="uk-UA" sz="1100">
                        <a:effectLst/>
                        <a:latin typeface="Times New Roman"/>
                        <a:ea typeface="Calibri"/>
                      </a:endParaRPr>
                    </a:p>
                  </a:txBody>
                  <a:tcPr marL="68580" marR="68580" marT="0" marB="0" anchor="ctr"/>
                </a:tc>
                <a:tc>
                  <a:txBody>
                    <a:bodyPr/>
                    <a:lstStyle/>
                    <a:p>
                      <a:pPr algn="ctr">
                        <a:lnSpc>
                          <a:spcPct val="115000"/>
                        </a:lnSpc>
                        <a:spcAft>
                          <a:spcPts val="0"/>
                        </a:spcAft>
                      </a:pPr>
                      <a:r>
                        <a:rPr lang="uk-UA" sz="800">
                          <a:effectLst/>
                        </a:rPr>
                        <a:t>1080</a:t>
                      </a:r>
                      <a:endParaRPr lang="uk-UA" sz="1100">
                        <a:effectLst/>
                        <a:latin typeface="Times New Roman"/>
                        <a:ea typeface="Calibri"/>
                      </a:endParaRPr>
                    </a:p>
                  </a:txBody>
                  <a:tcPr marL="68580" marR="68580" marT="0" marB="0" anchor="ctr"/>
                </a:tc>
                <a:tc>
                  <a:txBody>
                    <a:bodyPr/>
                    <a:lstStyle/>
                    <a:p>
                      <a:pPr algn="ctr">
                        <a:lnSpc>
                          <a:spcPct val="115000"/>
                        </a:lnSpc>
                        <a:spcAft>
                          <a:spcPts val="0"/>
                        </a:spcAft>
                      </a:pPr>
                      <a:r>
                        <a:rPr lang="uk-UA" sz="800">
                          <a:effectLst/>
                        </a:rPr>
                        <a:t>318</a:t>
                      </a:r>
                      <a:endParaRPr lang="uk-UA" sz="1100">
                        <a:effectLst/>
                        <a:latin typeface="Times New Roman"/>
                        <a:ea typeface="Calibri"/>
                      </a:endParaRPr>
                    </a:p>
                  </a:txBody>
                  <a:tcPr marL="68580" marR="68580" marT="0" marB="0" anchor="ctr"/>
                </a:tc>
                <a:tc>
                  <a:txBody>
                    <a:bodyPr/>
                    <a:lstStyle/>
                    <a:p>
                      <a:pPr algn="ctr">
                        <a:lnSpc>
                          <a:spcPct val="115000"/>
                        </a:lnSpc>
                        <a:spcAft>
                          <a:spcPts val="0"/>
                        </a:spcAft>
                      </a:pPr>
                      <a:r>
                        <a:rPr lang="uk-UA" sz="800">
                          <a:effectLst/>
                        </a:rPr>
                        <a:t>1035</a:t>
                      </a:r>
                      <a:endParaRPr lang="uk-UA" sz="1100">
                        <a:effectLst/>
                        <a:latin typeface="Times New Roman"/>
                        <a:ea typeface="Calibri"/>
                      </a:endParaRPr>
                    </a:p>
                  </a:txBody>
                  <a:tcPr marL="68580" marR="68580" marT="0" marB="0" anchor="ctr"/>
                </a:tc>
                <a:tc>
                  <a:txBody>
                    <a:bodyPr/>
                    <a:lstStyle/>
                    <a:p>
                      <a:pPr algn="ctr">
                        <a:lnSpc>
                          <a:spcPct val="115000"/>
                        </a:lnSpc>
                        <a:spcAft>
                          <a:spcPts val="0"/>
                        </a:spcAft>
                      </a:pPr>
                      <a:r>
                        <a:rPr lang="uk-UA" sz="800">
                          <a:effectLst/>
                        </a:rPr>
                        <a:t>1013</a:t>
                      </a:r>
                      <a:endParaRPr lang="uk-UA" sz="1100">
                        <a:effectLst/>
                        <a:latin typeface="Times New Roman"/>
                        <a:ea typeface="Calibri"/>
                      </a:endParaRPr>
                    </a:p>
                  </a:txBody>
                  <a:tcPr marL="68580" marR="68580" marT="0" marB="0" anchor="ctr"/>
                </a:tc>
                <a:tc>
                  <a:txBody>
                    <a:bodyPr/>
                    <a:lstStyle/>
                    <a:p>
                      <a:pPr algn="ctr">
                        <a:lnSpc>
                          <a:spcPct val="115000"/>
                        </a:lnSpc>
                        <a:spcAft>
                          <a:spcPts val="0"/>
                        </a:spcAft>
                      </a:pPr>
                      <a:r>
                        <a:rPr lang="uk-UA" sz="800">
                          <a:effectLst/>
                        </a:rPr>
                        <a:t>182</a:t>
                      </a:r>
                      <a:endParaRPr lang="uk-UA" sz="1100">
                        <a:effectLst/>
                        <a:latin typeface="Times New Roman"/>
                        <a:ea typeface="Calibri"/>
                      </a:endParaRPr>
                    </a:p>
                  </a:txBody>
                  <a:tcPr marL="68580" marR="68580" marT="0" marB="0" anchor="ctr"/>
                </a:tc>
                <a:tc>
                  <a:txBody>
                    <a:bodyPr/>
                    <a:lstStyle/>
                    <a:p>
                      <a:pPr algn="ctr">
                        <a:lnSpc>
                          <a:spcPct val="115000"/>
                        </a:lnSpc>
                        <a:spcAft>
                          <a:spcPts val="0"/>
                        </a:spcAft>
                      </a:pPr>
                      <a:r>
                        <a:rPr lang="uk-UA" sz="800">
                          <a:effectLst/>
                        </a:rPr>
                        <a:t>196</a:t>
                      </a:r>
                      <a:endParaRPr lang="uk-UA" sz="1100">
                        <a:effectLst/>
                        <a:latin typeface="Times New Roman"/>
                        <a:ea typeface="Calibri"/>
                      </a:endParaRPr>
                    </a:p>
                  </a:txBody>
                  <a:tcPr marL="68580" marR="68580" marT="0" marB="0" anchor="ctr"/>
                </a:tc>
                <a:tc>
                  <a:txBody>
                    <a:bodyPr/>
                    <a:lstStyle/>
                    <a:p>
                      <a:pPr algn="ctr">
                        <a:lnSpc>
                          <a:spcPct val="115000"/>
                        </a:lnSpc>
                        <a:spcAft>
                          <a:spcPts val="0"/>
                        </a:spcAft>
                      </a:pPr>
                      <a:r>
                        <a:rPr lang="uk-UA" sz="800">
                          <a:effectLst/>
                        </a:rPr>
                        <a:t>445</a:t>
                      </a:r>
                      <a:endParaRPr lang="uk-UA" sz="1100">
                        <a:effectLst/>
                        <a:latin typeface="Times New Roman"/>
                        <a:ea typeface="Calibri"/>
                      </a:endParaRPr>
                    </a:p>
                  </a:txBody>
                  <a:tcPr marL="68580" marR="68580" marT="0" marB="0" anchor="ctr"/>
                </a:tc>
                <a:tc>
                  <a:txBody>
                    <a:bodyPr/>
                    <a:lstStyle/>
                    <a:p>
                      <a:pPr algn="ctr">
                        <a:lnSpc>
                          <a:spcPct val="115000"/>
                        </a:lnSpc>
                        <a:spcAft>
                          <a:spcPts val="0"/>
                        </a:spcAft>
                      </a:pPr>
                      <a:r>
                        <a:rPr lang="uk-UA" sz="800">
                          <a:effectLst/>
                        </a:rPr>
                        <a:t>1080</a:t>
                      </a:r>
                      <a:endParaRPr lang="uk-UA" sz="1100">
                        <a:effectLst/>
                        <a:latin typeface="Times New Roman"/>
                        <a:ea typeface="Calibri"/>
                      </a:endParaRPr>
                    </a:p>
                  </a:txBody>
                  <a:tcPr marL="68580" marR="68580" marT="0" marB="0" anchor="ctr"/>
                </a:tc>
                <a:extLst>
                  <a:ext uri="{0D108BD9-81ED-4DB2-BD59-A6C34878D82A}">
                    <a16:rowId xmlns:a16="http://schemas.microsoft.com/office/drawing/2014/main" val="10015"/>
                  </a:ext>
                </a:extLst>
              </a:tr>
              <a:tr h="146668">
                <a:tc gridSpan="13">
                  <a:txBody>
                    <a:bodyPr/>
                    <a:lstStyle/>
                    <a:p>
                      <a:pPr>
                        <a:lnSpc>
                          <a:spcPct val="115000"/>
                        </a:lnSpc>
                        <a:spcAft>
                          <a:spcPts val="0"/>
                        </a:spcAft>
                      </a:pPr>
                      <a:r>
                        <a:rPr lang="uk-UA" sz="800" dirty="0">
                          <a:effectLst/>
                        </a:rPr>
                        <a:t>*Д – дистанційне керування, Р – ручне керування</a:t>
                      </a:r>
                      <a:endParaRPr lang="uk-UA" sz="1100" dirty="0">
                        <a:effectLst/>
                        <a:latin typeface="Times New Roman"/>
                        <a:ea typeface="Calibri"/>
                      </a:endParaRPr>
                    </a:p>
                  </a:txBody>
                  <a:tcPr marL="68580" marR="68580" marT="0" marB="0"/>
                </a:tc>
                <a:tc hMerge="1">
                  <a:txBody>
                    <a:bodyPr/>
                    <a:lstStyle/>
                    <a:p>
                      <a:endParaRPr lang="uk-UA"/>
                    </a:p>
                  </a:txBody>
                  <a:tcPr/>
                </a:tc>
                <a:tc hMerge="1">
                  <a:txBody>
                    <a:bodyPr/>
                    <a:lstStyle/>
                    <a:p>
                      <a:endParaRPr lang="uk-UA"/>
                    </a:p>
                  </a:txBody>
                  <a:tcPr/>
                </a:tc>
                <a:tc hMerge="1">
                  <a:txBody>
                    <a:bodyPr/>
                    <a:lstStyle/>
                    <a:p>
                      <a:endParaRPr lang="uk-UA"/>
                    </a:p>
                  </a:txBody>
                  <a:tcPr/>
                </a:tc>
                <a:tc hMerge="1">
                  <a:txBody>
                    <a:bodyPr/>
                    <a:lstStyle/>
                    <a:p>
                      <a:endParaRPr lang="uk-UA"/>
                    </a:p>
                  </a:txBody>
                  <a:tcPr/>
                </a:tc>
                <a:tc hMerge="1">
                  <a:txBody>
                    <a:bodyPr/>
                    <a:lstStyle/>
                    <a:p>
                      <a:endParaRPr lang="uk-UA"/>
                    </a:p>
                  </a:txBody>
                  <a:tcPr/>
                </a:tc>
                <a:tc hMerge="1">
                  <a:txBody>
                    <a:bodyPr/>
                    <a:lstStyle/>
                    <a:p>
                      <a:endParaRPr lang="uk-UA"/>
                    </a:p>
                  </a:txBody>
                  <a:tcPr/>
                </a:tc>
                <a:tc hMerge="1">
                  <a:txBody>
                    <a:bodyPr/>
                    <a:lstStyle/>
                    <a:p>
                      <a:endParaRPr lang="uk-UA"/>
                    </a:p>
                  </a:txBody>
                  <a:tcPr/>
                </a:tc>
                <a:tc hMerge="1">
                  <a:txBody>
                    <a:bodyPr/>
                    <a:lstStyle/>
                    <a:p>
                      <a:endParaRPr lang="uk-UA"/>
                    </a:p>
                  </a:txBody>
                  <a:tcPr/>
                </a:tc>
                <a:tc hMerge="1">
                  <a:txBody>
                    <a:bodyPr/>
                    <a:lstStyle/>
                    <a:p>
                      <a:endParaRPr lang="uk-UA"/>
                    </a:p>
                  </a:txBody>
                  <a:tcPr/>
                </a:tc>
                <a:tc hMerge="1">
                  <a:txBody>
                    <a:bodyPr/>
                    <a:lstStyle/>
                    <a:p>
                      <a:endParaRPr lang="uk-UA"/>
                    </a:p>
                  </a:txBody>
                  <a:tcPr/>
                </a:tc>
                <a:tc hMerge="1">
                  <a:txBody>
                    <a:bodyPr/>
                    <a:lstStyle/>
                    <a:p>
                      <a:endParaRPr lang="uk-UA"/>
                    </a:p>
                  </a:txBody>
                  <a:tcPr/>
                </a:tc>
                <a:tc hMerge="1">
                  <a:txBody>
                    <a:bodyPr/>
                    <a:lstStyle/>
                    <a:p>
                      <a:endParaRPr lang="uk-UA"/>
                    </a:p>
                  </a:txBody>
                  <a:tcPr/>
                </a:tc>
                <a:extLst>
                  <a:ext uri="{0D108BD9-81ED-4DB2-BD59-A6C34878D82A}">
                    <a16:rowId xmlns:a16="http://schemas.microsoft.com/office/drawing/2014/main" val="10016"/>
                  </a:ext>
                </a:extLst>
              </a:tr>
            </a:tbl>
          </a:graphicData>
        </a:graphic>
      </p:graphicFrame>
    </p:spTree>
    <p:extLst>
      <p:ext uri="{BB962C8B-B14F-4D97-AF65-F5344CB8AC3E}">
        <p14:creationId xmlns:p14="http://schemas.microsoft.com/office/powerpoint/2010/main" val="8918351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5496" y="350192"/>
            <a:ext cx="9108504" cy="1062584"/>
          </a:xfrm>
        </p:spPr>
        <p:txBody>
          <a:bodyPr>
            <a:normAutofit/>
          </a:bodyPr>
          <a:lstStyle/>
          <a:p>
            <a:r>
              <a:rPr lang="uk-UA" dirty="0" err="1"/>
              <a:t>водопродуктивність</a:t>
            </a:r>
            <a:r>
              <a:rPr lang="uk-UA" dirty="0"/>
              <a:t> гідромоніторів</a:t>
            </a:r>
          </a:p>
        </p:txBody>
      </p:sp>
      <p:sp>
        <p:nvSpPr>
          <p:cNvPr id="4" name="TextBox 3"/>
          <p:cNvSpPr txBox="1"/>
          <p:nvPr/>
        </p:nvSpPr>
        <p:spPr>
          <a:xfrm>
            <a:off x="1619672" y="1277749"/>
            <a:ext cx="5760640" cy="430887"/>
          </a:xfrm>
          <a:prstGeom prst="rect">
            <a:avLst/>
          </a:prstGeom>
          <a:noFill/>
        </p:spPr>
        <p:txBody>
          <a:bodyPr wrap="square" rtlCol="0">
            <a:spAutoFit/>
          </a:bodyPr>
          <a:lstStyle/>
          <a:p>
            <a:pPr algn="ctr"/>
            <a:r>
              <a:rPr lang="uk-UA" sz="2200" b="1" i="1" dirty="0">
                <a:solidFill>
                  <a:prstClr val="black"/>
                </a:solidFill>
                <a:latin typeface="Times New Roman" panose="02020603050405020304" pitchFamily="18" charset="0"/>
                <a:cs typeface="Times New Roman" panose="02020603050405020304" pitchFamily="18" charset="0"/>
              </a:rPr>
              <a:t>	</a:t>
            </a:r>
            <a:endParaRPr lang="uk-UA" sz="2200" dirty="0">
              <a:solidFill>
                <a:prstClr val="black"/>
              </a:solidFill>
              <a:latin typeface="Times New Roman" panose="02020603050405020304" pitchFamily="18" charset="0"/>
              <a:cs typeface="Times New Roman" panose="02020603050405020304" pitchFamily="18" charset="0"/>
            </a:endParaRPr>
          </a:p>
        </p:txBody>
      </p:sp>
      <p:sp>
        <p:nvSpPr>
          <p:cNvPr id="6" name="Прямоугольник 5"/>
          <p:cNvSpPr/>
          <p:nvPr/>
        </p:nvSpPr>
        <p:spPr>
          <a:xfrm>
            <a:off x="251520" y="1412776"/>
            <a:ext cx="8640960" cy="430887"/>
          </a:xfrm>
          <a:prstGeom prst="rect">
            <a:avLst/>
          </a:prstGeom>
        </p:spPr>
        <p:txBody>
          <a:bodyPr wrap="square">
            <a:spAutoFit/>
          </a:bodyPr>
          <a:lstStyle/>
          <a:p>
            <a:pPr algn="just"/>
            <a:r>
              <a:rPr lang="en-US" sz="2200" b="1" i="1" dirty="0">
                <a:solidFill>
                  <a:prstClr val="black"/>
                </a:solidFill>
                <a:latin typeface="Times New Roman" panose="02020603050405020304" pitchFamily="18" charset="0"/>
                <a:cs typeface="Times New Roman" panose="02020603050405020304" pitchFamily="18" charset="0"/>
              </a:rPr>
              <a:t>	</a:t>
            </a:r>
            <a:endParaRPr lang="uk-UA" sz="2200" dirty="0">
              <a:solidFill>
                <a:prstClr val="black"/>
              </a:solidFill>
              <a:latin typeface="Times New Roman" panose="02020603050405020304" pitchFamily="18" charset="0"/>
              <a:cs typeface="Times New Roman" panose="02020603050405020304" pitchFamily="18" charset="0"/>
            </a:endParaRPr>
          </a:p>
        </p:txBody>
      </p:sp>
      <p:graphicFrame>
        <p:nvGraphicFramePr>
          <p:cNvPr id="5" name="Таблица 4"/>
          <p:cNvGraphicFramePr>
            <a:graphicFrameLocks noGrp="1"/>
          </p:cNvGraphicFramePr>
          <p:nvPr>
            <p:extLst>
              <p:ext uri="{D42A27DB-BD31-4B8C-83A1-F6EECF244321}">
                <p14:modId xmlns:p14="http://schemas.microsoft.com/office/powerpoint/2010/main" val="4136540528"/>
              </p:ext>
            </p:extLst>
          </p:nvPr>
        </p:nvGraphicFramePr>
        <p:xfrm>
          <a:off x="1650529" y="1875314"/>
          <a:ext cx="5962606" cy="3572396"/>
        </p:xfrm>
        <a:graphic>
          <a:graphicData uri="http://schemas.openxmlformats.org/drawingml/2006/table">
            <a:tbl>
              <a:tblPr firstRow="1" firstCol="1" bandRow="1">
                <a:tableStyleId>{5C22544A-7EE6-4342-B048-85BDC9FD1C3A}</a:tableStyleId>
              </a:tblPr>
              <a:tblGrid>
                <a:gridCol w="986118">
                  <a:extLst>
                    <a:ext uri="{9D8B030D-6E8A-4147-A177-3AD203B41FA5}">
                      <a16:colId xmlns:a16="http://schemas.microsoft.com/office/drawing/2014/main" val="20000"/>
                    </a:ext>
                  </a:extLst>
                </a:gridCol>
                <a:gridCol w="1379731">
                  <a:extLst>
                    <a:ext uri="{9D8B030D-6E8A-4147-A177-3AD203B41FA5}">
                      <a16:colId xmlns:a16="http://schemas.microsoft.com/office/drawing/2014/main" val="20001"/>
                    </a:ext>
                  </a:extLst>
                </a:gridCol>
                <a:gridCol w="396394">
                  <a:extLst>
                    <a:ext uri="{9D8B030D-6E8A-4147-A177-3AD203B41FA5}">
                      <a16:colId xmlns:a16="http://schemas.microsoft.com/office/drawing/2014/main" val="20002"/>
                    </a:ext>
                  </a:extLst>
                </a:gridCol>
                <a:gridCol w="396394">
                  <a:extLst>
                    <a:ext uri="{9D8B030D-6E8A-4147-A177-3AD203B41FA5}">
                      <a16:colId xmlns:a16="http://schemas.microsoft.com/office/drawing/2014/main" val="20003"/>
                    </a:ext>
                  </a:extLst>
                </a:gridCol>
                <a:gridCol w="400567">
                  <a:extLst>
                    <a:ext uri="{9D8B030D-6E8A-4147-A177-3AD203B41FA5}">
                      <a16:colId xmlns:a16="http://schemas.microsoft.com/office/drawing/2014/main" val="20004"/>
                    </a:ext>
                  </a:extLst>
                </a:gridCol>
                <a:gridCol w="400567">
                  <a:extLst>
                    <a:ext uri="{9D8B030D-6E8A-4147-A177-3AD203B41FA5}">
                      <a16:colId xmlns:a16="http://schemas.microsoft.com/office/drawing/2014/main" val="20005"/>
                    </a:ext>
                  </a:extLst>
                </a:gridCol>
                <a:gridCol w="400567">
                  <a:extLst>
                    <a:ext uri="{9D8B030D-6E8A-4147-A177-3AD203B41FA5}">
                      <a16:colId xmlns:a16="http://schemas.microsoft.com/office/drawing/2014/main" val="20006"/>
                    </a:ext>
                  </a:extLst>
                </a:gridCol>
                <a:gridCol w="400567">
                  <a:extLst>
                    <a:ext uri="{9D8B030D-6E8A-4147-A177-3AD203B41FA5}">
                      <a16:colId xmlns:a16="http://schemas.microsoft.com/office/drawing/2014/main" val="20007"/>
                    </a:ext>
                  </a:extLst>
                </a:gridCol>
                <a:gridCol w="400567">
                  <a:extLst>
                    <a:ext uri="{9D8B030D-6E8A-4147-A177-3AD203B41FA5}">
                      <a16:colId xmlns:a16="http://schemas.microsoft.com/office/drawing/2014/main" val="20008"/>
                    </a:ext>
                  </a:extLst>
                </a:gridCol>
                <a:gridCol w="400567">
                  <a:extLst>
                    <a:ext uri="{9D8B030D-6E8A-4147-A177-3AD203B41FA5}">
                      <a16:colId xmlns:a16="http://schemas.microsoft.com/office/drawing/2014/main" val="20009"/>
                    </a:ext>
                  </a:extLst>
                </a:gridCol>
                <a:gridCol w="400567">
                  <a:extLst>
                    <a:ext uri="{9D8B030D-6E8A-4147-A177-3AD203B41FA5}">
                      <a16:colId xmlns:a16="http://schemas.microsoft.com/office/drawing/2014/main" val="20010"/>
                    </a:ext>
                  </a:extLst>
                </a:gridCol>
              </a:tblGrid>
              <a:tr h="188638">
                <a:tc rowSpan="2">
                  <a:txBody>
                    <a:bodyPr/>
                    <a:lstStyle/>
                    <a:p>
                      <a:pPr algn="ctr">
                        <a:lnSpc>
                          <a:spcPct val="115000"/>
                        </a:lnSpc>
                        <a:spcAft>
                          <a:spcPts val="0"/>
                        </a:spcAft>
                      </a:pPr>
                      <a:r>
                        <a:rPr lang="uk-UA" sz="800">
                          <a:effectLst/>
                        </a:rPr>
                        <a:t>Напір перед насадкою, м</a:t>
                      </a:r>
                      <a:endParaRPr lang="uk-UA" sz="1100">
                        <a:effectLst/>
                        <a:latin typeface="Times New Roman"/>
                        <a:ea typeface="Calibri"/>
                      </a:endParaRPr>
                    </a:p>
                  </a:txBody>
                  <a:tcPr marL="68580" marR="68580" marT="0" marB="0" anchor="ctr"/>
                </a:tc>
                <a:tc rowSpan="2">
                  <a:txBody>
                    <a:bodyPr/>
                    <a:lstStyle/>
                    <a:p>
                      <a:pPr algn="ctr">
                        <a:lnSpc>
                          <a:spcPct val="115000"/>
                        </a:lnSpc>
                        <a:spcAft>
                          <a:spcPts val="0"/>
                        </a:spcAft>
                      </a:pPr>
                      <a:r>
                        <a:rPr lang="uk-UA" sz="800">
                          <a:effectLst/>
                        </a:rPr>
                        <a:t>Швидкість струменя при вильоті з насадки, м/с</a:t>
                      </a:r>
                      <a:endParaRPr lang="uk-UA" sz="1100">
                        <a:effectLst/>
                        <a:latin typeface="Times New Roman"/>
                        <a:ea typeface="Calibri"/>
                      </a:endParaRPr>
                    </a:p>
                  </a:txBody>
                  <a:tcPr marL="68580" marR="68580" marT="0" marB="0" anchor="ctr"/>
                </a:tc>
                <a:tc gridSpan="9">
                  <a:txBody>
                    <a:bodyPr/>
                    <a:lstStyle/>
                    <a:p>
                      <a:pPr algn="ctr">
                        <a:lnSpc>
                          <a:spcPct val="115000"/>
                        </a:lnSpc>
                        <a:spcAft>
                          <a:spcPts val="0"/>
                        </a:spcAft>
                      </a:pPr>
                      <a:r>
                        <a:rPr lang="uk-UA" sz="800">
                          <a:effectLst/>
                        </a:rPr>
                        <a:t>Діаметр насадки, мм</a:t>
                      </a:r>
                      <a:endParaRPr lang="uk-UA" sz="1100">
                        <a:effectLst/>
                        <a:latin typeface="Times New Roman"/>
                        <a:ea typeface="Calibri"/>
                      </a:endParaRPr>
                    </a:p>
                  </a:txBody>
                  <a:tcPr marL="68580" marR="68580" marT="0" marB="0" anchor="ctr"/>
                </a:tc>
                <a:tc hMerge="1">
                  <a:txBody>
                    <a:bodyPr/>
                    <a:lstStyle/>
                    <a:p>
                      <a:endParaRPr lang="uk-UA"/>
                    </a:p>
                  </a:txBody>
                  <a:tcPr/>
                </a:tc>
                <a:tc hMerge="1">
                  <a:txBody>
                    <a:bodyPr/>
                    <a:lstStyle/>
                    <a:p>
                      <a:endParaRPr lang="uk-UA"/>
                    </a:p>
                  </a:txBody>
                  <a:tcPr/>
                </a:tc>
                <a:tc hMerge="1">
                  <a:txBody>
                    <a:bodyPr/>
                    <a:lstStyle/>
                    <a:p>
                      <a:endParaRPr lang="uk-UA"/>
                    </a:p>
                  </a:txBody>
                  <a:tcPr/>
                </a:tc>
                <a:tc hMerge="1">
                  <a:txBody>
                    <a:bodyPr/>
                    <a:lstStyle/>
                    <a:p>
                      <a:endParaRPr lang="uk-UA"/>
                    </a:p>
                  </a:txBody>
                  <a:tcPr/>
                </a:tc>
                <a:tc hMerge="1">
                  <a:txBody>
                    <a:bodyPr/>
                    <a:lstStyle/>
                    <a:p>
                      <a:endParaRPr lang="uk-UA"/>
                    </a:p>
                  </a:txBody>
                  <a:tcPr/>
                </a:tc>
                <a:tc hMerge="1">
                  <a:txBody>
                    <a:bodyPr/>
                    <a:lstStyle/>
                    <a:p>
                      <a:endParaRPr lang="uk-UA"/>
                    </a:p>
                  </a:txBody>
                  <a:tcPr/>
                </a:tc>
                <a:tc hMerge="1">
                  <a:txBody>
                    <a:bodyPr/>
                    <a:lstStyle/>
                    <a:p>
                      <a:endParaRPr lang="uk-UA"/>
                    </a:p>
                  </a:txBody>
                  <a:tcPr/>
                </a:tc>
                <a:tc hMerge="1">
                  <a:txBody>
                    <a:bodyPr/>
                    <a:lstStyle/>
                    <a:p>
                      <a:endParaRPr lang="uk-UA"/>
                    </a:p>
                  </a:txBody>
                  <a:tcPr/>
                </a:tc>
                <a:extLst>
                  <a:ext uri="{0D108BD9-81ED-4DB2-BD59-A6C34878D82A}">
                    <a16:rowId xmlns:a16="http://schemas.microsoft.com/office/drawing/2014/main" val="10000"/>
                  </a:ext>
                </a:extLst>
              </a:tr>
              <a:tr h="201313">
                <a:tc vMerge="1">
                  <a:txBody>
                    <a:bodyPr/>
                    <a:lstStyle/>
                    <a:p>
                      <a:endParaRPr lang="uk-UA"/>
                    </a:p>
                  </a:txBody>
                  <a:tcPr/>
                </a:tc>
                <a:tc vMerge="1">
                  <a:txBody>
                    <a:bodyPr/>
                    <a:lstStyle/>
                    <a:p>
                      <a:endParaRPr lang="uk-UA"/>
                    </a:p>
                  </a:txBody>
                  <a:tcPr/>
                </a:tc>
                <a:tc>
                  <a:txBody>
                    <a:bodyPr/>
                    <a:lstStyle/>
                    <a:p>
                      <a:pPr algn="ctr">
                        <a:lnSpc>
                          <a:spcPct val="115000"/>
                        </a:lnSpc>
                        <a:spcAft>
                          <a:spcPts val="0"/>
                        </a:spcAft>
                      </a:pPr>
                      <a:r>
                        <a:rPr lang="uk-UA" sz="800">
                          <a:effectLst/>
                        </a:rPr>
                        <a:t>50</a:t>
                      </a:r>
                      <a:endParaRPr lang="uk-UA" sz="1100">
                        <a:effectLst/>
                        <a:latin typeface="Times New Roman"/>
                        <a:ea typeface="Calibri"/>
                      </a:endParaRPr>
                    </a:p>
                  </a:txBody>
                  <a:tcPr marL="68580" marR="68580" marT="0" marB="0" anchor="ctr"/>
                </a:tc>
                <a:tc>
                  <a:txBody>
                    <a:bodyPr/>
                    <a:lstStyle/>
                    <a:p>
                      <a:pPr algn="ctr">
                        <a:lnSpc>
                          <a:spcPct val="115000"/>
                        </a:lnSpc>
                        <a:spcAft>
                          <a:spcPts val="0"/>
                        </a:spcAft>
                      </a:pPr>
                      <a:r>
                        <a:rPr lang="uk-UA" sz="800">
                          <a:effectLst/>
                        </a:rPr>
                        <a:t>62,5</a:t>
                      </a:r>
                      <a:endParaRPr lang="uk-UA" sz="1100">
                        <a:effectLst/>
                        <a:latin typeface="Times New Roman"/>
                        <a:ea typeface="Calibri"/>
                      </a:endParaRPr>
                    </a:p>
                  </a:txBody>
                  <a:tcPr marL="68580" marR="68580" marT="0" marB="0" anchor="ctr"/>
                </a:tc>
                <a:tc>
                  <a:txBody>
                    <a:bodyPr/>
                    <a:lstStyle/>
                    <a:p>
                      <a:pPr algn="ctr">
                        <a:lnSpc>
                          <a:spcPct val="115000"/>
                        </a:lnSpc>
                        <a:spcAft>
                          <a:spcPts val="0"/>
                        </a:spcAft>
                      </a:pPr>
                      <a:r>
                        <a:rPr lang="uk-UA" sz="800">
                          <a:effectLst/>
                        </a:rPr>
                        <a:t>75</a:t>
                      </a:r>
                      <a:endParaRPr lang="uk-UA" sz="1100">
                        <a:effectLst/>
                        <a:latin typeface="Times New Roman"/>
                        <a:ea typeface="Calibri"/>
                      </a:endParaRPr>
                    </a:p>
                  </a:txBody>
                  <a:tcPr marL="68580" marR="68580" marT="0" marB="0" anchor="ctr"/>
                </a:tc>
                <a:tc>
                  <a:txBody>
                    <a:bodyPr/>
                    <a:lstStyle/>
                    <a:p>
                      <a:pPr algn="ctr">
                        <a:lnSpc>
                          <a:spcPct val="115000"/>
                        </a:lnSpc>
                        <a:spcAft>
                          <a:spcPts val="0"/>
                        </a:spcAft>
                      </a:pPr>
                      <a:r>
                        <a:rPr lang="uk-UA" sz="800">
                          <a:effectLst/>
                        </a:rPr>
                        <a:t>87,5</a:t>
                      </a:r>
                      <a:endParaRPr lang="uk-UA" sz="1100">
                        <a:effectLst/>
                        <a:latin typeface="Times New Roman"/>
                        <a:ea typeface="Calibri"/>
                      </a:endParaRPr>
                    </a:p>
                  </a:txBody>
                  <a:tcPr marL="68580" marR="68580" marT="0" marB="0" anchor="ctr"/>
                </a:tc>
                <a:tc>
                  <a:txBody>
                    <a:bodyPr/>
                    <a:lstStyle/>
                    <a:p>
                      <a:pPr algn="ctr">
                        <a:lnSpc>
                          <a:spcPct val="115000"/>
                        </a:lnSpc>
                        <a:spcAft>
                          <a:spcPts val="0"/>
                        </a:spcAft>
                      </a:pPr>
                      <a:r>
                        <a:rPr lang="uk-UA" sz="800">
                          <a:effectLst/>
                        </a:rPr>
                        <a:t>100</a:t>
                      </a:r>
                      <a:endParaRPr lang="uk-UA" sz="1100">
                        <a:effectLst/>
                        <a:latin typeface="Times New Roman"/>
                        <a:ea typeface="Calibri"/>
                      </a:endParaRPr>
                    </a:p>
                  </a:txBody>
                  <a:tcPr marL="68580" marR="68580" marT="0" marB="0" anchor="ctr"/>
                </a:tc>
                <a:tc>
                  <a:txBody>
                    <a:bodyPr/>
                    <a:lstStyle/>
                    <a:p>
                      <a:pPr algn="ctr">
                        <a:lnSpc>
                          <a:spcPct val="115000"/>
                        </a:lnSpc>
                        <a:spcAft>
                          <a:spcPts val="0"/>
                        </a:spcAft>
                      </a:pPr>
                      <a:r>
                        <a:rPr lang="uk-UA" sz="800">
                          <a:effectLst/>
                        </a:rPr>
                        <a:t>125</a:t>
                      </a:r>
                      <a:endParaRPr lang="uk-UA" sz="1100">
                        <a:effectLst/>
                        <a:latin typeface="Times New Roman"/>
                        <a:ea typeface="Calibri"/>
                      </a:endParaRPr>
                    </a:p>
                  </a:txBody>
                  <a:tcPr marL="68580" marR="68580" marT="0" marB="0" anchor="ctr"/>
                </a:tc>
                <a:tc>
                  <a:txBody>
                    <a:bodyPr/>
                    <a:lstStyle/>
                    <a:p>
                      <a:pPr algn="ctr">
                        <a:lnSpc>
                          <a:spcPct val="115000"/>
                        </a:lnSpc>
                        <a:spcAft>
                          <a:spcPts val="0"/>
                        </a:spcAft>
                      </a:pPr>
                      <a:r>
                        <a:rPr lang="uk-UA" sz="800">
                          <a:effectLst/>
                        </a:rPr>
                        <a:t>150</a:t>
                      </a:r>
                      <a:endParaRPr lang="uk-UA" sz="1100">
                        <a:effectLst/>
                        <a:latin typeface="Times New Roman"/>
                        <a:ea typeface="Calibri"/>
                      </a:endParaRPr>
                    </a:p>
                  </a:txBody>
                  <a:tcPr marL="68580" marR="68580" marT="0" marB="0" anchor="ctr"/>
                </a:tc>
                <a:tc>
                  <a:txBody>
                    <a:bodyPr/>
                    <a:lstStyle/>
                    <a:p>
                      <a:pPr algn="ctr">
                        <a:lnSpc>
                          <a:spcPct val="115000"/>
                        </a:lnSpc>
                        <a:spcAft>
                          <a:spcPts val="0"/>
                        </a:spcAft>
                      </a:pPr>
                      <a:r>
                        <a:rPr lang="uk-UA" sz="800">
                          <a:effectLst/>
                        </a:rPr>
                        <a:t>175</a:t>
                      </a:r>
                      <a:endParaRPr lang="uk-UA" sz="1100">
                        <a:effectLst/>
                        <a:latin typeface="Times New Roman"/>
                        <a:ea typeface="Calibri"/>
                      </a:endParaRPr>
                    </a:p>
                  </a:txBody>
                  <a:tcPr marL="68580" marR="68580" marT="0" marB="0" anchor="ctr"/>
                </a:tc>
                <a:tc>
                  <a:txBody>
                    <a:bodyPr/>
                    <a:lstStyle/>
                    <a:p>
                      <a:pPr algn="ctr">
                        <a:lnSpc>
                          <a:spcPct val="115000"/>
                        </a:lnSpc>
                        <a:spcAft>
                          <a:spcPts val="0"/>
                        </a:spcAft>
                      </a:pPr>
                      <a:r>
                        <a:rPr lang="uk-UA" sz="800">
                          <a:effectLst/>
                        </a:rPr>
                        <a:t>200</a:t>
                      </a:r>
                      <a:endParaRPr lang="uk-UA" sz="1100">
                        <a:effectLst/>
                        <a:latin typeface="Times New Roman"/>
                        <a:ea typeface="Calibri"/>
                      </a:endParaRPr>
                    </a:p>
                  </a:txBody>
                  <a:tcPr marL="68580" marR="68580" marT="0" marB="0" anchor="ctr"/>
                </a:tc>
                <a:extLst>
                  <a:ext uri="{0D108BD9-81ED-4DB2-BD59-A6C34878D82A}">
                    <a16:rowId xmlns:a16="http://schemas.microsoft.com/office/drawing/2014/main" val="10001"/>
                  </a:ext>
                </a:extLst>
              </a:tr>
              <a:tr h="212163">
                <a:tc>
                  <a:txBody>
                    <a:bodyPr/>
                    <a:lstStyle/>
                    <a:p>
                      <a:pPr algn="ctr">
                        <a:lnSpc>
                          <a:spcPct val="115000"/>
                        </a:lnSpc>
                        <a:spcAft>
                          <a:spcPts val="0"/>
                        </a:spcAft>
                      </a:pPr>
                      <a:r>
                        <a:rPr lang="uk-UA" sz="900">
                          <a:effectLst/>
                        </a:rPr>
                        <a:t>10</a:t>
                      </a:r>
                      <a:endParaRPr lang="uk-UA" sz="1100">
                        <a:effectLst/>
                        <a:latin typeface="Times New Roman"/>
                        <a:ea typeface="Calibri"/>
                      </a:endParaRPr>
                    </a:p>
                  </a:txBody>
                  <a:tcPr marL="68580" marR="68580" marT="0" marB="0"/>
                </a:tc>
                <a:tc>
                  <a:txBody>
                    <a:bodyPr/>
                    <a:lstStyle/>
                    <a:p>
                      <a:pPr algn="ctr">
                        <a:lnSpc>
                          <a:spcPct val="115000"/>
                        </a:lnSpc>
                        <a:spcAft>
                          <a:spcPts val="0"/>
                        </a:spcAft>
                      </a:pPr>
                      <a:r>
                        <a:rPr lang="uk-UA" sz="900">
                          <a:effectLst/>
                        </a:rPr>
                        <a:t>13,3</a:t>
                      </a:r>
                      <a:endParaRPr lang="uk-UA" sz="1100">
                        <a:effectLst/>
                        <a:latin typeface="Times New Roman"/>
                        <a:ea typeface="Calibri"/>
                      </a:endParaRPr>
                    </a:p>
                  </a:txBody>
                  <a:tcPr marL="68580" marR="68580" marT="0" marB="0"/>
                </a:tc>
                <a:tc>
                  <a:txBody>
                    <a:bodyPr/>
                    <a:lstStyle/>
                    <a:p>
                      <a:pPr algn="ctr">
                        <a:lnSpc>
                          <a:spcPct val="115000"/>
                        </a:lnSpc>
                        <a:spcAft>
                          <a:spcPts val="0"/>
                        </a:spcAft>
                      </a:pPr>
                      <a:r>
                        <a:rPr lang="uk-UA" sz="900">
                          <a:effectLst/>
                        </a:rPr>
                        <a:t>95</a:t>
                      </a:r>
                      <a:endParaRPr lang="uk-UA" sz="1100">
                        <a:effectLst/>
                        <a:latin typeface="Times New Roman"/>
                        <a:ea typeface="Calibri"/>
                      </a:endParaRPr>
                    </a:p>
                  </a:txBody>
                  <a:tcPr marL="68580" marR="68580" marT="0" marB="0"/>
                </a:tc>
                <a:tc>
                  <a:txBody>
                    <a:bodyPr/>
                    <a:lstStyle/>
                    <a:p>
                      <a:pPr algn="ctr">
                        <a:lnSpc>
                          <a:spcPct val="115000"/>
                        </a:lnSpc>
                        <a:spcAft>
                          <a:spcPts val="0"/>
                        </a:spcAft>
                      </a:pPr>
                      <a:r>
                        <a:rPr lang="uk-UA" sz="900">
                          <a:effectLst/>
                        </a:rPr>
                        <a:t>148</a:t>
                      </a:r>
                      <a:endParaRPr lang="uk-UA" sz="1100">
                        <a:effectLst/>
                        <a:latin typeface="Times New Roman"/>
                        <a:ea typeface="Calibri"/>
                      </a:endParaRPr>
                    </a:p>
                  </a:txBody>
                  <a:tcPr marL="68580" marR="68580" marT="0" marB="0"/>
                </a:tc>
                <a:tc>
                  <a:txBody>
                    <a:bodyPr/>
                    <a:lstStyle/>
                    <a:p>
                      <a:pPr algn="ctr">
                        <a:lnSpc>
                          <a:spcPct val="115000"/>
                        </a:lnSpc>
                        <a:spcAft>
                          <a:spcPts val="0"/>
                        </a:spcAft>
                      </a:pPr>
                      <a:r>
                        <a:rPr lang="uk-UA" sz="900">
                          <a:effectLst/>
                        </a:rPr>
                        <a:t>212</a:t>
                      </a:r>
                      <a:endParaRPr lang="uk-UA" sz="1100">
                        <a:effectLst/>
                        <a:latin typeface="Times New Roman"/>
                        <a:ea typeface="Calibri"/>
                      </a:endParaRPr>
                    </a:p>
                  </a:txBody>
                  <a:tcPr marL="68580" marR="68580" marT="0" marB="0"/>
                </a:tc>
                <a:tc>
                  <a:txBody>
                    <a:bodyPr/>
                    <a:lstStyle/>
                    <a:p>
                      <a:pPr algn="ctr">
                        <a:lnSpc>
                          <a:spcPct val="115000"/>
                        </a:lnSpc>
                        <a:spcAft>
                          <a:spcPts val="0"/>
                        </a:spcAft>
                      </a:pPr>
                      <a:r>
                        <a:rPr lang="uk-UA" sz="900">
                          <a:effectLst/>
                        </a:rPr>
                        <a:t>288</a:t>
                      </a:r>
                      <a:endParaRPr lang="uk-UA" sz="1100">
                        <a:effectLst/>
                        <a:latin typeface="Times New Roman"/>
                        <a:ea typeface="Calibri"/>
                      </a:endParaRPr>
                    </a:p>
                  </a:txBody>
                  <a:tcPr marL="68580" marR="68580" marT="0" marB="0"/>
                </a:tc>
                <a:tc>
                  <a:txBody>
                    <a:bodyPr/>
                    <a:lstStyle/>
                    <a:p>
                      <a:pPr algn="ctr">
                        <a:lnSpc>
                          <a:spcPct val="115000"/>
                        </a:lnSpc>
                        <a:spcAft>
                          <a:spcPts val="0"/>
                        </a:spcAft>
                      </a:pPr>
                      <a:r>
                        <a:rPr lang="uk-UA" sz="900">
                          <a:effectLst/>
                        </a:rPr>
                        <a:t>378</a:t>
                      </a:r>
                      <a:endParaRPr lang="uk-UA" sz="1100">
                        <a:effectLst/>
                        <a:latin typeface="Times New Roman"/>
                        <a:ea typeface="Calibri"/>
                      </a:endParaRPr>
                    </a:p>
                  </a:txBody>
                  <a:tcPr marL="68580" marR="68580" marT="0" marB="0"/>
                </a:tc>
                <a:tc>
                  <a:txBody>
                    <a:bodyPr/>
                    <a:lstStyle/>
                    <a:p>
                      <a:pPr algn="ctr">
                        <a:lnSpc>
                          <a:spcPct val="115000"/>
                        </a:lnSpc>
                        <a:spcAft>
                          <a:spcPts val="0"/>
                        </a:spcAft>
                      </a:pPr>
                      <a:r>
                        <a:rPr lang="uk-UA" sz="900">
                          <a:effectLst/>
                        </a:rPr>
                        <a:t>602</a:t>
                      </a:r>
                      <a:endParaRPr lang="uk-UA" sz="1100">
                        <a:effectLst/>
                        <a:latin typeface="Times New Roman"/>
                        <a:ea typeface="Calibri"/>
                      </a:endParaRPr>
                    </a:p>
                  </a:txBody>
                  <a:tcPr marL="68580" marR="68580" marT="0" marB="0"/>
                </a:tc>
                <a:tc>
                  <a:txBody>
                    <a:bodyPr/>
                    <a:lstStyle/>
                    <a:p>
                      <a:pPr algn="ctr">
                        <a:lnSpc>
                          <a:spcPct val="115000"/>
                        </a:lnSpc>
                        <a:spcAft>
                          <a:spcPts val="0"/>
                        </a:spcAft>
                      </a:pPr>
                      <a:r>
                        <a:rPr lang="uk-UA" sz="900">
                          <a:effectLst/>
                        </a:rPr>
                        <a:t>893</a:t>
                      </a:r>
                      <a:endParaRPr lang="uk-UA" sz="1100">
                        <a:effectLst/>
                        <a:latin typeface="Times New Roman"/>
                        <a:ea typeface="Calibri"/>
                      </a:endParaRPr>
                    </a:p>
                  </a:txBody>
                  <a:tcPr marL="68580" marR="68580" marT="0" marB="0"/>
                </a:tc>
                <a:tc>
                  <a:txBody>
                    <a:bodyPr/>
                    <a:lstStyle/>
                    <a:p>
                      <a:pPr algn="ctr">
                        <a:lnSpc>
                          <a:spcPct val="115000"/>
                        </a:lnSpc>
                        <a:spcAft>
                          <a:spcPts val="0"/>
                        </a:spcAft>
                      </a:pPr>
                      <a:r>
                        <a:rPr lang="uk-UA" sz="900">
                          <a:effectLst/>
                        </a:rPr>
                        <a:t>1153</a:t>
                      </a:r>
                      <a:endParaRPr lang="uk-UA" sz="1100">
                        <a:effectLst/>
                        <a:latin typeface="Times New Roman"/>
                        <a:ea typeface="Calibri"/>
                      </a:endParaRPr>
                    </a:p>
                  </a:txBody>
                  <a:tcPr marL="68580" marR="68580" marT="0" marB="0"/>
                </a:tc>
                <a:tc>
                  <a:txBody>
                    <a:bodyPr/>
                    <a:lstStyle/>
                    <a:p>
                      <a:pPr algn="ctr">
                        <a:lnSpc>
                          <a:spcPct val="115000"/>
                        </a:lnSpc>
                        <a:spcAft>
                          <a:spcPts val="0"/>
                        </a:spcAft>
                      </a:pPr>
                      <a:r>
                        <a:rPr lang="uk-UA" sz="900">
                          <a:effectLst/>
                        </a:rPr>
                        <a:t>1593</a:t>
                      </a:r>
                      <a:endParaRPr lang="uk-UA" sz="1100">
                        <a:effectLst/>
                        <a:latin typeface="Times New Roman"/>
                        <a:ea typeface="Calibri"/>
                      </a:endParaRPr>
                    </a:p>
                  </a:txBody>
                  <a:tcPr marL="68580" marR="68580" marT="0" marB="0"/>
                </a:tc>
                <a:extLst>
                  <a:ext uri="{0D108BD9-81ED-4DB2-BD59-A6C34878D82A}">
                    <a16:rowId xmlns:a16="http://schemas.microsoft.com/office/drawing/2014/main" val="10002"/>
                  </a:ext>
                </a:extLst>
              </a:tr>
              <a:tr h="212163">
                <a:tc>
                  <a:txBody>
                    <a:bodyPr/>
                    <a:lstStyle/>
                    <a:p>
                      <a:pPr algn="ctr">
                        <a:lnSpc>
                          <a:spcPct val="115000"/>
                        </a:lnSpc>
                        <a:spcAft>
                          <a:spcPts val="0"/>
                        </a:spcAft>
                      </a:pPr>
                      <a:r>
                        <a:rPr lang="uk-UA" sz="900">
                          <a:effectLst/>
                        </a:rPr>
                        <a:t>20</a:t>
                      </a:r>
                      <a:endParaRPr lang="uk-UA" sz="1100">
                        <a:effectLst/>
                        <a:latin typeface="Times New Roman"/>
                        <a:ea typeface="Calibri"/>
                      </a:endParaRPr>
                    </a:p>
                  </a:txBody>
                  <a:tcPr marL="68580" marR="68580" marT="0" marB="0"/>
                </a:tc>
                <a:tc>
                  <a:txBody>
                    <a:bodyPr/>
                    <a:lstStyle/>
                    <a:p>
                      <a:pPr algn="ctr">
                        <a:lnSpc>
                          <a:spcPct val="115000"/>
                        </a:lnSpc>
                        <a:spcAft>
                          <a:spcPts val="0"/>
                        </a:spcAft>
                      </a:pPr>
                      <a:r>
                        <a:rPr lang="uk-UA" sz="900">
                          <a:effectLst/>
                        </a:rPr>
                        <a:t>18,8</a:t>
                      </a:r>
                      <a:endParaRPr lang="uk-UA" sz="1100">
                        <a:effectLst/>
                        <a:latin typeface="Times New Roman"/>
                        <a:ea typeface="Calibri"/>
                      </a:endParaRPr>
                    </a:p>
                  </a:txBody>
                  <a:tcPr marL="68580" marR="68580" marT="0" marB="0"/>
                </a:tc>
                <a:tc>
                  <a:txBody>
                    <a:bodyPr/>
                    <a:lstStyle/>
                    <a:p>
                      <a:pPr algn="ctr">
                        <a:lnSpc>
                          <a:spcPct val="115000"/>
                        </a:lnSpc>
                        <a:spcAft>
                          <a:spcPts val="0"/>
                        </a:spcAft>
                      </a:pPr>
                      <a:r>
                        <a:rPr lang="uk-UA" sz="900">
                          <a:effectLst/>
                        </a:rPr>
                        <a:t>133</a:t>
                      </a:r>
                      <a:endParaRPr lang="uk-UA" sz="1100">
                        <a:effectLst/>
                        <a:latin typeface="Times New Roman"/>
                        <a:ea typeface="Calibri"/>
                      </a:endParaRPr>
                    </a:p>
                  </a:txBody>
                  <a:tcPr marL="68580" marR="68580" marT="0" marB="0"/>
                </a:tc>
                <a:tc>
                  <a:txBody>
                    <a:bodyPr/>
                    <a:lstStyle/>
                    <a:p>
                      <a:pPr algn="ctr">
                        <a:lnSpc>
                          <a:spcPct val="115000"/>
                        </a:lnSpc>
                        <a:spcAft>
                          <a:spcPts val="0"/>
                        </a:spcAft>
                      </a:pPr>
                      <a:r>
                        <a:rPr lang="uk-UA" sz="900">
                          <a:effectLst/>
                        </a:rPr>
                        <a:t>209</a:t>
                      </a:r>
                      <a:endParaRPr lang="uk-UA" sz="1100">
                        <a:effectLst/>
                        <a:latin typeface="Times New Roman"/>
                        <a:ea typeface="Calibri"/>
                      </a:endParaRPr>
                    </a:p>
                  </a:txBody>
                  <a:tcPr marL="68580" marR="68580" marT="0" marB="0"/>
                </a:tc>
                <a:tc>
                  <a:txBody>
                    <a:bodyPr/>
                    <a:lstStyle/>
                    <a:p>
                      <a:pPr algn="ctr">
                        <a:lnSpc>
                          <a:spcPct val="115000"/>
                        </a:lnSpc>
                        <a:spcAft>
                          <a:spcPts val="0"/>
                        </a:spcAft>
                      </a:pPr>
                      <a:r>
                        <a:rPr lang="uk-UA" sz="900">
                          <a:effectLst/>
                        </a:rPr>
                        <a:t>294</a:t>
                      </a:r>
                      <a:endParaRPr lang="uk-UA" sz="1100">
                        <a:effectLst/>
                        <a:latin typeface="Times New Roman"/>
                        <a:ea typeface="Calibri"/>
                      </a:endParaRPr>
                    </a:p>
                  </a:txBody>
                  <a:tcPr marL="68580" marR="68580" marT="0" marB="0"/>
                </a:tc>
                <a:tc>
                  <a:txBody>
                    <a:bodyPr/>
                    <a:lstStyle/>
                    <a:p>
                      <a:pPr algn="ctr">
                        <a:lnSpc>
                          <a:spcPct val="115000"/>
                        </a:lnSpc>
                        <a:spcAft>
                          <a:spcPts val="0"/>
                        </a:spcAft>
                      </a:pPr>
                      <a:r>
                        <a:rPr lang="uk-UA" sz="900">
                          <a:effectLst/>
                        </a:rPr>
                        <a:t>407</a:t>
                      </a:r>
                      <a:endParaRPr lang="uk-UA" sz="1100">
                        <a:effectLst/>
                        <a:latin typeface="Times New Roman"/>
                        <a:ea typeface="Calibri"/>
                      </a:endParaRPr>
                    </a:p>
                  </a:txBody>
                  <a:tcPr marL="68580" marR="68580" marT="0" marB="0"/>
                </a:tc>
                <a:tc>
                  <a:txBody>
                    <a:bodyPr/>
                    <a:lstStyle/>
                    <a:p>
                      <a:pPr algn="ctr">
                        <a:lnSpc>
                          <a:spcPct val="115000"/>
                        </a:lnSpc>
                        <a:spcAft>
                          <a:spcPts val="0"/>
                        </a:spcAft>
                      </a:pPr>
                      <a:r>
                        <a:rPr lang="uk-UA" sz="900">
                          <a:effectLst/>
                        </a:rPr>
                        <a:t>537</a:t>
                      </a:r>
                      <a:endParaRPr lang="uk-UA" sz="1100">
                        <a:effectLst/>
                        <a:latin typeface="Times New Roman"/>
                        <a:ea typeface="Calibri"/>
                      </a:endParaRPr>
                    </a:p>
                  </a:txBody>
                  <a:tcPr marL="68580" marR="68580" marT="0" marB="0"/>
                </a:tc>
                <a:tc>
                  <a:txBody>
                    <a:bodyPr/>
                    <a:lstStyle/>
                    <a:p>
                      <a:pPr algn="ctr">
                        <a:lnSpc>
                          <a:spcPct val="115000"/>
                        </a:lnSpc>
                        <a:spcAft>
                          <a:spcPts val="0"/>
                        </a:spcAft>
                      </a:pPr>
                      <a:r>
                        <a:rPr lang="uk-UA" sz="900">
                          <a:effectLst/>
                        </a:rPr>
                        <a:t>840</a:t>
                      </a:r>
                      <a:endParaRPr lang="uk-UA" sz="1100">
                        <a:effectLst/>
                        <a:latin typeface="Times New Roman"/>
                        <a:ea typeface="Calibri"/>
                      </a:endParaRPr>
                    </a:p>
                  </a:txBody>
                  <a:tcPr marL="68580" marR="68580" marT="0" marB="0"/>
                </a:tc>
                <a:tc>
                  <a:txBody>
                    <a:bodyPr/>
                    <a:lstStyle/>
                    <a:p>
                      <a:pPr algn="ctr">
                        <a:lnSpc>
                          <a:spcPct val="115000"/>
                        </a:lnSpc>
                        <a:spcAft>
                          <a:spcPts val="0"/>
                        </a:spcAft>
                      </a:pPr>
                      <a:r>
                        <a:rPr lang="uk-UA" sz="900">
                          <a:effectLst/>
                        </a:rPr>
                        <a:t>1207</a:t>
                      </a:r>
                      <a:endParaRPr lang="uk-UA" sz="1100">
                        <a:effectLst/>
                        <a:latin typeface="Times New Roman"/>
                        <a:ea typeface="Calibri"/>
                      </a:endParaRPr>
                    </a:p>
                  </a:txBody>
                  <a:tcPr marL="68580" marR="68580" marT="0" marB="0"/>
                </a:tc>
                <a:tc>
                  <a:txBody>
                    <a:bodyPr/>
                    <a:lstStyle/>
                    <a:p>
                      <a:pPr algn="ctr">
                        <a:lnSpc>
                          <a:spcPct val="115000"/>
                        </a:lnSpc>
                        <a:spcAft>
                          <a:spcPts val="0"/>
                        </a:spcAft>
                      </a:pPr>
                      <a:r>
                        <a:rPr lang="uk-UA" sz="900">
                          <a:effectLst/>
                        </a:rPr>
                        <a:t>1620</a:t>
                      </a:r>
                      <a:endParaRPr lang="uk-UA" sz="1100">
                        <a:effectLst/>
                        <a:latin typeface="Times New Roman"/>
                        <a:ea typeface="Calibri"/>
                      </a:endParaRPr>
                    </a:p>
                  </a:txBody>
                  <a:tcPr marL="68580" marR="68580" marT="0" marB="0"/>
                </a:tc>
                <a:tc>
                  <a:txBody>
                    <a:bodyPr/>
                    <a:lstStyle/>
                    <a:p>
                      <a:pPr algn="ctr">
                        <a:lnSpc>
                          <a:spcPct val="115000"/>
                        </a:lnSpc>
                        <a:spcAft>
                          <a:spcPts val="0"/>
                        </a:spcAft>
                      </a:pPr>
                      <a:r>
                        <a:rPr lang="uk-UA" sz="900">
                          <a:effectLst/>
                        </a:rPr>
                        <a:t>2125</a:t>
                      </a:r>
                      <a:endParaRPr lang="uk-UA" sz="1100">
                        <a:effectLst/>
                        <a:latin typeface="Times New Roman"/>
                        <a:ea typeface="Calibri"/>
                      </a:endParaRPr>
                    </a:p>
                  </a:txBody>
                  <a:tcPr marL="68580" marR="68580" marT="0" marB="0"/>
                </a:tc>
                <a:extLst>
                  <a:ext uri="{0D108BD9-81ED-4DB2-BD59-A6C34878D82A}">
                    <a16:rowId xmlns:a16="http://schemas.microsoft.com/office/drawing/2014/main" val="10003"/>
                  </a:ext>
                </a:extLst>
              </a:tr>
              <a:tr h="212163">
                <a:tc>
                  <a:txBody>
                    <a:bodyPr/>
                    <a:lstStyle/>
                    <a:p>
                      <a:pPr algn="ctr">
                        <a:lnSpc>
                          <a:spcPct val="115000"/>
                        </a:lnSpc>
                        <a:spcAft>
                          <a:spcPts val="0"/>
                        </a:spcAft>
                      </a:pPr>
                      <a:r>
                        <a:rPr lang="uk-UA" sz="900">
                          <a:effectLst/>
                        </a:rPr>
                        <a:t>30</a:t>
                      </a:r>
                      <a:endParaRPr lang="uk-UA" sz="1100">
                        <a:effectLst/>
                        <a:latin typeface="Times New Roman"/>
                        <a:ea typeface="Calibri"/>
                      </a:endParaRPr>
                    </a:p>
                  </a:txBody>
                  <a:tcPr marL="68580" marR="68580" marT="0" marB="0"/>
                </a:tc>
                <a:tc>
                  <a:txBody>
                    <a:bodyPr/>
                    <a:lstStyle/>
                    <a:p>
                      <a:pPr algn="ctr">
                        <a:lnSpc>
                          <a:spcPct val="115000"/>
                        </a:lnSpc>
                        <a:spcAft>
                          <a:spcPts val="0"/>
                        </a:spcAft>
                      </a:pPr>
                      <a:r>
                        <a:rPr lang="uk-UA" sz="900">
                          <a:effectLst/>
                        </a:rPr>
                        <a:t>23,1</a:t>
                      </a:r>
                      <a:endParaRPr lang="uk-UA" sz="1100">
                        <a:effectLst/>
                        <a:latin typeface="Times New Roman"/>
                        <a:ea typeface="Calibri"/>
                      </a:endParaRPr>
                    </a:p>
                  </a:txBody>
                  <a:tcPr marL="68580" marR="68580" marT="0" marB="0"/>
                </a:tc>
                <a:tc>
                  <a:txBody>
                    <a:bodyPr/>
                    <a:lstStyle/>
                    <a:p>
                      <a:pPr algn="ctr">
                        <a:lnSpc>
                          <a:spcPct val="115000"/>
                        </a:lnSpc>
                        <a:spcAft>
                          <a:spcPts val="0"/>
                        </a:spcAft>
                      </a:pPr>
                      <a:r>
                        <a:rPr lang="uk-UA" sz="900">
                          <a:effectLst/>
                        </a:rPr>
                        <a:t>166</a:t>
                      </a:r>
                      <a:endParaRPr lang="uk-UA" sz="1100">
                        <a:effectLst/>
                        <a:latin typeface="Times New Roman"/>
                        <a:ea typeface="Calibri"/>
                      </a:endParaRPr>
                    </a:p>
                  </a:txBody>
                  <a:tcPr marL="68580" marR="68580" marT="0" marB="0"/>
                </a:tc>
                <a:tc>
                  <a:txBody>
                    <a:bodyPr/>
                    <a:lstStyle/>
                    <a:p>
                      <a:pPr algn="ctr">
                        <a:lnSpc>
                          <a:spcPct val="115000"/>
                        </a:lnSpc>
                        <a:spcAft>
                          <a:spcPts val="0"/>
                        </a:spcAft>
                      </a:pPr>
                      <a:r>
                        <a:rPr lang="uk-UA" sz="900">
                          <a:effectLst/>
                        </a:rPr>
                        <a:t>256</a:t>
                      </a:r>
                      <a:endParaRPr lang="uk-UA" sz="1100">
                        <a:effectLst/>
                        <a:latin typeface="Times New Roman"/>
                        <a:ea typeface="Calibri"/>
                      </a:endParaRPr>
                    </a:p>
                  </a:txBody>
                  <a:tcPr marL="68580" marR="68580" marT="0" marB="0"/>
                </a:tc>
                <a:tc>
                  <a:txBody>
                    <a:bodyPr/>
                    <a:lstStyle/>
                    <a:p>
                      <a:pPr algn="ctr">
                        <a:lnSpc>
                          <a:spcPct val="115000"/>
                        </a:lnSpc>
                        <a:spcAft>
                          <a:spcPts val="0"/>
                        </a:spcAft>
                      </a:pPr>
                      <a:r>
                        <a:rPr lang="uk-UA" sz="900">
                          <a:effectLst/>
                        </a:rPr>
                        <a:t>368</a:t>
                      </a:r>
                      <a:endParaRPr lang="uk-UA" sz="1100">
                        <a:effectLst/>
                        <a:latin typeface="Times New Roman"/>
                        <a:ea typeface="Calibri"/>
                      </a:endParaRPr>
                    </a:p>
                  </a:txBody>
                  <a:tcPr marL="68580" marR="68580" marT="0" marB="0"/>
                </a:tc>
                <a:tc>
                  <a:txBody>
                    <a:bodyPr/>
                    <a:lstStyle/>
                    <a:p>
                      <a:pPr algn="ctr">
                        <a:lnSpc>
                          <a:spcPct val="115000"/>
                        </a:lnSpc>
                        <a:spcAft>
                          <a:spcPts val="0"/>
                        </a:spcAft>
                      </a:pPr>
                      <a:r>
                        <a:rPr lang="uk-UA" sz="900">
                          <a:effectLst/>
                        </a:rPr>
                        <a:t>504</a:t>
                      </a:r>
                      <a:endParaRPr lang="uk-UA" sz="1100">
                        <a:effectLst/>
                        <a:latin typeface="Times New Roman"/>
                        <a:ea typeface="Calibri"/>
                      </a:endParaRPr>
                    </a:p>
                  </a:txBody>
                  <a:tcPr marL="68580" marR="68580" marT="0" marB="0"/>
                </a:tc>
                <a:tc>
                  <a:txBody>
                    <a:bodyPr/>
                    <a:lstStyle/>
                    <a:p>
                      <a:pPr algn="ctr">
                        <a:lnSpc>
                          <a:spcPct val="115000"/>
                        </a:lnSpc>
                        <a:spcAft>
                          <a:spcPts val="0"/>
                        </a:spcAft>
                      </a:pPr>
                      <a:r>
                        <a:rPr lang="uk-UA" sz="900">
                          <a:effectLst/>
                        </a:rPr>
                        <a:t>656</a:t>
                      </a:r>
                      <a:endParaRPr lang="uk-UA" sz="1100">
                        <a:effectLst/>
                        <a:latin typeface="Times New Roman"/>
                        <a:ea typeface="Calibri"/>
                      </a:endParaRPr>
                    </a:p>
                  </a:txBody>
                  <a:tcPr marL="68580" marR="68580" marT="0" marB="0"/>
                </a:tc>
                <a:tc>
                  <a:txBody>
                    <a:bodyPr/>
                    <a:lstStyle/>
                    <a:p>
                      <a:pPr algn="ctr">
                        <a:lnSpc>
                          <a:spcPct val="115000"/>
                        </a:lnSpc>
                        <a:spcAft>
                          <a:spcPts val="0"/>
                        </a:spcAft>
                      </a:pPr>
                      <a:r>
                        <a:rPr lang="uk-UA" sz="900">
                          <a:effectLst/>
                        </a:rPr>
                        <a:t>1027</a:t>
                      </a:r>
                      <a:endParaRPr lang="uk-UA" sz="1100">
                        <a:effectLst/>
                        <a:latin typeface="Times New Roman"/>
                        <a:ea typeface="Calibri"/>
                      </a:endParaRPr>
                    </a:p>
                  </a:txBody>
                  <a:tcPr marL="68580" marR="68580" marT="0" marB="0"/>
                </a:tc>
                <a:tc>
                  <a:txBody>
                    <a:bodyPr/>
                    <a:lstStyle/>
                    <a:p>
                      <a:pPr algn="ctr">
                        <a:lnSpc>
                          <a:spcPct val="115000"/>
                        </a:lnSpc>
                        <a:spcAft>
                          <a:spcPts val="0"/>
                        </a:spcAft>
                      </a:pPr>
                      <a:r>
                        <a:rPr lang="uk-UA" sz="900">
                          <a:effectLst/>
                        </a:rPr>
                        <a:t>1477</a:t>
                      </a:r>
                      <a:endParaRPr lang="uk-UA" sz="1100">
                        <a:effectLst/>
                        <a:latin typeface="Times New Roman"/>
                        <a:ea typeface="Calibri"/>
                      </a:endParaRPr>
                    </a:p>
                  </a:txBody>
                  <a:tcPr marL="68580" marR="68580" marT="0" marB="0"/>
                </a:tc>
                <a:tc>
                  <a:txBody>
                    <a:bodyPr/>
                    <a:lstStyle/>
                    <a:p>
                      <a:pPr algn="ctr">
                        <a:lnSpc>
                          <a:spcPct val="115000"/>
                        </a:lnSpc>
                        <a:spcAft>
                          <a:spcPts val="0"/>
                        </a:spcAft>
                      </a:pPr>
                      <a:r>
                        <a:rPr lang="uk-UA" sz="900">
                          <a:effectLst/>
                        </a:rPr>
                        <a:t>1980</a:t>
                      </a:r>
                      <a:endParaRPr lang="uk-UA" sz="1100">
                        <a:effectLst/>
                        <a:latin typeface="Times New Roman"/>
                        <a:ea typeface="Calibri"/>
                      </a:endParaRPr>
                    </a:p>
                  </a:txBody>
                  <a:tcPr marL="68580" marR="68580" marT="0" marB="0"/>
                </a:tc>
                <a:tc>
                  <a:txBody>
                    <a:bodyPr/>
                    <a:lstStyle/>
                    <a:p>
                      <a:pPr algn="ctr">
                        <a:lnSpc>
                          <a:spcPct val="115000"/>
                        </a:lnSpc>
                        <a:spcAft>
                          <a:spcPts val="0"/>
                        </a:spcAft>
                      </a:pPr>
                      <a:r>
                        <a:rPr lang="uk-UA" sz="900">
                          <a:effectLst/>
                        </a:rPr>
                        <a:t>2575</a:t>
                      </a:r>
                      <a:endParaRPr lang="uk-UA" sz="1100">
                        <a:effectLst/>
                        <a:latin typeface="Times New Roman"/>
                        <a:ea typeface="Calibri"/>
                      </a:endParaRPr>
                    </a:p>
                  </a:txBody>
                  <a:tcPr marL="68580" marR="68580" marT="0" marB="0"/>
                </a:tc>
                <a:extLst>
                  <a:ext uri="{0D108BD9-81ED-4DB2-BD59-A6C34878D82A}">
                    <a16:rowId xmlns:a16="http://schemas.microsoft.com/office/drawing/2014/main" val="10004"/>
                  </a:ext>
                </a:extLst>
              </a:tr>
              <a:tr h="212163">
                <a:tc>
                  <a:txBody>
                    <a:bodyPr/>
                    <a:lstStyle/>
                    <a:p>
                      <a:pPr algn="ctr">
                        <a:lnSpc>
                          <a:spcPct val="115000"/>
                        </a:lnSpc>
                        <a:spcAft>
                          <a:spcPts val="0"/>
                        </a:spcAft>
                      </a:pPr>
                      <a:r>
                        <a:rPr lang="uk-UA" sz="900">
                          <a:effectLst/>
                        </a:rPr>
                        <a:t>40</a:t>
                      </a:r>
                      <a:endParaRPr lang="uk-UA" sz="1100">
                        <a:effectLst/>
                        <a:latin typeface="Times New Roman"/>
                        <a:ea typeface="Calibri"/>
                      </a:endParaRPr>
                    </a:p>
                  </a:txBody>
                  <a:tcPr marL="68580" marR="68580" marT="0" marB="0"/>
                </a:tc>
                <a:tc>
                  <a:txBody>
                    <a:bodyPr/>
                    <a:lstStyle/>
                    <a:p>
                      <a:pPr algn="ctr">
                        <a:lnSpc>
                          <a:spcPct val="115000"/>
                        </a:lnSpc>
                        <a:spcAft>
                          <a:spcPts val="0"/>
                        </a:spcAft>
                      </a:pPr>
                      <a:r>
                        <a:rPr lang="uk-UA" sz="900">
                          <a:effectLst/>
                        </a:rPr>
                        <a:t>26,6</a:t>
                      </a:r>
                      <a:endParaRPr lang="uk-UA" sz="1100">
                        <a:effectLst/>
                        <a:latin typeface="Times New Roman"/>
                        <a:ea typeface="Calibri"/>
                      </a:endParaRPr>
                    </a:p>
                  </a:txBody>
                  <a:tcPr marL="68580" marR="68580" marT="0" marB="0"/>
                </a:tc>
                <a:tc>
                  <a:txBody>
                    <a:bodyPr/>
                    <a:lstStyle/>
                    <a:p>
                      <a:pPr algn="ctr">
                        <a:lnSpc>
                          <a:spcPct val="115000"/>
                        </a:lnSpc>
                        <a:spcAft>
                          <a:spcPts val="0"/>
                        </a:spcAft>
                      </a:pPr>
                      <a:r>
                        <a:rPr lang="uk-UA" sz="900">
                          <a:effectLst/>
                        </a:rPr>
                        <a:t>191</a:t>
                      </a:r>
                      <a:endParaRPr lang="uk-UA" sz="1100">
                        <a:effectLst/>
                        <a:latin typeface="Times New Roman"/>
                        <a:ea typeface="Calibri"/>
                      </a:endParaRPr>
                    </a:p>
                  </a:txBody>
                  <a:tcPr marL="68580" marR="68580" marT="0" marB="0"/>
                </a:tc>
                <a:tc>
                  <a:txBody>
                    <a:bodyPr/>
                    <a:lstStyle/>
                    <a:p>
                      <a:pPr algn="ctr">
                        <a:lnSpc>
                          <a:spcPct val="115000"/>
                        </a:lnSpc>
                        <a:spcAft>
                          <a:spcPts val="0"/>
                        </a:spcAft>
                      </a:pPr>
                      <a:r>
                        <a:rPr lang="uk-UA" sz="900">
                          <a:effectLst/>
                        </a:rPr>
                        <a:t>292</a:t>
                      </a:r>
                      <a:endParaRPr lang="uk-UA" sz="1100">
                        <a:effectLst/>
                        <a:latin typeface="Times New Roman"/>
                        <a:ea typeface="Calibri"/>
                      </a:endParaRPr>
                    </a:p>
                  </a:txBody>
                  <a:tcPr marL="68580" marR="68580" marT="0" marB="0"/>
                </a:tc>
                <a:tc>
                  <a:txBody>
                    <a:bodyPr/>
                    <a:lstStyle/>
                    <a:p>
                      <a:pPr algn="ctr">
                        <a:lnSpc>
                          <a:spcPct val="115000"/>
                        </a:lnSpc>
                        <a:spcAft>
                          <a:spcPts val="0"/>
                        </a:spcAft>
                      </a:pPr>
                      <a:r>
                        <a:rPr lang="uk-UA" sz="900">
                          <a:effectLst/>
                        </a:rPr>
                        <a:t>425</a:t>
                      </a:r>
                      <a:endParaRPr lang="uk-UA" sz="1100">
                        <a:effectLst/>
                        <a:latin typeface="Times New Roman"/>
                        <a:ea typeface="Calibri"/>
                      </a:endParaRPr>
                    </a:p>
                  </a:txBody>
                  <a:tcPr marL="68580" marR="68580" marT="0" marB="0"/>
                </a:tc>
                <a:tc>
                  <a:txBody>
                    <a:bodyPr/>
                    <a:lstStyle/>
                    <a:p>
                      <a:pPr algn="ctr">
                        <a:lnSpc>
                          <a:spcPct val="115000"/>
                        </a:lnSpc>
                        <a:spcAft>
                          <a:spcPts val="0"/>
                        </a:spcAft>
                      </a:pPr>
                      <a:r>
                        <a:rPr lang="uk-UA" sz="900">
                          <a:effectLst/>
                        </a:rPr>
                        <a:t>576</a:t>
                      </a:r>
                      <a:endParaRPr lang="uk-UA" sz="1100">
                        <a:effectLst/>
                        <a:latin typeface="Times New Roman"/>
                        <a:ea typeface="Calibri"/>
                      </a:endParaRPr>
                    </a:p>
                  </a:txBody>
                  <a:tcPr marL="68580" marR="68580" marT="0" marB="0"/>
                </a:tc>
                <a:tc>
                  <a:txBody>
                    <a:bodyPr/>
                    <a:lstStyle/>
                    <a:p>
                      <a:pPr algn="ctr">
                        <a:lnSpc>
                          <a:spcPct val="115000"/>
                        </a:lnSpc>
                        <a:spcAft>
                          <a:spcPts val="0"/>
                        </a:spcAft>
                      </a:pPr>
                      <a:r>
                        <a:rPr lang="uk-UA" sz="900">
                          <a:effectLst/>
                        </a:rPr>
                        <a:t>756</a:t>
                      </a:r>
                      <a:endParaRPr lang="uk-UA" sz="1100">
                        <a:effectLst/>
                        <a:latin typeface="Times New Roman"/>
                        <a:ea typeface="Calibri"/>
                      </a:endParaRPr>
                    </a:p>
                  </a:txBody>
                  <a:tcPr marL="68580" marR="68580" marT="0" marB="0"/>
                </a:tc>
                <a:tc>
                  <a:txBody>
                    <a:bodyPr/>
                    <a:lstStyle/>
                    <a:p>
                      <a:pPr algn="ctr">
                        <a:lnSpc>
                          <a:spcPct val="115000"/>
                        </a:lnSpc>
                        <a:spcAft>
                          <a:spcPts val="0"/>
                        </a:spcAft>
                      </a:pPr>
                      <a:r>
                        <a:rPr lang="uk-UA" sz="900">
                          <a:effectLst/>
                        </a:rPr>
                        <a:t>1188</a:t>
                      </a:r>
                      <a:endParaRPr lang="uk-UA" sz="1100">
                        <a:effectLst/>
                        <a:latin typeface="Times New Roman"/>
                        <a:ea typeface="Calibri"/>
                      </a:endParaRPr>
                    </a:p>
                  </a:txBody>
                  <a:tcPr marL="68580" marR="68580" marT="0" marB="0"/>
                </a:tc>
                <a:tc>
                  <a:txBody>
                    <a:bodyPr/>
                    <a:lstStyle/>
                    <a:p>
                      <a:pPr algn="ctr">
                        <a:lnSpc>
                          <a:spcPct val="115000"/>
                        </a:lnSpc>
                        <a:spcAft>
                          <a:spcPts val="0"/>
                        </a:spcAft>
                      </a:pPr>
                      <a:r>
                        <a:rPr lang="uk-UA" sz="900">
                          <a:effectLst/>
                        </a:rPr>
                        <a:t>1703</a:t>
                      </a:r>
                      <a:endParaRPr lang="uk-UA" sz="1100">
                        <a:effectLst/>
                        <a:latin typeface="Times New Roman"/>
                        <a:ea typeface="Calibri"/>
                      </a:endParaRPr>
                    </a:p>
                  </a:txBody>
                  <a:tcPr marL="68580" marR="68580" marT="0" marB="0"/>
                </a:tc>
                <a:tc>
                  <a:txBody>
                    <a:bodyPr/>
                    <a:lstStyle/>
                    <a:p>
                      <a:pPr algn="ctr">
                        <a:lnSpc>
                          <a:spcPct val="115000"/>
                        </a:lnSpc>
                        <a:spcAft>
                          <a:spcPts val="0"/>
                        </a:spcAft>
                      </a:pPr>
                      <a:r>
                        <a:rPr lang="uk-UA" sz="900">
                          <a:effectLst/>
                        </a:rPr>
                        <a:t>2225</a:t>
                      </a:r>
                      <a:endParaRPr lang="uk-UA" sz="1100">
                        <a:effectLst/>
                        <a:latin typeface="Times New Roman"/>
                        <a:ea typeface="Calibri"/>
                      </a:endParaRPr>
                    </a:p>
                  </a:txBody>
                  <a:tcPr marL="68580" marR="68580" marT="0" marB="0"/>
                </a:tc>
                <a:tc>
                  <a:txBody>
                    <a:bodyPr/>
                    <a:lstStyle/>
                    <a:p>
                      <a:pPr algn="ctr">
                        <a:lnSpc>
                          <a:spcPct val="115000"/>
                        </a:lnSpc>
                        <a:spcAft>
                          <a:spcPts val="0"/>
                        </a:spcAft>
                      </a:pPr>
                      <a:r>
                        <a:rPr lang="uk-UA" sz="900">
                          <a:effectLst/>
                        </a:rPr>
                        <a:t>2850</a:t>
                      </a:r>
                      <a:endParaRPr lang="uk-UA" sz="1100">
                        <a:effectLst/>
                        <a:latin typeface="Times New Roman"/>
                        <a:ea typeface="Calibri"/>
                      </a:endParaRPr>
                    </a:p>
                  </a:txBody>
                  <a:tcPr marL="68580" marR="68580" marT="0" marB="0"/>
                </a:tc>
                <a:extLst>
                  <a:ext uri="{0D108BD9-81ED-4DB2-BD59-A6C34878D82A}">
                    <a16:rowId xmlns:a16="http://schemas.microsoft.com/office/drawing/2014/main" val="10005"/>
                  </a:ext>
                </a:extLst>
              </a:tr>
              <a:tr h="212163">
                <a:tc>
                  <a:txBody>
                    <a:bodyPr/>
                    <a:lstStyle/>
                    <a:p>
                      <a:pPr algn="ctr">
                        <a:lnSpc>
                          <a:spcPct val="115000"/>
                        </a:lnSpc>
                        <a:spcAft>
                          <a:spcPts val="0"/>
                        </a:spcAft>
                      </a:pPr>
                      <a:r>
                        <a:rPr lang="uk-UA" sz="900">
                          <a:effectLst/>
                        </a:rPr>
                        <a:t>50</a:t>
                      </a:r>
                      <a:endParaRPr lang="uk-UA" sz="1100">
                        <a:effectLst/>
                        <a:latin typeface="Times New Roman"/>
                        <a:ea typeface="Calibri"/>
                      </a:endParaRPr>
                    </a:p>
                  </a:txBody>
                  <a:tcPr marL="68580" marR="68580" marT="0" marB="0"/>
                </a:tc>
                <a:tc>
                  <a:txBody>
                    <a:bodyPr/>
                    <a:lstStyle/>
                    <a:p>
                      <a:pPr algn="ctr">
                        <a:lnSpc>
                          <a:spcPct val="115000"/>
                        </a:lnSpc>
                        <a:spcAft>
                          <a:spcPts val="0"/>
                        </a:spcAft>
                      </a:pPr>
                      <a:r>
                        <a:rPr lang="uk-UA" sz="900">
                          <a:effectLst/>
                        </a:rPr>
                        <a:t>29,6</a:t>
                      </a:r>
                      <a:endParaRPr lang="uk-UA" sz="1100">
                        <a:effectLst/>
                        <a:latin typeface="Times New Roman"/>
                        <a:ea typeface="Calibri"/>
                      </a:endParaRPr>
                    </a:p>
                  </a:txBody>
                  <a:tcPr marL="68580" marR="68580" marT="0" marB="0"/>
                </a:tc>
                <a:tc>
                  <a:txBody>
                    <a:bodyPr/>
                    <a:lstStyle/>
                    <a:p>
                      <a:pPr algn="ctr">
                        <a:lnSpc>
                          <a:spcPct val="115000"/>
                        </a:lnSpc>
                        <a:spcAft>
                          <a:spcPts val="0"/>
                        </a:spcAft>
                      </a:pPr>
                      <a:r>
                        <a:rPr lang="uk-UA" sz="900">
                          <a:effectLst/>
                        </a:rPr>
                        <a:t>212</a:t>
                      </a:r>
                      <a:endParaRPr lang="uk-UA" sz="1100">
                        <a:effectLst/>
                        <a:latin typeface="Times New Roman"/>
                        <a:ea typeface="Calibri"/>
                      </a:endParaRPr>
                    </a:p>
                  </a:txBody>
                  <a:tcPr marL="68580" marR="68580" marT="0" marB="0"/>
                </a:tc>
                <a:tc>
                  <a:txBody>
                    <a:bodyPr/>
                    <a:lstStyle/>
                    <a:p>
                      <a:pPr algn="ctr">
                        <a:lnSpc>
                          <a:spcPct val="115000"/>
                        </a:lnSpc>
                        <a:spcAft>
                          <a:spcPts val="0"/>
                        </a:spcAft>
                      </a:pPr>
                      <a:r>
                        <a:rPr lang="uk-UA" sz="900">
                          <a:effectLst/>
                        </a:rPr>
                        <a:t>328</a:t>
                      </a:r>
                      <a:endParaRPr lang="uk-UA" sz="1100">
                        <a:effectLst/>
                        <a:latin typeface="Times New Roman"/>
                        <a:ea typeface="Calibri"/>
                      </a:endParaRPr>
                    </a:p>
                  </a:txBody>
                  <a:tcPr marL="68580" marR="68580" marT="0" marB="0"/>
                </a:tc>
                <a:tc>
                  <a:txBody>
                    <a:bodyPr/>
                    <a:lstStyle/>
                    <a:p>
                      <a:pPr algn="ctr">
                        <a:lnSpc>
                          <a:spcPct val="115000"/>
                        </a:lnSpc>
                        <a:spcAft>
                          <a:spcPts val="0"/>
                        </a:spcAft>
                      </a:pPr>
                      <a:r>
                        <a:rPr lang="uk-UA" sz="900">
                          <a:effectLst/>
                        </a:rPr>
                        <a:t>475</a:t>
                      </a:r>
                      <a:endParaRPr lang="uk-UA" sz="1100">
                        <a:effectLst/>
                        <a:latin typeface="Times New Roman"/>
                        <a:ea typeface="Calibri"/>
                      </a:endParaRPr>
                    </a:p>
                  </a:txBody>
                  <a:tcPr marL="68580" marR="68580" marT="0" marB="0"/>
                </a:tc>
                <a:tc>
                  <a:txBody>
                    <a:bodyPr/>
                    <a:lstStyle/>
                    <a:p>
                      <a:pPr algn="ctr">
                        <a:lnSpc>
                          <a:spcPct val="115000"/>
                        </a:lnSpc>
                        <a:spcAft>
                          <a:spcPts val="0"/>
                        </a:spcAft>
                      </a:pPr>
                      <a:r>
                        <a:rPr lang="uk-UA" sz="900">
                          <a:effectLst/>
                        </a:rPr>
                        <a:t>648</a:t>
                      </a:r>
                      <a:endParaRPr lang="uk-UA" sz="1100">
                        <a:effectLst/>
                        <a:latin typeface="Times New Roman"/>
                        <a:ea typeface="Calibri"/>
                      </a:endParaRPr>
                    </a:p>
                  </a:txBody>
                  <a:tcPr marL="68580" marR="68580" marT="0" marB="0"/>
                </a:tc>
                <a:tc>
                  <a:txBody>
                    <a:bodyPr/>
                    <a:lstStyle/>
                    <a:p>
                      <a:pPr algn="ctr">
                        <a:lnSpc>
                          <a:spcPct val="115000"/>
                        </a:lnSpc>
                        <a:spcAft>
                          <a:spcPts val="0"/>
                        </a:spcAft>
                      </a:pPr>
                      <a:r>
                        <a:rPr lang="uk-UA" sz="900">
                          <a:effectLst/>
                        </a:rPr>
                        <a:t>846</a:t>
                      </a:r>
                      <a:endParaRPr lang="uk-UA" sz="1100">
                        <a:effectLst/>
                        <a:latin typeface="Times New Roman"/>
                        <a:ea typeface="Calibri"/>
                      </a:endParaRPr>
                    </a:p>
                  </a:txBody>
                  <a:tcPr marL="68580" marR="68580" marT="0" marB="0"/>
                </a:tc>
                <a:tc>
                  <a:txBody>
                    <a:bodyPr/>
                    <a:lstStyle/>
                    <a:p>
                      <a:pPr algn="ctr">
                        <a:lnSpc>
                          <a:spcPct val="115000"/>
                        </a:lnSpc>
                        <a:spcAft>
                          <a:spcPts val="0"/>
                        </a:spcAft>
                      </a:pPr>
                      <a:r>
                        <a:rPr lang="uk-UA" sz="900">
                          <a:effectLst/>
                        </a:rPr>
                        <a:t>1115</a:t>
                      </a:r>
                      <a:endParaRPr lang="uk-UA" sz="1100">
                        <a:effectLst/>
                        <a:latin typeface="Times New Roman"/>
                        <a:ea typeface="Calibri"/>
                      </a:endParaRPr>
                    </a:p>
                  </a:txBody>
                  <a:tcPr marL="68580" marR="68580" marT="0" marB="0"/>
                </a:tc>
                <a:tc>
                  <a:txBody>
                    <a:bodyPr/>
                    <a:lstStyle/>
                    <a:p>
                      <a:pPr algn="ctr">
                        <a:lnSpc>
                          <a:spcPct val="115000"/>
                        </a:lnSpc>
                        <a:spcAft>
                          <a:spcPts val="0"/>
                        </a:spcAft>
                      </a:pPr>
                      <a:r>
                        <a:rPr lang="uk-UA" sz="900">
                          <a:effectLst/>
                        </a:rPr>
                        <a:t>1890</a:t>
                      </a:r>
                      <a:endParaRPr lang="uk-UA" sz="1100">
                        <a:effectLst/>
                        <a:latin typeface="Times New Roman"/>
                        <a:ea typeface="Calibri"/>
                      </a:endParaRPr>
                    </a:p>
                  </a:txBody>
                  <a:tcPr marL="68580" marR="68580" marT="0" marB="0"/>
                </a:tc>
                <a:tc>
                  <a:txBody>
                    <a:bodyPr/>
                    <a:lstStyle/>
                    <a:p>
                      <a:pPr algn="ctr">
                        <a:lnSpc>
                          <a:spcPct val="115000"/>
                        </a:lnSpc>
                        <a:spcAft>
                          <a:spcPts val="0"/>
                        </a:spcAft>
                      </a:pPr>
                      <a:r>
                        <a:rPr lang="uk-UA" sz="900">
                          <a:effectLst/>
                        </a:rPr>
                        <a:t>2530</a:t>
                      </a:r>
                      <a:endParaRPr lang="uk-UA" sz="1100">
                        <a:effectLst/>
                        <a:latin typeface="Times New Roman"/>
                        <a:ea typeface="Calibri"/>
                      </a:endParaRPr>
                    </a:p>
                  </a:txBody>
                  <a:tcPr marL="68580" marR="68580" marT="0" marB="0"/>
                </a:tc>
                <a:tc>
                  <a:txBody>
                    <a:bodyPr/>
                    <a:lstStyle/>
                    <a:p>
                      <a:pPr algn="ctr">
                        <a:lnSpc>
                          <a:spcPct val="115000"/>
                        </a:lnSpc>
                        <a:spcAft>
                          <a:spcPts val="0"/>
                        </a:spcAft>
                      </a:pPr>
                      <a:r>
                        <a:rPr lang="uk-UA" sz="900">
                          <a:effectLst/>
                        </a:rPr>
                        <a:t>3310</a:t>
                      </a:r>
                      <a:endParaRPr lang="uk-UA" sz="1100">
                        <a:effectLst/>
                        <a:latin typeface="Times New Roman"/>
                        <a:ea typeface="Calibri"/>
                      </a:endParaRPr>
                    </a:p>
                  </a:txBody>
                  <a:tcPr marL="68580" marR="68580" marT="0" marB="0"/>
                </a:tc>
                <a:extLst>
                  <a:ext uri="{0D108BD9-81ED-4DB2-BD59-A6C34878D82A}">
                    <a16:rowId xmlns:a16="http://schemas.microsoft.com/office/drawing/2014/main" val="10006"/>
                  </a:ext>
                </a:extLst>
              </a:tr>
              <a:tr h="212163">
                <a:tc>
                  <a:txBody>
                    <a:bodyPr/>
                    <a:lstStyle/>
                    <a:p>
                      <a:pPr algn="ctr">
                        <a:lnSpc>
                          <a:spcPct val="115000"/>
                        </a:lnSpc>
                        <a:spcAft>
                          <a:spcPts val="0"/>
                        </a:spcAft>
                      </a:pPr>
                      <a:r>
                        <a:rPr lang="uk-UA" sz="900">
                          <a:effectLst/>
                        </a:rPr>
                        <a:t>60</a:t>
                      </a:r>
                      <a:endParaRPr lang="uk-UA" sz="1100">
                        <a:effectLst/>
                        <a:latin typeface="Times New Roman"/>
                        <a:ea typeface="Calibri"/>
                      </a:endParaRPr>
                    </a:p>
                  </a:txBody>
                  <a:tcPr marL="68580" marR="68580" marT="0" marB="0"/>
                </a:tc>
                <a:tc>
                  <a:txBody>
                    <a:bodyPr/>
                    <a:lstStyle/>
                    <a:p>
                      <a:pPr algn="ctr">
                        <a:lnSpc>
                          <a:spcPct val="115000"/>
                        </a:lnSpc>
                        <a:spcAft>
                          <a:spcPts val="0"/>
                        </a:spcAft>
                      </a:pPr>
                      <a:r>
                        <a:rPr lang="uk-UA" sz="900">
                          <a:effectLst/>
                        </a:rPr>
                        <a:t>32,6</a:t>
                      </a:r>
                      <a:endParaRPr lang="uk-UA" sz="1100">
                        <a:effectLst/>
                        <a:latin typeface="Times New Roman"/>
                        <a:ea typeface="Calibri"/>
                      </a:endParaRPr>
                    </a:p>
                  </a:txBody>
                  <a:tcPr marL="68580" marR="68580" marT="0" marB="0"/>
                </a:tc>
                <a:tc>
                  <a:txBody>
                    <a:bodyPr/>
                    <a:lstStyle/>
                    <a:p>
                      <a:pPr algn="ctr">
                        <a:lnSpc>
                          <a:spcPct val="115000"/>
                        </a:lnSpc>
                        <a:spcAft>
                          <a:spcPts val="0"/>
                        </a:spcAft>
                      </a:pPr>
                      <a:r>
                        <a:rPr lang="uk-UA" sz="900">
                          <a:effectLst/>
                        </a:rPr>
                        <a:t>230</a:t>
                      </a:r>
                      <a:endParaRPr lang="uk-UA" sz="1100">
                        <a:effectLst/>
                        <a:latin typeface="Times New Roman"/>
                        <a:ea typeface="Calibri"/>
                      </a:endParaRPr>
                    </a:p>
                  </a:txBody>
                  <a:tcPr marL="68580" marR="68580" marT="0" marB="0"/>
                </a:tc>
                <a:tc>
                  <a:txBody>
                    <a:bodyPr/>
                    <a:lstStyle/>
                    <a:p>
                      <a:pPr algn="ctr">
                        <a:lnSpc>
                          <a:spcPct val="115000"/>
                        </a:lnSpc>
                        <a:spcAft>
                          <a:spcPts val="0"/>
                        </a:spcAft>
                      </a:pPr>
                      <a:r>
                        <a:rPr lang="uk-UA" sz="900">
                          <a:effectLst/>
                        </a:rPr>
                        <a:t>360</a:t>
                      </a:r>
                      <a:endParaRPr lang="uk-UA" sz="1100">
                        <a:effectLst/>
                        <a:latin typeface="Times New Roman"/>
                        <a:ea typeface="Calibri"/>
                      </a:endParaRPr>
                    </a:p>
                  </a:txBody>
                  <a:tcPr marL="68580" marR="68580" marT="0" marB="0"/>
                </a:tc>
                <a:tc>
                  <a:txBody>
                    <a:bodyPr/>
                    <a:lstStyle/>
                    <a:p>
                      <a:pPr algn="ctr">
                        <a:lnSpc>
                          <a:spcPct val="115000"/>
                        </a:lnSpc>
                        <a:spcAft>
                          <a:spcPts val="0"/>
                        </a:spcAft>
                      </a:pPr>
                      <a:r>
                        <a:rPr lang="uk-UA" sz="900">
                          <a:effectLst/>
                        </a:rPr>
                        <a:t>522</a:t>
                      </a:r>
                      <a:endParaRPr lang="uk-UA" sz="1100">
                        <a:effectLst/>
                        <a:latin typeface="Times New Roman"/>
                        <a:ea typeface="Calibri"/>
                      </a:endParaRPr>
                    </a:p>
                  </a:txBody>
                  <a:tcPr marL="68580" marR="68580" marT="0" marB="0"/>
                </a:tc>
                <a:tc>
                  <a:txBody>
                    <a:bodyPr/>
                    <a:lstStyle/>
                    <a:p>
                      <a:pPr algn="ctr">
                        <a:lnSpc>
                          <a:spcPct val="115000"/>
                        </a:lnSpc>
                        <a:spcAft>
                          <a:spcPts val="0"/>
                        </a:spcAft>
                      </a:pPr>
                      <a:r>
                        <a:rPr lang="uk-UA" sz="900">
                          <a:effectLst/>
                        </a:rPr>
                        <a:t>702</a:t>
                      </a:r>
                      <a:endParaRPr lang="uk-UA" sz="1100">
                        <a:effectLst/>
                        <a:latin typeface="Times New Roman"/>
                        <a:ea typeface="Calibri"/>
                      </a:endParaRPr>
                    </a:p>
                  </a:txBody>
                  <a:tcPr marL="68580" marR="68580" marT="0" marB="0"/>
                </a:tc>
                <a:tc>
                  <a:txBody>
                    <a:bodyPr/>
                    <a:lstStyle/>
                    <a:p>
                      <a:pPr algn="ctr">
                        <a:lnSpc>
                          <a:spcPct val="115000"/>
                        </a:lnSpc>
                        <a:spcAft>
                          <a:spcPts val="0"/>
                        </a:spcAft>
                      </a:pPr>
                      <a:r>
                        <a:rPr lang="uk-UA" sz="900">
                          <a:effectLst/>
                        </a:rPr>
                        <a:t>925</a:t>
                      </a:r>
                      <a:endParaRPr lang="uk-UA" sz="1100">
                        <a:effectLst/>
                        <a:latin typeface="Times New Roman"/>
                        <a:ea typeface="Calibri"/>
                      </a:endParaRPr>
                    </a:p>
                  </a:txBody>
                  <a:tcPr marL="68580" marR="68580" marT="0" marB="0"/>
                </a:tc>
                <a:tc>
                  <a:txBody>
                    <a:bodyPr/>
                    <a:lstStyle/>
                    <a:p>
                      <a:pPr algn="ctr">
                        <a:lnSpc>
                          <a:spcPct val="115000"/>
                        </a:lnSpc>
                        <a:spcAft>
                          <a:spcPts val="0"/>
                        </a:spcAft>
                      </a:pPr>
                      <a:r>
                        <a:rPr lang="uk-UA" sz="900">
                          <a:effectLst/>
                        </a:rPr>
                        <a:t>1440</a:t>
                      </a:r>
                      <a:endParaRPr lang="uk-UA" sz="1100">
                        <a:effectLst/>
                        <a:latin typeface="Times New Roman"/>
                        <a:ea typeface="Calibri"/>
                      </a:endParaRPr>
                    </a:p>
                  </a:txBody>
                  <a:tcPr marL="68580" marR="68580" marT="0" marB="0"/>
                </a:tc>
                <a:tc>
                  <a:txBody>
                    <a:bodyPr/>
                    <a:lstStyle/>
                    <a:p>
                      <a:pPr algn="ctr">
                        <a:lnSpc>
                          <a:spcPct val="115000"/>
                        </a:lnSpc>
                        <a:spcAft>
                          <a:spcPts val="0"/>
                        </a:spcAft>
                      </a:pPr>
                      <a:r>
                        <a:rPr lang="uk-UA" sz="900">
                          <a:effectLst/>
                        </a:rPr>
                        <a:t>2070</a:t>
                      </a:r>
                      <a:endParaRPr lang="uk-UA" sz="1100">
                        <a:effectLst/>
                        <a:latin typeface="Times New Roman"/>
                        <a:ea typeface="Calibri"/>
                      </a:endParaRPr>
                    </a:p>
                  </a:txBody>
                  <a:tcPr marL="68580" marR="68580" marT="0" marB="0"/>
                </a:tc>
                <a:tc>
                  <a:txBody>
                    <a:bodyPr/>
                    <a:lstStyle/>
                    <a:p>
                      <a:pPr algn="ctr">
                        <a:lnSpc>
                          <a:spcPct val="115000"/>
                        </a:lnSpc>
                        <a:spcAft>
                          <a:spcPts val="0"/>
                        </a:spcAft>
                      </a:pPr>
                      <a:r>
                        <a:rPr lang="uk-UA" sz="900">
                          <a:effectLst/>
                        </a:rPr>
                        <a:t>2770</a:t>
                      </a:r>
                      <a:endParaRPr lang="uk-UA" sz="1100">
                        <a:effectLst/>
                        <a:latin typeface="Times New Roman"/>
                        <a:ea typeface="Calibri"/>
                      </a:endParaRPr>
                    </a:p>
                  </a:txBody>
                  <a:tcPr marL="68580" marR="68580" marT="0" marB="0"/>
                </a:tc>
                <a:tc>
                  <a:txBody>
                    <a:bodyPr/>
                    <a:lstStyle/>
                    <a:p>
                      <a:pPr algn="ctr">
                        <a:lnSpc>
                          <a:spcPct val="115000"/>
                        </a:lnSpc>
                        <a:spcAft>
                          <a:spcPts val="0"/>
                        </a:spcAft>
                      </a:pPr>
                      <a:r>
                        <a:rPr lang="uk-UA" sz="900">
                          <a:effectLst/>
                        </a:rPr>
                        <a:t>3710</a:t>
                      </a:r>
                      <a:endParaRPr lang="uk-UA" sz="1100">
                        <a:effectLst/>
                        <a:latin typeface="Times New Roman"/>
                        <a:ea typeface="Calibri"/>
                      </a:endParaRPr>
                    </a:p>
                  </a:txBody>
                  <a:tcPr marL="68580" marR="68580" marT="0" marB="0"/>
                </a:tc>
                <a:extLst>
                  <a:ext uri="{0D108BD9-81ED-4DB2-BD59-A6C34878D82A}">
                    <a16:rowId xmlns:a16="http://schemas.microsoft.com/office/drawing/2014/main" val="10007"/>
                  </a:ext>
                </a:extLst>
              </a:tr>
              <a:tr h="212163">
                <a:tc>
                  <a:txBody>
                    <a:bodyPr/>
                    <a:lstStyle/>
                    <a:p>
                      <a:pPr algn="ctr">
                        <a:lnSpc>
                          <a:spcPct val="115000"/>
                        </a:lnSpc>
                        <a:spcAft>
                          <a:spcPts val="0"/>
                        </a:spcAft>
                      </a:pPr>
                      <a:r>
                        <a:rPr lang="uk-UA" sz="900">
                          <a:effectLst/>
                        </a:rPr>
                        <a:t>70</a:t>
                      </a:r>
                      <a:endParaRPr lang="uk-UA" sz="1100">
                        <a:effectLst/>
                        <a:latin typeface="Times New Roman"/>
                        <a:ea typeface="Calibri"/>
                      </a:endParaRPr>
                    </a:p>
                  </a:txBody>
                  <a:tcPr marL="68580" marR="68580" marT="0" marB="0"/>
                </a:tc>
                <a:tc>
                  <a:txBody>
                    <a:bodyPr/>
                    <a:lstStyle/>
                    <a:p>
                      <a:pPr algn="ctr">
                        <a:lnSpc>
                          <a:spcPct val="115000"/>
                        </a:lnSpc>
                        <a:spcAft>
                          <a:spcPts val="0"/>
                        </a:spcAft>
                      </a:pPr>
                      <a:r>
                        <a:rPr lang="uk-UA" sz="900">
                          <a:effectLst/>
                        </a:rPr>
                        <a:t>35,2</a:t>
                      </a:r>
                      <a:endParaRPr lang="uk-UA" sz="1100">
                        <a:effectLst/>
                        <a:latin typeface="Times New Roman"/>
                        <a:ea typeface="Calibri"/>
                      </a:endParaRPr>
                    </a:p>
                  </a:txBody>
                  <a:tcPr marL="68580" marR="68580" marT="0" marB="0"/>
                </a:tc>
                <a:tc>
                  <a:txBody>
                    <a:bodyPr/>
                    <a:lstStyle/>
                    <a:p>
                      <a:pPr algn="ctr">
                        <a:lnSpc>
                          <a:spcPct val="115000"/>
                        </a:lnSpc>
                        <a:spcAft>
                          <a:spcPts val="0"/>
                        </a:spcAft>
                      </a:pPr>
                      <a:r>
                        <a:rPr lang="uk-UA" sz="900">
                          <a:effectLst/>
                        </a:rPr>
                        <a:t>248</a:t>
                      </a:r>
                      <a:endParaRPr lang="uk-UA" sz="1100">
                        <a:effectLst/>
                        <a:latin typeface="Times New Roman"/>
                        <a:ea typeface="Calibri"/>
                      </a:endParaRPr>
                    </a:p>
                  </a:txBody>
                  <a:tcPr marL="68580" marR="68580" marT="0" marB="0"/>
                </a:tc>
                <a:tc>
                  <a:txBody>
                    <a:bodyPr/>
                    <a:lstStyle/>
                    <a:p>
                      <a:pPr algn="ctr">
                        <a:lnSpc>
                          <a:spcPct val="115000"/>
                        </a:lnSpc>
                        <a:spcAft>
                          <a:spcPts val="0"/>
                        </a:spcAft>
                      </a:pPr>
                      <a:r>
                        <a:rPr lang="uk-UA" sz="900">
                          <a:effectLst/>
                        </a:rPr>
                        <a:t>389</a:t>
                      </a:r>
                      <a:endParaRPr lang="uk-UA" sz="1100">
                        <a:effectLst/>
                        <a:latin typeface="Times New Roman"/>
                        <a:ea typeface="Calibri"/>
                      </a:endParaRPr>
                    </a:p>
                  </a:txBody>
                  <a:tcPr marL="68580" marR="68580" marT="0" marB="0"/>
                </a:tc>
                <a:tc>
                  <a:txBody>
                    <a:bodyPr/>
                    <a:lstStyle/>
                    <a:p>
                      <a:pPr algn="ctr">
                        <a:lnSpc>
                          <a:spcPct val="115000"/>
                        </a:lnSpc>
                        <a:spcAft>
                          <a:spcPts val="0"/>
                        </a:spcAft>
                      </a:pPr>
                      <a:r>
                        <a:rPr lang="uk-UA" sz="900">
                          <a:effectLst/>
                        </a:rPr>
                        <a:t>558</a:t>
                      </a:r>
                      <a:endParaRPr lang="uk-UA" sz="1100">
                        <a:effectLst/>
                        <a:latin typeface="Times New Roman"/>
                        <a:ea typeface="Calibri"/>
                      </a:endParaRPr>
                    </a:p>
                  </a:txBody>
                  <a:tcPr marL="68580" marR="68580" marT="0" marB="0"/>
                </a:tc>
                <a:tc>
                  <a:txBody>
                    <a:bodyPr/>
                    <a:lstStyle/>
                    <a:p>
                      <a:pPr algn="ctr">
                        <a:lnSpc>
                          <a:spcPct val="115000"/>
                        </a:lnSpc>
                        <a:spcAft>
                          <a:spcPts val="0"/>
                        </a:spcAft>
                      </a:pPr>
                      <a:r>
                        <a:rPr lang="uk-UA" sz="900">
                          <a:effectLst/>
                        </a:rPr>
                        <a:t>760</a:t>
                      </a:r>
                      <a:endParaRPr lang="uk-UA" sz="1100">
                        <a:effectLst/>
                        <a:latin typeface="Times New Roman"/>
                        <a:ea typeface="Calibri"/>
                      </a:endParaRPr>
                    </a:p>
                  </a:txBody>
                  <a:tcPr marL="68580" marR="68580" marT="0" marB="0"/>
                </a:tc>
                <a:tc>
                  <a:txBody>
                    <a:bodyPr/>
                    <a:lstStyle/>
                    <a:p>
                      <a:pPr algn="ctr">
                        <a:lnSpc>
                          <a:spcPct val="115000"/>
                        </a:lnSpc>
                        <a:spcAft>
                          <a:spcPts val="0"/>
                        </a:spcAft>
                      </a:pPr>
                      <a:r>
                        <a:rPr lang="uk-UA" sz="900">
                          <a:effectLst/>
                        </a:rPr>
                        <a:t>1010</a:t>
                      </a:r>
                      <a:endParaRPr lang="uk-UA" sz="1100">
                        <a:effectLst/>
                        <a:latin typeface="Times New Roman"/>
                        <a:ea typeface="Calibri"/>
                      </a:endParaRPr>
                    </a:p>
                  </a:txBody>
                  <a:tcPr marL="68580" marR="68580" marT="0" marB="0"/>
                </a:tc>
                <a:tc>
                  <a:txBody>
                    <a:bodyPr/>
                    <a:lstStyle/>
                    <a:p>
                      <a:pPr algn="ctr">
                        <a:lnSpc>
                          <a:spcPct val="115000"/>
                        </a:lnSpc>
                        <a:spcAft>
                          <a:spcPts val="0"/>
                        </a:spcAft>
                      </a:pPr>
                      <a:r>
                        <a:rPr lang="uk-UA" sz="900">
                          <a:effectLst/>
                        </a:rPr>
                        <a:t>1548</a:t>
                      </a:r>
                      <a:endParaRPr lang="uk-UA" sz="1100">
                        <a:effectLst/>
                        <a:latin typeface="Times New Roman"/>
                        <a:ea typeface="Calibri"/>
                      </a:endParaRPr>
                    </a:p>
                  </a:txBody>
                  <a:tcPr marL="68580" marR="68580" marT="0" marB="0"/>
                </a:tc>
                <a:tc>
                  <a:txBody>
                    <a:bodyPr/>
                    <a:lstStyle/>
                    <a:p>
                      <a:pPr algn="ctr">
                        <a:lnSpc>
                          <a:spcPct val="115000"/>
                        </a:lnSpc>
                        <a:spcAft>
                          <a:spcPts val="0"/>
                        </a:spcAft>
                      </a:pPr>
                      <a:r>
                        <a:rPr lang="uk-UA" sz="900">
                          <a:effectLst/>
                        </a:rPr>
                        <a:t>2250</a:t>
                      </a:r>
                      <a:endParaRPr lang="uk-UA" sz="1100">
                        <a:effectLst/>
                        <a:latin typeface="Times New Roman"/>
                        <a:ea typeface="Calibri"/>
                      </a:endParaRPr>
                    </a:p>
                  </a:txBody>
                  <a:tcPr marL="68580" marR="68580" marT="0" marB="0"/>
                </a:tc>
                <a:tc>
                  <a:txBody>
                    <a:bodyPr/>
                    <a:lstStyle/>
                    <a:p>
                      <a:pPr algn="ctr">
                        <a:lnSpc>
                          <a:spcPct val="115000"/>
                        </a:lnSpc>
                        <a:spcAft>
                          <a:spcPts val="0"/>
                        </a:spcAft>
                      </a:pPr>
                      <a:r>
                        <a:rPr lang="uk-UA" sz="900">
                          <a:effectLst/>
                        </a:rPr>
                        <a:t>2835</a:t>
                      </a:r>
                      <a:endParaRPr lang="uk-UA" sz="1100">
                        <a:effectLst/>
                        <a:latin typeface="Times New Roman"/>
                        <a:ea typeface="Calibri"/>
                      </a:endParaRPr>
                    </a:p>
                  </a:txBody>
                  <a:tcPr marL="68580" marR="68580" marT="0" marB="0"/>
                </a:tc>
                <a:tc>
                  <a:txBody>
                    <a:bodyPr/>
                    <a:lstStyle/>
                    <a:p>
                      <a:pPr algn="ctr">
                        <a:lnSpc>
                          <a:spcPct val="115000"/>
                        </a:lnSpc>
                        <a:spcAft>
                          <a:spcPts val="0"/>
                        </a:spcAft>
                      </a:pPr>
                      <a:r>
                        <a:rPr lang="uk-UA" sz="900">
                          <a:effectLst/>
                        </a:rPr>
                        <a:t>4015</a:t>
                      </a:r>
                      <a:endParaRPr lang="uk-UA" sz="1100">
                        <a:effectLst/>
                        <a:latin typeface="Times New Roman"/>
                        <a:ea typeface="Calibri"/>
                      </a:endParaRPr>
                    </a:p>
                  </a:txBody>
                  <a:tcPr marL="68580" marR="68580" marT="0" marB="0"/>
                </a:tc>
                <a:extLst>
                  <a:ext uri="{0D108BD9-81ED-4DB2-BD59-A6C34878D82A}">
                    <a16:rowId xmlns:a16="http://schemas.microsoft.com/office/drawing/2014/main" val="10008"/>
                  </a:ext>
                </a:extLst>
              </a:tr>
              <a:tr h="212163">
                <a:tc>
                  <a:txBody>
                    <a:bodyPr/>
                    <a:lstStyle/>
                    <a:p>
                      <a:pPr algn="ctr">
                        <a:lnSpc>
                          <a:spcPct val="115000"/>
                        </a:lnSpc>
                        <a:spcAft>
                          <a:spcPts val="0"/>
                        </a:spcAft>
                      </a:pPr>
                      <a:r>
                        <a:rPr lang="uk-UA" sz="900">
                          <a:effectLst/>
                        </a:rPr>
                        <a:t>80</a:t>
                      </a:r>
                      <a:endParaRPr lang="uk-UA" sz="1100">
                        <a:effectLst/>
                        <a:latin typeface="Times New Roman"/>
                        <a:ea typeface="Calibri"/>
                      </a:endParaRPr>
                    </a:p>
                  </a:txBody>
                  <a:tcPr marL="68580" marR="68580" marT="0" marB="0"/>
                </a:tc>
                <a:tc>
                  <a:txBody>
                    <a:bodyPr/>
                    <a:lstStyle/>
                    <a:p>
                      <a:pPr algn="ctr">
                        <a:lnSpc>
                          <a:spcPct val="115000"/>
                        </a:lnSpc>
                        <a:spcAft>
                          <a:spcPts val="0"/>
                        </a:spcAft>
                      </a:pPr>
                      <a:r>
                        <a:rPr lang="uk-UA" sz="900">
                          <a:effectLst/>
                        </a:rPr>
                        <a:t>37,6</a:t>
                      </a:r>
                      <a:endParaRPr lang="uk-UA" sz="1100">
                        <a:effectLst/>
                        <a:latin typeface="Times New Roman"/>
                        <a:ea typeface="Calibri"/>
                      </a:endParaRPr>
                    </a:p>
                  </a:txBody>
                  <a:tcPr marL="68580" marR="68580" marT="0" marB="0"/>
                </a:tc>
                <a:tc>
                  <a:txBody>
                    <a:bodyPr/>
                    <a:lstStyle/>
                    <a:p>
                      <a:pPr algn="ctr">
                        <a:lnSpc>
                          <a:spcPct val="115000"/>
                        </a:lnSpc>
                        <a:spcAft>
                          <a:spcPts val="0"/>
                        </a:spcAft>
                      </a:pPr>
                      <a:r>
                        <a:rPr lang="uk-UA" sz="900">
                          <a:effectLst/>
                        </a:rPr>
                        <a:t>266</a:t>
                      </a:r>
                      <a:endParaRPr lang="uk-UA" sz="1100">
                        <a:effectLst/>
                        <a:latin typeface="Times New Roman"/>
                        <a:ea typeface="Calibri"/>
                      </a:endParaRPr>
                    </a:p>
                  </a:txBody>
                  <a:tcPr marL="68580" marR="68580" marT="0" marB="0"/>
                </a:tc>
                <a:tc>
                  <a:txBody>
                    <a:bodyPr/>
                    <a:lstStyle/>
                    <a:p>
                      <a:pPr algn="ctr">
                        <a:lnSpc>
                          <a:spcPct val="115000"/>
                        </a:lnSpc>
                        <a:spcAft>
                          <a:spcPts val="0"/>
                        </a:spcAft>
                      </a:pPr>
                      <a:r>
                        <a:rPr lang="uk-UA" sz="900">
                          <a:effectLst/>
                        </a:rPr>
                        <a:t>414</a:t>
                      </a:r>
                      <a:endParaRPr lang="uk-UA" sz="1100">
                        <a:effectLst/>
                        <a:latin typeface="Times New Roman"/>
                        <a:ea typeface="Calibri"/>
                      </a:endParaRPr>
                    </a:p>
                  </a:txBody>
                  <a:tcPr marL="68580" marR="68580" marT="0" marB="0"/>
                </a:tc>
                <a:tc>
                  <a:txBody>
                    <a:bodyPr/>
                    <a:lstStyle/>
                    <a:p>
                      <a:pPr algn="ctr">
                        <a:lnSpc>
                          <a:spcPct val="115000"/>
                        </a:lnSpc>
                        <a:spcAft>
                          <a:spcPts val="0"/>
                        </a:spcAft>
                      </a:pPr>
                      <a:r>
                        <a:rPr lang="uk-UA" sz="900">
                          <a:effectLst/>
                        </a:rPr>
                        <a:t>594</a:t>
                      </a:r>
                      <a:endParaRPr lang="uk-UA" sz="1100">
                        <a:effectLst/>
                        <a:latin typeface="Times New Roman"/>
                        <a:ea typeface="Calibri"/>
                      </a:endParaRPr>
                    </a:p>
                  </a:txBody>
                  <a:tcPr marL="68580" marR="68580" marT="0" marB="0"/>
                </a:tc>
                <a:tc>
                  <a:txBody>
                    <a:bodyPr/>
                    <a:lstStyle/>
                    <a:p>
                      <a:pPr algn="ctr">
                        <a:lnSpc>
                          <a:spcPct val="115000"/>
                        </a:lnSpc>
                        <a:spcAft>
                          <a:spcPts val="0"/>
                        </a:spcAft>
                      </a:pPr>
                      <a:r>
                        <a:rPr lang="uk-UA" sz="900">
                          <a:effectLst/>
                        </a:rPr>
                        <a:t>817</a:t>
                      </a:r>
                      <a:endParaRPr lang="uk-UA" sz="1100">
                        <a:effectLst/>
                        <a:latin typeface="Times New Roman"/>
                        <a:ea typeface="Calibri"/>
                      </a:endParaRPr>
                    </a:p>
                  </a:txBody>
                  <a:tcPr marL="68580" marR="68580" marT="0" marB="0"/>
                </a:tc>
                <a:tc>
                  <a:txBody>
                    <a:bodyPr/>
                    <a:lstStyle/>
                    <a:p>
                      <a:pPr algn="ctr">
                        <a:lnSpc>
                          <a:spcPct val="115000"/>
                        </a:lnSpc>
                        <a:spcAft>
                          <a:spcPts val="0"/>
                        </a:spcAft>
                      </a:pPr>
                      <a:r>
                        <a:rPr lang="uk-UA" sz="900">
                          <a:effectLst/>
                        </a:rPr>
                        <a:t>1073</a:t>
                      </a:r>
                      <a:endParaRPr lang="uk-UA" sz="1100">
                        <a:effectLst/>
                        <a:latin typeface="Times New Roman"/>
                        <a:ea typeface="Calibri"/>
                      </a:endParaRPr>
                    </a:p>
                  </a:txBody>
                  <a:tcPr marL="68580" marR="68580" marT="0" marB="0"/>
                </a:tc>
                <a:tc>
                  <a:txBody>
                    <a:bodyPr/>
                    <a:lstStyle/>
                    <a:p>
                      <a:pPr algn="ctr">
                        <a:lnSpc>
                          <a:spcPct val="115000"/>
                        </a:lnSpc>
                        <a:spcAft>
                          <a:spcPts val="0"/>
                        </a:spcAft>
                      </a:pPr>
                      <a:r>
                        <a:rPr lang="uk-UA" sz="900">
                          <a:effectLst/>
                        </a:rPr>
                        <a:t>1657</a:t>
                      </a:r>
                      <a:endParaRPr lang="uk-UA" sz="1100">
                        <a:effectLst/>
                        <a:latin typeface="Times New Roman"/>
                        <a:ea typeface="Calibri"/>
                      </a:endParaRPr>
                    </a:p>
                  </a:txBody>
                  <a:tcPr marL="68580" marR="68580" marT="0" marB="0"/>
                </a:tc>
                <a:tc>
                  <a:txBody>
                    <a:bodyPr/>
                    <a:lstStyle/>
                    <a:p>
                      <a:pPr algn="ctr">
                        <a:lnSpc>
                          <a:spcPct val="115000"/>
                        </a:lnSpc>
                        <a:spcAft>
                          <a:spcPts val="0"/>
                        </a:spcAft>
                      </a:pPr>
                      <a:r>
                        <a:rPr lang="uk-UA" sz="900">
                          <a:effectLst/>
                        </a:rPr>
                        <a:t>2412</a:t>
                      </a:r>
                      <a:endParaRPr lang="uk-UA" sz="1100">
                        <a:effectLst/>
                        <a:latin typeface="Times New Roman"/>
                        <a:ea typeface="Calibri"/>
                      </a:endParaRPr>
                    </a:p>
                  </a:txBody>
                  <a:tcPr marL="68580" marR="68580" marT="0" marB="0"/>
                </a:tc>
                <a:tc>
                  <a:txBody>
                    <a:bodyPr/>
                    <a:lstStyle/>
                    <a:p>
                      <a:pPr algn="ctr">
                        <a:lnSpc>
                          <a:spcPct val="115000"/>
                        </a:lnSpc>
                        <a:spcAft>
                          <a:spcPts val="0"/>
                        </a:spcAft>
                      </a:pPr>
                      <a:r>
                        <a:rPr lang="uk-UA" sz="900">
                          <a:effectLst/>
                        </a:rPr>
                        <a:t>3205</a:t>
                      </a:r>
                      <a:endParaRPr lang="uk-UA" sz="1100">
                        <a:effectLst/>
                        <a:latin typeface="Times New Roman"/>
                        <a:ea typeface="Calibri"/>
                      </a:endParaRPr>
                    </a:p>
                  </a:txBody>
                  <a:tcPr marL="68580" marR="68580" marT="0" marB="0"/>
                </a:tc>
                <a:tc>
                  <a:txBody>
                    <a:bodyPr/>
                    <a:lstStyle/>
                    <a:p>
                      <a:pPr algn="ctr">
                        <a:lnSpc>
                          <a:spcPct val="115000"/>
                        </a:lnSpc>
                        <a:spcAft>
                          <a:spcPts val="0"/>
                        </a:spcAft>
                      </a:pPr>
                      <a:r>
                        <a:rPr lang="uk-UA" sz="900">
                          <a:effectLst/>
                        </a:rPr>
                        <a:t>4250</a:t>
                      </a:r>
                      <a:endParaRPr lang="uk-UA" sz="1100">
                        <a:effectLst/>
                        <a:latin typeface="Times New Roman"/>
                        <a:ea typeface="Calibri"/>
                      </a:endParaRPr>
                    </a:p>
                  </a:txBody>
                  <a:tcPr marL="68580" marR="68580" marT="0" marB="0"/>
                </a:tc>
                <a:extLst>
                  <a:ext uri="{0D108BD9-81ED-4DB2-BD59-A6C34878D82A}">
                    <a16:rowId xmlns:a16="http://schemas.microsoft.com/office/drawing/2014/main" val="10009"/>
                  </a:ext>
                </a:extLst>
              </a:tr>
              <a:tr h="212163">
                <a:tc>
                  <a:txBody>
                    <a:bodyPr/>
                    <a:lstStyle/>
                    <a:p>
                      <a:pPr algn="ctr">
                        <a:lnSpc>
                          <a:spcPct val="115000"/>
                        </a:lnSpc>
                        <a:spcAft>
                          <a:spcPts val="0"/>
                        </a:spcAft>
                      </a:pPr>
                      <a:r>
                        <a:rPr lang="uk-UA" sz="900">
                          <a:effectLst/>
                        </a:rPr>
                        <a:t>90</a:t>
                      </a:r>
                      <a:endParaRPr lang="uk-UA" sz="1100">
                        <a:effectLst/>
                        <a:latin typeface="Times New Roman"/>
                        <a:ea typeface="Calibri"/>
                      </a:endParaRPr>
                    </a:p>
                  </a:txBody>
                  <a:tcPr marL="68580" marR="68580" marT="0" marB="0"/>
                </a:tc>
                <a:tc>
                  <a:txBody>
                    <a:bodyPr/>
                    <a:lstStyle/>
                    <a:p>
                      <a:pPr algn="ctr">
                        <a:lnSpc>
                          <a:spcPct val="115000"/>
                        </a:lnSpc>
                        <a:spcAft>
                          <a:spcPts val="0"/>
                        </a:spcAft>
                      </a:pPr>
                      <a:r>
                        <a:rPr lang="uk-UA" sz="900">
                          <a:effectLst/>
                        </a:rPr>
                        <a:t>39,9</a:t>
                      </a:r>
                      <a:endParaRPr lang="uk-UA" sz="1100">
                        <a:effectLst/>
                        <a:latin typeface="Times New Roman"/>
                        <a:ea typeface="Calibri"/>
                      </a:endParaRPr>
                    </a:p>
                  </a:txBody>
                  <a:tcPr marL="68580" marR="68580" marT="0" marB="0"/>
                </a:tc>
                <a:tc>
                  <a:txBody>
                    <a:bodyPr/>
                    <a:lstStyle/>
                    <a:p>
                      <a:pPr algn="ctr">
                        <a:lnSpc>
                          <a:spcPct val="115000"/>
                        </a:lnSpc>
                        <a:spcAft>
                          <a:spcPts val="0"/>
                        </a:spcAft>
                      </a:pPr>
                      <a:r>
                        <a:rPr lang="uk-UA" sz="900">
                          <a:effectLst/>
                        </a:rPr>
                        <a:t>284</a:t>
                      </a:r>
                      <a:endParaRPr lang="uk-UA" sz="1100">
                        <a:effectLst/>
                        <a:latin typeface="Times New Roman"/>
                        <a:ea typeface="Calibri"/>
                      </a:endParaRPr>
                    </a:p>
                  </a:txBody>
                  <a:tcPr marL="68580" marR="68580" marT="0" marB="0"/>
                </a:tc>
                <a:tc>
                  <a:txBody>
                    <a:bodyPr/>
                    <a:lstStyle/>
                    <a:p>
                      <a:pPr algn="ctr">
                        <a:lnSpc>
                          <a:spcPct val="115000"/>
                        </a:lnSpc>
                        <a:spcAft>
                          <a:spcPts val="0"/>
                        </a:spcAft>
                      </a:pPr>
                      <a:r>
                        <a:rPr lang="uk-UA" sz="900">
                          <a:effectLst/>
                        </a:rPr>
                        <a:t>439</a:t>
                      </a:r>
                      <a:endParaRPr lang="uk-UA" sz="1100">
                        <a:effectLst/>
                        <a:latin typeface="Times New Roman"/>
                        <a:ea typeface="Calibri"/>
                      </a:endParaRPr>
                    </a:p>
                  </a:txBody>
                  <a:tcPr marL="68580" marR="68580" marT="0" marB="0"/>
                </a:tc>
                <a:tc>
                  <a:txBody>
                    <a:bodyPr/>
                    <a:lstStyle/>
                    <a:p>
                      <a:pPr algn="ctr">
                        <a:lnSpc>
                          <a:spcPct val="115000"/>
                        </a:lnSpc>
                        <a:spcAft>
                          <a:spcPts val="0"/>
                        </a:spcAft>
                      </a:pPr>
                      <a:r>
                        <a:rPr lang="uk-UA" sz="900">
                          <a:effectLst/>
                        </a:rPr>
                        <a:t>630</a:t>
                      </a:r>
                      <a:endParaRPr lang="uk-UA" sz="1100">
                        <a:effectLst/>
                        <a:latin typeface="Times New Roman"/>
                        <a:ea typeface="Calibri"/>
                      </a:endParaRPr>
                    </a:p>
                  </a:txBody>
                  <a:tcPr marL="68580" marR="68580" marT="0" marB="0"/>
                </a:tc>
                <a:tc>
                  <a:txBody>
                    <a:bodyPr/>
                    <a:lstStyle/>
                    <a:p>
                      <a:pPr algn="ctr">
                        <a:lnSpc>
                          <a:spcPct val="115000"/>
                        </a:lnSpc>
                        <a:spcAft>
                          <a:spcPts val="0"/>
                        </a:spcAft>
                      </a:pPr>
                      <a:r>
                        <a:rPr lang="uk-UA" sz="900">
                          <a:effectLst/>
                        </a:rPr>
                        <a:t>868</a:t>
                      </a:r>
                      <a:endParaRPr lang="uk-UA" sz="1100">
                        <a:effectLst/>
                        <a:latin typeface="Times New Roman"/>
                        <a:ea typeface="Calibri"/>
                      </a:endParaRPr>
                    </a:p>
                  </a:txBody>
                  <a:tcPr marL="68580" marR="68580" marT="0" marB="0"/>
                </a:tc>
                <a:tc>
                  <a:txBody>
                    <a:bodyPr/>
                    <a:lstStyle/>
                    <a:p>
                      <a:pPr algn="ctr">
                        <a:lnSpc>
                          <a:spcPct val="115000"/>
                        </a:lnSpc>
                        <a:spcAft>
                          <a:spcPts val="0"/>
                        </a:spcAft>
                      </a:pPr>
                      <a:r>
                        <a:rPr lang="uk-UA" sz="900">
                          <a:effectLst/>
                        </a:rPr>
                        <a:t>1134</a:t>
                      </a:r>
                      <a:endParaRPr lang="uk-UA" sz="1100">
                        <a:effectLst/>
                        <a:latin typeface="Times New Roman"/>
                        <a:ea typeface="Calibri"/>
                      </a:endParaRPr>
                    </a:p>
                  </a:txBody>
                  <a:tcPr marL="68580" marR="68580" marT="0" marB="0"/>
                </a:tc>
                <a:tc>
                  <a:txBody>
                    <a:bodyPr/>
                    <a:lstStyle/>
                    <a:p>
                      <a:pPr algn="ctr">
                        <a:lnSpc>
                          <a:spcPct val="115000"/>
                        </a:lnSpc>
                        <a:spcAft>
                          <a:spcPts val="0"/>
                        </a:spcAft>
                      </a:pPr>
                      <a:r>
                        <a:rPr lang="uk-UA" sz="900">
                          <a:effectLst/>
                        </a:rPr>
                        <a:t>1764</a:t>
                      </a:r>
                      <a:endParaRPr lang="uk-UA" sz="1100">
                        <a:effectLst/>
                        <a:latin typeface="Times New Roman"/>
                        <a:ea typeface="Calibri"/>
                      </a:endParaRPr>
                    </a:p>
                  </a:txBody>
                  <a:tcPr marL="68580" marR="68580" marT="0" marB="0"/>
                </a:tc>
                <a:tc>
                  <a:txBody>
                    <a:bodyPr/>
                    <a:lstStyle/>
                    <a:p>
                      <a:pPr algn="ctr">
                        <a:lnSpc>
                          <a:spcPct val="115000"/>
                        </a:lnSpc>
                        <a:spcAft>
                          <a:spcPts val="0"/>
                        </a:spcAft>
                      </a:pPr>
                      <a:r>
                        <a:rPr lang="uk-UA" sz="900">
                          <a:effectLst/>
                        </a:rPr>
                        <a:t>2598</a:t>
                      </a:r>
                      <a:endParaRPr lang="uk-UA" sz="1100">
                        <a:effectLst/>
                        <a:latin typeface="Times New Roman"/>
                        <a:ea typeface="Calibri"/>
                      </a:endParaRPr>
                    </a:p>
                  </a:txBody>
                  <a:tcPr marL="68580" marR="68580" marT="0" marB="0"/>
                </a:tc>
                <a:tc>
                  <a:txBody>
                    <a:bodyPr/>
                    <a:lstStyle/>
                    <a:p>
                      <a:pPr algn="ctr">
                        <a:lnSpc>
                          <a:spcPct val="115000"/>
                        </a:lnSpc>
                        <a:spcAft>
                          <a:spcPts val="0"/>
                        </a:spcAft>
                      </a:pPr>
                      <a:r>
                        <a:rPr lang="uk-UA" sz="900">
                          <a:effectLst/>
                        </a:rPr>
                        <a:t>3420</a:t>
                      </a:r>
                      <a:endParaRPr lang="uk-UA" sz="1100">
                        <a:effectLst/>
                        <a:latin typeface="Times New Roman"/>
                        <a:ea typeface="Calibri"/>
                      </a:endParaRPr>
                    </a:p>
                  </a:txBody>
                  <a:tcPr marL="68580" marR="68580" marT="0" marB="0"/>
                </a:tc>
                <a:tc>
                  <a:txBody>
                    <a:bodyPr/>
                    <a:lstStyle/>
                    <a:p>
                      <a:pPr algn="ctr">
                        <a:lnSpc>
                          <a:spcPct val="115000"/>
                        </a:lnSpc>
                        <a:spcAft>
                          <a:spcPts val="0"/>
                        </a:spcAft>
                      </a:pPr>
                      <a:r>
                        <a:rPr lang="uk-UA" sz="900">
                          <a:effectLst/>
                        </a:rPr>
                        <a:t>4500</a:t>
                      </a:r>
                      <a:endParaRPr lang="uk-UA" sz="1100">
                        <a:effectLst/>
                        <a:latin typeface="Times New Roman"/>
                        <a:ea typeface="Calibri"/>
                      </a:endParaRPr>
                    </a:p>
                  </a:txBody>
                  <a:tcPr marL="68580" marR="68580" marT="0" marB="0"/>
                </a:tc>
                <a:extLst>
                  <a:ext uri="{0D108BD9-81ED-4DB2-BD59-A6C34878D82A}">
                    <a16:rowId xmlns:a16="http://schemas.microsoft.com/office/drawing/2014/main" val="10010"/>
                  </a:ext>
                </a:extLst>
              </a:tr>
              <a:tr h="212163">
                <a:tc>
                  <a:txBody>
                    <a:bodyPr/>
                    <a:lstStyle/>
                    <a:p>
                      <a:pPr algn="ctr">
                        <a:lnSpc>
                          <a:spcPct val="115000"/>
                        </a:lnSpc>
                        <a:spcAft>
                          <a:spcPts val="0"/>
                        </a:spcAft>
                      </a:pPr>
                      <a:r>
                        <a:rPr lang="uk-UA" sz="900">
                          <a:effectLst/>
                        </a:rPr>
                        <a:t>100</a:t>
                      </a:r>
                      <a:endParaRPr lang="uk-UA" sz="1100">
                        <a:effectLst/>
                        <a:latin typeface="Times New Roman"/>
                        <a:ea typeface="Calibri"/>
                      </a:endParaRPr>
                    </a:p>
                  </a:txBody>
                  <a:tcPr marL="68580" marR="68580" marT="0" marB="0"/>
                </a:tc>
                <a:tc>
                  <a:txBody>
                    <a:bodyPr/>
                    <a:lstStyle/>
                    <a:p>
                      <a:pPr algn="ctr">
                        <a:lnSpc>
                          <a:spcPct val="115000"/>
                        </a:lnSpc>
                        <a:spcAft>
                          <a:spcPts val="0"/>
                        </a:spcAft>
                      </a:pPr>
                      <a:r>
                        <a:rPr lang="uk-UA" sz="900">
                          <a:effectLst/>
                        </a:rPr>
                        <a:t>42,1</a:t>
                      </a:r>
                      <a:endParaRPr lang="uk-UA" sz="1100">
                        <a:effectLst/>
                        <a:latin typeface="Times New Roman"/>
                        <a:ea typeface="Calibri"/>
                      </a:endParaRPr>
                    </a:p>
                  </a:txBody>
                  <a:tcPr marL="68580" marR="68580" marT="0" marB="0"/>
                </a:tc>
                <a:tc>
                  <a:txBody>
                    <a:bodyPr/>
                    <a:lstStyle/>
                    <a:p>
                      <a:pPr algn="ctr">
                        <a:lnSpc>
                          <a:spcPct val="115000"/>
                        </a:lnSpc>
                        <a:spcAft>
                          <a:spcPts val="0"/>
                        </a:spcAft>
                      </a:pPr>
                      <a:r>
                        <a:rPr lang="uk-UA" sz="900">
                          <a:effectLst/>
                        </a:rPr>
                        <a:t>299</a:t>
                      </a:r>
                      <a:endParaRPr lang="uk-UA" sz="1100">
                        <a:effectLst/>
                        <a:latin typeface="Times New Roman"/>
                        <a:ea typeface="Calibri"/>
                      </a:endParaRPr>
                    </a:p>
                  </a:txBody>
                  <a:tcPr marL="68580" marR="68580" marT="0" marB="0"/>
                </a:tc>
                <a:tc>
                  <a:txBody>
                    <a:bodyPr/>
                    <a:lstStyle/>
                    <a:p>
                      <a:pPr algn="ctr">
                        <a:lnSpc>
                          <a:spcPct val="115000"/>
                        </a:lnSpc>
                        <a:spcAft>
                          <a:spcPts val="0"/>
                        </a:spcAft>
                      </a:pPr>
                      <a:r>
                        <a:rPr lang="uk-UA" sz="900">
                          <a:effectLst/>
                        </a:rPr>
                        <a:t>464</a:t>
                      </a:r>
                      <a:endParaRPr lang="uk-UA" sz="1100">
                        <a:effectLst/>
                        <a:latin typeface="Times New Roman"/>
                        <a:ea typeface="Calibri"/>
                      </a:endParaRPr>
                    </a:p>
                  </a:txBody>
                  <a:tcPr marL="68580" marR="68580" marT="0" marB="0"/>
                </a:tc>
                <a:tc>
                  <a:txBody>
                    <a:bodyPr/>
                    <a:lstStyle/>
                    <a:p>
                      <a:pPr algn="ctr">
                        <a:lnSpc>
                          <a:spcPct val="115000"/>
                        </a:lnSpc>
                        <a:spcAft>
                          <a:spcPts val="0"/>
                        </a:spcAft>
                      </a:pPr>
                      <a:r>
                        <a:rPr lang="uk-UA" sz="900">
                          <a:effectLst/>
                        </a:rPr>
                        <a:t>666</a:t>
                      </a:r>
                      <a:endParaRPr lang="uk-UA" sz="1100">
                        <a:effectLst/>
                        <a:latin typeface="Times New Roman"/>
                        <a:ea typeface="Calibri"/>
                      </a:endParaRPr>
                    </a:p>
                  </a:txBody>
                  <a:tcPr marL="68580" marR="68580" marT="0" marB="0"/>
                </a:tc>
                <a:tc>
                  <a:txBody>
                    <a:bodyPr/>
                    <a:lstStyle/>
                    <a:p>
                      <a:pPr algn="ctr">
                        <a:lnSpc>
                          <a:spcPct val="115000"/>
                        </a:lnSpc>
                        <a:spcAft>
                          <a:spcPts val="0"/>
                        </a:spcAft>
                      </a:pPr>
                      <a:r>
                        <a:rPr lang="uk-UA" sz="900">
                          <a:effectLst/>
                        </a:rPr>
                        <a:t>915</a:t>
                      </a:r>
                      <a:endParaRPr lang="uk-UA" sz="1100">
                        <a:effectLst/>
                        <a:latin typeface="Times New Roman"/>
                        <a:ea typeface="Calibri"/>
                      </a:endParaRPr>
                    </a:p>
                  </a:txBody>
                  <a:tcPr marL="68580" marR="68580" marT="0" marB="0"/>
                </a:tc>
                <a:tc>
                  <a:txBody>
                    <a:bodyPr/>
                    <a:lstStyle/>
                    <a:p>
                      <a:pPr algn="ctr">
                        <a:lnSpc>
                          <a:spcPct val="115000"/>
                        </a:lnSpc>
                        <a:spcAft>
                          <a:spcPts val="0"/>
                        </a:spcAft>
                      </a:pPr>
                      <a:r>
                        <a:rPr lang="uk-UA" sz="900">
                          <a:effectLst/>
                        </a:rPr>
                        <a:t>1195</a:t>
                      </a:r>
                      <a:endParaRPr lang="uk-UA" sz="1100">
                        <a:effectLst/>
                        <a:latin typeface="Times New Roman"/>
                        <a:ea typeface="Calibri"/>
                      </a:endParaRPr>
                    </a:p>
                  </a:txBody>
                  <a:tcPr marL="68580" marR="68580" marT="0" marB="0"/>
                </a:tc>
                <a:tc>
                  <a:txBody>
                    <a:bodyPr/>
                    <a:lstStyle/>
                    <a:p>
                      <a:pPr algn="ctr">
                        <a:lnSpc>
                          <a:spcPct val="115000"/>
                        </a:lnSpc>
                        <a:spcAft>
                          <a:spcPts val="0"/>
                        </a:spcAft>
                      </a:pPr>
                      <a:r>
                        <a:rPr lang="uk-UA" sz="900">
                          <a:effectLst/>
                        </a:rPr>
                        <a:t>1854</a:t>
                      </a:r>
                      <a:endParaRPr lang="uk-UA" sz="1100">
                        <a:effectLst/>
                        <a:latin typeface="Times New Roman"/>
                        <a:ea typeface="Calibri"/>
                      </a:endParaRPr>
                    </a:p>
                  </a:txBody>
                  <a:tcPr marL="68580" marR="68580" marT="0" marB="0"/>
                </a:tc>
                <a:tc>
                  <a:txBody>
                    <a:bodyPr/>
                    <a:lstStyle/>
                    <a:p>
                      <a:pPr algn="ctr">
                        <a:lnSpc>
                          <a:spcPct val="115000"/>
                        </a:lnSpc>
                        <a:spcAft>
                          <a:spcPts val="0"/>
                        </a:spcAft>
                      </a:pPr>
                      <a:r>
                        <a:rPr lang="uk-UA" sz="900">
                          <a:effectLst/>
                        </a:rPr>
                        <a:t>2685</a:t>
                      </a:r>
                      <a:endParaRPr lang="uk-UA" sz="1100">
                        <a:effectLst/>
                        <a:latin typeface="Times New Roman"/>
                        <a:ea typeface="Calibri"/>
                      </a:endParaRPr>
                    </a:p>
                  </a:txBody>
                  <a:tcPr marL="68580" marR="68580" marT="0" marB="0"/>
                </a:tc>
                <a:tc>
                  <a:txBody>
                    <a:bodyPr/>
                    <a:lstStyle/>
                    <a:p>
                      <a:pPr algn="ctr">
                        <a:lnSpc>
                          <a:spcPct val="115000"/>
                        </a:lnSpc>
                        <a:spcAft>
                          <a:spcPts val="0"/>
                        </a:spcAft>
                      </a:pPr>
                      <a:r>
                        <a:rPr lang="uk-UA" sz="900">
                          <a:effectLst/>
                        </a:rPr>
                        <a:t>3600</a:t>
                      </a:r>
                      <a:endParaRPr lang="uk-UA" sz="1100">
                        <a:effectLst/>
                        <a:latin typeface="Times New Roman"/>
                        <a:ea typeface="Calibri"/>
                      </a:endParaRPr>
                    </a:p>
                  </a:txBody>
                  <a:tcPr marL="68580" marR="68580" marT="0" marB="0"/>
                </a:tc>
                <a:tc>
                  <a:txBody>
                    <a:bodyPr/>
                    <a:lstStyle/>
                    <a:p>
                      <a:pPr algn="ctr">
                        <a:lnSpc>
                          <a:spcPct val="115000"/>
                        </a:lnSpc>
                        <a:spcAft>
                          <a:spcPts val="0"/>
                        </a:spcAft>
                      </a:pPr>
                      <a:r>
                        <a:rPr lang="uk-UA" sz="900">
                          <a:effectLst/>
                        </a:rPr>
                        <a:t>4720</a:t>
                      </a:r>
                      <a:endParaRPr lang="uk-UA" sz="1100">
                        <a:effectLst/>
                        <a:latin typeface="Times New Roman"/>
                        <a:ea typeface="Calibri"/>
                      </a:endParaRPr>
                    </a:p>
                  </a:txBody>
                  <a:tcPr marL="68580" marR="68580" marT="0" marB="0"/>
                </a:tc>
                <a:extLst>
                  <a:ext uri="{0D108BD9-81ED-4DB2-BD59-A6C34878D82A}">
                    <a16:rowId xmlns:a16="http://schemas.microsoft.com/office/drawing/2014/main" val="10011"/>
                  </a:ext>
                </a:extLst>
              </a:tr>
              <a:tr h="212163">
                <a:tc>
                  <a:txBody>
                    <a:bodyPr/>
                    <a:lstStyle/>
                    <a:p>
                      <a:pPr algn="ctr">
                        <a:lnSpc>
                          <a:spcPct val="115000"/>
                        </a:lnSpc>
                        <a:spcAft>
                          <a:spcPts val="0"/>
                        </a:spcAft>
                      </a:pPr>
                      <a:r>
                        <a:rPr lang="uk-UA" sz="900">
                          <a:effectLst/>
                        </a:rPr>
                        <a:t>110</a:t>
                      </a:r>
                      <a:endParaRPr lang="uk-UA" sz="1100">
                        <a:effectLst/>
                        <a:latin typeface="Times New Roman"/>
                        <a:ea typeface="Calibri"/>
                      </a:endParaRPr>
                    </a:p>
                  </a:txBody>
                  <a:tcPr marL="68580" marR="68580" marT="0" marB="0"/>
                </a:tc>
                <a:tc>
                  <a:txBody>
                    <a:bodyPr/>
                    <a:lstStyle/>
                    <a:p>
                      <a:pPr algn="ctr">
                        <a:lnSpc>
                          <a:spcPct val="115000"/>
                        </a:lnSpc>
                        <a:spcAft>
                          <a:spcPts val="0"/>
                        </a:spcAft>
                      </a:pPr>
                      <a:r>
                        <a:rPr lang="uk-UA" sz="900">
                          <a:effectLst/>
                        </a:rPr>
                        <a:t>44,2</a:t>
                      </a:r>
                      <a:endParaRPr lang="uk-UA" sz="1100">
                        <a:effectLst/>
                        <a:latin typeface="Times New Roman"/>
                        <a:ea typeface="Calibri"/>
                      </a:endParaRPr>
                    </a:p>
                  </a:txBody>
                  <a:tcPr marL="68580" marR="68580" marT="0" marB="0"/>
                </a:tc>
                <a:tc>
                  <a:txBody>
                    <a:bodyPr/>
                    <a:lstStyle/>
                    <a:p>
                      <a:pPr algn="ctr">
                        <a:lnSpc>
                          <a:spcPct val="115000"/>
                        </a:lnSpc>
                        <a:spcAft>
                          <a:spcPts val="0"/>
                        </a:spcAft>
                      </a:pPr>
                      <a:r>
                        <a:rPr lang="uk-UA" sz="900">
                          <a:effectLst/>
                        </a:rPr>
                        <a:t>313</a:t>
                      </a:r>
                      <a:endParaRPr lang="uk-UA" sz="1100">
                        <a:effectLst/>
                        <a:latin typeface="Times New Roman"/>
                        <a:ea typeface="Calibri"/>
                      </a:endParaRPr>
                    </a:p>
                  </a:txBody>
                  <a:tcPr marL="68580" marR="68580" marT="0" marB="0"/>
                </a:tc>
                <a:tc>
                  <a:txBody>
                    <a:bodyPr/>
                    <a:lstStyle/>
                    <a:p>
                      <a:pPr algn="ctr">
                        <a:lnSpc>
                          <a:spcPct val="115000"/>
                        </a:lnSpc>
                        <a:spcAft>
                          <a:spcPts val="0"/>
                        </a:spcAft>
                      </a:pPr>
                      <a:r>
                        <a:rPr lang="uk-UA" sz="900">
                          <a:effectLst/>
                        </a:rPr>
                        <a:t>486</a:t>
                      </a:r>
                      <a:endParaRPr lang="uk-UA" sz="1100">
                        <a:effectLst/>
                        <a:latin typeface="Times New Roman"/>
                        <a:ea typeface="Calibri"/>
                      </a:endParaRPr>
                    </a:p>
                  </a:txBody>
                  <a:tcPr marL="68580" marR="68580" marT="0" marB="0"/>
                </a:tc>
                <a:tc>
                  <a:txBody>
                    <a:bodyPr/>
                    <a:lstStyle/>
                    <a:p>
                      <a:pPr algn="ctr">
                        <a:lnSpc>
                          <a:spcPct val="115000"/>
                        </a:lnSpc>
                        <a:spcAft>
                          <a:spcPts val="0"/>
                        </a:spcAft>
                      </a:pPr>
                      <a:r>
                        <a:rPr lang="uk-UA" sz="900">
                          <a:effectLst/>
                        </a:rPr>
                        <a:t>702</a:t>
                      </a:r>
                      <a:endParaRPr lang="uk-UA" sz="1100">
                        <a:effectLst/>
                        <a:latin typeface="Times New Roman"/>
                        <a:ea typeface="Calibri"/>
                      </a:endParaRPr>
                    </a:p>
                  </a:txBody>
                  <a:tcPr marL="68580" marR="68580" marT="0" marB="0"/>
                </a:tc>
                <a:tc>
                  <a:txBody>
                    <a:bodyPr/>
                    <a:lstStyle/>
                    <a:p>
                      <a:pPr algn="ctr">
                        <a:lnSpc>
                          <a:spcPct val="115000"/>
                        </a:lnSpc>
                        <a:spcAft>
                          <a:spcPts val="0"/>
                        </a:spcAft>
                      </a:pPr>
                      <a:r>
                        <a:rPr lang="uk-UA" sz="900">
                          <a:effectLst/>
                        </a:rPr>
                        <a:t>959</a:t>
                      </a:r>
                      <a:endParaRPr lang="uk-UA" sz="1100">
                        <a:effectLst/>
                        <a:latin typeface="Times New Roman"/>
                        <a:ea typeface="Calibri"/>
                      </a:endParaRPr>
                    </a:p>
                  </a:txBody>
                  <a:tcPr marL="68580" marR="68580" marT="0" marB="0"/>
                </a:tc>
                <a:tc>
                  <a:txBody>
                    <a:bodyPr/>
                    <a:lstStyle/>
                    <a:p>
                      <a:pPr algn="ctr">
                        <a:lnSpc>
                          <a:spcPct val="115000"/>
                        </a:lnSpc>
                        <a:spcAft>
                          <a:spcPts val="0"/>
                        </a:spcAft>
                      </a:pPr>
                      <a:r>
                        <a:rPr lang="uk-UA" sz="900">
                          <a:effectLst/>
                        </a:rPr>
                        <a:t>1258</a:t>
                      </a:r>
                      <a:endParaRPr lang="uk-UA" sz="1100">
                        <a:effectLst/>
                        <a:latin typeface="Times New Roman"/>
                        <a:ea typeface="Calibri"/>
                      </a:endParaRPr>
                    </a:p>
                  </a:txBody>
                  <a:tcPr marL="68580" marR="68580" marT="0" marB="0"/>
                </a:tc>
                <a:tc>
                  <a:txBody>
                    <a:bodyPr/>
                    <a:lstStyle/>
                    <a:p>
                      <a:pPr algn="ctr">
                        <a:lnSpc>
                          <a:spcPct val="115000"/>
                        </a:lnSpc>
                        <a:spcAft>
                          <a:spcPts val="0"/>
                        </a:spcAft>
                      </a:pPr>
                      <a:r>
                        <a:rPr lang="uk-UA" sz="900">
                          <a:effectLst/>
                        </a:rPr>
                        <a:t>1940</a:t>
                      </a:r>
                      <a:endParaRPr lang="uk-UA" sz="1100">
                        <a:effectLst/>
                        <a:latin typeface="Times New Roman"/>
                        <a:ea typeface="Calibri"/>
                      </a:endParaRPr>
                    </a:p>
                  </a:txBody>
                  <a:tcPr marL="68580" marR="68580" marT="0" marB="0"/>
                </a:tc>
                <a:tc>
                  <a:txBody>
                    <a:bodyPr/>
                    <a:lstStyle/>
                    <a:p>
                      <a:pPr algn="ctr">
                        <a:lnSpc>
                          <a:spcPct val="115000"/>
                        </a:lnSpc>
                        <a:spcAft>
                          <a:spcPts val="0"/>
                        </a:spcAft>
                      </a:pPr>
                      <a:r>
                        <a:rPr lang="uk-UA" sz="900">
                          <a:effectLst/>
                        </a:rPr>
                        <a:t>2810</a:t>
                      </a:r>
                      <a:endParaRPr lang="uk-UA" sz="1100">
                        <a:effectLst/>
                        <a:latin typeface="Times New Roman"/>
                        <a:ea typeface="Calibri"/>
                      </a:endParaRPr>
                    </a:p>
                  </a:txBody>
                  <a:tcPr marL="68580" marR="68580" marT="0" marB="0"/>
                </a:tc>
                <a:tc>
                  <a:txBody>
                    <a:bodyPr/>
                    <a:lstStyle/>
                    <a:p>
                      <a:pPr algn="ctr">
                        <a:lnSpc>
                          <a:spcPct val="115000"/>
                        </a:lnSpc>
                        <a:spcAft>
                          <a:spcPts val="0"/>
                        </a:spcAft>
                      </a:pPr>
                      <a:r>
                        <a:rPr lang="uk-UA" sz="900">
                          <a:effectLst/>
                        </a:rPr>
                        <a:t>3745</a:t>
                      </a:r>
                      <a:endParaRPr lang="uk-UA" sz="1100">
                        <a:effectLst/>
                        <a:latin typeface="Times New Roman"/>
                        <a:ea typeface="Calibri"/>
                      </a:endParaRPr>
                    </a:p>
                  </a:txBody>
                  <a:tcPr marL="68580" marR="68580" marT="0" marB="0"/>
                </a:tc>
                <a:tc>
                  <a:txBody>
                    <a:bodyPr/>
                    <a:lstStyle/>
                    <a:p>
                      <a:pPr algn="ctr">
                        <a:lnSpc>
                          <a:spcPct val="115000"/>
                        </a:lnSpc>
                        <a:spcAft>
                          <a:spcPts val="0"/>
                        </a:spcAft>
                      </a:pPr>
                      <a:r>
                        <a:rPr lang="uk-UA" sz="900">
                          <a:effectLst/>
                        </a:rPr>
                        <a:t>4940</a:t>
                      </a:r>
                      <a:endParaRPr lang="uk-UA" sz="1100">
                        <a:effectLst/>
                        <a:latin typeface="Times New Roman"/>
                        <a:ea typeface="Calibri"/>
                      </a:endParaRPr>
                    </a:p>
                  </a:txBody>
                  <a:tcPr marL="68580" marR="68580" marT="0" marB="0"/>
                </a:tc>
                <a:extLst>
                  <a:ext uri="{0D108BD9-81ED-4DB2-BD59-A6C34878D82A}">
                    <a16:rowId xmlns:a16="http://schemas.microsoft.com/office/drawing/2014/main" val="10012"/>
                  </a:ext>
                </a:extLst>
              </a:tr>
              <a:tr h="212163">
                <a:tc>
                  <a:txBody>
                    <a:bodyPr/>
                    <a:lstStyle/>
                    <a:p>
                      <a:pPr algn="ctr">
                        <a:lnSpc>
                          <a:spcPct val="115000"/>
                        </a:lnSpc>
                        <a:spcAft>
                          <a:spcPts val="0"/>
                        </a:spcAft>
                      </a:pPr>
                      <a:r>
                        <a:rPr lang="uk-UA" sz="900">
                          <a:effectLst/>
                        </a:rPr>
                        <a:t>120</a:t>
                      </a:r>
                      <a:endParaRPr lang="uk-UA" sz="1100">
                        <a:effectLst/>
                        <a:latin typeface="Times New Roman"/>
                        <a:ea typeface="Calibri"/>
                      </a:endParaRPr>
                    </a:p>
                  </a:txBody>
                  <a:tcPr marL="68580" marR="68580" marT="0" marB="0"/>
                </a:tc>
                <a:tc>
                  <a:txBody>
                    <a:bodyPr/>
                    <a:lstStyle/>
                    <a:p>
                      <a:pPr algn="ctr">
                        <a:lnSpc>
                          <a:spcPct val="115000"/>
                        </a:lnSpc>
                        <a:spcAft>
                          <a:spcPts val="0"/>
                        </a:spcAft>
                      </a:pPr>
                      <a:r>
                        <a:rPr lang="uk-UA" sz="900">
                          <a:effectLst/>
                        </a:rPr>
                        <a:t>46,2</a:t>
                      </a:r>
                      <a:endParaRPr lang="uk-UA" sz="1100">
                        <a:effectLst/>
                        <a:latin typeface="Times New Roman"/>
                        <a:ea typeface="Calibri"/>
                      </a:endParaRPr>
                    </a:p>
                  </a:txBody>
                  <a:tcPr marL="68580" marR="68580" marT="0" marB="0"/>
                </a:tc>
                <a:tc>
                  <a:txBody>
                    <a:bodyPr/>
                    <a:lstStyle/>
                    <a:p>
                      <a:pPr algn="ctr">
                        <a:lnSpc>
                          <a:spcPct val="115000"/>
                        </a:lnSpc>
                        <a:spcAft>
                          <a:spcPts val="0"/>
                        </a:spcAft>
                      </a:pPr>
                      <a:r>
                        <a:rPr lang="uk-UA" sz="900">
                          <a:effectLst/>
                        </a:rPr>
                        <a:t>328</a:t>
                      </a:r>
                      <a:endParaRPr lang="uk-UA" sz="1100">
                        <a:effectLst/>
                        <a:latin typeface="Times New Roman"/>
                        <a:ea typeface="Calibri"/>
                      </a:endParaRPr>
                    </a:p>
                  </a:txBody>
                  <a:tcPr marL="68580" marR="68580" marT="0" marB="0"/>
                </a:tc>
                <a:tc>
                  <a:txBody>
                    <a:bodyPr/>
                    <a:lstStyle/>
                    <a:p>
                      <a:pPr algn="ctr">
                        <a:lnSpc>
                          <a:spcPct val="115000"/>
                        </a:lnSpc>
                        <a:spcAft>
                          <a:spcPts val="0"/>
                        </a:spcAft>
                      </a:pPr>
                      <a:r>
                        <a:rPr lang="uk-UA" sz="900">
                          <a:effectLst/>
                        </a:rPr>
                        <a:t>508</a:t>
                      </a:r>
                      <a:endParaRPr lang="uk-UA" sz="1100">
                        <a:effectLst/>
                        <a:latin typeface="Times New Roman"/>
                        <a:ea typeface="Calibri"/>
                      </a:endParaRPr>
                    </a:p>
                  </a:txBody>
                  <a:tcPr marL="68580" marR="68580" marT="0" marB="0"/>
                </a:tc>
                <a:tc>
                  <a:txBody>
                    <a:bodyPr/>
                    <a:lstStyle/>
                    <a:p>
                      <a:pPr algn="ctr">
                        <a:lnSpc>
                          <a:spcPct val="115000"/>
                        </a:lnSpc>
                        <a:spcAft>
                          <a:spcPts val="0"/>
                        </a:spcAft>
                      </a:pPr>
                      <a:r>
                        <a:rPr lang="uk-UA" sz="900">
                          <a:effectLst/>
                        </a:rPr>
                        <a:t>731</a:t>
                      </a:r>
                      <a:endParaRPr lang="uk-UA" sz="1100">
                        <a:effectLst/>
                        <a:latin typeface="Times New Roman"/>
                        <a:ea typeface="Calibri"/>
                      </a:endParaRPr>
                    </a:p>
                  </a:txBody>
                  <a:tcPr marL="68580" marR="68580" marT="0" marB="0"/>
                </a:tc>
                <a:tc>
                  <a:txBody>
                    <a:bodyPr/>
                    <a:lstStyle/>
                    <a:p>
                      <a:pPr algn="ctr">
                        <a:lnSpc>
                          <a:spcPct val="115000"/>
                        </a:lnSpc>
                        <a:spcAft>
                          <a:spcPts val="0"/>
                        </a:spcAft>
                      </a:pPr>
                      <a:r>
                        <a:rPr lang="uk-UA" sz="900">
                          <a:effectLst/>
                        </a:rPr>
                        <a:t>1000</a:t>
                      </a:r>
                      <a:endParaRPr lang="uk-UA" sz="1100">
                        <a:effectLst/>
                        <a:latin typeface="Times New Roman"/>
                        <a:ea typeface="Calibri"/>
                      </a:endParaRPr>
                    </a:p>
                  </a:txBody>
                  <a:tcPr marL="68580" marR="68580" marT="0" marB="0"/>
                </a:tc>
                <a:tc>
                  <a:txBody>
                    <a:bodyPr/>
                    <a:lstStyle/>
                    <a:p>
                      <a:pPr algn="ctr">
                        <a:lnSpc>
                          <a:spcPct val="115000"/>
                        </a:lnSpc>
                        <a:spcAft>
                          <a:spcPts val="0"/>
                        </a:spcAft>
                      </a:pPr>
                      <a:r>
                        <a:rPr lang="uk-UA" sz="900">
                          <a:effectLst/>
                        </a:rPr>
                        <a:t>1310</a:t>
                      </a:r>
                      <a:endParaRPr lang="uk-UA" sz="1100">
                        <a:effectLst/>
                        <a:latin typeface="Times New Roman"/>
                        <a:ea typeface="Calibri"/>
                      </a:endParaRPr>
                    </a:p>
                  </a:txBody>
                  <a:tcPr marL="68580" marR="68580" marT="0" marB="0"/>
                </a:tc>
                <a:tc>
                  <a:txBody>
                    <a:bodyPr/>
                    <a:lstStyle/>
                    <a:p>
                      <a:pPr algn="ctr">
                        <a:lnSpc>
                          <a:spcPct val="115000"/>
                        </a:lnSpc>
                        <a:spcAft>
                          <a:spcPts val="0"/>
                        </a:spcAft>
                      </a:pPr>
                      <a:r>
                        <a:rPr lang="uk-UA" sz="900">
                          <a:effectLst/>
                        </a:rPr>
                        <a:t>2027</a:t>
                      </a:r>
                      <a:endParaRPr lang="uk-UA" sz="1100">
                        <a:effectLst/>
                        <a:latin typeface="Times New Roman"/>
                        <a:ea typeface="Calibri"/>
                      </a:endParaRPr>
                    </a:p>
                  </a:txBody>
                  <a:tcPr marL="68580" marR="68580" marT="0" marB="0"/>
                </a:tc>
                <a:tc>
                  <a:txBody>
                    <a:bodyPr/>
                    <a:lstStyle/>
                    <a:p>
                      <a:pPr algn="ctr">
                        <a:lnSpc>
                          <a:spcPct val="115000"/>
                        </a:lnSpc>
                        <a:spcAft>
                          <a:spcPts val="0"/>
                        </a:spcAft>
                      </a:pPr>
                      <a:r>
                        <a:rPr lang="uk-UA" sz="900">
                          <a:effectLst/>
                        </a:rPr>
                        <a:t>2930</a:t>
                      </a:r>
                      <a:endParaRPr lang="uk-UA" sz="1100">
                        <a:effectLst/>
                        <a:latin typeface="Times New Roman"/>
                        <a:ea typeface="Calibri"/>
                      </a:endParaRPr>
                    </a:p>
                  </a:txBody>
                  <a:tcPr marL="68580" marR="68580" marT="0" marB="0"/>
                </a:tc>
                <a:tc>
                  <a:txBody>
                    <a:bodyPr/>
                    <a:lstStyle/>
                    <a:p>
                      <a:pPr algn="ctr">
                        <a:lnSpc>
                          <a:spcPct val="115000"/>
                        </a:lnSpc>
                        <a:spcAft>
                          <a:spcPts val="0"/>
                        </a:spcAft>
                      </a:pPr>
                      <a:r>
                        <a:rPr lang="uk-UA" sz="900">
                          <a:effectLst/>
                        </a:rPr>
                        <a:t>3910</a:t>
                      </a:r>
                      <a:endParaRPr lang="uk-UA" sz="1100">
                        <a:effectLst/>
                        <a:latin typeface="Times New Roman"/>
                        <a:ea typeface="Calibri"/>
                      </a:endParaRPr>
                    </a:p>
                  </a:txBody>
                  <a:tcPr marL="68580" marR="68580" marT="0" marB="0"/>
                </a:tc>
                <a:tc>
                  <a:txBody>
                    <a:bodyPr/>
                    <a:lstStyle/>
                    <a:p>
                      <a:pPr algn="ctr">
                        <a:lnSpc>
                          <a:spcPct val="115000"/>
                        </a:lnSpc>
                        <a:spcAft>
                          <a:spcPts val="0"/>
                        </a:spcAft>
                      </a:pPr>
                      <a:r>
                        <a:rPr lang="uk-UA" sz="900">
                          <a:effectLst/>
                        </a:rPr>
                        <a:t>–</a:t>
                      </a:r>
                      <a:endParaRPr lang="uk-UA" sz="1100">
                        <a:effectLst/>
                        <a:latin typeface="Times New Roman"/>
                        <a:ea typeface="Calibri"/>
                      </a:endParaRPr>
                    </a:p>
                  </a:txBody>
                  <a:tcPr marL="68580" marR="68580" marT="0" marB="0"/>
                </a:tc>
                <a:extLst>
                  <a:ext uri="{0D108BD9-81ED-4DB2-BD59-A6C34878D82A}">
                    <a16:rowId xmlns:a16="http://schemas.microsoft.com/office/drawing/2014/main" val="10013"/>
                  </a:ext>
                </a:extLst>
              </a:tr>
              <a:tr h="212163">
                <a:tc>
                  <a:txBody>
                    <a:bodyPr/>
                    <a:lstStyle/>
                    <a:p>
                      <a:pPr algn="ctr">
                        <a:lnSpc>
                          <a:spcPct val="115000"/>
                        </a:lnSpc>
                        <a:spcAft>
                          <a:spcPts val="0"/>
                        </a:spcAft>
                      </a:pPr>
                      <a:r>
                        <a:rPr lang="uk-UA" sz="900">
                          <a:effectLst/>
                        </a:rPr>
                        <a:t>130</a:t>
                      </a:r>
                      <a:endParaRPr lang="uk-UA" sz="1100">
                        <a:effectLst/>
                        <a:latin typeface="Times New Roman"/>
                        <a:ea typeface="Calibri"/>
                      </a:endParaRPr>
                    </a:p>
                  </a:txBody>
                  <a:tcPr marL="68580" marR="68580" marT="0" marB="0"/>
                </a:tc>
                <a:tc>
                  <a:txBody>
                    <a:bodyPr/>
                    <a:lstStyle/>
                    <a:p>
                      <a:pPr algn="ctr">
                        <a:lnSpc>
                          <a:spcPct val="115000"/>
                        </a:lnSpc>
                        <a:spcAft>
                          <a:spcPts val="0"/>
                        </a:spcAft>
                      </a:pPr>
                      <a:r>
                        <a:rPr lang="uk-UA" sz="900">
                          <a:effectLst/>
                        </a:rPr>
                        <a:t>48,0</a:t>
                      </a:r>
                      <a:endParaRPr lang="uk-UA" sz="1100">
                        <a:effectLst/>
                        <a:latin typeface="Times New Roman"/>
                        <a:ea typeface="Calibri"/>
                      </a:endParaRPr>
                    </a:p>
                  </a:txBody>
                  <a:tcPr marL="68580" marR="68580" marT="0" marB="0"/>
                </a:tc>
                <a:tc>
                  <a:txBody>
                    <a:bodyPr/>
                    <a:lstStyle/>
                    <a:p>
                      <a:pPr algn="ctr">
                        <a:lnSpc>
                          <a:spcPct val="115000"/>
                        </a:lnSpc>
                        <a:spcAft>
                          <a:spcPts val="0"/>
                        </a:spcAft>
                      </a:pPr>
                      <a:r>
                        <a:rPr lang="uk-UA" sz="900">
                          <a:effectLst/>
                        </a:rPr>
                        <a:t>339</a:t>
                      </a:r>
                      <a:endParaRPr lang="uk-UA" sz="1100">
                        <a:effectLst/>
                        <a:latin typeface="Times New Roman"/>
                        <a:ea typeface="Calibri"/>
                      </a:endParaRPr>
                    </a:p>
                  </a:txBody>
                  <a:tcPr marL="68580" marR="68580" marT="0" marB="0"/>
                </a:tc>
                <a:tc>
                  <a:txBody>
                    <a:bodyPr/>
                    <a:lstStyle/>
                    <a:p>
                      <a:pPr algn="ctr">
                        <a:lnSpc>
                          <a:spcPct val="115000"/>
                        </a:lnSpc>
                        <a:spcAft>
                          <a:spcPts val="0"/>
                        </a:spcAft>
                      </a:pPr>
                      <a:r>
                        <a:rPr lang="uk-UA" sz="900">
                          <a:effectLst/>
                        </a:rPr>
                        <a:t>529</a:t>
                      </a:r>
                      <a:endParaRPr lang="uk-UA" sz="1100">
                        <a:effectLst/>
                        <a:latin typeface="Times New Roman"/>
                        <a:ea typeface="Calibri"/>
                      </a:endParaRPr>
                    </a:p>
                  </a:txBody>
                  <a:tcPr marL="68580" marR="68580" marT="0" marB="0"/>
                </a:tc>
                <a:tc>
                  <a:txBody>
                    <a:bodyPr/>
                    <a:lstStyle/>
                    <a:p>
                      <a:pPr algn="ctr">
                        <a:lnSpc>
                          <a:spcPct val="115000"/>
                        </a:lnSpc>
                        <a:spcAft>
                          <a:spcPts val="0"/>
                        </a:spcAft>
                      </a:pPr>
                      <a:r>
                        <a:rPr lang="uk-UA" sz="900">
                          <a:effectLst/>
                        </a:rPr>
                        <a:t>760</a:t>
                      </a:r>
                      <a:endParaRPr lang="uk-UA" sz="1100">
                        <a:effectLst/>
                        <a:latin typeface="Times New Roman"/>
                        <a:ea typeface="Calibri"/>
                      </a:endParaRPr>
                    </a:p>
                  </a:txBody>
                  <a:tcPr marL="68580" marR="68580" marT="0" marB="0"/>
                </a:tc>
                <a:tc>
                  <a:txBody>
                    <a:bodyPr/>
                    <a:lstStyle/>
                    <a:p>
                      <a:pPr algn="ctr">
                        <a:lnSpc>
                          <a:spcPct val="115000"/>
                        </a:lnSpc>
                        <a:spcAft>
                          <a:spcPts val="0"/>
                        </a:spcAft>
                      </a:pPr>
                      <a:r>
                        <a:rPr lang="uk-UA" sz="900">
                          <a:effectLst/>
                        </a:rPr>
                        <a:t>1044</a:t>
                      </a:r>
                      <a:endParaRPr lang="uk-UA" sz="1100">
                        <a:effectLst/>
                        <a:latin typeface="Times New Roman"/>
                        <a:ea typeface="Calibri"/>
                      </a:endParaRPr>
                    </a:p>
                  </a:txBody>
                  <a:tcPr marL="68580" marR="68580" marT="0" marB="0"/>
                </a:tc>
                <a:tc>
                  <a:txBody>
                    <a:bodyPr/>
                    <a:lstStyle/>
                    <a:p>
                      <a:pPr algn="ctr">
                        <a:lnSpc>
                          <a:spcPct val="115000"/>
                        </a:lnSpc>
                        <a:spcAft>
                          <a:spcPts val="0"/>
                        </a:spcAft>
                      </a:pPr>
                      <a:r>
                        <a:rPr lang="uk-UA" sz="900">
                          <a:effectLst/>
                        </a:rPr>
                        <a:t>1365</a:t>
                      </a:r>
                      <a:endParaRPr lang="uk-UA" sz="1100">
                        <a:effectLst/>
                        <a:latin typeface="Times New Roman"/>
                        <a:ea typeface="Calibri"/>
                      </a:endParaRPr>
                    </a:p>
                  </a:txBody>
                  <a:tcPr marL="68580" marR="68580" marT="0" marB="0"/>
                </a:tc>
                <a:tc>
                  <a:txBody>
                    <a:bodyPr/>
                    <a:lstStyle/>
                    <a:p>
                      <a:pPr algn="ctr">
                        <a:lnSpc>
                          <a:spcPct val="115000"/>
                        </a:lnSpc>
                        <a:spcAft>
                          <a:spcPts val="0"/>
                        </a:spcAft>
                      </a:pPr>
                      <a:r>
                        <a:rPr lang="uk-UA" sz="900">
                          <a:effectLst/>
                        </a:rPr>
                        <a:t>2110</a:t>
                      </a:r>
                      <a:endParaRPr lang="uk-UA" sz="1100">
                        <a:effectLst/>
                        <a:latin typeface="Times New Roman"/>
                        <a:ea typeface="Calibri"/>
                      </a:endParaRPr>
                    </a:p>
                  </a:txBody>
                  <a:tcPr marL="68580" marR="68580" marT="0" marB="0"/>
                </a:tc>
                <a:tc>
                  <a:txBody>
                    <a:bodyPr/>
                    <a:lstStyle/>
                    <a:p>
                      <a:pPr algn="ctr">
                        <a:lnSpc>
                          <a:spcPct val="115000"/>
                        </a:lnSpc>
                        <a:spcAft>
                          <a:spcPts val="0"/>
                        </a:spcAft>
                      </a:pPr>
                      <a:r>
                        <a:rPr lang="uk-UA" sz="900">
                          <a:effectLst/>
                        </a:rPr>
                        <a:t>3053</a:t>
                      </a:r>
                      <a:endParaRPr lang="uk-UA" sz="1100">
                        <a:effectLst/>
                        <a:latin typeface="Times New Roman"/>
                        <a:ea typeface="Calibri"/>
                      </a:endParaRPr>
                    </a:p>
                  </a:txBody>
                  <a:tcPr marL="68580" marR="68580" marT="0" marB="0"/>
                </a:tc>
                <a:tc>
                  <a:txBody>
                    <a:bodyPr/>
                    <a:lstStyle/>
                    <a:p>
                      <a:pPr algn="ctr">
                        <a:lnSpc>
                          <a:spcPct val="115000"/>
                        </a:lnSpc>
                        <a:spcAft>
                          <a:spcPts val="0"/>
                        </a:spcAft>
                      </a:pPr>
                      <a:r>
                        <a:rPr lang="uk-UA" sz="900">
                          <a:effectLst/>
                        </a:rPr>
                        <a:t>4050</a:t>
                      </a:r>
                      <a:endParaRPr lang="uk-UA" sz="1100">
                        <a:effectLst/>
                        <a:latin typeface="Times New Roman"/>
                        <a:ea typeface="Calibri"/>
                      </a:endParaRPr>
                    </a:p>
                  </a:txBody>
                  <a:tcPr marL="68580" marR="68580" marT="0" marB="0"/>
                </a:tc>
                <a:tc>
                  <a:txBody>
                    <a:bodyPr/>
                    <a:lstStyle/>
                    <a:p>
                      <a:pPr algn="ctr">
                        <a:lnSpc>
                          <a:spcPct val="115000"/>
                        </a:lnSpc>
                        <a:spcAft>
                          <a:spcPts val="0"/>
                        </a:spcAft>
                      </a:pPr>
                      <a:r>
                        <a:rPr lang="uk-UA" sz="900">
                          <a:effectLst/>
                        </a:rPr>
                        <a:t>–</a:t>
                      </a:r>
                      <a:endParaRPr lang="uk-UA" sz="1100">
                        <a:effectLst/>
                        <a:latin typeface="Times New Roman"/>
                        <a:ea typeface="Calibri"/>
                      </a:endParaRPr>
                    </a:p>
                  </a:txBody>
                  <a:tcPr marL="68580" marR="68580" marT="0" marB="0"/>
                </a:tc>
                <a:extLst>
                  <a:ext uri="{0D108BD9-81ED-4DB2-BD59-A6C34878D82A}">
                    <a16:rowId xmlns:a16="http://schemas.microsoft.com/office/drawing/2014/main" val="10014"/>
                  </a:ext>
                </a:extLst>
              </a:tr>
              <a:tr h="212163">
                <a:tc>
                  <a:txBody>
                    <a:bodyPr/>
                    <a:lstStyle/>
                    <a:p>
                      <a:pPr algn="ctr">
                        <a:lnSpc>
                          <a:spcPct val="115000"/>
                        </a:lnSpc>
                        <a:spcAft>
                          <a:spcPts val="0"/>
                        </a:spcAft>
                      </a:pPr>
                      <a:r>
                        <a:rPr lang="uk-UA" sz="900">
                          <a:effectLst/>
                        </a:rPr>
                        <a:t>140</a:t>
                      </a:r>
                      <a:endParaRPr lang="uk-UA" sz="1100">
                        <a:effectLst/>
                        <a:latin typeface="Times New Roman"/>
                        <a:ea typeface="Calibri"/>
                      </a:endParaRPr>
                    </a:p>
                  </a:txBody>
                  <a:tcPr marL="68580" marR="68580" marT="0" marB="0"/>
                </a:tc>
                <a:tc>
                  <a:txBody>
                    <a:bodyPr/>
                    <a:lstStyle/>
                    <a:p>
                      <a:pPr algn="ctr">
                        <a:lnSpc>
                          <a:spcPct val="115000"/>
                        </a:lnSpc>
                        <a:spcAft>
                          <a:spcPts val="0"/>
                        </a:spcAft>
                      </a:pPr>
                      <a:r>
                        <a:rPr lang="uk-UA" sz="900">
                          <a:effectLst/>
                        </a:rPr>
                        <a:t>49,8</a:t>
                      </a:r>
                      <a:endParaRPr lang="uk-UA" sz="1100">
                        <a:effectLst/>
                        <a:latin typeface="Times New Roman"/>
                        <a:ea typeface="Calibri"/>
                      </a:endParaRPr>
                    </a:p>
                  </a:txBody>
                  <a:tcPr marL="68580" marR="68580" marT="0" marB="0"/>
                </a:tc>
                <a:tc>
                  <a:txBody>
                    <a:bodyPr/>
                    <a:lstStyle/>
                    <a:p>
                      <a:pPr algn="ctr">
                        <a:lnSpc>
                          <a:spcPct val="115000"/>
                        </a:lnSpc>
                        <a:spcAft>
                          <a:spcPts val="0"/>
                        </a:spcAft>
                      </a:pPr>
                      <a:r>
                        <a:rPr lang="uk-UA" sz="900">
                          <a:effectLst/>
                        </a:rPr>
                        <a:t>349</a:t>
                      </a:r>
                      <a:endParaRPr lang="uk-UA" sz="1100">
                        <a:effectLst/>
                        <a:latin typeface="Times New Roman"/>
                        <a:ea typeface="Calibri"/>
                      </a:endParaRPr>
                    </a:p>
                  </a:txBody>
                  <a:tcPr marL="68580" marR="68580" marT="0" marB="0"/>
                </a:tc>
                <a:tc>
                  <a:txBody>
                    <a:bodyPr/>
                    <a:lstStyle/>
                    <a:p>
                      <a:pPr algn="ctr">
                        <a:lnSpc>
                          <a:spcPct val="115000"/>
                        </a:lnSpc>
                        <a:spcAft>
                          <a:spcPts val="0"/>
                        </a:spcAft>
                      </a:pPr>
                      <a:r>
                        <a:rPr lang="uk-UA" sz="900">
                          <a:effectLst/>
                        </a:rPr>
                        <a:t>547</a:t>
                      </a:r>
                      <a:endParaRPr lang="uk-UA" sz="1100">
                        <a:effectLst/>
                        <a:latin typeface="Times New Roman"/>
                        <a:ea typeface="Calibri"/>
                      </a:endParaRPr>
                    </a:p>
                  </a:txBody>
                  <a:tcPr marL="68580" marR="68580" marT="0" marB="0"/>
                </a:tc>
                <a:tc>
                  <a:txBody>
                    <a:bodyPr/>
                    <a:lstStyle/>
                    <a:p>
                      <a:pPr algn="ctr">
                        <a:lnSpc>
                          <a:spcPct val="115000"/>
                        </a:lnSpc>
                        <a:spcAft>
                          <a:spcPts val="0"/>
                        </a:spcAft>
                      </a:pPr>
                      <a:r>
                        <a:rPr lang="uk-UA" sz="900">
                          <a:effectLst/>
                        </a:rPr>
                        <a:t>787</a:t>
                      </a:r>
                      <a:endParaRPr lang="uk-UA" sz="1100">
                        <a:effectLst/>
                        <a:latin typeface="Times New Roman"/>
                        <a:ea typeface="Calibri"/>
                      </a:endParaRPr>
                    </a:p>
                  </a:txBody>
                  <a:tcPr marL="68580" marR="68580" marT="0" marB="0"/>
                </a:tc>
                <a:tc>
                  <a:txBody>
                    <a:bodyPr/>
                    <a:lstStyle/>
                    <a:p>
                      <a:pPr algn="ctr">
                        <a:lnSpc>
                          <a:spcPct val="115000"/>
                        </a:lnSpc>
                        <a:spcAft>
                          <a:spcPts val="0"/>
                        </a:spcAft>
                      </a:pPr>
                      <a:r>
                        <a:rPr lang="uk-UA" sz="900">
                          <a:effectLst/>
                        </a:rPr>
                        <a:t>1080</a:t>
                      </a:r>
                      <a:endParaRPr lang="uk-UA" sz="1100">
                        <a:effectLst/>
                        <a:latin typeface="Times New Roman"/>
                        <a:ea typeface="Calibri"/>
                      </a:endParaRPr>
                    </a:p>
                  </a:txBody>
                  <a:tcPr marL="68580" marR="68580" marT="0" marB="0"/>
                </a:tc>
                <a:tc>
                  <a:txBody>
                    <a:bodyPr/>
                    <a:lstStyle/>
                    <a:p>
                      <a:pPr algn="ctr">
                        <a:lnSpc>
                          <a:spcPct val="115000"/>
                        </a:lnSpc>
                        <a:spcAft>
                          <a:spcPts val="0"/>
                        </a:spcAft>
                      </a:pPr>
                      <a:r>
                        <a:rPr lang="uk-UA" sz="900">
                          <a:effectLst/>
                        </a:rPr>
                        <a:t>1420</a:t>
                      </a:r>
                      <a:endParaRPr lang="uk-UA" sz="1100">
                        <a:effectLst/>
                        <a:latin typeface="Times New Roman"/>
                        <a:ea typeface="Calibri"/>
                      </a:endParaRPr>
                    </a:p>
                  </a:txBody>
                  <a:tcPr marL="68580" marR="68580" marT="0" marB="0"/>
                </a:tc>
                <a:tc>
                  <a:txBody>
                    <a:bodyPr/>
                    <a:lstStyle/>
                    <a:p>
                      <a:pPr algn="ctr">
                        <a:lnSpc>
                          <a:spcPct val="115000"/>
                        </a:lnSpc>
                        <a:spcAft>
                          <a:spcPts val="0"/>
                        </a:spcAft>
                      </a:pPr>
                      <a:r>
                        <a:rPr lang="uk-UA" sz="900">
                          <a:effectLst/>
                        </a:rPr>
                        <a:t>2188</a:t>
                      </a:r>
                      <a:endParaRPr lang="uk-UA" sz="1100">
                        <a:effectLst/>
                        <a:latin typeface="Times New Roman"/>
                        <a:ea typeface="Calibri"/>
                      </a:endParaRPr>
                    </a:p>
                  </a:txBody>
                  <a:tcPr marL="68580" marR="68580" marT="0" marB="0"/>
                </a:tc>
                <a:tc>
                  <a:txBody>
                    <a:bodyPr/>
                    <a:lstStyle/>
                    <a:p>
                      <a:pPr algn="ctr">
                        <a:lnSpc>
                          <a:spcPct val="115000"/>
                        </a:lnSpc>
                        <a:spcAft>
                          <a:spcPts val="0"/>
                        </a:spcAft>
                      </a:pPr>
                      <a:r>
                        <a:rPr lang="uk-UA" sz="900">
                          <a:effectLst/>
                        </a:rPr>
                        <a:t>3168</a:t>
                      </a:r>
                      <a:endParaRPr lang="uk-UA" sz="1100">
                        <a:effectLst/>
                        <a:latin typeface="Times New Roman"/>
                        <a:ea typeface="Calibri"/>
                      </a:endParaRPr>
                    </a:p>
                  </a:txBody>
                  <a:tcPr marL="68580" marR="68580" marT="0" marB="0"/>
                </a:tc>
                <a:tc>
                  <a:txBody>
                    <a:bodyPr/>
                    <a:lstStyle/>
                    <a:p>
                      <a:pPr algn="ctr">
                        <a:lnSpc>
                          <a:spcPct val="115000"/>
                        </a:lnSpc>
                        <a:spcAft>
                          <a:spcPts val="0"/>
                        </a:spcAft>
                      </a:pPr>
                      <a:r>
                        <a:rPr lang="uk-UA" sz="900">
                          <a:effectLst/>
                        </a:rPr>
                        <a:t>–</a:t>
                      </a:r>
                      <a:endParaRPr lang="uk-UA" sz="1100">
                        <a:effectLst/>
                        <a:latin typeface="Times New Roman"/>
                        <a:ea typeface="Calibri"/>
                      </a:endParaRPr>
                    </a:p>
                  </a:txBody>
                  <a:tcPr marL="68580" marR="68580" marT="0" marB="0"/>
                </a:tc>
                <a:tc>
                  <a:txBody>
                    <a:bodyPr/>
                    <a:lstStyle/>
                    <a:p>
                      <a:pPr algn="ctr">
                        <a:lnSpc>
                          <a:spcPct val="115000"/>
                        </a:lnSpc>
                        <a:spcAft>
                          <a:spcPts val="0"/>
                        </a:spcAft>
                      </a:pPr>
                      <a:r>
                        <a:rPr lang="uk-UA" sz="900">
                          <a:effectLst/>
                        </a:rPr>
                        <a:t>–</a:t>
                      </a:r>
                      <a:endParaRPr lang="uk-UA" sz="1100">
                        <a:effectLst/>
                        <a:latin typeface="Times New Roman"/>
                        <a:ea typeface="Calibri"/>
                      </a:endParaRPr>
                    </a:p>
                  </a:txBody>
                  <a:tcPr marL="68580" marR="68580" marT="0" marB="0"/>
                </a:tc>
                <a:extLst>
                  <a:ext uri="{0D108BD9-81ED-4DB2-BD59-A6C34878D82A}">
                    <a16:rowId xmlns:a16="http://schemas.microsoft.com/office/drawing/2014/main" val="10015"/>
                  </a:ext>
                </a:extLst>
              </a:tr>
              <a:tr h="212163">
                <a:tc>
                  <a:txBody>
                    <a:bodyPr/>
                    <a:lstStyle/>
                    <a:p>
                      <a:pPr algn="ctr">
                        <a:lnSpc>
                          <a:spcPct val="115000"/>
                        </a:lnSpc>
                        <a:spcAft>
                          <a:spcPts val="0"/>
                        </a:spcAft>
                      </a:pPr>
                      <a:r>
                        <a:rPr lang="uk-UA" sz="900">
                          <a:effectLst/>
                        </a:rPr>
                        <a:t>150</a:t>
                      </a:r>
                      <a:endParaRPr lang="uk-UA" sz="1100">
                        <a:effectLst/>
                        <a:latin typeface="Times New Roman"/>
                        <a:ea typeface="Calibri"/>
                      </a:endParaRPr>
                    </a:p>
                  </a:txBody>
                  <a:tcPr marL="68580" marR="68580" marT="0" marB="0"/>
                </a:tc>
                <a:tc>
                  <a:txBody>
                    <a:bodyPr/>
                    <a:lstStyle/>
                    <a:p>
                      <a:pPr algn="ctr">
                        <a:lnSpc>
                          <a:spcPct val="115000"/>
                        </a:lnSpc>
                        <a:spcAft>
                          <a:spcPts val="0"/>
                        </a:spcAft>
                      </a:pPr>
                      <a:r>
                        <a:rPr lang="uk-UA" sz="900">
                          <a:effectLst/>
                        </a:rPr>
                        <a:t>51,6</a:t>
                      </a:r>
                      <a:endParaRPr lang="uk-UA" sz="1100">
                        <a:effectLst/>
                        <a:latin typeface="Times New Roman"/>
                        <a:ea typeface="Calibri"/>
                      </a:endParaRPr>
                    </a:p>
                  </a:txBody>
                  <a:tcPr marL="68580" marR="68580" marT="0" marB="0"/>
                </a:tc>
                <a:tc>
                  <a:txBody>
                    <a:bodyPr/>
                    <a:lstStyle/>
                    <a:p>
                      <a:pPr algn="ctr">
                        <a:lnSpc>
                          <a:spcPct val="115000"/>
                        </a:lnSpc>
                        <a:spcAft>
                          <a:spcPts val="0"/>
                        </a:spcAft>
                      </a:pPr>
                      <a:r>
                        <a:rPr lang="uk-UA" sz="900">
                          <a:effectLst/>
                        </a:rPr>
                        <a:t>360</a:t>
                      </a:r>
                      <a:endParaRPr lang="uk-UA" sz="1100">
                        <a:effectLst/>
                        <a:latin typeface="Times New Roman"/>
                        <a:ea typeface="Calibri"/>
                      </a:endParaRPr>
                    </a:p>
                  </a:txBody>
                  <a:tcPr marL="68580" marR="68580" marT="0" marB="0"/>
                </a:tc>
                <a:tc>
                  <a:txBody>
                    <a:bodyPr/>
                    <a:lstStyle/>
                    <a:p>
                      <a:pPr algn="ctr">
                        <a:lnSpc>
                          <a:spcPct val="115000"/>
                        </a:lnSpc>
                        <a:spcAft>
                          <a:spcPts val="0"/>
                        </a:spcAft>
                      </a:pPr>
                      <a:r>
                        <a:rPr lang="uk-UA" sz="900">
                          <a:effectLst/>
                        </a:rPr>
                        <a:t>565</a:t>
                      </a:r>
                      <a:endParaRPr lang="uk-UA" sz="1100">
                        <a:effectLst/>
                        <a:latin typeface="Times New Roman"/>
                        <a:ea typeface="Calibri"/>
                      </a:endParaRPr>
                    </a:p>
                  </a:txBody>
                  <a:tcPr marL="68580" marR="68580" marT="0" marB="0"/>
                </a:tc>
                <a:tc>
                  <a:txBody>
                    <a:bodyPr/>
                    <a:lstStyle/>
                    <a:p>
                      <a:pPr algn="ctr">
                        <a:lnSpc>
                          <a:spcPct val="115000"/>
                        </a:lnSpc>
                        <a:spcAft>
                          <a:spcPts val="0"/>
                        </a:spcAft>
                      </a:pPr>
                      <a:r>
                        <a:rPr lang="uk-UA" sz="900">
                          <a:effectLst/>
                        </a:rPr>
                        <a:t>817</a:t>
                      </a:r>
                      <a:endParaRPr lang="uk-UA" sz="1100">
                        <a:effectLst/>
                        <a:latin typeface="Times New Roman"/>
                        <a:ea typeface="Calibri"/>
                      </a:endParaRPr>
                    </a:p>
                  </a:txBody>
                  <a:tcPr marL="68580" marR="68580" marT="0" marB="0"/>
                </a:tc>
                <a:tc>
                  <a:txBody>
                    <a:bodyPr/>
                    <a:lstStyle/>
                    <a:p>
                      <a:pPr algn="ctr">
                        <a:lnSpc>
                          <a:spcPct val="115000"/>
                        </a:lnSpc>
                        <a:spcAft>
                          <a:spcPts val="0"/>
                        </a:spcAft>
                      </a:pPr>
                      <a:r>
                        <a:rPr lang="uk-UA" sz="900">
                          <a:effectLst/>
                        </a:rPr>
                        <a:t>1116</a:t>
                      </a:r>
                      <a:endParaRPr lang="uk-UA" sz="1100">
                        <a:effectLst/>
                        <a:latin typeface="Times New Roman"/>
                        <a:ea typeface="Calibri"/>
                      </a:endParaRPr>
                    </a:p>
                  </a:txBody>
                  <a:tcPr marL="68580" marR="68580" marT="0" marB="0"/>
                </a:tc>
                <a:tc>
                  <a:txBody>
                    <a:bodyPr/>
                    <a:lstStyle/>
                    <a:p>
                      <a:pPr algn="ctr">
                        <a:lnSpc>
                          <a:spcPct val="115000"/>
                        </a:lnSpc>
                        <a:spcAft>
                          <a:spcPts val="0"/>
                        </a:spcAft>
                      </a:pPr>
                      <a:r>
                        <a:rPr lang="uk-UA" sz="900">
                          <a:effectLst/>
                        </a:rPr>
                        <a:t>1470</a:t>
                      </a:r>
                      <a:endParaRPr lang="uk-UA" sz="1100">
                        <a:effectLst/>
                        <a:latin typeface="Times New Roman"/>
                        <a:ea typeface="Calibri"/>
                      </a:endParaRPr>
                    </a:p>
                  </a:txBody>
                  <a:tcPr marL="68580" marR="68580" marT="0" marB="0"/>
                </a:tc>
                <a:tc>
                  <a:txBody>
                    <a:bodyPr/>
                    <a:lstStyle/>
                    <a:p>
                      <a:pPr algn="ctr">
                        <a:lnSpc>
                          <a:spcPct val="115000"/>
                        </a:lnSpc>
                        <a:spcAft>
                          <a:spcPts val="0"/>
                        </a:spcAft>
                      </a:pPr>
                      <a:r>
                        <a:rPr lang="uk-UA" sz="900">
                          <a:effectLst/>
                        </a:rPr>
                        <a:t>2267</a:t>
                      </a:r>
                      <a:endParaRPr lang="uk-UA" sz="1100">
                        <a:effectLst/>
                        <a:latin typeface="Times New Roman"/>
                        <a:ea typeface="Calibri"/>
                      </a:endParaRPr>
                    </a:p>
                  </a:txBody>
                  <a:tcPr marL="68580" marR="68580" marT="0" marB="0"/>
                </a:tc>
                <a:tc>
                  <a:txBody>
                    <a:bodyPr/>
                    <a:lstStyle/>
                    <a:p>
                      <a:pPr algn="ctr">
                        <a:lnSpc>
                          <a:spcPct val="115000"/>
                        </a:lnSpc>
                        <a:spcAft>
                          <a:spcPts val="0"/>
                        </a:spcAft>
                      </a:pPr>
                      <a:r>
                        <a:rPr lang="uk-UA" sz="900">
                          <a:effectLst/>
                        </a:rPr>
                        <a:t>3278</a:t>
                      </a:r>
                      <a:endParaRPr lang="uk-UA" sz="1100">
                        <a:effectLst/>
                        <a:latin typeface="Times New Roman"/>
                        <a:ea typeface="Calibri"/>
                      </a:endParaRPr>
                    </a:p>
                  </a:txBody>
                  <a:tcPr marL="68580" marR="68580" marT="0" marB="0"/>
                </a:tc>
                <a:tc>
                  <a:txBody>
                    <a:bodyPr/>
                    <a:lstStyle/>
                    <a:p>
                      <a:pPr algn="ctr">
                        <a:lnSpc>
                          <a:spcPct val="115000"/>
                        </a:lnSpc>
                        <a:spcAft>
                          <a:spcPts val="0"/>
                        </a:spcAft>
                      </a:pPr>
                      <a:r>
                        <a:rPr lang="uk-UA" sz="900">
                          <a:effectLst/>
                        </a:rPr>
                        <a:t>–</a:t>
                      </a:r>
                      <a:endParaRPr lang="uk-UA" sz="1100">
                        <a:effectLst/>
                        <a:latin typeface="Times New Roman"/>
                        <a:ea typeface="Calibri"/>
                      </a:endParaRPr>
                    </a:p>
                  </a:txBody>
                  <a:tcPr marL="68580" marR="68580" marT="0" marB="0"/>
                </a:tc>
                <a:tc>
                  <a:txBody>
                    <a:bodyPr/>
                    <a:lstStyle/>
                    <a:p>
                      <a:pPr algn="ctr">
                        <a:lnSpc>
                          <a:spcPct val="115000"/>
                        </a:lnSpc>
                        <a:spcAft>
                          <a:spcPts val="0"/>
                        </a:spcAft>
                      </a:pPr>
                      <a:r>
                        <a:rPr lang="uk-UA" sz="900" dirty="0">
                          <a:effectLst/>
                        </a:rPr>
                        <a:t>–</a:t>
                      </a:r>
                      <a:endParaRPr lang="uk-UA" sz="1100" dirty="0">
                        <a:effectLst/>
                        <a:latin typeface="Times New Roman"/>
                        <a:ea typeface="Calibri"/>
                      </a:endParaRPr>
                    </a:p>
                  </a:txBody>
                  <a:tcPr marL="68580" marR="68580" marT="0" marB="0"/>
                </a:tc>
                <a:extLst>
                  <a:ext uri="{0D108BD9-81ED-4DB2-BD59-A6C34878D82A}">
                    <a16:rowId xmlns:a16="http://schemas.microsoft.com/office/drawing/2014/main" val="10016"/>
                  </a:ext>
                </a:extLst>
              </a:tr>
            </a:tbl>
          </a:graphicData>
        </a:graphic>
      </p:graphicFrame>
    </p:spTree>
    <p:extLst>
      <p:ext uri="{BB962C8B-B14F-4D97-AF65-F5344CB8AC3E}">
        <p14:creationId xmlns:p14="http://schemas.microsoft.com/office/powerpoint/2010/main" val="402814782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7504" y="227013"/>
            <a:ext cx="9036496" cy="1143000"/>
          </a:xfrm>
        </p:spPr>
        <p:txBody>
          <a:bodyPr>
            <a:normAutofit/>
          </a:bodyPr>
          <a:lstStyle/>
          <a:p>
            <a:r>
              <a:rPr lang="uk-UA" dirty="0"/>
              <a:t>Розробка порід гідромоніторами</a:t>
            </a:r>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2638769" y="-38369"/>
            <a:ext cx="3936238" cy="69825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0" y="5445224"/>
            <a:ext cx="9144000" cy="338554"/>
          </a:xfrm>
          <a:prstGeom prst="rect">
            <a:avLst/>
          </a:prstGeom>
          <a:noFill/>
        </p:spPr>
        <p:txBody>
          <a:bodyPr wrap="square" rtlCol="0">
            <a:spAutoFit/>
          </a:bodyPr>
          <a:lstStyle/>
          <a:p>
            <a:pPr algn="ctr"/>
            <a:r>
              <a:rPr lang="uk-UA" sz="1600" b="1" dirty="0">
                <a:latin typeface="Times New Roman" panose="02020603050405020304" pitchFamily="18" charset="0"/>
                <a:cs typeface="Times New Roman" panose="02020603050405020304" pitchFamily="18" charset="0"/>
              </a:rPr>
              <a:t>Технологічна схема гідромоніторного розмивання розкривних порід </a:t>
            </a:r>
          </a:p>
        </p:txBody>
      </p:sp>
    </p:spTree>
    <p:extLst>
      <p:ext uri="{BB962C8B-B14F-4D97-AF65-F5344CB8AC3E}">
        <p14:creationId xmlns:p14="http://schemas.microsoft.com/office/powerpoint/2010/main" val="29928302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7504" y="227013"/>
            <a:ext cx="9036496" cy="1143000"/>
          </a:xfrm>
        </p:spPr>
        <p:txBody>
          <a:bodyPr>
            <a:normAutofit/>
          </a:bodyPr>
          <a:lstStyle/>
          <a:p>
            <a:r>
              <a:rPr lang="uk-UA" dirty="0"/>
              <a:t>Розробка порід гідромоніторами</a:t>
            </a:r>
          </a:p>
        </p:txBody>
      </p:sp>
      <p:sp>
        <p:nvSpPr>
          <p:cNvPr id="8" name="TextBox 7"/>
          <p:cNvSpPr txBox="1"/>
          <p:nvPr/>
        </p:nvSpPr>
        <p:spPr>
          <a:xfrm>
            <a:off x="0" y="5614500"/>
            <a:ext cx="9144000" cy="830997"/>
          </a:xfrm>
          <a:prstGeom prst="rect">
            <a:avLst/>
          </a:prstGeom>
          <a:noFill/>
        </p:spPr>
        <p:txBody>
          <a:bodyPr wrap="square" rtlCol="0">
            <a:spAutoFit/>
          </a:bodyPr>
          <a:lstStyle/>
          <a:p>
            <a:pPr algn="ctr"/>
            <a:r>
              <a:rPr lang="uk-UA" sz="1600" b="1" dirty="0">
                <a:latin typeface="Times New Roman" panose="02020603050405020304" pitchFamily="18" charset="0"/>
                <a:cs typeface="Times New Roman" panose="02020603050405020304" pitchFamily="18" charset="0"/>
              </a:rPr>
              <a:t>Схема гідромоніторної розробки розкривних порід:</a:t>
            </a:r>
          </a:p>
          <a:p>
            <a:pPr algn="ctr"/>
            <a:r>
              <a:rPr lang="uk-UA" sz="1600" dirty="0">
                <a:latin typeface="Times New Roman" panose="02020603050405020304" pitchFamily="18" charset="0"/>
                <a:cs typeface="Times New Roman" panose="02020603050405020304" pitchFamily="18" charset="0"/>
              </a:rPr>
              <a:t>1 – землесосна станція; 2 – гідромонітор; 3 – зумпф; 4 – водовід; 5 – пульпопровід; </a:t>
            </a:r>
          </a:p>
          <a:p>
            <a:pPr algn="ctr"/>
            <a:r>
              <a:rPr lang="uk-UA" sz="1600" dirty="0">
                <a:latin typeface="Times New Roman" panose="02020603050405020304" pitchFamily="18" charset="0"/>
                <a:cs typeface="Times New Roman" panose="02020603050405020304" pitchFamily="18" charset="0"/>
              </a:rPr>
              <a:t>6 – </a:t>
            </a:r>
            <a:r>
              <a:rPr lang="uk-UA" sz="1600" dirty="0" err="1">
                <a:latin typeface="Times New Roman" panose="02020603050405020304" pitchFamily="18" charset="0"/>
                <a:cs typeface="Times New Roman" panose="02020603050405020304" pitchFamily="18" charset="0"/>
              </a:rPr>
              <a:t>пульповідвідна</a:t>
            </a:r>
            <a:r>
              <a:rPr lang="uk-UA" sz="1600" dirty="0">
                <a:latin typeface="Times New Roman" panose="02020603050405020304" pitchFamily="18" charset="0"/>
                <a:cs typeface="Times New Roman" panose="02020603050405020304" pitchFamily="18" charset="0"/>
              </a:rPr>
              <a:t> канава; </a:t>
            </a:r>
            <a:r>
              <a:rPr lang="uk-UA" sz="1600" b="1" dirty="0">
                <a:latin typeface="Times New Roman" panose="02020603050405020304" pitchFamily="18" charset="0"/>
                <a:cs typeface="Times New Roman" panose="02020603050405020304" pitchFamily="18" charset="0"/>
              </a:rPr>
              <a:t> </a:t>
            </a:r>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46486" y="1476483"/>
            <a:ext cx="4651027" cy="41380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9536118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7504" y="227013"/>
            <a:ext cx="9036496" cy="1143000"/>
          </a:xfrm>
        </p:spPr>
        <p:txBody>
          <a:bodyPr>
            <a:normAutofit/>
          </a:bodyPr>
          <a:lstStyle/>
          <a:p>
            <a:r>
              <a:rPr lang="uk-UA" dirty="0"/>
              <a:t>Розробка порід гідромоніторами</a:t>
            </a:r>
          </a:p>
        </p:txBody>
      </p:sp>
      <p:sp>
        <p:nvSpPr>
          <p:cNvPr id="8" name="TextBox 7"/>
          <p:cNvSpPr txBox="1"/>
          <p:nvPr/>
        </p:nvSpPr>
        <p:spPr>
          <a:xfrm>
            <a:off x="0" y="4941168"/>
            <a:ext cx="9144000" cy="1569660"/>
          </a:xfrm>
          <a:prstGeom prst="rect">
            <a:avLst/>
          </a:prstGeom>
          <a:noFill/>
        </p:spPr>
        <p:txBody>
          <a:bodyPr wrap="square" rtlCol="0">
            <a:spAutoFit/>
          </a:bodyPr>
          <a:lstStyle/>
          <a:p>
            <a:pPr algn="ctr"/>
            <a:r>
              <a:rPr lang="uk-UA" sz="1600" b="1" dirty="0">
                <a:latin typeface="Times New Roman" panose="02020603050405020304" pitchFamily="18" charset="0"/>
                <a:cs typeface="Times New Roman" panose="02020603050405020304" pitchFamily="18" charset="0"/>
              </a:rPr>
              <a:t>Загальна схема гідромоніторної розробки розкривних порід:</a:t>
            </a:r>
          </a:p>
          <a:p>
            <a:pPr algn="ctr"/>
            <a:r>
              <a:rPr lang="uk-UA" sz="1600" dirty="0">
                <a:latin typeface="Times New Roman" panose="02020603050405020304" pitchFamily="18" charset="0"/>
                <a:cs typeface="Times New Roman" panose="02020603050405020304" pitchFamily="18" charset="0"/>
              </a:rPr>
              <a:t>1 – джерело водозабезпечення; 2 – водозабірна установка; 3 – насосна станція; 4 – напірний водопровід (водовід); 5 – гідромонітор; 6 – вибій; 7 – розмита порода (пульпа); 8 – зумпф; </a:t>
            </a:r>
          </a:p>
          <a:p>
            <a:pPr algn="ctr"/>
            <a:r>
              <a:rPr lang="uk-UA" sz="1600" dirty="0">
                <a:latin typeface="Times New Roman" panose="02020603050405020304" pitchFamily="18" charset="0"/>
                <a:cs typeface="Times New Roman" panose="02020603050405020304" pitchFamily="18" charset="0"/>
              </a:rPr>
              <a:t>9 – </a:t>
            </a:r>
            <a:r>
              <a:rPr lang="uk-UA" sz="1600" dirty="0" err="1">
                <a:latin typeface="Times New Roman" panose="02020603050405020304" pitchFamily="18" charset="0"/>
                <a:cs typeface="Times New Roman" panose="02020603050405020304" pitchFamily="18" charset="0"/>
              </a:rPr>
              <a:t>пульпозабірна</a:t>
            </a:r>
            <a:r>
              <a:rPr lang="uk-UA" sz="1600" dirty="0">
                <a:latin typeface="Times New Roman" panose="02020603050405020304" pitchFamily="18" charset="0"/>
                <a:cs typeface="Times New Roman" panose="02020603050405020304" pitchFamily="18" charset="0"/>
              </a:rPr>
              <a:t> установка; 10 – ґрунтовий насос; 11 – пульпопровід; 12 – гідровідвал; 13 – осад (ґрунт); 14 – освітлена вода; 15 – шандорний колодязь для відводу освітленої води; 16 – лоток для скиду освітленої води</a:t>
            </a:r>
            <a:endParaRPr lang="uk-UA" sz="1600" b="1" dirty="0">
              <a:latin typeface="Times New Roman" panose="02020603050405020304" pitchFamily="18" charset="0"/>
              <a:cs typeface="Times New Roman" panose="02020603050405020304" pitchFamily="18" charset="0"/>
            </a:endParaRPr>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1839" y="1412778"/>
            <a:ext cx="6820321" cy="36284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3185097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7504" y="227013"/>
            <a:ext cx="9036496" cy="1143000"/>
          </a:xfrm>
        </p:spPr>
        <p:txBody>
          <a:bodyPr>
            <a:normAutofit/>
          </a:bodyPr>
          <a:lstStyle/>
          <a:p>
            <a:r>
              <a:rPr lang="uk-UA" dirty="0"/>
              <a:t>Розробка порід гідромоніторами</a:t>
            </a:r>
          </a:p>
        </p:txBody>
      </p:sp>
      <p:sp>
        <p:nvSpPr>
          <p:cNvPr id="8" name="TextBox 7"/>
          <p:cNvSpPr txBox="1"/>
          <p:nvPr/>
        </p:nvSpPr>
        <p:spPr>
          <a:xfrm>
            <a:off x="4245843" y="2852936"/>
            <a:ext cx="4736232" cy="1323439"/>
          </a:xfrm>
          <a:prstGeom prst="rect">
            <a:avLst/>
          </a:prstGeom>
          <a:noFill/>
        </p:spPr>
        <p:txBody>
          <a:bodyPr wrap="square" rtlCol="0">
            <a:spAutoFit/>
          </a:bodyPr>
          <a:lstStyle/>
          <a:p>
            <a:pPr algn="ctr"/>
            <a:r>
              <a:rPr lang="uk-UA" sz="1600" b="1" dirty="0">
                <a:latin typeface="Times New Roman" panose="02020603050405020304" pitchFamily="18" charset="0"/>
                <a:cs typeface="Times New Roman" panose="02020603050405020304" pitchFamily="18" charset="0"/>
              </a:rPr>
              <a:t>Схеми прибирання недомиву із використанням бульдозера (а) та екскаватора (б) :</a:t>
            </a:r>
          </a:p>
          <a:p>
            <a:pPr algn="ctr"/>
            <a:r>
              <a:rPr lang="uk-UA" sz="1600" dirty="0">
                <a:latin typeface="Times New Roman" panose="02020603050405020304" pitchFamily="18" charset="0"/>
                <a:cs typeface="Times New Roman" panose="02020603050405020304" pitchFamily="18" charset="0"/>
              </a:rPr>
              <a:t>1 – ґрунтовий насос; 2 – гідромонітор; 3 – зумпф;</a:t>
            </a:r>
          </a:p>
          <a:p>
            <a:pPr algn="ctr"/>
            <a:r>
              <a:rPr lang="uk-UA" sz="1600" dirty="0">
                <a:latin typeface="Times New Roman" panose="02020603050405020304" pitchFamily="18" charset="0"/>
                <a:cs typeface="Times New Roman" panose="02020603050405020304" pitchFamily="18" charset="0"/>
              </a:rPr>
              <a:t> 4 – бульдозер; 5 – насип породи із недомиву; </a:t>
            </a:r>
          </a:p>
          <a:p>
            <a:pPr algn="ctr"/>
            <a:r>
              <a:rPr lang="uk-UA" sz="1600" dirty="0">
                <a:latin typeface="Times New Roman" panose="02020603050405020304" pitchFamily="18" charset="0"/>
                <a:cs typeface="Times New Roman" panose="02020603050405020304" pitchFamily="18" charset="0"/>
              </a:rPr>
              <a:t>6 – водовід;  7 – пульпопровід; 8 - екскаватор</a:t>
            </a:r>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412775"/>
            <a:ext cx="3600400" cy="50335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8944620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7504" y="227013"/>
            <a:ext cx="9036496" cy="1143000"/>
          </a:xfrm>
        </p:spPr>
        <p:txBody>
          <a:bodyPr>
            <a:normAutofit/>
          </a:bodyPr>
          <a:lstStyle/>
          <a:p>
            <a:r>
              <a:rPr lang="uk-UA" dirty="0"/>
              <a:t>Розробка порід гідромоніторами</a:t>
            </a:r>
          </a:p>
        </p:txBody>
      </p:sp>
      <p:sp>
        <p:nvSpPr>
          <p:cNvPr id="8" name="TextBox 7"/>
          <p:cNvSpPr txBox="1"/>
          <p:nvPr/>
        </p:nvSpPr>
        <p:spPr>
          <a:xfrm>
            <a:off x="1475656" y="6021288"/>
            <a:ext cx="6408712" cy="584775"/>
          </a:xfrm>
          <a:prstGeom prst="rect">
            <a:avLst/>
          </a:prstGeom>
          <a:noFill/>
        </p:spPr>
        <p:txBody>
          <a:bodyPr wrap="square" rtlCol="0">
            <a:spAutoFit/>
          </a:bodyPr>
          <a:lstStyle/>
          <a:p>
            <a:pPr algn="ctr"/>
            <a:r>
              <a:rPr lang="uk-UA" sz="1600" b="1" dirty="0">
                <a:latin typeface="Times New Roman" panose="02020603050405020304" pitchFamily="18" charset="0"/>
                <a:cs typeface="Times New Roman" panose="02020603050405020304" pitchFamily="18" charset="0"/>
              </a:rPr>
              <a:t>Номограма для визначення витрат води </a:t>
            </a:r>
            <a:r>
              <a:rPr lang="en-US" sz="1600" b="1" i="1" dirty="0">
                <a:latin typeface="Times New Roman" panose="02020603050405020304" pitchFamily="18" charset="0"/>
                <a:cs typeface="Times New Roman" panose="02020603050405020304" pitchFamily="18" charset="0"/>
              </a:rPr>
              <a:t>Q</a:t>
            </a:r>
            <a:r>
              <a:rPr lang="en-US" sz="1600" b="1" dirty="0">
                <a:latin typeface="Times New Roman" panose="02020603050405020304" pitchFamily="18" charset="0"/>
                <a:cs typeface="Times New Roman" panose="02020603050405020304" pitchFamily="18" charset="0"/>
              </a:rPr>
              <a:t> </a:t>
            </a:r>
            <a:r>
              <a:rPr lang="uk-UA" sz="1600" b="1" dirty="0">
                <a:latin typeface="Times New Roman" panose="02020603050405020304" pitchFamily="18" charset="0"/>
                <a:cs typeface="Times New Roman" panose="02020603050405020304" pitchFamily="18" charset="0"/>
              </a:rPr>
              <a:t>гідромонітором в залежності від напору </a:t>
            </a:r>
            <a:r>
              <a:rPr lang="uk-UA" sz="1600" b="1" i="1" dirty="0">
                <a:latin typeface="Times New Roman" panose="02020603050405020304" pitchFamily="18" charset="0"/>
                <a:cs typeface="Times New Roman" panose="02020603050405020304" pitchFamily="18" charset="0"/>
              </a:rPr>
              <a:t>Н</a:t>
            </a:r>
            <a:r>
              <a:rPr lang="uk-UA" sz="1600" b="1" dirty="0">
                <a:latin typeface="Times New Roman" panose="02020603050405020304" pitchFamily="18" charset="0"/>
                <a:cs typeface="Times New Roman" panose="02020603050405020304" pitchFamily="18" charset="0"/>
              </a:rPr>
              <a:t> та діаметру насадки </a:t>
            </a:r>
            <a:r>
              <a:rPr lang="en-US" sz="1600" b="1" i="1" dirty="0">
                <a:latin typeface="Times New Roman" panose="02020603050405020304" pitchFamily="18" charset="0"/>
                <a:cs typeface="Times New Roman" panose="02020603050405020304" pitchFamily="18" charset="0"/>
              </a:rPr>
              <a:t>d</a:t>
            </a:r>
            <a:endParaRPr lang="uk-UA" sz="1600" b="1" i="1" dirty="0">
              <a:latin typeface="Times New Roman" panose="02020603050405020304" pitchFamily="18" charset="0"/>
              <a:cs typeface="Times New Roman" panose="02020603050405020304" pitchFamily="18" charset="0"/>
            </a:endParaRPr>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87824" y="1412777"/>
            <a:ext cx="3114815" cy="46085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508578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uk-UA" dirty="0"/>
              <a:t>Гідромеханізація</a:t>
            </a:r>
          </a:p>
        </p:txBody>
      </p:sp>
      <p:sp>
        <p:nvSpPr>
          <p:cNvPr id="4" name="TextBox 3"/>
          <p:cNvSpPr txBox="1"/>
          <p:nvPr/>
        </p:nvSpPr>
        <p:spPr>
          <a:xfrm>
            <a:off x="179512" y="1484784"/>
            <a:ext cx="8856984" cy="2123658"/>
          </a:xfrm>
          <a:prstGeom prst="rect">
            <a:avLst/>
          </a:prstGeom>
          <a:noFill/>
        </p:spPr>
        <p:txBody>
          <a:bodyPr wrap="square" rtlCol="0">
            <a:spAutoFit/>
          </a:bodyPr>
          <a:lstStyle/>
          <a:p>
            <a:pPr algn="just"/>
            <a:r>
              <a:rPr lang="uk-UA" sz="1600" dirty="0"/>
              <a:t>	</a:t>
            </a:r>
            <a:r>
              <a:rPr lang="uk-UA" sz="2200" dirty="0">
                <a:latin typeface="Times New Roman" panose="02020603050405020304" pitchFamily="18" charset="0"/>
                <a:cs typeface="Times New Roman" panose="02020603050405020304" pitchFamily="18" charset="0"/>
              </a:rPr>
              <a:t>При визначенні ефективності використання гідромеханізації гірничих робіт необхідно враховувати: фізико-механічні властивості порід; гірничо-геологічні умови розробки (у тому числі міцність і падіння пластів); наявність необхідної території для розташування гідровідвалів; наявність джерела води і енергопостачання; вартість енергії; кліматичні умови.</a:t>
            </a:r>
          </a:p>
        </p:txBody>
      </p:sp>
    </p:spTree>
    <p:extLst>
      <p:ext uri="{BB962C8B-B14F-4D97-AF65-F5344CB8AC3E}">
        <p14:creationId xmlns:p14="http://schemas.microsoft.com/office/powerpoint/2010/main" val="193132376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7504" y="227013"/>
            <a:ext cx="9036496" cy="1143000"/>
          </a:xfrm>
        </p:spPr>
        <p:txBody>
          <a:bodyPr>
            <a:normAutofit/>
          </a:bodyPr>
          <a:lstStyle/>
          <a:p>
            <a:r>
              <a:rPr lang="uk-UA" dirty="0"/>
              <a:t>Розробка порід гідромоніторами</a:t>
            </a:r>
          </a:p>
        </p:txBody>
      </p:sp>
      <p:graphicFrame>
        <p:nvGraphicFramePr>
          <p:cNvPr id="3" name="Таблица 2"/>
          <p:cNvGraphicFramePr>
            <a:graphicFrameLocks noGrp="1"/>
          </p:cNvGraphicFramePr>
          <p:nvPr>
            <p:extLst>
              <p:ext uri="{D42A27DB-BD31-4B8C-83A1-F6EECF244321}">
                <p14:modId xmlns:p14="http://schemas.microsoft.com/office/powerpoint/2010/main" val="733641307"/>
              </p:ext>
            </p:extLst>
          </p:nvPr>
        </p:nvGraphicFramePr>
        <p:xfrm>
          <a:off x="1115616" y="1844824"/>
          <a:ext cx="7200804" cy="4053840"/>
        </p:xfrm>
        <a:graphic>
          <a:graphicData uri="http://schemas.openxmlformats.org/drawingml/2006/table">
            <a:tbl>
              <a:tblPr firstRow="1" bandRow="1">
                <a:tableStyleId>{5C22544A-7EE6-4342-B048-85BDC9FD1C3A}</a:tableStyleId>
              </a:tblPr>
              <a:tblGrid>
                <a:gridCol w="1200134">
                  <a:extLst>
                    <a:ext uri="{9D8B030D-6E8A-4147-A177-3AD203B41FA5}">
                      <a16:colId xmlns:a16="http://schemas.microsoft.com/office/drawing/2014/main" val="20000"/>
                    </a:ext>
                  </a:extLst>
                </a:gridCol>
                <a:gridCol w="1200134">
                  <a:extLst>
                    <a:ext uri="{9D8B030D-6E8A-4147-A177-3AD203B41FA5}">
                      <a16:colId xmlns:a16="http://schemas.microsoft.com/office/drawing/2014/main" val="20001"/>
                    </a:ext>
                  </a:extLst>
                </a:gridCol>
                <a:gridCol w="1200134">
                  <a:extLst>
                    <a:ext uri="{9D8B030D-6E8A-4147-A177-3AD203B41FA5}">
                      <a16:colId xmlns:a16="http://schemas.microsoft.com/office/drawing/2014/main" val="20002"/>
                    </a:ext>
                  </a:extLst>
                </a:gridCol>
                <a:gridCol w="1200134">
                  <a:extLst>
                    <a:ext uri="{9D8B030D-6E8A-4147-A177-3AD203B41FA5}">
                      <a16:colId xmlns:a16="http://schemas.microsoft.com/office/drawing/2014/main" val="20003"/>
                    </a:ext>
                  </a:extLst>
                </a:gridCol>
                <a:gridCol w="1200134">
                  <a:extLst>
                    <a:ext uri="{9D8B030D-6E8A-4147-A177-3AD203B41FA5}">
                      <a16:colId xmlns:a16="http://schemas.microsoft.com/office/drawing/2014/main" val="20004"/>
                    </a:ext>
                  </a:extLst>
                </a:gridCol>
                <a:gridCol w="1200134">
                  <a:extLst>
                    <a:ext uri="{9D8B030D-6E8A-4147-A177-3AD203B41FA5}">
                      <a16:colId xmlns:a16="http://schemas.microsoft.com/office/drawing/2014/main" val="20005"/>
                    </a:ext>
                  </a:extLst>
                </a:gridCol>
              </a:tblGrid>
              <a:tr h="370840">
                <a:tc rowSpan="2">
                  <a:txBody>
                    <a:bodyPr/>
                    <a:lstStyle/>
                    <a:p>
                      <a:pPr algn="ctr"/>
                      <a:r>
                        <a:rPr lang="uk-UA" dirty="0"/>
                        <a:t>Діаметр</a:t>
                      </a:r>
                      <a:r>
                        <a:rPr lang="uk-UA" baseline="0" dirty="0"/>
                        <a:t> труб, мм</a:t>
                      </a:r>
                      <a:endParaRPr lang="uk-UA" dirty="0"/>
                    </a:p>
                  </a:txBody>
                  <a:tcPr/>
                </a:tc>
                <a:tc rowSpan="2">
                  <a:txBody>
                    <a:bodyPr/>
                    <a:lstStyle/>
                    <a:p>
                      <a:pPr algn="ctr"/>
                      <a:r>
                        <a:rPr lang="uk-UA" dirty="0"/>
                        <a:t>Товщина стінки, мм</a:t>
                      </a:r>
                    </a:p>
                  </a:txBody>
                  <a:tcPr/>
                </a:tc>
                <a:tc gridSpan="4">
                  <a:txBody>
                    <a:bodyPr/>
                    <a:lstStyle/>
                    <a:p>
                      <a:pPr algn="ctr"/>
                      <a:r>
                        <a:rPr lang="uk-UA" dirty="0"/>
                        <a:t>Об'єм переміщеної по трубам породи, який призводить до зношення 1 мм товщини стінки труби </a:t>
                      </a:r>
                    </a:p>
                  </a:txBody>
                  <a:tcPr/>
                </a:tc>
                <a:tc hMerge="1">
                  <a:txBody>
                    <a:bodyPr/>
                    <a:lstStyle/>
                    <a:p>
                      <a:endParaRPr lang="uk-UA" dirty="0"/>
                    </a:p>
                  </a:txBody>
                  <a:tcPr/>
                </a:tc>
                <a:tc hMerge="1">
                  <a:txBody>
                    <a:bodyPr/>
                    <a:lstStyle/>
                    <a:p>
                      <a:endParaRPr lang="uk-UA" dirty="0"/>
                    </a:p>
                  </a:txBody>
                  <a:tcPr/>
                </a:tc>
                <a:tc hMerge="1">
                  <a:txBody>
                    <a:bodyPr/>
                    <a:lstStyle/>
                    <a:p>
                      <a:endParaRPr lang="uk-UA" dirty="0"/>
                    </a:p>
                  </a:txBody>
                  <a:tcPr/>
                </a:tc>
                <a:extLst>
                  <a:ext uri="{0D108BD9-81ED-4DB2-BD59-A6C34878D82A}">
                    <a16:rowId xmlns:a16="http://schemas.microsoft.com/office/drawing/2014/main" val="10000"/>
                  </a:ext>
                </a:extLst>
              </a:tr>
              <a:tr h="370840">
                <a:tc vMerge="1">
                  <a:txBody>
                    <a:bodyPr/>
                    <a:lstStyle/>
                    <a:p>
                      <a:endParaRPr lang="uk-UA" dirty="0"/>
                    </a:p>
                  </a:txBody>
                  <a:tcPr/>
                </a:tc>
                <a:tc vMerge="1">
                  <a:txBody>
                    <a:bodyPr/>
                    <a:lstStyle/>
                    <a:p>
                      <a:endParaRPr lang="uk-UA" dirty="0"/>
                    </a:p>
                  </a:txBody>
                  <a:tcPr/>
                </a:tc>
                <a:tc>
                  <a:txBody>
                    <a:bodyPr/>
                    <a:lstStyle/>
                    <a:p>
                      <a:pPr algn="ctr"/>
                      <a:r>
                        <a:rPr lang="uk-UA" dirty="0"/>
                        <a:t>Глинистий пісок</a:t>
                      </a:r>
                    </a:p>
                  </a:txBody>
                  <a:tcPr/>
                </a:tc>
                <a:tc>
                  <a:txBody>
                    <a:bodyPr/>
                    <a:lstStyle/>
                    <a:p>
                      <a:pPr algn="ctr"/>
                      <a:r>
                        <a:rPr lang="uk-UA" dirty="0"/>
                        <a:t>Суглинок</a:t>
                      </a:r>
                    </a:p>
                  </a:txBody>
                  <a:tcPr/>
                </a:tc>
                <a:tc>
                  <a:txBody>
                    <a:bodyPr/>
                    <a:lstStyle/>
                    <a:p>
                      <a:pPr algn="ctr"/>
                      <a:r>
                        <a:rPr lang="uk-UA" dirty="0"/>
                        <a:t>Пісок</a:t>
                      </a:r>
                    </a:p>
                  </a:txBody>
                  <a:tcPr/>
                </a:tc>
                <a:tc>
                  <a:txBody>
                    <a:bodyPr/>
                    <a:lstStyle/>
                    <a:p>
                      <a:pPr algn="ctr"/>
                      <a:r>
                        <a:rPr lang="uk-UA" dirty="0"/>
                        <a:t>Дрібна галька, гравій</a:t>
                      </a:r>
                    </a:p>
                  </a:txBody>
                  <a:tcPr/>
                </a:tc>
                <a:extLst>
                  <a:ext uri="{0D108BD9-81ED-4DB2-BD59-A6C34878D82A}">
                    <a16:rowId xmlns:a16="http://schemas.microsoft.com/office/drawing/2014/main" val="10001"/>
                  </a:ext>
                </a:extLst>
              </a:tr>
              <a:tr h="370840">
                <a:tc>
                  <a:txBody>
                    <a:bodyPr/>
                    <a:lstStyle/>
                    <a:p>
                      <a:pPr algn="ctr"/>
                      <a:r>
                        <a:rPr lang="uk-UA" dirty="0"/>
                        <a:t>200</a:t>
                      </a:r>
                    </a:p>
                  </a:txBody>
                  <a:tcPr/>
                </a:tc>
                <a:tc>
                  <a:txBody>
                    <a:bodyPr/>
                    <a:lstStyle/>
                    <a:p>
                      <a:pPr algn="ctr"/>
                      <a:r>
                        <a:rPr lang="uk-UA" dirty="0"/>
                        <a:t>8</a:t>
                      </a:r>
                    </a:p>
                  </a:txBody>
                  <a:tcPr/>
                </a:tc>
                <a:tc>
                  <a:txBody>
                    <a:bodyPr/>
                    <a:lstStyle/>
                    <a:p>
                      <a:pPr algn="ctr"/>
                      <a:r>
                        <a:rPr lang="uk-UA" dirty="0"/>
                        <a:t>115</a:t>
                      </a:r>
                    </a:p>
                  </a:txBody>
                  <a:tcPr/>
                </a:tc>
                <a:tc>
                  <a:txBody>
                    <a:bodyPr/>
                    <a:lstStyle/>
                    <a:p>
                      <a:pPr algn="ctr"/>
                      <a:r>
                        <a:rPr lang="uk-UA" dirty="0"/>
                        <a:t>150</a:t>
                      </a:r>
                    </a:p>
                  </a:txBody>
                  <a:tcPr/>
                </a:tc>
                <a:tc>
                  <a:txBody>
                    <a:bodyPr/>
                    <a:lstStyle/>
                    <a:p>
                      <a:pPr algn="ctr"/>
                      <a:r>
                        <a:rPr lang="uk-UA" dirty="0"/>
                        <a:t>104</a:t>
                      </a:r>
                    </a:p>
                  </a:txBody>
                  <a:tcPr/>
                </a:tc>
                <a:tc>
                  <a:txBody>
                    <a:bodyPr/>
                    <a:lstStyle/>
                    <a:p>
                      <a:pPr algn="ctr"/>
                      <a:r>
                        <a:rPr lang="uk-UA" dirty="0"/>
                        <a:t>58</a:t>
                      </a:r>
                    </a:p>
                  </a:txBody>
                  <a:tcPr/>
                </a:tc>
                <a:extLst>
                  <a:ext uri="{0D108BD9-81ED-4DB2-BD59-A6C34878D82A}">
                    <a16:rowId xmlns:a16="http://schemas.microsoft.com/office/drawing/2014/main" val="10002"/>
                  </a:ext>
                </a:extLst>
              </a:tr>
              <a:tr h="370840">
                <a:tc>
                  <a:txBody>
                    <a:bodyPr/>
                    <a:lstStyle/>
                    <a:p>
                      <a:pPr algn="ctr"/>
                      <a:r>
                        <a:rPr lang="uk-UA" dirty="0"/>
                        <a:t>300</a:t>
                      </a:r>
                    </a:p>
                  </a:txBody>
                  <a:tcPr/>
                </a:tc>
                <a:tc>
                  <a:txBody>
                    <a:bodyPr/>
                    <a:lstStyle/>
                    <a:p>
                      <a:pPr algn="ctr"/>
                      <a:r>
                        <a:rPr lang="uk-UA" dirty="0"/>
                        <a:t>10</a:t>
                      </a:r>
                    </a:p>
                  </a:txBody>
                  <a:tcPr/>
                </a:tc>
                <a:tc>
                  <a:txBody>
                    <a:bodyPr/>
                    <a:lstStyle/>
                    <a:p>
                      <a:pPr algn="ctr"/>
                      <a:r>
                        <a:rPr lang="uk-UA" dirty="0"/>
                        <a:t>260</a:t>
                      </a:r>
                    </a:p>
                  </a:txBody>
                  <a:tcPr/>
                </a:tc>
                <a:tc>
                  <a:txBody>
                    <a:bodyPr/>
                    <a:lstStyle/>
                    <a:p>
                      <a:pPr algn="ctr"/>
                      <a:r>
                        <a:rPr lang="uk-UA" dirty="0"/>
                        <a:t>328</a:t>
                      </a:r>
                    </a:p>
                  </a:txBody>
                  <a:tcPr/>
                </a:tc>
                <a:tc>
                  <a:txBody>
                    <a:bodyPr/>
                    <a:lstStyle/>
                    <a:p>
                      <a:pPr algn="ctr"/>
                      <a:r>
                        <a:rPr lang="uk-UA" dirty="0"/>
                        <a:t>234</a:t>
                      </a:r>
                    </a:p>
                  </a:txBody>
                  <a:tcPr/>
                </a:tc>
                <a:tc>
                  <a:txBody>
                    <a:bodyPr/>
                    <a:lstStyle/>
                    <a:p>
                      <a:pPr algn="ctr"/>
                      <a:r>
                        <a:rPr lang="uk-UA" dirty="0"/>
                        <a:t>130</a:t>
                      </a:r>
                    </a:p>
                  </a:txBody>
                  <a:tcPr/>
                </a:tc>
                <a:extLst>
                  <a:ext uri="{0D108BD9-81ED-4DB2-BD59-A6C34878D82A}">
                    <a16:rowId xmlns:a16="http://schemas.microsoft.com/office/drawing/2014/main" val="10003"/>
                  </a:ext>
                </a:extLst>
              </a:tr>
              <a:tr h="370840">
                <a:tc>
                  <a:txBody>
                    <a:bodyPr/>
                    <a:lstStyle/>
                    <a:p>
                      <a:pPr algn="ctr"/>
                      <a:r>
                        <a:rPr lang="uk-UA" dirty="0"/>
                        <a:t>350</a:t>
                      </a:r>
                    </a:p>
                  </a:txBody>
                  <a:tcPr/>
                </a:tc>
                <a:tc>
                  <a:txBody>
                    <a:bodyPr/>
                    <a:lstStyle/>
                    <a:p>
                      <a:pPr algn="ctr"/>
                      <a:r>
                        <a:rPr lang="uk-UA" dirty="0"/>
                        <a:t>11</a:t>
                      </a:r>
                    </a:p>
                  </a:txBody>
                  <a:tcPr/>
                </a:tc>
                <a:tc>
                  <a:txBody>
                    <a:bodyPr/>
                    <a:lstStyle/>
                    <a:p>
                      <a:pPr algn="ctr"/>
                      <a:r>
                        <a:rPr lang="uk-UA" dirty="0"/>
                        <a:t>350</a:t>
                      </a:r>
                    </a:p>
                  </a:txBody>
                  <a:tcPr/>
                </a:tc>
                <a:tc>
                  <a:txBody>
                    <a:bodyPr/>
                    <a:lstStyle/>
                    <a:p>
                      <a:pPr algn="ctr"/>
                      <a:r>
                        <a:rPr lang="uk-UA" dirty="0"/>
                        <a:t>453</a:t>
                      </a:r>
                    </a:p>
                  </a:txBody>
                  <a:tcPr/>
                </a:tc>
                <a:tc>
                  <a:txBody>
                    <a:bodyPr/>
                    <a:lstStyle/>
                    <a:p>
                      <a:pPr algn="ctr"/>
                      <a:r>
                        <a:rPr lang="uk-UA" dirty="0"/>
                        <a:t>318  </a:t>
                      </a:r>
                    </a:p>
                  </a:txBody>
                  <a:tcPr/>
                </a:tc>
                <a:tc>
                  <a:txBody>
                    <a:bodyPr/>
                    <a:lstStyle/>
                    <a:p>
                      <a:pPr algn="ctr"/>
                      <a:r>
                        <a:rPr lang="uk-UA" dirty="0"/>
                        <a:t>175</a:t>
                      </a:r>
                    </a:p>
                  </a:txBody>
                  <a:tcPr/>
                </a:tc>
                <a:extLst>
                  <a:ext uri="{0D108BD9-81ED-4DB2-BD59-A6C34878D82A}">
                    <a16:rowId xmlns:a16="http://schemas.microsoft.com/office/drawing/2014/main" val="10004"/>
                  </a:ext>
                </a:extLst>
              </a:tr>
              <a:tr h="370840">
                <a:tc>
                  <a:txBody>
                    <a:bodyPr/>
                    <a:lstStyle/>
                    <a:p>
                      <a:pPr algn="ctr"/>
                      <a:r>
                        <a:rPr lang="uk-UA" dirty="0"/>
                        <a:t>400</a:t>
                      </a:r>
                    </a:p>
                  </a:txBody>
                  <a:tcPr/>
                </a:tc>
                <a:tc>
                  <a:txBody>
                    <a:bodyPr/>
                    <a:lstStyle/>
                    <a:p>
                      <a:pPr algn="ctr"/>
                      <a:r>
                        <a:rPr lang="uk-UA" dirty="0"/>
                        <a:t>11</a:t>
                      </a:r>
                    </a:p>
                  </a:txBody>
                  <a:tcPr/>
                </a:tc>
                <a:tc>
                  <a:txBody>
                    <a:bodyPr/>
                    <a:lstStyle/>
                    <a:p>
                      <a:pPr algn="ctr"/>
                      <a:r>
                        <a:rPr lang="uk-UA" dirty="0"/>
                        <a:t>463</a:t>
                      </a:r>
                    </a:p>
                  </a:txBody>
                  <a:tcPr/>
                </a:tc>
                <a:tc>
                  <a:txBody>
                    <a:bodyPr/>
                    <a:lstStyle/>
                    <a:p>
                      <a:pPr algn="ctr"/>
                      <a:r>
                        <a:rPr lang="uk-UA" dirty="0"/>
                        <a:t>600</a:t>
                      </a:r>
                    </a:p>
                  </a:txBody>
                  <a:tcPr/>
                </a:tc>
                <a:tc>
                  <a:txBody>
                    <a:bodyPr/>
                    <a:lstStyle/>
                    <a:p>
                      <a:pPr algn="ctr"/>
                      <a:r>
                        <a:rPr lang="uk-UA" dirty="0"/>
                        <a:t>417</a:t>
                      </a:r>
                    </a:p>
                  </a:txBody>
                  <a:tcPr/>
                </a:tc>
                <a:tc>
                  <a:txBody>
                    <a:bodyPr/>
                    <a:lstStyle/>
                    <a:p>
                      <a:pPr algn="ctr"/>
                      <a:r>
                        <a:rPr lang="uk-UA" dirty="0"/>
                        <a:t>230</a:t>
                      </a:r>
                    </a:p>
                  </a:txBody>
                  <a:tcPr/>
                </a:tc>
                <a:extLst>
                  <a:ext uri="{0D108BD9-81ED-4DB2-BD59-A6C34878D82A}">
                    <a16:rowId xmlns:a16="http://schemas.microsoft.com/office/drawing/2014/main" val="10005"/>
                  </a:ext>
                </a:extLst>
              </a:tr>
              <a:tr h="370840">
                <a:tc>
                  <a:txBody>
                    <a:bodyPr/>
                    <a:lstStyle/>
                    <a:p>
                      <a:pPr algn="ctr"/>
                      <a:r>
                        <a:rPr lang="uk-UA" dirty="0"/>
                        <a:t>450</a:t>
                      </a:r>
                    </a:p>
                  </a:txBody>
                  <a:tcPr/>
                </a:tc>
                <a:tc>
                  <a:txBody>
                    <a:bodyPr/>
                    <a:lstStyle/>
                    <a:p>
                      <a:pPr algn="ctr"/>
                      <a:r>
                        <a:rPr lang="uk-UA" dirty="0"/>
                        <a:t>11</a:t>
                      </a:r>
                    </a:p>
                  </a:txBody>
                  <a:tcPr/>
                </a:tc>
                <a:tc>
                  <a:txBody>
                    <a:bodyPr/>
                    <a:lstStyle/>
                    <a:p>
                      <a:pPr algn="ctr"/>
                      <a:r>
                        <a:rPr lang="uk-UA" dirty="0"/>
                        <a:t>575</a:t>
                      </a:r>
                    </a:p>
                  </a:txBody>
                  <a:tcPr/>
                </a:tc>
                <a:tc>
                  <a:txBody>
                    <a:bodyPr/>
                    <a:lstStyle/>
                    <a:p>
                      <a:pPr algn="ctr"/>
                      <a:r>
                        <a:rPr lang="uk-UA" dirty="0"/>
                        <a:t>747</a:t>
                      </a:r>
                    </a:p>
                  </a:txBody>
                  <a:tcPr/>
                </a:tc>
                <a:tc>
                  <a:txBody>
                    <a:bodyPr/>
                    <a:lstStyle/>
                    <a:p>
                      <a:pPr algn="ctr"/>
                      <a:r>
                        <a:rPr lang="uk-UA" dirty="0"/>
                        <a:t>518</a:t>
                      </a:r>
                    </a:p>
                  </a:txBody>
                  <a:tcPr/>
                </a:tc>
                <a:tc>
                  <a:txBody>
                    <a:bodyPr/>
                    <a:lstStyle/>
                    <a:p>
                      <a:pPr algn="ctr"/>
                      <a:r>
                        <a:rPr lang="uk-UA" dirty="0"/>
                        <a:t>290</a:t>
                      </a:r>
                    </a:p>
                  </a:txBody>
                  <a:tcPr/>
                </a:tc>
                <a:extLst>
                  <a:ext uri="{0D108BD9-81ED-4DB2-BD59-A6C34878D82A}">
                    <a16:rowId xmlns:a16="http://schemas.microsoft.com/office/drawing/2014/main" val="10006"/>
                  </a:ext>
                </a:extLst>
              </a:tr>
              <a:tr h="370840">
                <a:tc>
                  <a:txBody>
                    <a:bodyPr/>
                    <a:lstStyle/>
                    <a:p>
                      <a:pPr algn="ctr"/>
                      <a:r>
                        <a:rPr lang="uk-UA" dirty="0"/>
                        <a:t>500</a:t>
                      </a:r>
                    </a:p>
                  </a:txBody>
                  <a:tcPr/>
                </a:tc>
                <a:tc>
                  <a:txBody>
                    <a:bodyPr/>
                    <a:lstStyle/>
                    <a:p>
                      <a:pPr algn="ctr"/>
                      <a:r>
                        <a:rPr lang="uk-UA" dirty="0"/>
                        <a:t>12</a:t>
                      </a:r>
                    </a:p>
                  </a:txBody>
                  <a:tcPr/>
                </a:tc>
                <a:tc>
                  <a:txBody>
                    <a:bodyPr/>
                    <a:lstStyle/>
                    <a:p>
                      <a:pPr algn="ctr"/>
                      <a:r>
                        <a:rPr lang="uk-UA" dirty="0"/>
                        <a:t>735</a:t>
                      </a:r>
                    </a:p>
                  </a:txBody>
                  <a:tcPr/>
                </a:tc>
                <a:tc>
                  <a:txBody>
                    <a:bodyPr/>
                    <a:lstStyle/>
                    <a:p>
                      <a:pPr algn="ctr"/>
                      <a:r>
                        <a:rPr lang="uk-UA" dirty="0"/>
                        <a:t>955</a:t>
                      </a:r>
                    </a:p>
                  </a:txBody>
                  <a:tcPr/>
                </a:tc>
                <a:tc>
                  <a:txBody>
                    <a:bodyPr/>
                    <a:lstStyle/>
                    <a:p>
                      <a:pPr algn="ctr"/>
                      <a:r>
                        <a:rPr lang="uk-UA" dirty="0"/>
                        <a:t>652</a:t>
                      </a:r>
                    </a:p>
                  </a:txBody>
                  <a:tcPr/>
                </a:tc>
                <a:tc>
                  <a:txBody>
                    <a:bodyPr/>
                    <a:lstStyle/>
                    <a:p>
                      <a:pPr algn="ctr"/>
                      <a:r>
                        <a:rPr lang="uk-UA" dirty="0"/>
                        <a:t>370</a:t>
                      </a:r>
                    </a:p>
                  </a:txBody>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104724505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7504" y="227013"/>
            <a:ext cx="9036496" cy="1143000"/>
          </a:xfrm>
        </p:spPr>
        <p:txBody>
          <a:bodyPr>
            <a:normAutofit/>
          </a:bodyPr>
          <a:lstStyle/>
          <a:p>
            <a:r>
              <a:rPr lang="uk-UA" dirty="0"/>
              <a:t>Розробка порід гідромоніторами</a:t>
            </a:r>
          </a:p>
        </p:txBody>
      </p:sp>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5656" y="1391445"/>
            <a:ext cx="6120680" cy="42868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755576" y="5678257"/>
            <a:ext cx="7560840" cy="830997"/>
          </a:xfrm>
          <a:prstGeom prst="rect">
            <a:avLst/>
          </a:prstGeom>
          <a:noFill/>
        </p:spPr>
        <p:txBody>
          <a:bodyPr wrap="square" rtlCol="0">
            <a:spAutoFit/>
          </a:bodyPr>
          <a:lstStyle/>
          <a:p>
            <a:pPr algn="ctr"/>
            <a:r>
              <a:rPr lang="uk-UA" sz="1600" b="1" dirty="0">
                <a:latin typeface="Times New Roman" panose="02020603050405020304" pitchFamily="18" charset="0"/>
                <a:cs typeface="Times New Roman" panose="02020603050405020304" pitchFamily="18" charset="0"/>
              </a:rPr>
              <a:t>Схеми відпрацювання уступа при застосуванні «підрізного» насосу:</a:t>
            </a:r>
          </a:p>
          <a:p>
            <a:pPr algn="ctr"/>
            <a:r>
              <a:rPr lang="uk-UA" sz="1600" dirty="0">
                <a:latin typeface="Times New Roman" panose="02020603050405020304" pitchFamily="18" charset="0"/>
                <a:cs typeface="Times New Roman" panose="02020603050405020304" pitchFamily="18" charset="0"/>
              </a:rPr>
              <a:t>1 – гідромонітор; 2 – землесосна станція; 3 – підрізний насос; 4 – пульпопровід; </a:t>
            </a:r>
          </a:p>
          <a:p>
            <a:pPr algn="ctr"/>
            <a:r>
              <a:rPr lang="uk-UA" sz="1600" dirty="0">
                <a:latin typeface="Times New Roman" panose="02020603050405020304" pitchFamily="18" charset="0"/>
                <a:cs typeface="Times New Roman" panose="02020603050405020304" pitchFamily="18" charset="0"/>
              </a:rPr>
              <a:t>5 – водовід;  6 – зумпф</a:t>
            </a:r>
          </a:p>
        </p:txBody>
      </p:sp>
    </p:spTree>
    <p:extLst>
      <p:ext uri="{BB962C8B-B14F-4D97-AF65-F5344CB8AC3E}">
        <p14:creationId xmlns:p14="http://schemas.microsoft.com/office/powerpoint/2010/main" val="139482897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7504" y="227013"/>
            <a:ext cx="9036496" cy="1143000"/>
          </a:xfrm>
        </p:spPr>
        <p:txBody>
          <a:bodyPr>
            <a:normAutofit/>
          </a:bodyPr>
          <a:lstStyle/>
          <a:p>
            <a:r>
              <a:rPr lang="uk-UA" dirty="0"/>
              <a:t>Розробка порід гідромоніторами</a:t>
            </a:r>
          </a:p>
        </p:txBody>
      </p:sp>
      <p:sp>
        <p:nvSpPr>
          <p:cNvPr id="5" name="TextBox 4"/>
          <p:cNvSpPr txBox="1"/>
          <p:nvPr/>
        </p:nvSpPr>
        <p:spPr>
          <a:xfrm>
            <a:off x="251520" y="5906946"/>
            <a:ext cx="8784976" cy="830997"/>
          </a:xfrm>
          <a:prstGeom prst="rect">
            <a:avLst/>
          </a:prstGeom>
          <a:noFill/>
        </p:spPr>
        <p:txBody>
          <a:bodyPr wrap="square" rtlCol="0">
            <a:spAutoFit/>
          </a:bodyPr>
          <a:lstStyle/>
          <a:p>
            <a:pPr algn="ctr"/>
            <a:r>
              <a:rPr lang="uk-UA" sz="1600" b="1" dirty="0">
                <a:latin typeface="Times New Roman" panose="02020603050405020304" pitchFamily="18" charset="0"/>
                <a:cs typeface="Times New Roman" panose="02020603050405020304" pitchFamily="18" charset="0"/>
              </a:rPr>
              <a:t>Схеми розмивання порід супутнім (а), зустрічним (б) та </a:t>
            </a:r>
            <a:r>
              <a:rPr lang="uk-UA" sz="1600" b="1" dirty="0" err="1">
                <a:latin typeface="Times New Roman" panose="02020603050405020304" pitchFamily="18" charset="0"/>
                <a:cs typeface="Times New Roman" panose="02020603050405020304" pitchFamily="18" charset="0"/>
              </a:rPr>
              <a:t>супутньо</a:t>
            </a:r>
            <a:r>
              <a:rPr lang="uk-UA" sz="1600" b="1" dirty="0">
                <a:latin typeface="Times New Roman" panose="02020603050405020304" pitchFamily="18" charset="0"/>
                <a:cs typeface="Times New Roman" panose="02020603050405020304" pitchFamily="18" charset="0"/>
              </a:rPr>
              <a:t>-зустрічним </a:t>
            </a:r>
            <a:r>
              <a:rPr lang="uk-UA" sz="1600" b="1" dirty="0" err="1">
                <a:latin typeface="Times New Roman" panose="02020603050405020304" pitchFamily="18" charset="0"/>
                <a:cs typeface="Times New Roman" panose="02020603050405020304" pitchFamily="18" charset="0"/>
              </a:rPr>
              <a:t>вибоями</a:t>
            </a:r>
            <a:r>
              <a:rPr lang="uk-UA" sz="1600" b="1" dirty="0">
                <a:latin typeface="Times New Roman" panose="02020603050405020304" pitchFamily="18" charset="0"/>
                <a:cs typeface="Times New Roman" panose="02020603050405020304" pitchFamily="18" charset="0"/>
              </a:rPr>
              <a:t> (в) :</a:t>
            </a:r>
          </a:p>
          <a:p>
            <a:pPr algn="ctr"/>
            <a:r>
              <a:rPr lang="uk-UA" sz="1600" dirty="0">
                <a:latin typeface="Times New Roman" panose="02020603050405020304" pitchFamily="18" charset="0"/>
                <a:cs typeface="Times New Roman" panose="02020603050405020304" pitchFamily="18" charset="0"/>
              </a:rPr>
              <a:t>1 – гідромонітор; 2 – водовід; 3 – потік гідросуміші; 4 – зумпф; </a:t>
            </a:r>
          </a:p>
          <a:p>
            <a:pPr algn="ctr"/>
            <a:r>
              <a:rPr lang="uk-UA" sz="1600" dirty="0">
                <a:latin typeface="Times New Roman" panose="02020603050405020304" pitchFamily="18" charset="0"/>
                <a:cs typeface="Times New Roman" panose="02020603050405020304" pitchFamily="18" charset="0"/>
              </a:rPr>
              <a:t>5 – землесосна установка;  6 – пульпопровід</a:t>
            </a:r>
          </a:p>
        </p:txBody>
      </p:sp>
      <p:pic>
        <p:nvPicPr>
          <p:cNvPr id="2355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64593"/>
          <a:stretch/>
        </p:blipFill>
        <p:spPr bwMode="auto">
          <a:xfrm>
            <a:off x="611560" y="1412776"/>
            <a:ext cx="3523473" cy="21602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55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r="12543"/>
          <a:stretch/>
        </p:blipFill>
        <p:spPr bwMode="auto">
          <a:xfrm>
            <a:off x="4866443" y="1412776"/>
            <a:ext cx="3948363" cy="2156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55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15816" y="3569513"/>
            <a:ext cx="3312368" cy="23170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2423998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7504" y="227013"/>
            <a:ext cx="9036496" cy="1143000"/>
          </a:xfrm>
        </p:spPr>
        <p:txBody>
          <a:bodyPr>
            <a:normAutofit fontScale="90000"/>
          </a:bodyPr>
          <a:lstStyle/>
          <a:p>
            <a:r>
              <a:rPr lang="uk-UA" dirty="0"/>
              <a:t>Технологічні схеми гідравлічної розробки розсипищ</a:t>
            </a:r>
          </a:p>
        </p:txBody>
      </p:sp>
      <p:sp>
        <p:nvSpPr>
          <p:cNvPr id="5" name="TextBox 4"/>
          <p:cNvSpPr txBox="1"/>
          <p:nvPr/>
        </p:nvSpPr>
        <p:spPr>
          <a:xfrm>
            <a:off x="251520" y="5589240"/>
            <a:ext cx="8784976" cy="830997"/>
          </a:xfrm>
          <a:prstGeom prst="rect">
            <a:avLst/>
          </a:prstGeom>
          <a:noFill/>
        </p:spPr>
        <p:txBody>
          <a:bodyPr wrap="square" rtlCol="0">
            <a:spAutoFit/>
          </a:bodyPr>
          <a:lstStyle/>
          <a:p>
            <a:pPr algn="ctr"/>
            <a:r>
              <a:rPr lang="uk-UA" sz="1600" b="1" dirty="0">
                <a:latin typeface="Times New Roman" panose="02020603050405020304" pitchFamily="18" charset="0"/>
                <a:cs typeface="Times New Roman" panose="02020603050405020304" pitchFamily="18" charset="0"/>
              </a:rPr>
              <a:t>Технологічна схема розробки розсипного родовища супутнім вибоєм:</a:t>
            </a:r>
          </a:p>
          <a:p>
            <a:pPr algn="ctr"/>
            <a:r>
              <a:rPr lang="uk-UA" sz="1600" dirty="0">
                <a:latin typeface="Times New Roman" panose="02020603050405020304" pitchFamily="18" charset="0"/>
                <a:cs typeface="Times New Roman" panose="02020603050405020304" pitchFamily="18" charset="0"/>
              </a:rPr>
              <a:t>1 – гідромонітор; 2 – напірний водовід; 3 – ґрунтовий насос; 4 – бункер; 5 – гідровашгерд;  </a:t>
            </a:r>
          </a:p>
          <a:p>
            <a:pPr algn="ctr"/>
            <a:r>
              <a:rPr lang="uk-UA" sz="1600" dirty="0">
                <a:latin typeface="Times New Roman" panose="02020603050405020304" pitchFamily="18" charset="0"/>
                <a:cs typeface="Times New Roman" panose="02020603050405020304" pitchFamily="18" charset="0"/>
              </a:rPr>
              <a:t>6 – розкривна канава; 7 – екскаватор, який проходить канаву для розкриття наступного блоку</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81109" y="1412776"/>
            <a:ext cx="5725798" cy="39604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1807498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7504" y="227013"/>
            <a:ext cx="9036496" cy="1143000"/>
          </a:xfrm>
        </p:spPr>
        <p:txBody>
          <a:bodyPr>
            <a:normAutofit fontScale="90000"/>
          </a:bodyPr>
          <a:lstStyle/>
          <a:p>
            <a:r>
              <a:rPr lang="uk-UA" dirty="0"/>
              <a:t>Технологічні схеми гідравлічної розробки розсипищ</a:t>
            </a:r>
          </a:p>
        </p:txBody>
      </p:sp>
      <p:sp>
        <p:nvSpPr>
          <p:cNvPr id="5" name="TextBox 4"/>
          <p:cNvSpPr txBox="1"/>
          <p:nvPr/>
        </p:nvSpPr>
        <p:spPr>
          <a:xfrm>
            <a:off x="35496" y="5373216"/>
            <a:ext cx="9108504" cy="1077218"/>
          </a:xfrm>
          <a:prstGeom prst="rect">
            <a:avLst/>
          </a:prstGeom>
          <a:noFill/>
        </p:spPr>
        <p:txBody>
          <a:bodyPr wrap="square" rtlCol="0">
            <a:spAutoFit/>
          </a:bodyPr>
          <a:lstStyle/>
          <a:p>
            <a:pPr algn="ctr"/>
            <a:r>
              <a:rPr lang="uk-UA" sz="1600" b="1" dirty="0">
                <a:latin typeface="Times New Roman" panose="02020603050405020304" pitchFamily="18" charset="0"/>
                <a:cs typeface="Times New Roman" panose="02020603050405020304" pitchFamily="18" charset="0"/>
              </a:rPr>
              <a:t>Технологічна схема розробки розсипного родовища зустрічним вибоєм:</a:t>
            </a:r>
          </a:p>
          <a:p>
            <a:pPr algn="ctr"/>
            <a:r>
              <a:rPr lang="uk-UA" sz="1600" dirty="0">
                <a:latin typeface="Times New Roman" panose="02020603050405020304" pitchFamily="18" charset="0"/>
                <a:cs typeface="Times New Roman" panose="02020603050405020304" pitchFamily="18" charset="0"/>
              </a:rPr>
              <a:t>1 – гідромонітор; 2 – напірний водовід; 3 – ґрунтовий насос; </a:t>
            </a:r>
          </a:p>
          <a:p>
            <a:pPr algn="ctr"/>
            <a:r>
              <a:rPr lang="uk-UA" sz="1600" dirty="0">
                <a:latin typeface="Times New Roman" panose="02020603050405020304" pitchFamily="18" charset="0"/>
                <a:cs typeface="Times New Roman" panose="02020603050405020304" pitchFamily="18" charset="0"/>
              </a:rPr>
              <a:t>4 – приймальний бункер для гідросуміші; 5 – обладнання для промивання;  </a:t>
            </a:r>
          </a:p>
          <a:p>
            <a:pPr algn="ctr"/>
            <a:r>
              <a:rPr lang="uk-UA" sz="1600" dirty="0">
                <a:latin typeface="Times New Roman" panose="02020603050405020304" pitchFamily="18" charset="0"/>
                <a:cs typeface="Times New Roman" panose="02020603050405020304" pitchFamily="18" charset="0"/>
              </a:rPr>
              <a:t>6 – пульпопровід; 7 – переносні щити для направлення потоку пульпи</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5167" y="1754907"/>
            <a:ext cx="6437682" cy="33651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3394470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7504" y="227013"/>
            <a:ext cx="9036496" cy="1143000"/>
          </a:xfrm>
        </p:spPr>
        <p:txBody>
          <a:bodyPr>
            <a:normAutofit fontScale="90000"/>
          </a:bodyPr>
          <a:lstStyle/>
          <a:p>
            <a:r>
              <a:rPr lang="uk-UA" dirty="0"/>
              <a:t>Технологічні схеми гідравлічної розробки розсипищ</a:t>
            </a:r>
          </a:p>
        </p:txBody>
      </p:sp>
      <p:sp>
        <p:nvSpPr>
          <p:cNvPr id="5" name="TextBox 4"/>
          <p:cNvSpPr txBox="1"/>
          <p:nvPr/>
        </p:nvSpPr>
        <p:spPr>
          <a:xfrm>
            <a:off x="35496" y="5373216"/>
            <a:ext cx="9108504" cy="1077218"/>
          </a:xfrm>
          <a:prstGeom prst="rect">
            <a:avLst/>
          </a:prstGeom>
          <a:noFill/>
        </p:spPr>
        <p:txBody>
          <a:bodyPr wrap="square" rtlCol="0">
            <a:spAutoFit/>
          </a:bodyPr>
          <a:lstStyle/>
          <a:p>
            <a:pPr algn="ctr"/>
            <a:r>
              <a:rPr lang="uk-UA" sz="1600" b="1" dirty="0">
                <a:latin typeface="Times New Roman" panose="02020603050405020304" pitchFamily="18" charset="0"/>
                <a:cs typeface="Times New Roman" panose="02020603050405020304" pitchFamily="18" charset="0"/>
              </a:rPr>
              <a:t>Технологічна схема розробки розсипного родовища боковим вибоєм:</a:t>
            </a:r>
          </a:p>
          <a:p>
            <a:pPr algn="ctr"/>
            <a:r>
              <a:rPr lang="uk-UA" sz="1600" dirty="0">
                <a:latin typeface="Times New Roman" panose="02020603050405020304" pitchFamily="18" charset="0"/>
                <a:cs typeface="Times New Roman" panose="02020603050405020304" pitchFamily="18" charset="0"/>
              </a:rPr>
              <a:t>1 – гідромонітор; 2 – напірний водовід; 3 – ґрунтовий насос; </a:t>
            </a:r>
          </a:p>
          <a:p>
            <a:pPr algn="ctr"/>
            <a:r>
              <a:rPr lang="uk-UA" sz="1600" dirty="0">
                <a:latin typeface="Times New Roman" panose="02020603050405020304" pitchFamily="18" charset="0"/>
                <a:cs typeface="Times New Roman" panose="02020603050405020304" pitchFamily="18" charset="0"/>
              </a:rPr>
              <a:t>4 – приймальний бункер для гідросуміші; 5 – пульпопровід;  </a:t>
            </a:r>
          </a:p>
          <a:p>
            <a:pPr algn="ctr"/>
            <a:r>
              <a:rPr lang="uk-UA" sz="1600" dirty="0">
                <a:latin typeface="Times New Roman" panose="02020603050405020304" pitchFamily="18" charset="0"/>
                <a:cs typeface="Times New Roman" panose="02020603050405020304" pitchFamily="18" charset="0"/>
              </a:rPr>
              <a:t>6 – першочерговий котлован розкриття; 7 – переносні щити для направлення потоку пульпи</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4719" y="1772816"/>
            <a:ext cx="6390057" cy="34191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9357710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7504" y="227013"/>
            <a:ext cx="9036496" cy="1143000"/>
          </a:xfrm>
        </p:spPr>
        <p:txBody>
          <a:bodyPr>
            <a:normAutofit fontScale="90000"/>
          </a:bodyPr>
          <a:lstStyle/>
          <a:p>
            <a:r>
              <a:rPr lang="uk-UA" dirty="0"/>
              <a:t>Технологічні схеми гідравлічної розробки розсипищ</a:t>
            </a:r>
          </a:p>
        </p:txBody>
      </p:sp>
      <p:sp>
        <p:nvSpPr>
          <p:cNvPr id="5" name="TextBox 4"/>
          <p:cNvSpPr txBox="1"/>
          <p:nvPr/>
        </p:nvSpPr>
        <p:spPr>
          <a:xfrm>
            <a:off x="35496" y="5373216"/>
            <a:ext cx="9108504" cy="1077218"/>
          </a:xfrm>
          <a:prstGeom prst="rect">
            <a:avLst/>
          </a:prstGeom>
          <a:noFill/>
        </p:spPr>
        <p:txBody>
          <a:bodyPr wrap="square" rtlCol="0">
            <a:spAutoFit/>
          </a:bodyPr>
          <a:lstStyle/>
          <a:p>
            <a:pPr algn="ctr"/>
            <a:r>
              <a:rPr lang="uk-UA" sz="1600" b="1" dirty="0">
                <a:latin typeface="Times New Roman" panose="02020603050405020304" pitchFamily="18" charset="0"/>
                <a:cs typeface="Times New Roman" panose="02020603050405020304" pitchFamily="18" charset="0"/>
              </a:rPr>
              <a:t>Технологічна схема розробки розсипного родовища з віялоподібним просуванням вибою:</a:t>
            </a:r>
          </a:p>
          <a:p>
            <a:pPr algn="ctr"/>
            <a:r>
              <a:rPr lang="uk-UA" sz="1600" dirty="0">
                <a:latin typeface="Times New Roman" panose="02020603050405020304" pitchFamily="18" charset="0"/>
                <a:cs typeface="Times New Roman" panose="02020603050405020304" pitchFamily="18" charset="0"/>
              </a:rPr>
              <a:t>1 – гідромонітор; 2 – напірний водовід; 3 – ґрунтовий насос; </a:t>
            </a:r>
          </a:p>
          <a:p>
            <a:pPr algn="ctr"/>
            <a:r>
              <a:rPr lang="uk-UA" sz="1600" dirty="0">
                <a:latin typeface="Times New Roman" panose="02020603050405020304" pitchFamily="18" charset="0"/>
                <a:cs typeface="Times New Roman" panose="02020603050405020304" pitchFamily="18" charset="0"/>
              </a:rPr>
              <a:t>4 – приймальний бункер для гідросуміші; 5 – пульпопровід;  </a:t>
            </a:r>
          </a:p>
          <a:p>
            <a:pPr algn="ctr"/>
            <a:r>
              <a:rPr lang="uk-UA" sz="1600" dirty="0">
                <a:latin typeface="Times New Roman" panose="02020603050405020304" pitchFamily="18" charset="0"/>
                <a:cs typeface="Times New Roman" panose="02020603050405020304" pitchFamily="18" charset="0"/>
              </a:rPr>
              <a:t>6 – першочерговий котлован розкриття; 7 – переносні щити для направлення потоку пульпи</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8365" y="1556792"/>
            <a:ext cx="5782766" cy="36480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8930334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7504" y="227013"/>
            <a:ext cx="9036496" cy="1143000"/>
          </a:xfrm>
        </p:spPr>
        <p:txBody>
          <a:bodyPr>
            <a:normAutofit fontScale="90000"/>
          </a:bodyPr>
          <a:lstStyle/>
          <a:p>
            <a:r>
              <a:rPr lang="uk-UA" dirty="0"/>
              <a:t>Підготовка порід до гідромоніторного розмивання</a:t>
            </a:r>
          </a:p>
        </p:txBody>
      </p:sp>
      <p:sp>
        <p:nvSpPr>
          <p:cNvPr id="5" name="TextBox 4"/>
          <p:cNvSpPr txBox="1"/>
          <p:nvPr/>
        </p:nvSpPr>
        <p:spPr>
          <a:xfrm>
            <a:off x="35496" y="5373216"/>
            <a:ext cx="9108504" cy="1077218"/>
          </a:xfrm>
          <a:prstGeom prst="rect">
            <a:avLst/>
          </a:prstGeom>
          <a:noFill/>
        </p:spPr>
        <p:txBody>
          <a:bodyPr wrap="square" rtlCol="0">
            <a:spAutoFit/>
          </a:bodyPr>
          <a:lstStyle/>
          <a:p>
            <a:pPr algn="ctr"/>
            <a:r>
              <a:rPr lang="uk-UA" sz="1600" b="1" dirty="0">
                <a:latin typeface="Times New Roman" panose="02020603050405020304" pitchFamily="18" charset="0"/>
                <a:cs typeface="Times New Roman" panose="02020603050405020304" pitchFamily="18" charset="0"/>
              </a:rPr>
              <a:t>Схеми гідромоніторного розмивання порід, попередньо розпушених драглайном:</a:t>
            </a:r>
          </a:p>
          <a:p>
            <a:pPr algn="ctr"/>
            <a:r>
              <a:rPr lang="uk-UA" sz="1600" dirty="0">
                <a:latin typeface="Times New Roman" panose="02020603050405020304" pitchFamily="18" charset="0"/>
                <a:cs typeface="Times New Roman" panose="02020603050405020304" pitchFamily="18" charset="0"/>
              </a:rPr>
              <a:t>а – на нижній ділянці уступа; б – на верхній ділянці уступа; в – при попередньому розпушенні тільки нижньої частини уступа; 1 – драглайн; 2 – землесосна станція; 3 – гідромонітор; </a:t>
            </a:r>
          </a:p>
          <a:p>
            <a:pPr algn="ctr"/>
            <a:r>
              <a:rPr lang="uk-UA" sz="1600" dirty="0">
                <a:latin typeface="Times New Roman" panose="02020603050405020304" pitchFamily="18" charset="0"/>
                <a:cs typeface="Times New Roman" panose="02020603050405020304" pitchFamily="18" charset="0"/>
              </a:rPr>
              <a:t>4 – водовід; 5 – пульпопровід </a:t>
            </a:r>
          </a:p>
        </p:txBody>
      </p:sp>
      <p:pic>
        <p:nvPicPr>
          <p:cNvPr id="512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7998" y="1412776"/>
            <a:ext cx="5143500" cy="1685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3219416"/>
            <a:ext cx="4395976" cy="21659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8064" y="3191896"/>
            <a:ext cx="3596912" cy="21763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6948933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7504" y="227013"/>
            <a:ext cx="9036496" cy="1143000"/>
          </a:xfrm>
        </p:spPr>
        <p:txBody>
          <a:bodyPr>
            <a:normAutofit fontScale="90000"/>
          </a:bodyPr>
          <a:lstStyle/>
          <a:p>
            <a:r>
              <a:rPr lang="uk-UA" dirty="0"/>
              <a:t>Підготовка порід до гідромоніторного розмивання</a:t>
            </a:r>
          </a:p>
        </p:txBody>
      </p:sp>
      <p:sp>
        <p:nvSpPr>
          <p:cNvPr id="5" name="TextBox 4"/>
          <p:cNvSpPr txBox="1"/>
          <p:nvPr/>
        </p:nvSpPr>
        <p:spPr>
          <a:xfrm>
            <a:off x="38919" y="5782791"/>
            <a:ext cx="9108504" cy="584775"/>
          </a:xfrm>
          <a:prstGeom prst="rect">
            <a:avLst/>
          </a:prstGeom>
          <a:noFill/>
        </p:spPr>
        <p:txBody>
          <a:bodyPr wrap="square" rtlCol="0">
            <a:spAutoFit/>
          </a:bodyPr>
          <a:lstStyle/>
          <a:p>
            <a:pPr algn="ctr"/>
            <a:r>
              <a:rPr lang="uk-UA" sz="1600" b="1" dirty="0">
                <a:latin typeface="Times New Roman" panose="02020603050405020304" pitchFamily="18" charset="0"/>
                <a:cs typeface="Times New Roman" panose="02020603050405020304" pitchFamily="18" charset="0"/>
              </a:rPr>
              <a:t>Схеми гідромоніторного розмивання порід, попередньо розпушених бульдозером (а), попередньо насичених водою (б), із використанням гідрокомбайну (в)</a:t>
            </a: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7370" y="1387623"/>
            <a:ext cx="5038725" cy="17533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6094" y="1387623"/>
            <a:ext cx="3312370" cy="43822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7371" y="3140968"/>
            <a:ext cx="5038725" cy="2628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471786" y="1492925"/>
            <a:ext cx="295274" cy="369332"/>
          </a:xfrm>
          <a:prstGeom prst="rect">
            <a:avLst/>
          </a:prstGeom>
          <a:noFill/>
        </p:spPr>
        <p:txBody>
          <a:bodyPr wrap="none" rtlCol="0">
            <a:spAutoFit/>
          </a:bodyPr>
          <a:lstStyle/>
          <a:p>
            <a:r>
              <a:rPr lang="uk-UA" dirty="0"/>
              <a:t>а</a:t>
            </a:r>
          </a:p>
        </p:txBody>
      </p:sp>
      <p:sp>
        <p:nvSpPr>
          <p:cNvPr id="4" name="TextBox 3"/>
          <p:cNvSpPr txBox="1"/>
          <p:nvPr/>
        </p:nvSpPr>
        <p:spPr>
          <a:xfrm>
            <a:off x="5436096" y="1492925"/>
            <a:ext cx="308098" cy="369332"/>
          </a:xfrm>
          <a:prstGeom prst="rect">
            <a:avLst/>
          </a:prstGeom>
          <a:noFill/>
        </p:spPr>
        <p:txBody>
          <a:bodyPr wrap="none" rtlCol="0">
            <a:spAutoFit/>
          </a:bodyPr>
          <a:lstStyle/>
          <a:p>
            <a:r>
              <a:rPr lang="uk-UA" dirty="0"/>
              <a:t>б</a:t>
            </a:r>
          </a:p>
        </p:txBody>
      </p:sp>
      <p:sp>
        <p:nvSpPr>
          <p:cNvPr id="6" name="TextBox 5"/>
          <p:cNvSpPr txBox="1"/>
          <p:nvPr/>
        </p:nvSpPr>
        <p:spPr>
          <a:xfrm>
            <a:off x="471786" y="3391424"/>
            <a:ext cx="295274" cy="369332"/>
          </a:xfrm>
          <a:prstGeom prst="rect">
            <a:avLst/>
          </a:prstGeom>
          <a:noFill/>
        </p:spPr>
        <p:txBody>
          <a:bodyPr wrap="none" rtlCol="0">
            <a:spAutoFit/>
          </a:bodyPr>
          <a:lstStyle/>
          <a:p>
            <a:r>
              <a:rPr lang="uk-UA" dirty="0"/>
              <a:t>в</a:t>
            </a:r>
          </a:p>
        </p:txBody>
      </p:sp>
    </p:spTree>
    <p:extLst>
      <p:ext uri="{BB962C8B-B14F-4D97-AF65-F5344CB8AC3E}">
        <p14:creationId xmlns:p14="http://schemas.microsoft.com/office/powerpoint/2010/main" val="145317964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7504" y="227013"/>
            <a:ext cx="9036496" cy="1143000"/>
          </a:xfrm>
        </p:spPr>
        <p:txBody>
          <a:bodyPr>
            <a:normAutofit fontScale="90000"/>
          </a:bodyPr>
          <a:lstStyle/>
          <a:p>
            <a:r>
              <a:rPr lang="uk-UA" dirty="0"/>
              <a:t>Система водозабезпечення гідроустановок</a:t>
            </a:r>
          </a:p>
        </p:txBody>
      </p:sp>
      <p:sp>
        <p:nvSpPr>
          <p:cNvPr id="5" name="TextBox 4"/>
          <p:cNvSpPr txBox="1"/>
          <p:nvPr/>
        </p:nvSpPr>
        <p:spPr>
          <a:xfrm>
            <a:off x="38919" y="5445224"/>
            <a:ext cx="9108504" cy="1077218"/>
          </a:xfrm>
          <a:prstGeom prst="rect">
            <a:avLst/>
          </a:prstGeom>
          <a:noFill/>
        </p:spPr>
        <p:txBody>
          <a:bodyPr wrap="square" rtlCol="0">
            <a:spAutoFit/>
          </a:bodyPr>
          <a:lstStyle/>
          <a:p>
            <a:pPr algn="ctr"/>
            <a:r>
              <a:rPr lang="uk-UA" sz="1600" b="1" dirty="0">
                <a:latin typeface="Times New Roman" panose="02020603050405020304" pitchFamily="18" charset="0"/>
                <a:cs typeface="Times New Roman" panose="02020603050405020304" pitchFamily="18" charset="0"/>
              </a:rPr>
              <a:t>Схеми водозабезпечення гідроустановок: </a:t>
            </a:r>
          </a:p>
          <a:p>
            <a:pPr algn="ctr"/>
            <a:r>
              <a:rPr lang="uk-UA" sz="1600" dirty="0">
                <a:latin typeface="Times New Roman" panose="02020603050405020304" pitchFamily="18" charset="0"/>
                <a:cs typeface="Times New Roman" panose="02020603050405020304" pitchFamily="18" charset="0"/>
              </a:rPr>
              <a:t>а – прямотічне напірне; б – оборотне із поверненням освітленої води до вододжерела;</a:t>
            </a:r>
          </a:p>
          <a:p>
            <a:pPr algn="ctr"/>
            <a:r>
              <a:rPr lang="uk-UA" sz="1600" dirty="0">
                <a:latin typeface="Times New Roman" panose="02020603050405020304" pitchFamily="18" charset="0"/>
                <a:cs typeface="Times New Roman" panose="02020603050405020304" pitchFamily="18" charset="0"/>
              </a:rPr>
              <a:t>1 – кар'єр; 2 – гідровідвал; 3 – водозбірний колодязь; 4 – водозбірна канава; 5 – насосна станція; </a:t>
            </a:r>
          </a:p>
          <a:p>
            <a:pPr algn="ctr"/>
            <a:r>
              <a:rPr lang="uk-UA" sz="1600" dirty="0">
                <a:latin typeface="Times New Roman" panose="02020603050405020304" pitchFamily="18" charset="0"/>
                <a:cs typeface="Times New Roman" panose="02020603050405020304" pitchFamily="18" charset="0"/>
              </a:rPr>
              <a:t>6 – пульпопровід; 7 – водовід; 8 – водосховище; 9 – насосна станція підживлення; 10 - річка</a:t>
            </a:r>
          </a:p>
        </p:txBody>
      </p:sp>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61437"/>
          <a:stretch/>
        </p:blipFill>
        <p:spPr bwMode="auto">
          <a:xfrm>
            <a:off x="755576" y="2060848"/>
            <a:ext cx="3672407" cy="27685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42219"/>
          <a:stretch/>
        </p:blipFill>
        <p:spPr bwMode="auto">
          <a:xfrm>
            <a:off x="5004048" y="1556792"/>
            <a:ext cx="3381375" cy="3819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157067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uk-UA" dirty="0"/>
              <a:t>Основні технологічні процеси</a:t>
            </a:r>
          </a:p>
        </p:txBody>
      </p:sp>
      <p:graphicFrame>
        <p:nvGraphicFramePr>
          <p:cNvPr id="5" name="Таблица 4"/>
          <p:cNvGraphicFramePr>
            <a:graphicFrameLocks noGrp="1"/>
          </p:cNvGraphicFramePr>
          <p:nvPr>
            <p:extLst>
              <p:ext uri="{D42A27DB-BD31-4B8C-83A1-F6EECF244321}">
                <p14:modId xmlns:p14="http://schemas.microsoft.com/office/powerpoint/2010/main" val="1980520367"/>
              </p:ext>
            </p:extLst>
          </p:nvPr>
        </p:nvGraphicFramePr>
        <p:xfrm>
          <a:off x="323527" y="1412776"/>
          <a:ext cx="8568954" cy="4632960"/>
        </p:xfrm>
        <a:graphic>
          <a:graphicData uri="http://schemas.openxmlformats.org/drawingml/2006/table">
            <a:tbl>
              <a:tblPr firstRow="1" firstCol="1" lastRow="1" lastCol="1" bandRow="1" bandCol="1"/>
              <a:tblGrid>
                <a:gridCol w="1492492">
                  <a:extLst>
                    <a:ext uri="{9D8B030D-6E8A-4147-A177-3AD203B41FA5}">
                      <a16:colId xmlns:a16="http://schemas.microsoft.com/office/drawing/2014/main" val="20000"/>
                    </a:ext>
                  </a:extLst>
                </a:gridCol>
                <a:gridCol w="1406062">
                  <a:extLst>
                    <a:ext uri="{9D8B030D-6E8A-4147-A177-3AD203B41FA5}">
                      <a16:colId xmlns:a16="http://schemas.microsoft.com/office/drawing/2014/main" val="20001"/>
                    </a:ext>
                  </a:extLst>
                </a:gridCol>
                <a:gridCol w="1929782">
                  <a:extLst>
                    <a:ext uri="{9D8B030D-6E8A-4147-A177-3AD203B41FA5}">
                      <a16:colId xmlns:a16="http://schemas.microsoft.com/office/drawing/2014/main" val="20002"/>
                    </a:ext>
                  </a:extLst>
                </a:gridCol>
                <a:gridCol w="3740618">
                  <a:extLst>
                    <a:ext uri="{9D8B030D-6E8A-4147-A177-3AD203B41FA5}">
                      <a16:colId xmlns:a16="http://schemas.microsoft.com/office/drawing/2014/main" val="20003"/>
                    </a:ext>
                  </a:extLst>
                </a:gridCol>
              </a:tblGrid>
              <a:tr h="335395">
                <a:tc>
                  <a:txBody>
                    <a:bodyPr/>
                    <a:lstStyle/>
                    <a:p>
                      <a:pPr algn="ctr">
                        <a:spcAft>
                          <a:spcPts val="0"/>
                        </a:spcAft>
                      </a:pPr>
                      <a:r>
                        <a:rPr lang="uk-UA" sz="1600" b="1" dirty="0">
                          <a:solidFill>
                            <a:srgbClr val="000000"/>
                          </a:solidFill>
                          <a:effectLst/>
                          <a:latin typeface="Times New Roman" panose="02020603050405020304" pitchFamily="18" charset="0"/>
                          <a:ea typeface="Courier New"/>
                          <a:cs typeface="Times New Roman" panose="02020603050405020304" pitchFamily="18" charset="0"/>
                        </a:rPr>
                        <a:t>Види робіт</a:t>
                      </a:r>
                      <a:endParaRPr lang="uk-UA" sz="1600" dirty="0">
                        <a:solidFill>
                          <a:srgbClr val="000000"/>
                        </a:solidFill>
                        <a:effectLst/>
                        <a:latin typeface="Times New Roman" panose="02020603050405020304" pitchFamily="18" charset="0"/>
                        <a:ea typeface="Courier New"/>
                        <a:cs typeface="Times New Roman" panose="02020603050405020304" pitchFamily="18" charset="0"/>
                      </a:endParaRPr>
                    </a:p>
                  </a:txBody>
                  <a:tcPr marL="26951" marR="269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uk-UA" sz="1600" b="1" dirty="0">
                          <a:solidFill>
                            <a:srgbClr val="000000"/>
                          </a:solidFill>
                          <a:effectLst/>
                          <a:latin typeface="Times New Roman" panose="02020603050405020304" pitchFamily="18" charset="0"/>
                          <a:ea typeface="Courier New"/>
                          <a:cs typeface="Times New Roman" panose="02020603050405020304" pitchFamily="18" charset="0"/>
                        </a:rPr>
                        <a:t>Назви робіт</a:t>
                      </a:r>
                      <a:endParaRPr lang="uk-UA" sz="1600" dirty="0">
                        <a:solidFill>
                          <a:srgbClr val="000000"/>
                        </a:solidFill>
                        <a:effectLst/>
                        <a:latin typeface="Times New Roman" panose="02020603050405020304" pitchFamily="18" charset="0"/>
                        <a:ea typeface="Courier New"/>
                        <a:cs typeface="Times New Roman" panose="02020603050405020304" pitchFamily="18" charset="0"/>
                      </a:endParaRPr>
                    </a:p>
                  </a:txBody>
                  <a:tcPr marL="26951" marR="269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uk-UA" sz="1600" b="1">
                          <a:solidFill>
                            <a:srgbClr val="000000"/>
                          </a:solidFill>
                          <a:effectLst/>
                          <a:latin typeface="Times New Roman" panose="02020603050405020304" pitchFamily="18" charset="0"/>
                          <a:ea typeface="Courier New"/>
                          <a:cs typeface="Times New Roman" panose="02020603050405020304" pitchFamily="18" charset="0"/>
                        </a:rPr>
                        <a:t>Об'єкти застосування гідромеханізації</a:t>
                      </a:r>
                      <a:endParaRPr lang="uk-UA" sz="1600">
                        <a:solidFill>
                          <a:srgbClr val="000000"/>
                        </a:solidFill>
                        <a:effectLst/>
                        <a:latin typeface="Times New Roman" panose="02020603050405020304" pitchFamily="18" charset="0"/>
                        <a:ea typeface="Courier New"/>
                        <a:cs typeface="Times New Roman" panose="02020603050405020304" pitchFamily="18" charset="0"/>
                      </a:endParaRPr>
                    </a:p>
                  </a:txBody>
                  <a:tcPr marL="26951" marR="269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uk-UA" sz="1600" b="1">
                          <a:solidFill>
                            <a:srgbClr val="000000"/>
                          </a:solidFill>
                          <a:effectLst/>
                          <a:latin typeface="Times New Roman" panose="02020603050405020304" pitchFamily="18" charset="0"/>
                          <a:ea typeface="Courier New"/>
                          <a:cs typeface="Times New Roman" panose="02020603050405020304" pitchFamily="18" charset="0"/>
                        </a:rPr>
                        <a:t>Виконувані процеси</a:t>
                      </a:r>
                      <a:endParaRPr lang="uk-UA" sz="1600">
                        <a:solidFill>
                          <a:srgbClr val="000000"/>
                        </a:solidFill>
                        <a:effectLst/>
                        <a:latin typeface="Times New Roman" panose="02020603050405020304" pitchFamily="18" charset="0"/>
                        <a:ea typeface="Courier New"/>
                        <a:cs typeface="Times New Roman" panose="02020603050405020304" pitchFamily="18" charset="0"/>
                      </a:endParaRPr>
                    </a:p>
                  </a:txBody>
                  <a:tcPr marL="26951" marR="269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844675">
                <a:tc>
                  <a:txBody>
                    <a:bodyPr/>
                    <a:lstStyle/>
                    <a:p>
                      <a:pPr>
                        <a:spcAft>
                          <a:spcPts val="0"/>
                        </a:spcAft>
                      </a:pPr>
                      <a:r>
                        <a:rPr lang="uk-UA" sz="1600">
                          <a:solidFill>
                            <a:srgbClr val="000000"/>
                          </a:solidFill>
                          <a:effectLst/>
                          <a:latin typeface="Times New Roman" panose="02020603050405020304" pitchFamily="18" charset="0"/>
                          <a:ea typeface="Courier New"/>
                          <a:cs typeface="Times New Roman" panose="02020603050405020304" pitchFamily="18" charset="0"/>
                        </a:rPr>
                        <a:t>Відкриті гірничі роботи</a:t>
                      </a:r>
                    </a:p>
                  </a:txBody>
                  <a:tcPr marL="26951" marR="269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600" dirty="0">
                          <a:solidFill>
                            <a:srgbClr val="000000"/>
                          </a:solidFill>
                          <a:effectLst/>
                          <a:latin typeface="Times New Roman" panose="02020603050405020304" pitchFamily="18" charset="0"/>
                          <a:ea typeface="Courier New"/>
                          <a:cs typeface="Times New Roman" panose="02020603050405020304" pitchFamily="18" charset="0"/>
                        </a:rPr>
                        <a:t>Розкривні і гірничо - будівельні</a:t>
                      </a:r>
                    </a:p>
                    <a:p>
                      <a:pPr>
                        <a:spcAft>
                          <a:spcPts val="0"/>
                        </a:spcAft>
                      </a:pPr>
                      <a:r>
                        <a:rPr lang="uk-UA" sz="1600" dirty="0">
                          <a:solidFill>
                            <a:srgbClr val="000000"/>
                          </a:solidFill>
                          <a:effectLst/>
                          <a:latin typeface="Times New Roman" panose="02020603050405020304" pitchFamily="18" charset="0"/>
                          <a:ea typeface="Courier New"/>
                          <a:cs typeface="Times New Roman" panose="02020603050405020304" pitchFamily="18" charset="0"/>
                        </a:rPr>
                        <a:t>роботи</a:t>
                      </a:r>
                    </a:p>
                    <a:p>
                      <a:pPr>
                        <a:spcAft>
                          <a:spcPts val="0"/>
                        </a:spcAft>
                      </a:pPr>
                      <a:r>
                        <a:rPr lang="ru-RU" sz="1600" dirty="0">
                          <a:solidFill>
                            <a:srgbClr val="000000"/>
                          </a:solidFill>
                          <a:effectLst/>
                          <a:latin typeface="Times New Roman" panose="02020603050405020304" pitchFamily="18" charset="0"/>
                          <a:ea typeface="Courier New"/>
                          <a:cs typeface="Times New Roman" panose="02020603050405020304" pitchFamily="18" charset="0"/>
                        </a:rPr>
                        <a:t> </a:t>
                      </a:r>
                      <a:endParaRPr lang="uk-UA" sz="1600" dirty="0">
                        <a:solidFill>
                          <a:srgbClr val="000000"/>
                        </a:solidFill>
                        <a:effectLst/>
                        <a:latin typeface="Times New Roman" panose="02020603050405020304" pitchFamily="18" charset="0"/>
                        <a:ea typeface="Courier New"/>
                        <a:cs typeface="Times New Roman" panose="02020603050405020304" pitchFamily="18" charset="0"/>
                      </a:endParaRPr>
                    </a:p>
                    <a:p>
                      <a:pPr>
                        <a:spcAft>
                          <a:spcPts val="0"/>
                        </a:spcAft>
                      </a:pPr>
                      <a:r>
                        <a:rPr lang="uk-UA" sz="1600" dirty="0">
                          <a:solidFill>
                            <a:srgbClr val="000000"/>
                          </a:solidFill>
                          <a:effectLst/>
                          <a:latin typeface="Times New Roman" panose="02020603050405020304" pitchFamily="18" charset="0"/>
                          <a:ea typeface="Courier New"/>
                          <a:cs typeface="Times New Roman" panose="02020603050405020304" pitchFamily="18" charset="0"/>
                        </a:rPr>
                        <a:t> </a:t>
                      </a:r>
                    </a:p>
                    <a:p>
                      <a:pPr>
                        <a:spcAft>
                          <a:spcPts val="0"/>
                        </a:spcAft>
                      </a:pPr>
                      <a:r>
                        <a:rPr lang="uk-UA" sz="1600" dirty="0">
                          <a:solidFill>
                            <a:srgbClr val="000000"/>
                          </a:solidFill>
                          <a:effectLst/>
                          <a:latin typeface="Times New Roman" panose="02020603050405020304" pitchFamily="18" charset="0"/>
                          <a:ea typeface="Courier New"/>
                          <a:cs typeface="Times New Roman" panose="02020603050405020304" pitchFamily="18" charset="0"/>
                        </a:rPr>
                        <a:t> </a:t>
                      </a:r>
                    </a:p>
                    <a:p>
                      <a:pPr>
                        <a:spcAft>
                          <a:spcPts val="0"/>
                        </a:spcAft>
                      </a:pPr>
                      <a:r>
                        <a:rPr lang="uk-UA" sz="1600" dirty="0">
                          <a:solidFill>
                            <a:srgbClr val="000000"/>
                          </a:solidFill>
                          <a:effectLst/>
                          <a:latin typeface="Times New Roman" panose="02020603050405020304" pitchFamily="18" charset="0"/>
                          <a:ea typeface="Courier New"/>
                          <a:cs typeface="Times New Roman" panose="02020603050405020304" pitchFamily="18" charset="0"/>
                        </a:rPr>
                        <a:t> </a:t>
                      </a:r>
                    </a:p>
                    <a:p>
                      <a:pPr>
                        <a:spcAft>
                          <a:spcPts val="0"/>
                        </a:spcAft>
                      </a:pPr>
                      <a:r>
                        <a:rPr lang="uk-UA" sz="1600" dirty="0">
                          <a:solidFill>
                            <a:srgbClr val="000000"/>
                          </a:solidFill>
                          <a:effectLst/>
                          <a:latin typeface="Times New Roman" panose="02020603050405020304" pitchFamily="18" charset="0"/>
                          <a:ea typeface="Courier New"/>
                          <a:cs typeface="Times New Roman" panose="02020603050405020304" pitchFamily="18" charset="0"/>
                        </a:rPr>
                        <a:t> </a:t>
                      </a:r>
                    </a:p>
                    <a:p>
                      <a:pPr>
                        <a:spcAft>
                          <a:spcPts val="0"/>
                        </a:spcAft>
                      </a:pPr>
                      <a:r>
                        <a:rPr lang="uk-UA" sz="1600" dirty="0">
                          <a:solidFill>
                            <a:srgbClr val="000000"/>
                          </a:solidFill>
                          <a:effectLst/>
                          <a:latin typeface="Times New Roman" panose="02020603050405020304" pitchFamily="18" charset="0"/>
                          <a:ea typeface="Courier New"/>
                          <a:cs typeface="Times New Roman" panose="02020603050405020304" pitchFamily="18" charset="0"/>
                        </a:rPr>
                        <a:t> Видобувні роботи на пластових і розсипних родовищах</a:t>
                      </a:r>
                    </a:p>
                    <a:p>
                      <a:pPr>
                        <a:spcAft>
                          <a:spcPts val="0"/>
                        </a:spcAft>
                      </a:pPr>
                      <a:r>
                        <a:rPr lang="uk-UA" sz="1600" dirty="0">
                          <a:solidFill>
                            <a:srgbClr val="000000"/>
                          </a:solidFill>
                          <a:effectLst/>
                          <a:latin typeface="Times New Roman" panose="02020603050405020304" pitchFamily="18" charset="0"/>
                          <a:ea typeface="Courier New"/>
                          <a:cs typeface="Times New Roman" panose="02020603050405020304" pitchFamily="18" charset="0"/>
                        </a:rPr>
                        <a:t> </a:t>
                      </a:r>
                    </a:p>
                  </a:txBody>
                  <a:tcPr marL="26951" marR="269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600" dirty="0">
                          <a:solidFill>
                            <a:srgbClr val="000000"/>
                          </a:solidFill>
                          <a:effectLst/>
                          <a:latin typeface="Times New Roman" panose="02020603050405020304" pitchFamily="18" charset="0"/>
                          <a:ea typeface="Courier New"/>
                          <a:cs typeface="Times New Roman" panose="02020603050405020304" pitchFamily="18" charset="0"/>
                        </a:rPr>
                        <a:t>Проходка капітальних траншей</a:t>
                      </a:r>
                    </a:p>
                    <a:p>
                      <a:pPr>
                        <a:spcAft>
                          <a:spcPts val="0"/>
                        </a:spcAft>
                      </a:pPr>
                      <a:r>
                        <a:rPr lang="ru-RU" sz="1600" dirty="0">
                          <a:solidFill>
                            <a:srgbClr val="000000"/>
                          </a:solidFill>
                          <a:effectLst/>
                          <a:latin typeface="Times New Roman" panose="02020603050405020304" pitchFamily="18" charset="0"/>
                          <a:ea typeface="Courier New"/>
                          <a:cs typeface="Times New Roman" panose="02020603050405020304" pitchFamily="18" charset="0"/>
                        </a:rPr>
                        <a:t> </a:t>
                      </a:r>
                      <a:endParaRPr lang="uk-UA" sz="1600" dirty="0">
                        <a:solidFill>
                          <a:srgbClr val="000000"/>
                        </a:solidFill>
                        <a:effectLst/>
                        <a:latin typeface="Times New Roman" panose="02020603050405020304" pitchFamily="18" charset="0"/>
                        <a:ea typeface="Courier New"/>
                        <a:cs typeface="Times New Roman" panose="02020603050405020304" pitchFamily="18" charset="0"/>
                      </a:endParaRPr>
                    </a:p>
                    <a:p>
                      <a:pPr>
                        <a:spcAft>
                          <a:spcPts val="0"/>
                        </a:spcAft>
                      </a:pPr>
                      <a:r>
                        <a:rPr lang="ru-RU" sz="1600" dirty="0">
                          <a:solidFill>
                            <a:srgbClr val="000000"/>
                          </a:solidFill>
                          <a:effectLst/>
                          <a:latin typeface="Times New Roman" panose="02020603050405020304" pitchFamily="18" charset="0"/>
                          <a:ea typeface="Courier New"/>
                          <a:cs typeface="Times New Roman" panose="02020603050405020304" pitchFamily="18" charset="0"/>
                        </a:rPr>
                        <a:t> </a:t>
                      </a:r>
                      <a:endParaRPr lang="uk-UA" sz="1600" dirty="0">
                        <a:solidFill>
                          <a:srgbClr val="000000"/>
                        </a:solidFill>
                        <a:effectLst/>
                        <a:latin typeface="Times New Roman" panose="02020603050405020304" pitchFamily="18" charset="0"/>
                        <a:ea typeface="Courier New"/>
                        <a:cs typeface="Times New Roman" panose="02020603050405020304" pitchFamily="18" charset="0"/>
                      </a:endParaRPr>
                    </a:p>
                    <a:p>
                      <a:pPr>
                        <a:spcAft>
                          <a:spcPts val="0"/>
                        </a:spcAft>
                      </a:pPr>
                      <a:r>
                        <a:rPr lang="ru-RU" sz="1600" dirty="0">
                          <a:solidFill>
                            <a:srgbClr val="000000"/>
                          </a:solidFill>
                          <a:effectLst/>
                          <a:latin typeface="Times New Roman" panose="02020603050405020304" pitchFamily="18" charset="0"/>
                          <a:ea typeface="Courier New"/>
                          <a:cs typeface="Times New Roman" panose="02020603050405020304" pitchFamily="18" charset="0"/>
                        </a:rPr>
                        <a:t> </a:t>
                      </a:r>
                      <a:endParaRPr lang="uk-UA" sz="1600" dirty="0">
                        <a:solidFill>
                          <a:srgbClr val="000000"/>
                        </a:solidFill>
                        <a:effectLst/>
                        <a:latin typeface="Times New Roman" panose="02020603050405020304" pitchFamily="18" charset="0"/>
                        <a:ea typeface="Courier New"/>
                        <a:cs typeface="Times New Roman" panose="02020603050405020304" pitchFamily="18" charset="0"/>
                      </a:endParaRPr>
                    </a:p>
                    <a:p>
                      <a:pPr>
                        <a:spcAft>
                          <a:spcPts val="0"/>
                        </a:spcAft>
                      </a:pPr>
                      <a:r>
                        <a:rPr lang="uk-UA" sz="1600" dirty="0">
                          <a:solidFill>
                            <a:srgbClr val="000000"/>
                          </a:solidFill>
                          <a:effectLst/>
                          <a:latin typeface="Times New Roman" panose="02020603050405020304" pitchFamily="18" charset="0"/>
                          <a:ea typeface="Courier New"/>
                          <a:cs typeface="Times New Roman" panose="02020603050405020304" pitchFamily="18" charset="0"/>
                        </a:rPr>
                        <a:t> </a:t>
                      </a:r>
                    </a:p>
                    <a:p>
                      <a:pPr>
                        <a:spcAft>
                          <a:spcPts val="0"/>
                        </a:spcAft>
                      </a:pPr>
                      <a:r>
                        <a:rPr lang="uk-UA" sz="1600" dirty="0">
                          <a:solidFill>
                            <a:srgbClr val="000000"/>
                          </a:solidFill>
                          <a:effectLst/>
                          <a:latin typeface="Times New Roman" panose="02020603050405020304" pitchFamily="18" charset="0"/>
                          <a:ea typeface="Courier New"/>
                          <a:cs typeface="Times New Roman" panose="02020603050405020304" pitchFamily="18" charset="0"/>
                        </a:rPr>
                        <a:t> </a:t>
                      </a:r>
                    </a:p>
                    <a:p>
                      <a:pPr>
                        <a:spcAft>
                          <a:spcPts val="0"/>
                        </a:spcAft>
                      </a:pPr>
                      <a:r>
                        <a:rPr lang="uk-UA" sz="1600" dirty="0">
                          <a:solidFill>
                            <a:srgbClr val="000000"/>
                          </a:solidFill>
                          <a:effectLst/>
                          <a:latin typeface="Times New Roman" panose="02020603050405020304" pitchFamily="18" charset="0"/>
                          <a:ea typeface="Courier New"/>
                          <a:cs typeface="Times New Roman" panose="02020603050405020304" pitchFamily="18" charset="0"/>
                        </a:rPr>
                        <a:t> </a:t>
                      </a:r>
                    </a:p>
                    <a:p>
                      <a:pPr>
                        <a:spcAft>
                          <a:spcPts val="0"/>
                        </a:spcAft>
                      </a:pPr>
                      <a:r>
                        <a:rPr lang="uk-UA" sz="1600" dirty="0">
                          <a:solidFill>
                            <a:srgbClr val="000000"/>
                          </a:solidFill>
                          <a:effectLst/>
                          <a:latin typeface="Times New Roman" panose="02020603050405020304" pitchFamily="18" charset="0"/>
                          <a:ea typeface="Courier New"/>
                          <a:cs typeface="Times New Roman" panose="02020603050405020304" pitchFamily="18" charset="0"/>
                        </a:rPr>
                        <a:t> </a:t>
                      </a:r>
                    </a:p>
                    <a:p>
                      <a:pPr>
                        <a:spcAft>
                          <a:spcPts val="0"/>
                        </a:spcAft>
                      </a:pPr>
                      <a:r>
                        <a:rPr lang="uk-UA" sz="1600" dirty="0">
                          <a:solidFill>
                            <a:srgbClr val="000000"/>
                          </a:solidFill>
                          <a:effectLst/>
                          <a:latin typeface="Times New Roman" panose="02020603050405020304" pitchFamily="18" charset="0"/>
                          <a:ea typeface="Courier New"/>
                          <a:cs typeface="Times New Roman" panose="02020603050405020304" pitchFamily="18" charset="0"/>
                        </a:rPr>
                        <a:t>Проведення підготовчих виробок. Розробка і гідро-транспортування корисних компонентів</a:t>
                      </a:r>
                    </a:p>
                  </a:txBody>
                  <a:tcPr marL="26951" marR="269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600" dirty="0">
                          <a:solidFill>
                            <a:srgbClr val="000000"/>
                          </a:solidFill>
                          <a:effectLst/>
                          <a:latin typeface="Times New Roman" panose="02020603050405020304" pitchFamily="18" charset="0"/>
                          <a:ea typeface="Courier New"/>
                          <a:cs typeface="Times New Roman" panose="02020603050405020304" pitchFamily="18" charset="0"/>
                        </a:rPr>
                        <a:t>Проходка розрізних траншей. Видалення розкривних порід. Розмивання породного масиву гідромоніторами. Розробка порід з їх попереднім розпушуванням. Розробка порід земснарядами. Самотічне гідротранспортування.  Напірне гідротранспортування. Гідравлічне укладання порід у відвал</a:t>
                      </a:r>
                    </a:p>
                    <a:p>
                      <a:pPr>
                        <a:spcAft>
                          <a:spcPts val="0"/>
                        </a:spcAft>
                      </a:pPr>
                      <a:r>
                        <a:rPr lang="uk-UA" sz="1600" dirty="0">
                          <a:solidFill>
                            <a:srgbClr val="000000"/>
                          </a:solidFill>
                          <a:effectLst/>
                          <a:latin typeface="Times New Roman" panose="02020603050405020304" pitchFamily="18" charset="0"/>
                          <a:ea typeface="Courier New"/>
                          <a:cs typeface="Times New Roman" panose="02020603050405020304" pitchFamily="18" charset="0"/>
                        </a:rPr>
                        <a:t> </a:t>
                      </a:r>
                    </a:p>
                    <a:p>
                      <a:pPr>
                        <a:spcAft>
                          <a:spcPts val="0"/>
                        </a:spcAft>
                      </a:pPr>
                      <a:r>
                        <a:rPr lang="uk-UA" sz="1600" dirty="0">
                          <a:solidFill>
                            <a:srgbClr val="000000"/>
                          </a:solidFill>
                          <a:effectLst/>
                          <a:latin typeface="Times New Roman" panose="02020603050405020304" pitchFamily="18" charset="0"/>
                          <a:ea typeface="Courier New"/>
                          <a:cs typeface="Times New Roman" panose="02020603050405020304" pitchFamily="18" charset="0"/>
                        </a:rPr>
                        <a:t>Розмив корисної копалини з попереднім розпушенням або без нього. Напірне або самотічне гідротранспортування. Супутнє і звичайне збагачення і зневоднення корисних копалин. Складування корисних компонентів.</a:t>
                      </a:r>
                    </a:p>
                    <a:p>
                      <a:pPr>
                        <a:spcAft>
                          <a:spcPts val="0"/>
                        </a:spcAft>
                      </a:pPr>
                      <a:r>
                        <a:rPr lang="ru-RU" sz="1600" dirty="0">
                          <a:solidFill>
                            <a:srgbClr val="000000"/>
                          </a:solidFill>
                          <a:effectLst/>
                          <a:latin typeface="Times New Roman" panose="02020603050405020304" pitchFamily="18" charset="0"/>
                          <a:ea typeface="Courier New"/>
                          <a:cs typeface="Times New Roman" panose="02020603050405020304" pitchFamily="18" charset="0"/>
                        </a:rPr>
                        <a:t> </a:t>
                      </a:r>
                      <a:endParaRPr lang="uk-UA" sz="1600" dirty="0">
                        <a:solidFill>
                          <a:srgbClr val="000000"/>
                        </a:solidFill>
                        <a:effectLst/>
                        <a:latin typeface="Times New Roman" panose="02020603050405020304" pitchFamily="18" charset="0"/>
                        <a:ea typeface="Courier New"/>
                        <a:cs typeface="Times New Roman" panose="02020603050405020304" pitchFamily="18" charset="0"/>
                      </a:endParaRPr>
                    </a:p>
                  </a:txBody>
                  <a:tcPr marL="26951" marR="269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99283020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7504" y="227013"/>
            <a:ext cx="9036496" cy="1143000"/>
          </a:xfrm>
        </p:spPr>
        <p:txBody>
          <a:bodyPr>
            <a:normAutofit fontScale="90000"/>
          </a:bodyPr>
          <a:lstStyle/>
          <a:p>
            <a:r>
              <a:rPr lang="uk-UA" dirty="0"/>
              <a:t>Система водозабезпечення гідроустановок</a:t>
            </a:r>
          </a:p>
        </p:txBody>
      </p:sp>
      <p:sp>
        <p:nvSpPr>
          <p:cNvPr id="5" name="TextBox 4"/>
          <p:cNvSpPr txBox="1"/>
          <p:nvPr/>
        </p:nvSpPr>
        <p:spPr>
          <a:xfrm>
            <a:off x="29716" y="5301208"/>
            <a:ext cx="9108504" cy="1077218"/>
          </a:xfrm>
          <a:prstGeom prst="rect">
            <a:avLst/>
          </a:prstGeom>
          <a:noFill/>
        </p:spPr>
        <p:txBody>
          <a:bodyPr wrap="square" rtlCol="0">
            <a:spAutoFit/>
          </a:bodyPr>
          <a:lstStyle/>
          <a:p>
            <a:pPr algn="ctr"/>
            <a:r>
              <a:rPr lang="uk-UA" sz="1600" b="1" dirty="0">
                <a:latin typeface="Times New Roman" panose="02020603050405020304" pitchFamily="18" charset="0"/>
                <a:cs typeface="Times New Roman" panose="02020603050405020304" pitchFamily="18" charset="0"/>
              </a:rPr>
              <a:t>Схеми водозабезпечення гідроустановок: </a:t>
            </a:r>
          </a:p>
          <a:p>
            <a:pPr algn="ctr"/>
            <a:r>
              <a:rPr lang="uk-UA" sz="1600" dirty="0">
                <a:latin typeface="Times New Roman" panose="02020603050405020304" pitchFamily="18" charset="0"/>
                <a:cs typeface="Times New Roman" panose="02020603050405020304" pitchFamily="18" charset="0"/>
              </a:rPr>
              <a:t>в – оборотне із розміщенням плавучої насосної станції в гідровідвалі; г – оборотне із облаштуванням водосховища; 1 – кар'єр; 2 – гідровідвал; 3 – водозбірний колодязь; 4 – водозбірна канава; 5 – насосна станція; 6 – пульпопровід; 7 – водовід; 8 – водосховище; 9 – насосна станція підживлення; 10 - річка</a:t>
            </a: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521743"/>
            <a:ext cx="3819525" cy="3619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8025" y="1521743"/>
            <a:ext cx="3610074" cy="3619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3404676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7504" y="227013"/>
            <a:ext cx="9036496" cy="1143000"/>
          </a:xfrm>
        </p:spPr>
        <p:txBody>
          <a:bodyPr>
            <a:normAutofit fontScale="90000"/>
          </a:bodyPr>
          <a:lstStyle/>
          <a:p>
            <a:r>
              <a:rPr lang="uk-UA" dirty="0"/>
              <a:t>Система водозабезпечення гідроустановок</a:t>
            </a:r>
          </a:p>
        </p:txBody>
      </p:sp>
      <p:sp>
        <p:nvSpPr>
          <p:cNvPr id="5" name="TextBox 4"/>
          <p:cNvSpPr txBox="1"/>
          <p:nvPr/>
        </p:nvSpPr>
        <p:spPr>
          <a:xfrm>
            <a:off x="35496" y="5864175"/>
            <a:ext cx="9108504" cy="830997"/>
          </a:xfrm>
          <a:prstGeom prst="rect">
            <a:avLst/>
          </a:prstGeom>
          <a:noFill/>
        </p:spPr>
        <p:txBody>
          <a:bodyPr wrap="square" rtlCol="0">
            <a:spAutoFit/>
          </a:bodyPr>
          <a:lstStyle/>
          <a:p>
            <a:pPr algn="ctr"/>
            <a:r>
              <a:rPr lang="uk-UA" sz="1600" b="1" dirty="0">
                <a:latin typeface="Times New Roman" panose="02020603050405020304" pitchFamily="18" charset="0"/>
                <a:cs typeface="Times New Roman" panose="02020603050405020304" pitchFamily="18" charset="0"/>
              </a:rPr>
              <a:t>Відкритий береговий водозабір на свайних опорах (а) та підвідному каналі (б): </a:t>
            </a:r>
          </a:p>
          <a:p>
            <a:pPr algn="ctr"/>
            <a:r>
              <a:rPr lang="uk-UA" sz="1600" dirty="0">
                <a:latin typeface="Times New Roman" panose="02020603050405020304" pitchFamily="18" charset="0"/>
                <a:cs typeface="Times New Roman" panose="02020603050405020304" pitchFamily="18" charset="0"/>
              </a:rPr>
              <a:t>1 – приймальний (зворотній) клапан із сіткою; 2 – всмоктувальний трубопровід; </a:t>
            </a:r>
          </a:p>
          <a:p>
            <a:pPr algn="ctr"/>
            <a:r>
              <a:rPr lang="uk-UA" sz="1600" dirty="0">
                <a:latin typeface="Times New Roman" panose="02020603050405020304" pitchFamily="18" charset="0"/>
                <a:cs typeface="Times New Roman" panose="02020603050405020304" pitchFamily="18" charset="0"/>
              </a:rPr>
              <a:t>3 – насоси; 4 – насосна станція</a:t>
            </a: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2351812" y="767339"/>
            <a:ext cx="4464311" cy="56806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r="46801" b="79865"/>
          <a:stretch/>
        </p:blipFill>
        <p:spPr bwMode="auto">
          <a:xfrm>
            <a:off x="4067944" y="5229200"/>
            <a:ext cx="3356346" cy="6106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1008602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7504" y="227013"/>
            <a:ext cx="9036496" cy="1143000"/>
          </a:xfrm>
        </p:spPr>
        <p:txBody>
          <a:bodyPr>
            <a:normAutofit fontScale="90000"/>
          </a:bodyPr>
          <a:lstStyle/>
          <a:p>
            <a:r>
              <a:rPr lang="uk-UA" dirty="0"/>
              <a:t>Система водозабезпечення гідроустановок</a:t>
            </a:r>
          </a:p>
        </p:txBody>
      </p:sp>
      <p:sp>
        <p:nvSpPr>
          <p:cNvPr id="5" name="TextBox 4"/>
          <p:cNvSpPr txBox="1"/>
          <p:nvPr/>
        </p:nvSpPr>
        <p:spPr>
          <a:xfrm>
            <a:off x="43483" y="5157192"/>
            <a:ext cx="9108504" cy="1077218"/>
          </a:xfrm>
          <a:prstGeom prst="rect">
            <a:avLst/>
          </a:prstGeom>
          <a:noFill/>
        </p:spPr>
        <p:txBody>
          <a:bodyPr wrap="square" rtlCol="0">
            <a:spAutoFit/>
          </a:bodyPr>
          <a:lstStyle/>
          <a:p>
            <a:pPr algn="ctr"/>
            <a:r>
              <a:rPr lang="uk-UA" sz="1600" b="1" dirty="0">
                <a:latin typeface="Times New Roman" panose="02020603050405020304" pitchFamily="18" charset="0"/>
                <a:cs typeface="Times New Roman" panose="02020603050405020304" pitchFamily="18" charset="0"/>
              </a:rPr>
              <a:t>Схема плавучої насосної станції: </a:t>
            </a:r>
          </a:p>
          <a:p>
            <a:pPr algn="ctr"/>
            <a:r>
              <a:rPr lang="uk-UA" sz="1600" dirty="0">
                <a:latin typeface="Times New Roman" panose="02020603050405020304" pitchFamily="18" charset="0"/>
                <a:cs typeface="Times New Roman" panose="02020603050405020304" pitchFamily="18" charset="0"/>
              </a:rPr>
              <a:t>1 – насос відцентровий; 2 – електродвигун; 3 – всмоктувальна лінія; 4 – напірний трубопровід; </a:t>
            </a:r>
          </a:p>
          <a:p>
            <a:pPr algn="ctr"/>
            <a:r>
              <a:rPr lang="uk-UA" sz="1600" dirty="0">
                <a:latin typeface="Times New Roman" panose="02020603050405020304" pitchFamily="18" charset="0"/>
                <a:cs typeface="Times New Roman" panose="02020603050405020304" pitchFamily="18" charset="0"/>
              </a:rPr>
              <a:t>5 – насос вакуумний; 6 – засувка; 7 – примикальний пункт; 8 – щит управління; 9 – сходи; 10 – шаровий шарнір; 11 – труба понтона; 12 – ручна лебідка; 13 - надбудова</a:t>
            </a: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1395997" y="529667"/>
            <a:ext cx="2766488" cy="48885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4128" y="1590702"/>
            <a:ext cx="3029420" cy="27664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3006689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7504" y="227013"/>
            <a:ext cx="9036496" cy="1143000"/>
          </a:xfrm>
        </p:spPr>
        <p:txBody>
          <a:bodyPr>
            <a:normAutofit fontScale="90000"/>
          </a:bodyPr>
          <a:lstStyle/>
          <a:p>
            <a:r>
              <a:rPr lang="uk-UA" dirty="0"/>
              <a:t>Система водозабезпечення гідроустановок</a:t>
            </a:r>
          </a:p>
        </p:txBody>
      </p:sp>
      <p:sp>
        <p:nvSpPr>
          <p:cNvPr id="8" name="TextBox 7"/>
          <p:cNvSpPr txBox="1"/>
          <p:nvPr/>
        </p:nvSpPr>
        <p:spPr>
          <a:xfrm>
            <a:off x="1331640" y="5974541"/>
            <a:ext cx="6408712" cy="338554"/>
          </a:xfrm>
          <a:prstGeom prst="rect">
            <a:avLst/>
          </a:prstGeom>
          <a:noFill/>
        </p:spPr>
        <p:txBody>
          <a:bodyPr wrap="square" rtlCol="0">
            <a:spAutoFit/>
          </a:bodyPr>
          <a:lstStyle/>
          <a:p>
            <a:pPr algn="ctr"/>
            <a:r>
              <a:rPr lang="uk-UA" sz="1600" b="1" dirty="0">
                <a:latin typeface="Times New Roman" panose="02020603050405020304" pitchFamily="18" charset="0"/>
                <a:cs typeface="Times New Roman" panose="02020603050405020304" pitchFamily="18" charset="0"/>
              </a:rPr>
              <a:t>Водяний насос Д 630-90</a:t>
            </a:r>
            <a:endParaRPr lang="uk-UA" sz="1600" b="1" i="1" dirty="0">
              <a:latin typeface="Times New Roman" panose="02020603050405020304" pitchFamily="18" charset="0"/>
              <a:cs typeface="Times New Roman" panose="02020603050405020304" pitchFamily="18" charset="0"/>
            </a:endParaRPr>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348" y="1396033"/>
            <a:ext cx="2962275" cy="2457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03624" y="1400597"/>
            <a:ext cx="5785160" cy="44496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36"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50718" t="25496" r="35063" b="54967"/>
          <a:stretch/>
        </p:blipFill>
        <p:spPr bwMode="auto">
          <a:xfrm>
            <a:off x="141348" y="3840510"/>
            <a:ext cx="2962275" cy="2009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1344775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7504" y="227013"/>
            <a:ext cx="9036496" cy="1143000"/>
          </a:xfrm>
        </p:spPr>
        <p:txBody>
          <a:bodyPr>
            <a:normAutofit/>
          </a:bodyPr>
          <a:lstStyle/>
          <a:p>
            <a:r>
              <a:rPr lang="uk-UA" dirty="0"/>
              <a:t>Система гідротранспорту порід</a:t>
            </a:r>
          </a:p>
        </p:txBody>
      </p:sp>
      <p:sp>
        <p:nvSpPr>
          <p:cNvPr id="5" name="TextBox 4"/>
          <p:cNvSpPr txBox="1"/>
          <p:nvPr/>
        </p:nvSpPr>
        <p:spPr>
          <a:xfrm>
            <a:off x="43483" y="5085184"/>
            <a:ext cx="9108504" cy="1323439"/>
          </a:xfrm>
          <a:prstGeom prst="rect">
            <a:avLst/>
          </a:prstGeom>
          <a:noFill/>
        </p:spPr>
        <p:txBody>
          <a:bodyPr wrap="square" rtlCol="0">
            <a:spAutoFit/>
          </a:bodyPr>
          <a:lstStyle/>
          <a:p>
            <a:pPr algn="ctr"/>
            <a:r>
              <a:rPr lang="uk-UA" sz="1600" b="1" dirty="0">
                <a:latin typeface="Times New Roman" panose="02020603050405020304" pitchFamily="18" charset="0"/>
                <a:cs typeface="Times New Roman" panose="02020603050405020304" pitchFamily="18" charset="0"/>
              </a:rPr>
              <a:t>Основні елементи пересувної вибійної землесосної установки:</a:t>
            </a:r>
          </a:p>
          <a:p>
            <a:pPr algn="ctr"/>
            <a:r>
              <a:rPr lang="uk-UA" sz="1600" dirty="0">
                <a:latin typeface="Times New Roman" panose="02020603050405020304" pitchFamily="18" charset="0"/>
                <a:cs typeface="Times New Roman" panose="02020603050405020304" pitchFamily="18" charset="0"/>
              </a:rPr>
              <a:t>1 - салазки, 2 - землесос, 3 - електродвигун, 4 - усмоктувальна труба, 5 - кульовий шарнір,</a:t>
            </a:r>
          </a:p>
          <a:p>
            <a:pPr algn="ctr"/>
            <a:r>
              <a:rPr lang="uk-UA" sz="1600" dirty="0">
                <a:latin typeface="Times New Roman" panose="02020603050405020304" pitchFamily="18" charset="0"/>
                <a:cs typeface="Times New Roman" panose="02020603050405020304" pitchFamily="18" charset="0"/>
              </a:rPr>
              <a:t>6 - трійник, 7 - лебідка, 8 - підйомна стріла, 9 - зумпф, 10 - засувка землесоса,</a:t>
            </a:r>
          </a:p>
          <a:p>
            <a:pPr algn="ctr"/>
            <a:r>
              <a:rPr lang="uk-UA" sz="1600" dirty="0">
                <a:latin typeface="Times New Roman" panose="02020603050405020304" pitchFamily="18" charset="0"/>
                <a:cs typeface="Times New Roman" panose="02020603050405020304" pitchFamily="18" charset="0"/>
              </a:rPr>
              <a:t>11 - зворотний клапан, 12 - пульповоди, 13 - водоструминний ежектор, 14 - вакуумметр,</a:t>
            </a:r>
          </a:p>
          <a:p>
            <a:pPr algn="ctr"/>
            <a:r>
              <a:rPr lang="uk-UA" sz="1600" dirty="0">
                <a:latin typeface="Times New Roman" panose="02020603050405020304" pitchFamily="18" charset="0"/>
                <a:cs typeface="Times New Roman" panose="02020603050405020304" pitchFamily="18" charset="0"/>
              </a:rPr>
              <a:t>15 - манометр, 16 - надбудова, 17 - пусковий реостат</a:t>
            </a: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0818" y="1569513"/>
            <a:ext cx="7753834" cy="28675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6090484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7504" y="227013"/>
            <a:ext cx="9036496" cy="1143000"/>
          </a:xfrm>
        </p:spPr>
        <p:txBody>
          <a:bodyPr>
            <a:normAutofit/>
          </a:bodyPr>
          <a:lstStyle/>
          <a:p>
            <a:r>
              <a:rPr lang="uk-UA" dirty="0"/>
              <a:t>Система гідротранспорту порід</a:t>
            </a:r>
          </a:p>
        </p:txBody>
      </p:sp>
      <p:sp>
        <p:nvSpPr>
          <p:cNvPr id="5" name="TextBox 4"/>
          <p:cNvSpPr txBox="1"/>
          <p:nvPr/>
        </p:nvSpPr>
        <p:spPr>
          <a:xfrm>
            <a:off x="5867578" y="1844824"/>
            <a:ext cx="3276422" cy="4278094"/>
          </a:xfrm>
          <a:prstGeom prst="rect">
            <a:avLst/>
          </a:prstGeom>
          <a:noFill/>
        </p:spPr>
        <p:txBody>
          <a:bodyPr wrap="square" rtlCol="0">
            <a:spAutoFit/>
          </a:bodyPr>
          <a:lstStyle/>
          <a:p>
            <a:pPr algn="ctr"/>
            <a:r>
              <a:rPr lang="uk-UA" sz="1600" b="1" dirty="0">
                <a:latin typeface="Times New Roman" panose="02020603050405020304" pitchFamily="18" charset="0"/>
                <a:cs typeface="Times New Roman" panose="02020603050405020304" pitchFamily="18" charset="0"/>
              </a:rPr>
              <a:t>Схеми гідротранспортування пісків замлесосами на промивальну установку:</a:t>
            </a:r>
          </a:p>
          <a:p>
            <a:pPr algn="ctr"/>
            <a:r>
              <a:rPr lang="uk-UA" sz="1600" dirty="0">
                <a:latin typeface="Times New Roman" panose="02020603050405020304" pitchFamily="18" charset="0"/>
                <a:cs typeface="Times New Roman" panose="02020603050405020304" pitchFamily="18" charset="0"/>
              </a:rPr>
              <a:t>а - одноступенева, б - двоступенева з проміжним пульпоприймачем,</a:t>
            </a:r>
          </a:p>
          <a:p>
            <a:pPr algn="ctr"/>
            <a:r>
              <a:rPr lang="uk-UA" sz="1600" dirty="0">
                <a:latin typeface="Times New Roman" panose="02020603050405020304" pitchFamily="18" charset="0"/>
                <a:cs typeface="Times New Roman" panose="02020603050405020304" pitchFamily="18" charset="0"/>
              </a:rPr>
              <a:t>в - те ж, з бочкою для просіювання у проміжного пульпоприймача, </a:t>
            </a:r>
          </a:p>
          <a:p>
            <a:pPr algn="ctr"/>
            <a:r>
              <a:rPr lang="uk-UA" sz="1600" dirty="0">
                <a:latin typeface="Times New Roman" panose="02020603050405020304" pitchFamily="18" charset="0"/>
                <a:cs typeface="Times New Roman" panose="02020603050405020304" pitchFamily="18" charset="0"/>
              </a:rPr>
              <a:t>г – двоступенева без проміжного приймача та з послідовною установкою землесосів; </a:t>
            </a:r>
          </a:p>
          <a:p>
            <a:pPr algn="ctr"/>
            <a:r>
              <a:rPr lang="uk-UA" sz="1600" dirty="0">
                <a:latin typeface="Times New Roman" panose="02020603050405020304" pitchFamily="18" charset="0"/>
                <a:cs typeface="Times New Roman" panose="02020603050405020304" pitchFamily="18" charset="0"/>
              </a:rPr>
              <a:t>1 - землесос, 2 - зворотний клапан, 3 - пульповоди, 4 - промивна установка, 5 - пульпоприймач,</a:t>
            </a:r>
          </a:p>
          <a:p>
            <a:pPr algn="ctr"/>
            <a:r>
              <a:rPr lang="uk-UA" sz="1600" dirty="0">
                <a:latin typeface="Times New Roman" panose="02020603050405020304" pitchFamily="18" charset="0"/>
                <a:cs typeface="Times New Roman" panose="02020603050405020304" pitchFamily="18" charset="0"/>
              </a:rPr>
              <a:t> 6 - злив надлишкової води, </a:t>
            </a:r>
          </a:p>
          <a:p>
            <a:pPr algn="ctr"/>
            <a:r>
              <a:rPr lang="uk-UA" sz="1600" dirty="0">
                <a:latin typeface="Times New Roman" panose="02020603050405020304" pitchFamily="18" charset="0"/>
                <a:cs typeface="Times New Roman" panose="02020603050405020304" pitchFamily="18" charset="0"/>
              </a:rPr>
              <a:t>7 - барабанний грохот (бочка), </a:t>
            </a:r>
          </a:p>
          <a:p>
            <a:pPr algn="ctr"/>
            <a:r>
              <a:rPr lang="uk-UA" sz="1600" dirty="0">
                <a:latin typeface="Times New Roman" panose="02020603050405020304" pitchFamily="18" charset="0"/>
                <a:cs typeface="Times New Roman" panose="02020603050405020304" pitchFamily="18" charset="0"/>
              </a:rPr>
              <a:t>8 - гальковий відвал,</a:t>
            </a:r>
          </a:p>
          <a:p>
            <a:pPr algn="ctr"/>
            <a:r>
              <a:rPr lang="uk-UA" sz="1600" dirty="0">
                <a:latin typeface="Times New Roman" panose="02020603050405020304" pitchFamily="18" charset="0"/>
                <a:cs typeface="Times New Roman" panose="02020603050405020304" pitchFamily="18" charset="0"/>
              </a:rPr>
              <a:t>9 - вибійний гідромонітор</a:t>
            </a:r>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66266"/>
            <a:ext cx="5867578" cy="50111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8281891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7504" y="227013"/>
            <a:ext cx="9036496" cy="1143000"/>
          </a:xfrm>
        </p:spPr>
        <p:txBody>
          <a:bodyPr>
            <a:normAutofit/>
          </a:bodyPr>
          <a:lstStyle/>
          <a:p>
            <a:r>
              <a:rPr lang="uk-UA" dirty="0"/>
              <a:t>Система гідротранспорту порід</a:t>
            </a:r>
          </a:p>
        </p:txBody>
      </p:sp>
      <p:sp>
        <p:nvSpPr>
          <p:cNvPr id="8" name="TextBox 7"/>
          <p:cNvSpPr txBox="1"/>
          <p:nvPr/>
        </p:nvSpPr>
        <p:spPr>
          <a:xfrm>
            <a:off x="1331640" y="5974541"/>
            <a:ext cx="6408712" cy="338554"/>
          </a:xfrm>
          <a:prstGeom prst="rect">
            <a:avLst/>
          </a:prstGeom>
          <a:noFill/>
        </p:spPr>
        <p:txBody>
          <a:bodyPr wrap="square" rtlCol="0">
            <a:spAutoFit/>
          </a:bodyPr>
          <a:lstStyle/>
          <a:p>
            <a:pPr algn="ctr"/>
            <a:r>
              <a:rPr lang="uk-UA" sz="1600" b="1" dirty="0">
                <a:latin typeface="Times New Roman" panose="02020603050405020304" pitchFamily="18" charset="0"/>
                <a:cs typeface="Times New Roman" panose="02020603050405020304" pitchFamily="18" charset="0"/>
              </a:rPr>
              <a:t>Ґрунтовий насос </a:t>
            </a:r>
            <a:r>
              <a:rPr lang="ru-RU" sz="1600" b="1" dirty="0">
                <a:latin typeface="Times New Roman" panose="02020603050405020304" pitchFamily="18" charset="0"/>
                <a:cs typeface="Times New Roman" panose="02020603050405020304" pitchFamily="18" charset="0"/>
              </a:rPr>
              <a:t>10/8 Гр-(6)-685L-(90)-БЛМЗ</a:t>
            </a:r>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195" y="2206342"/>
            <a:ext cx="3566556" cy="22766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4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7905" y="1436861"/>
            <a:ext cx="5389984" cy="38156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7741401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7504" y="227013"/>
            <a:ext cx="9036496" cy="1143000"/>
          </a:xfrm>
        </p:spPr>
        <p:txBody>
          <a:bodyPr>
            <a:normAutofit/>
          </a:bodyPr>
          <a:lstStyle/>
          <a:p>
            <a:r>
              <a:rPr lang="uk-UA" dirty="0"/>
              <a:t>Система гідротранспорту порід</a:t>
            </a:r>
          </a:p>
        </p:txBody>
      </p:sp>
      <p:sp>
        <p:nvSpPr>
          <p:cNvPr id="8" name="TextBox 7"/>
          <p:cNvSpPr txBox="1"/>
          <p:nvPr/>
        </p:nvSpPr>
        <p:spPr>
          <a:xfrm>
            <a:off x="1331640" y="5974541"/>
            <a:ext cx="6408712" cy="338554"/>
          </a:xfrm>
          <a:prstGeom prst="rect">
            <a:avLst/>
          </a:prstGeom>
          <a:noFill/>
        </p:spPr>
        <p:txBody>
          <a:bodyPr wrap="square" rtlCol="0">
            <a:spAutoFit/>
          </a:bodyPr>
          <a:lstStyle/>
          <a:p>
            <a:pPr algn="ctr"/>
            <a:r>
              <a:rPr lang="uk-UA" sz="1600" b="1" dirty="0">
                <a:latin typeface="Times New Roman" panose="02020603050405020304" pitchFamily="18" charset="0"/>
                <a:cs typeface="Times New Roman" panose="02020603050405020304" pitchFamily="18" charset="0"/>
              </a:rPr>
              <a:t>Труби для гідротранспорту</a:t>
            </a:r>
            <a:endParaRPr lang="ru-RU" sz="1600" b="1" dirty="0">
              <a:latin typeface="Times New Roman" panose="02020603050405020304" pitchFamily="18" charset="0"/>
              <a:cs typeface="Times New Roman" panose="02020603050405020304" pitchFamily="18" charset="0"/>
            </a:endParaRPr>
          </a:p>
        </p:txBody>
      </p:sp>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58845"/>
            <a:ext cx="2897947" cy="39886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50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7947" y="1358846"/>
            <a:ext cx="3062399" cy="17766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508"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46846"/>
          <a:stretch/>
        </p:blipFill>
        <p:spPr bwMode="auto">
          <a:xfrm>
            <a:off x="6067850" y="1358845"/>
            <a:ext cx="1980870" cy="46672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50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97947" y="3135488"/>
            <a:ext cx="3062399" cy="22119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2002798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uk-UA" dirty="0"/>
              <a:t>Вибір та обґрунтування системи розробки</a:t>
            </a:r>
          </a:p>
        </p:txBody>
      </p:sp>
      <p:sp>
        <p:nvSpPr>
          <p:cNvPr id="4" name="TextBox 3"/>
          <p:cNvSpPr txBox="1"/>
          <p:nvPr/>
        </p:nvSpPr>
        <p:spPr>
          <a:xfrm>
            <a:off x="179512" y="1484784"/>
            <a:ext cx="8856984" cy="2708434"/>
          </a:xfrm>
          <a:prstGeom prst="rect">
            <a:avLst/>
          </a:prstGeom>
          <a:noFill/>
        </p:spPr>
        <p:txBody>
          <a:bodyPr wrap="square" rtlCol="0">
            <a:spAutoFit/>
          </a:bodyPr>
          <a:lstStyle/>
          <a:p>
            <a:pPr algn="just"/>
            <a:r>
              <a:rPr lang="uk-UA" sz="1700" dirty="0"/>
              <a:t>	Землесосні снаряди в основному використовуються при розробці родовищ горизонтального та пологого залягання, які представлені м'якими або щільними корисними копалинами.  М'які або різнорідні корисні копалини характерні для піщано-гравійних родовищ.</a:t>
            </a:r>
          </a:p>
          <a:p>
            <a:pPr algn="just"/>
            <a:r>
              <a:rPr lang="uk-UA" sz="1700" dirty="0"/>
              <a:t>	Вибір та обґрунтування системи розробки зазначених родовищ здійснюється згідно класифікації В.В. Ржевського, згідно якої системи розробки діляться на дві групи: І – системи з постійним положенням робочої зони (суцільні системи розробки); ІІ – системи з перемінною робочою зоною (поглиблюючі системи розробки).</a:t>
            </a:r>
          </a:p>
          <a:p>
            <a:pPr algn="just"/>
            <a:endParaRPr lang="uk-UA" sz="1700" dirty="0"/>
          </a:p>
          <a:p>
            <a:pPr algn="just"/>
            <a:endParaRPr lang="uk-UA" sz="1700" dirty="0"/>
          </a:p>
        </p:txBody>
      </p:sp>
      <p:pic>
        <p:nvPicPr>
          <p:cNvPr id="2058" name="Picture 10" descr="C:\Users\kgt_tom.ZTU\Desktop\image_15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4193218"/>
            <a:ext cx="4572000" cy="1103313"/>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Инструкция по эксплуатации земснаряда"/>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2120" y="3846886"/>
            <a:ext cx="2967136" cy="19741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491951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dirty="0">
                <a:effectLst/>
              </a:rPr>
              <a:t>Технологічні карти</a:t>
            </a:r>
            <a:endParaRPr lang="uk-UA" dirty="0"/>
          </a:p>
        </p:txBody>
      </p:sp>
      <p:sp>
        <p:nvSpPr>
          <p:cNvPr id="4" name="TextBox 3"/>
          <p:cNvSpPr txBox="1"/>
          <p:nvPr/>
        </p:nvSpPr>
        <p:spPr>
          <a:xfrm>
            <a:off x="107504" y="1484784"/>
            <a:ext cx="8928992" cy="1477328"/>
          </a:xfrm>
          <a:prstGeom prst="rect">
            <a:avLst/>
          </a:prstGeom>
          <a:noFill/>
        </p:spPr>
        <p:txBody>
          <a:bodyPr wrap="square" rtlCol="0">
            <a:spAutoFit/>
          </a:bodyPr>
          <a:lstStyle/>
          <a:p>
            <a:pPr algn="just"/>
            <a:r>
              <a:rPr lang="uk-UA" dirty="0"/>
              <a:t>	Для виконання гірничих робіт із застосуванням земснарядів складаються технологічні карти, в яких передбачається виконання усього комплексу робіт</a:t>
            </a:r>
            <a:r>
              <a:rPr lang="en-US" dirty="0"/>
              <a:t> </a:t>
            </a:r>
            <a:r>
              <a:rPr lang="uk-UA" dirty="0"/>
              <a:t>по розробці породи у </a:t>
            </a:r>
            <a:r>
              <a:rPr lang="uk-UA" dirty="0" err="1"/>
              <a:t>вибої</a:t>
            </a:r>
            <a:r>
              <a:rPr lang="uk-UA" dirty="0"/>
              <a:t>, транспортуванню її по пульпопроводу, укладанні її в споруди, а також виконання усіх допоміжних операцій по обслуговуванню земснаряда, плавучого магістрального та робочого пульпопроводів.</a:t>
            </a:r>
            <a:endParaRPr lang="en-US" dirty="0"/>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2970963"/>
            <a:ext cx="4572216" cy="26182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8065" y="2970963"/>
            <a:ext cx="3672408" cy="26691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44016" y="5641508"/>
            <a:ext cx="8892480" cy="830997"/>
          </a:xfrm>
          <a:prstGeom prst="rect">
            <a:avLst/>
          </a:prstGeom>
          <a:noFill/>
        </p:spPr>
        <p:txBody>
          <a:bodyPr wrap="square" rtlCol="0">
            <a:spAutoFit/>
          </a:bodyPr>
          <a:lstStyle/>
          <a:p>
            <a:pPr algn="ctr"/>
            <a:r>
              <a:rPr lang="uk-UA" sz="1600" dirty="0"/>
              <a:t>Одностороння (а) та двостороння (б) схеми розробки родовища земснарядом:</a:t>
            </a:r>
          </a:p>
          <a:p>
            <a:pPr algn="ctr"/>
            <a:r>
              <a:rPr lang="uk-UA" sz="1600" dirty="0"/>
              <a:t>1 – земснаряд; 2 – плавучий пульпопровід; 3 – береговий пульпопровід; 4 - берегове підключення плавучого пульпопроводу І-ї черги; 5 – те ж ІІ-ї черги</a:t>
            </a:r>
          </a:p>
        </p:txBody>
      </p:sp>
    </p:spTree>
    <p:extLst>
      <p:ext uri="{BB962C8B-B14F-4D97-AF65-F5344CB8AC3E}">
        <p14:creationId xmlns:p14="http://schemas.microsoft.com/office/powerpoint/2010/main" val="8216128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uk-UA" dirty="0"/>
              <a:t>Основні технологічні процеси</a:t>
            </a:r>
          </a:p>
        </p:txBody>
      </p:sp>
      <p:graphicFrame>
        <p:nvGraphicFramePr>
          <p:cNvPr id="5" name="Таблица 4"/>
          <p:cNvGraphicFramePr>
            <a:graphicFrameLocks noGrp="1"/>
          </p:cNvGraphicFramePr>
          <p:nvPr>
            <p:extLst>
              <p:ext uri="{D42A27DB-BD31-4B8C-83A1-F6EECF244321}">
                <p14:modId xmlns:p14="http://schemas.microsoft.com/office/powerpoint/2010/main" val="3556287705"/>
              </p:ext>
            </p:extLst>
          </p:nvPr>
        </p:nvGraphicFramePr>
        <p:xfrm>
          <a:off x="323527" y="1412776"/>
          <a:ext cx="8568954" cy="4608512"/>
        </p:xfrm>
        <a:graphic>
          <a:graphicData uri="http://schemas.openxmlformats.org/drawingml/2006/table">
            <a:tbl>
              <a:tblPr firstRow="1" firstCol="1" lastRow="1" lastCol="1" bandRow="1" bandCol="1"/>
              <a:tblGrid>
                <a:gridCol w="1368153">
                  <a:extLst>
                    <a:ext uri="{9D8B030D-6E8A-4147-A177-3AD203B41FA5}">
                      <a16:colId xmlns:a16="http://schemas.microsoft.com/office/drawing/2014/main" val="20000"/>
                    </a:ext>
                  </a:extLst>
                </a:gridCol>
                <a:gridCol w="1224136">
                  <a:extLst>
                    <a:ext uri="{9D8B030D-6E8A-4147-A177-3AD203B41FA5}">
                      <a16:colId xmlns:a16="http://schemas.microsoft.com/office/drawing/2014/main" val="20001"/>
                    </a:ext>
                  </a:extLst>
                </a:gridCol>
                <a:gridCol w="2236047">
                  <a:extLst>
                    <a:ext uri="{9D8B030D-6E8A-4147-A177-3AD203B41FA5}">
                      <a16:colId xmlns:a16="http://schemas.microsoft.com/office/drawing/2014/main" val="20002"/>
                    </a:ext>
                  </a:extLst>
                </a:gridCol>
                <a:gridCol w="3740618">
                  <a:extLst>
                    <a:ext uri="{9D8B030D-6E8A-4147-A177-3AD203B41FA5}">
                      <a16:colId xmlns:a16="http://schemas.microsoft.com/office/drawing/2014/main" val="20003"/>
                    </a:ext>
                  </a:extLst>
                </a:gridCol>
              </a:tblGrid>
              <a:tr h="768085">
                <a:tc>
                  <a:txBody>
                    <a:bodyPr/>
                    <a:lstStyle/>
                    <a:p>
                      <a:pPr algn="ctr">
                        <a:spcAft>
                          <a:spcPts val="0"/>
                        </a:spcAft>
                      </a:pPr>
                      <a:r>
                        <a:rPr lang="uk-UA" sz="1600" b="1" dirty="0">
                          <a:solidFill>
                            <a:srgbClr val="000000"/>
                          </a:solidFill>
                          <a:effectLst/>
                          <a:latin typeface="Times New Roman" panose="02020603050405020304" pitchFamily="18" charset="0"/>
                          <a:ea typeface="Courier New"/>
                          <a:cs typeface="Times New Roman" panose="02020603050405020304" pitchFamily="18" charset="0"/>
                        </a:rPr>
                        <a:t>Види робіт</a:t>
                      </a:r>
                      <a:endParaRPr lang="uk-UA" sz="1600" dirty="0">
                        <a:solidFill>
                          <a:srgbClr val="000000"/>
                        </a:solidFill>
                        <a:effectLst/>
                        <a:latin typeface="Times New Roman" panose="02020603050405020304" pitchFamily="18" charset="0"/>
                        <a:ea typeface="Courier New"/>
                        <a:cs typeface="Times New Roman" panose="02020603050405020304" pitchFamily="18" charset="0"/>
                      </a:endParaRPr>
                    </a:p>
                  </a:txBody>
                  <a:tcPr marL="26951" marR="269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uk-UA" sz="1600" b="1" dirty="0">
                          <a:solidFill>
                            <a:srgbClr val="000000"/>
                          </a:solidFill>
                          <a:effectLst/>
                          <a:latin typeface="Times New Roman" panose="02020603050405020304" pitchFamily="18" charset="0"/>
                          <a:ea typeface="Courier New"/>
                          <a:cs typeface="Times New Roman" panose="02020603050405020304" pitchFamily="18" charset="0"/>
                        </a:rPr>
                        <a:t>Назви робіт</a:t>
                      </a:r>
                      <a:endParaRPr lang="uk-UA" sz="1600" dirty="0">
                        <a:solidFill>
                          <a:srgbClr val="000000"/>
                        </a:solidFill>
                        <a:effectLst/>
                        <a:latin typeface="Times New Roman" panose="02020603050405020304" pitchFamily="18" charset="0"/>
                        <a:ea typeface="Courier New"/>
                        <a:cs typeface="Times New Roman" panose="02020603050405020304" pitchFamily="18" charset="0"/>
                      </a:endParaRPr>
                    </a:p>
                  </a:txBody>
                  <a:tcPr marL="26951" marR="269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uk-UA" sz="1600" b="1" dirty="0">
                          <a:solidFill>
                            <a:srgbClr val="000000"/>
                          </a:solidFill>
                          <a:effectLst/>
                          <a:latin typeface="Times New Roman" panose="02020603050405020304" pitchFamily="18" charset="0"/>
                          <a:ea typeface="Courier New"/>
                          <a:cs typeface="Times New Roman" panose="02020603050405020304" pitchFamily="18" charset="0"/>
                        </a:rPr>
                        <a:t>Об'єкти застосування гідромеханізації</a:t>
                      </a:r>
                      <a:endParaRPr lang="uk-UA" sz="1600" dirty="0">
                        <a:solidFill>
                          <a:srgbClr val="000000"/>
                        </a:solidFill>
                        <a:effectLst/>
                        <a:latin typeface="Times New Roman" panose="02020603050405020304" pitchFamily="18" charset="0"/>
                        <a:ea typeface="Courier New"/>
                        <a:cs typeface="Times New Roman" panose="02020603050405020304" pitchFamily="18" charset="0"/>
                      </a:endParaRPr>
                    </a:p>
                  </a:txBody>
                  <a:tcPr marL="26951" marR="269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uk-UA" sz="1600" b="1">
                          <a:solidFill>
                            <a:srgbClr val="000000"/>
                          </a:solidFill>
                          <a:effectLst/>
                          <a:latin typeface="Times New Roman" panose="02020603050405020304" pitchFamily="18" charset="0"/>
                          <a:ea typeface="Courier New"/>
                          <a:cs typeface="Times New Roman" panose="02020603050405020304" pitchFamily="18" charset="0"/>
                        </a:rPr>
                        <a:t>Виконувані процеси</a:t>
                      </a:r>
                      <a:endParaRPr lang="uk-UA" sz="1600">
                        <a:solidFill>
                          <a:srgbClr val="000000"/>
                        </a:solidFill>
                        <a:effectLst/>
                        <a:latin typeface="Times New Roman" panose="02020603050405020304" pitchFamily="18" charset="0"/>
                        <a:ea typeface="Courier New"/>
                        <a:cs typeface="Times New Roman" panose="02020603050405020304" pitchFamily="18" charset="0"/>
                      </a:endParaRPr>
                    </a:p>
                  </a:txBody>
                  <a:tcPr marL="26951" marR="269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3840427">
                <a:tc>
                  <a:txBody>
                    <a:bodyPr/>
                    <a:lstStyle/>
                    <a:p>
                      <a:pPr>
                        <a:spcAft>
                          <a:spcPts val="0"/>
                        </a:spcAft>
                      </a:pPr>
                      <a:r>
                        <a:rPr lang="uk-UA" sz="1600">
                          <a:solidFill>
                            <a:srgbClr val="000000"/>
                          </a:solidFill>
                          <a:effectLst/>
                          <a:latin typeface="Times New Roman" panose="02020603050405020304" pitchFamily="18" charset="0"/>
                          <a:ea typeface="Courier New"/>
                          <a:cs typeface="Times New Roman" panose="02020603050405020304" pitchFamily="18" charset="0"/>
                        </a:rPr>
                        <a:t>Підземні гірничі роботи</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600" dirty="0">
                          <a:solidFill>
                            <a:srgbClr val="000000"/>
                          </a:solidFill>
                          <a:effectLst/>
                          <a:latin typeface="Times New Roman" panose="02020603050405020304" pitchFamily="18" charset="0"/>
                          <a:ea typeface="Courier New"/>
                          <a:cs typeface="Times New Roman" panose="02020603050405020304" pitchFamily="18" charset="0"/>
                        </a:rPr>
                        <a:t>Гірничо-будівельні</a:t>
                      </a:r>
                    </a:p>
                    <a:p>
                      <a:pPr>
                        <a:spcAft>
                          <a:spcPts val="0"/>
                        </a:spcAft>
                      </a:pPr>
                      <a:r>
                        <a:rPr lang="uk-UA" sz="1600" dirty="0">
                          <a:solidFill>
                            <a:srgbClr val="000000"/>
                          </a:solidFill>
                          <a:effectLst/>
                          <a:latin typeface="Times New Roman" panose="02020603050405020304" pitchFamily="18" charset="0"/>
                          <a:ea typeface="Courier New"/>
                          <a:cs typeface="Times New Roman" panose="02020603050405020304" pitchFamily="18" charset="0"/>
                        </a:rPr>
                        <a:t>роботи</a:t>
                      </a:r>
                    </a:p>
                    <a:p>
                      <a:pPr>
                        <a:spcAft>
                          <a:spcPts val="0"/>
                        </a:spcAft>
                      </a:pPr>
                      <a:r>
                        <a:rPr lang="uk-UA" sz="1600" dirty="0">
                          <a:solidFill>
                            <a:srgbClr val="000000"/>
                          </a:solidFill>
                          <a:effectLst/>
                          <a:latin typeface="Times New Roman" panose="02020603050405020304" pitchFamily="18" charset="0"/>
                          <a:ea typeface="Courier New"/>
                          <a:cs typeface="Times New Roman" panose="02020603050405020304" pitchFamily="18" charset="0"/>
                        </a:rPr>
                        <a:t> </a:t>
                      </a:r>
                    </a:p>
                    <a:p>
                      <a:pPr>
                        <a:spcAft>
                          <a:spcPts val="0"/>
                        </a:spcAft>
                      </a:pPr>
                      <a:r>
                        <a:rPr lang="uk-UA" sz="1600" dirty="0">
                          <a:solidFill>
                            <a:srgbClr val="000000"/>
                          </a:solidFill>
                          <a:effectLst/>
                          <a:latin typeface="Times New Roman" panose="02020603050405020304" pitchFamily="18" charset="0"/>
                          <a:ea typeface="Courier New"/>
                          <a:cs typeface="Times New Roman" panose="02020603050405020304" pitchFamily="18" charset="0"/>
                        </a:rPr>
                        <a:t> </a:t>
                      </a:r>
                    </a:p>
                    <a:p>
                      <a:pPr>
                        <a:spcAft>
                          <a:spcPts val="0"/>
                        </a:spcAft>
                      </a:pPr>
                      <a:r>
                        <a:rPr lang="uk-UA" sz="1600" dirty="0">
                          <a:solidFill>
                            <a:srgbClr val="000000"/>
                          </a:solidFill>
                          <a:effectLst/>
                          <a:latin typeface="Times New Roman" panose="02020603050405020304" pitchFamily="18" charset="0"/>
                          <a:ea typeface="Courier New"/>
                          <a:cs typeface="Times New Roman" panose="02020603050405020304" pitchFamily="18" charset="0"/>
                        </a:rPr>
                        <a:t>Видобувні роботи</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600" dirty="0">
                          <a:solidFill>
                            <a:srgbClr val="000000"/>
                          </a:solidFill>
                          <a:effectLst/>
                          <a:latin typeface="Times New Roman" panose="02020603050405020304" pitchFamily="18" charset="0"/>
                          <a:ea typeface="Courier New"/>
                          <a:cs typeface="Times New Roman" panose="02020603050405020304" pitchFamily="18" charset="0"/>
                        </a:rPr>
                        <a:t>Проходка стволів.</a:t>
                      </a:r>
                    </a:p>
                    <a:p>
                      <a:pPr>
                        <a:spcAft>
                          <a:spcPts val="0"/>
                        </a:spcAft>
                      </a:pPr>
                      <a:r>
                        <a:rPr lang="uk-UA" sz="1600" dirty="0">
                          <a:solidFill>
                            <a:srgbClr val="000000"/>
                          </a:solidFill>
                          <a:effectLst/>
                          <a:latin typeface="Times New Roman" panose="02020603050405020304" pitchFamily="18" charset="0"/>
                          <a:ea typeface="Courier New"/>
                          <a:cs typeface="Times New Roman" panose="02020603050405020304" pitchFamily="18" charset="0"/>
                        </a:rPr>
                        <a:t>Проведення капітальних виробок.</a:t>
                      </a:r>
                    </a:p>
                    <a:p>
                      <a:pPr>
                        <a:spcAft>
                          <a:spcPts val="0"/>
                        </a:spcAft>
                      </a:pPr>
                      <a:r>
                        <a:rPr lang="uk-UA" sz="1600" dirty="0">
                          <a:solidFill>
                            <a:srgbClr val="000000"/>
                          </a:solidFill>
                          <a:effectLst/>
                          <a:latin typeface="Times New Roman" panose="02020603050405020304" pitchFamily="18" charset="0"/>
                          <a:ea typeface="Courier New"/>
                          <a:cs typeface="Times New Roman" panose="02020603050405020304" pitchFamily="18" charset="0"/>
                        </a:rPr>
                        <a:t>Проведення підготовчих виробок.</a:t>
                      </a:r>
                    </a:p>
                    <a:p>
                      <a:pPr>
                        <a:spcAft>
                          <a:spcPts val="0"/>
                        </a:spcAft>
                      </a:pPr>
                      <a:r>
                        <a:rPr lang="uk-UA" sz="1600" dirty="0">
                          <a:solidFill>
                            <a:srgbClr val="000000"/>
                          </a:solidFill>
                          <a:effectLst/>
                          <a:latin typeface="Times New Roman" panose="02020603050405020304" pitchFamily="18" charset="0"/>
                          <a:ea typeface="Courier New"/>
                          <a:cs typeface="Times New Roman" panose="02020603050405020304" pitchFamily="18" charset="0"/>
                        </a:rPr>
                        <a:t>Очисні роботи.</a:t>
                      </a:r>
                    </a:p>
                    <a:p>
                      <a:pPr>
                        <a:spcAft>
                          <a:spcPts val="0"/>
                        </a:spcAft>
                      </a:pPr>
                      <a:r>
                        <a:rPr lang="uk-UA" sz="1600" dirty="0">
                          <a:solidFill>
                            <a:srgbClr val="000000"/>
                          </a:solidFill>
                          <a:effectLst/>
                          <a:latin typeface="Times New Roman" panose="02020603050405020304" pitchFamily="18" charset="0"/>
                          <a:ea typeface="Courier New"/>
                          <a:cs typeface="Times New Roman" panose="02020603050405020304" pitchFamily="18" charset="0"/>
                        </a:rPr>
                        <a:t> </a:t>
                      </a:r>
                    </a:p>
                    <a:p>
                      <a:pPr>
                        <a:spcAft>
                          <a:spcPts val="0"/>
                        </a:spcAft>
                      </a:pPr>
                      <a:r>
                        <a:rPr lang="uk-UA" sz="1600" dirty="0">
                          <a:solidFill>
                            <a:srgbClr val="000000"/>
                          </a:solidFill>
                          <a:effectLst/>
                          <a:latin typeface="Times New Roman" panose="02020603050405020304" pitchFamily="18" charset="0"/>
                          <a:ea typeface="Courier New"/>
                          <a:cs typeface="Times New Roman" panose="02020603050405020304" pitchFamily="18" charset="0"/>
                        </a:rPr>
                        <a:t> </a:t>
                      </a:r>
                    </a:p>
                    <a:p>
                      <a:pPr>
                        <a:spcAft>
                          <a:spcPts val="0"/>
                        </a:spcAft>
                      </a:pPr>
                      <a:endParaRPr lang="uk-UA" sz="1600" dirty="0">
                        <a:solidFill>
                          <a:srgbClr val="000000"/>
                        </a:solidFill>
                        <a:effectLst/>
                        <a:latin typeface="Times New Roman" panose="02020603050405020304" pitchFamily="18" charset="0"/>
                        <a:ea typeface="Courier New"/>
                        <a:cs typeface="Times New Roman" panose="02020603050405020304" pitchFamily="18" charset="0"/>
                      </a:endParaRPr>
                    </a:p>
                    <a:p>
                      <a:pPr>
                        <a:spcAft>
                          <a:spcPts val="0"/>
                        </a:spcAft>
                      </a:pPr>
                      <a:r>
                        <a:rPr lang="uk-UA" sz="1600" dirty="0">
                          <a:solidFill>
                            <a:srgbClr val="000000"/>
                          </a:solidFill>
                          <a:effectLst/>
                          <a:latin typeface="Times New Roman" panose="02020603050405020304" pitchFamily="18" charset="0"/>
                          <a:ea typeface="Courier New"/>
                          <a:cs typeface="Times New Roman" panose="02020603050405020304" pitchFamily="18" charset="0"/>
                        </a:rPr>
                        <a:t>Гідротранспортування по шахтному стволу з подальшим гідропідніманням.</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600" dirty="0">
                          <a:solidFill>
                            <a:srgbClr val="000000"/>
                          </a:solidFill>
                          <a:effectLst/>
                          <a:latin typeface="Times New Roman" panose="02020603050405020304" pitchFamily="18" charset="0"/>
                          <a:ea typeface="Courier New"/>
                          <a:cs typeface="Times New Roman" panose="02020603050405020304" pitchFamily="18" charset="0"/>
                        </a:rPr>
                        <a:t>Розмивання порід із попереднім розпушуванням або без нього. Гідротранспортування самотічне або напірне, гідропіднімання  породи. Розмив корисних копалин часто з попередніми розпушуванням. Перевагою є самопливне транспортування в межах виїмкової дільниці.</a:t>
                      </a:r>
                    </a:p>
                    <a:p>
                      <a:pPr>
                        <a:spcAft>
                          <a:spcPts val="0"/>
                        </a:spcAft>
                      </a:pPr>
                      <a:r>
                        <a:rPr lang="uk-UA" sz="1600" dirty="0">
                          <a:solidFill>
                            <a:srgbClr val="000000"/>
                          </a:solidFill>
                          <a:effectLst/>
                          <a:latin typeface="Times New Roman" panose="02020603050405020304" pitchFamily="18" charset="0"/>
                          <a:ea typeface="Courier New"/>
                          <a:cs typeface="Times New Roman" panose="02020603050405020304" pitchFamily="18" charset="0"/>
                        </a:rPr>
                        <a:t> </a:t>
                      </a:r>
                    </a:p>
                    <a:p>
                      <a:pPr>
                        <a:spcAft>
                          <a:spcPts val="0"/>
                        </a:spcAft>
                      </a:pPr>
                      <a:r>
                        <a:rPr lang="uk-UA" sz="1600" dirty="0">
                          <a:solidFill>
                            <a:srgbClr val="000000"/>
                          </a:solidFill>
                          <a:effectLst/>
                          <a:latin typeface="Times New Roman" panose="02020603050405020304" pitchFamily="18" charset="0"/>
                          <a:ea typeface="Courier New"/>
                          <a:cs typeface="Times New Roman" panose="02020603050405020304" pitchFamily="18" charset="0"/>
                        </a:rPr>
                        <a:t>Гідропіднімання за допомогою високонапірних вуглесосів або рудососів, ерліфтів. Супутнє і спеціальне збагачення. Зневоднення, і в деяких випадках,</a:t>
                      </a:r>
                      <a:r>
                        <a:rPr lang="uk-UA" sz="1600" baseline="0" dirty="0">
                          <a:solidFill>
                            <a:srgbClr val="000000"/>
                          </a:solidFill>
                          <a:effectLst/>
                          <a:latin typeface="Times New Roman" panose="02020603050405020304" pitchFamily="18" charset="0"/>
                          <a:ea typeface="Courier New"/>
                          <a:cs typeface="Times New Roman" panose="02020603050405020304" pitchFamily="18" charset="0"/>
                        </a:rPr>
                        <a:t> </a:t>
                      </a:r>
                      <a:r>
                        <a:rPr lang="uk-UA" sz="1600" dirty="0">
                          <a:solidFill>
                            <a:srgbClr val="000000"/>
                          </a:solidFill>
                          <a:effectLst/>
                          <a:latin typeface="Times New Roman" panose="02020603050405020304" pitchFamily="18" charset="0"/>
                          <a:ea typeface="Courier New"/>
                          <a:cs typeface="Times New Roman" panose="02020603050405020304" pitchFamily="18" charset="0"/>
                        </a:rPr>
                        <a:t>сушка.</a:t>
                      </a:r>
                    </a:p>
                    <a:p>
                      <a:pPr>
                        <a:spcAft>
                          <a:spcPts val="0"/>
                        </a:spcAft>
                      </a:pPr>
                      <a:r>
                        <a:rPr lang="ru-RU" sz="1600" dirty="0">
                          <a:solidFill>
                            <a:srgbClr val="000000"/>
                          </a:solidFill>
                          <a:effectLst/>
                          <a:latin typeface="Times New Roman" panose="02020603050405020304" pitchFamily="18" charset="0"/>
                          <a:ea typeface="Courier New"/>
                          <a:cs typeface="Times New Roman" panose="02020603050405020304" pitchFamily="18" charset="0"/>
                        </a:rPr>
                        <a:t> </a:t>
                      </a:r>
                      <a:endParaRPr lang="uk-UA" sz="1600" dirty="0">
                        <a:solidFill>
                          <a:srgbClr val="000000"/>
                        </a:solidFill>
                        <a:effectLst/>
                        <a:latin typeface="Times New Roman" panose="02020603050405020304" pitchFamily="18" charset="0"/>
                        <a:ea typeface="Courier New"/>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61774606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uk-UA" dirty="0"/>
              <a:t>Розбивка кар'єрного поля на прорізи</a:t>
            </a:r>
          </a:p>
        </p:txBody>
      </p:sp>
      <p:sp>
        <p:nvSpPr>
          <p:cNvPr id="5" name="TextBox 4"/>
          <p:cNvSpPr txBox="1"/>
          <p:nvPr/>
        </p:nvSpPr>
        <p:spPr>
          <a:xfrm>
            <a:off x="-27061" y="1412776"/>
            <a:ext cx="9063558" cy="923330"/>
          </a:xfrm>
          <a:prstGeom prst="rect">
            <a:avLst/>
          </a:prstGeom>
          <a:noFill/>
        </p:spPr>
        <p:txBody>
          <a:bodyPr wrap="square" rtlCol="0">
            <a:spAutoFit/>
          </a:bodyPr>
          <a:lstStyle/>
          <a:p>
            <a:r>
              <a:rPr lang="en-US" dirty="0"/>
              <a:t>     </a:t>
            </a:r>
            <a:r>
              <a:rPr lang="uk-UA" dirty="0"/>
              <a:t>Кожен блок розбивається на прорізи і карти за умови, щоб від одного берегового під'єднання відпрацьовувався максимальний об'єм ґрунту.  </a:t>
            </a:r>
            <a:endParaRPr lang="en-US" dirty="0"/>
          </a:p>
          <a:p>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7348" y="2078589"/>
            <a:ext cx="6653943" cy="35085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2365885" y="5626114"/>
            <a:ext cx="8928993" cy="1077218"/>
          </a:xfrm>
          <a:prstGeom prst="rect">
            <a:avLst/>
          </a:prstGeom>
          <a:noFill/>
        </p:spPr>
        <p:txBody>
          <a:bodyPr wrap="square" rtlCol="0">
            <a:spAutoFit/>
          </a:bodyPr>
          <a:lstStyle/>
          <a:p>
            <a:r>
              <a:rPr lang="uk-UA" sz="1600" dirty="0"/>
              <a:t>Типова схема розбивки на прорізи при одній (а) та двох (б) головних </a:t>
            </a:r>
          </a:p>
          <a:p>
            <a:r>
              <a:rPr lang="uk-UA" sz="1600" dirty="0"/>
              <a:t>траншеях: 1 – береговий пульпопровід; 2 – патрубки для під'єднання </a:t>
            </a:r>
          </a:p>
          <a:p>
            <a:r>
              <a:rPr lang="uk-UA" sz="1600" dirty="0"/>
              <a:t>плавучого пульпопроводу; 3 – першочерговий проріз; 4 – робочі прорізи; </a:t>
            </a:r>
          </a:p>
          <a:p>
            <a:r>
              <a:rPr lang="uk-UA" sz="1600" dirty="0"/>
              <a:t>5 – земснаряд; 6 - плавучий пульпопровід </a:t>
            </a:r>
          </a:p>
        </p:txBody>
      </p:sp>
      <p:pic>
        <p:nvPicPr>
          <p:cNvPr id="41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2047334"/>
            <a:ext cx="2016224" cy="45890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5116413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uk-UA" dirty="0"/>
              <a:t>Суцільні системи розробки</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4932" y="1412775"/>
            <a:ext cx="2864137" cy="40324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59070" y="1404271"/>
            <a:ext cx="5704814" cy="40409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548086" y="5445224"/>
            <a:ext cx="295274" cy="369332"/>
          </a:xfrm>
          <a:prstGeom prst="rect">
            <a:avLst/>
          </a:prstGeom>
          <a:noFill/>
        </p:spPr>
        <p:txBody>
          <a:bodyPr wrap="none" rtlCol="0">
            <a:spAutoFit/>
          </a:bodyPr>
          <a:lstStyle/>
          <a:p>
            <a:r>
              <a:rPr lang="uk-UA" dirty="0"/>
              <a:t>а</a:t>
            </a:r>
          </a:p>
        </p:txBody>
      </p:sp>
      <p:sp>
        <p:nvSpPr>
          <p:cNvPr id="4" name="TextBox 3"/>
          <p:cNvSpPr txBox="1"/>
          <p:nvPr/>
        </p:nvSpPr>
        <p:spPr>
          <a:xfrm>
            <a:off x="4427984" y="5445839"/>
            <a:ext cx="308098" cy="369332"/>
          </a:xfrm>
          <a:prstGeom prst="rect">
            <a:avLst/>
          </a:prstGeom>
          <a:noFill/>
        </p:spPr>
        <p:txBody>
          <a:bodyPr wrap="none" rtlCol="0">
            <a:spAutoFit/>
          </a:bodyPr>
          <a:lstStyle/>
          <a:p>
            <a:r>
              <a:rPr lang="uk-UA" dirty="0"/>
              <a:t>б</a:t>
            </a:r>
          </a:p>
        </p:txBody>
      </p:sp>
      <p:sp>
        <p:nvSpPr>
          <p:cNvPr id="5" name="TextBox 4"/>
          <p:cNvSpPr txBox="1"/>
          <p:nvPr/>
        </p:nvSpPr>
        <p:spPr>
          <a:xfrm>
            <a:off x="7301062" y="5436929"/>
            <a:ext cx="295274" cy="369332"/>
          </a:xfrm>
          <a:prstGeom prst="rect">
            <a:avLst/>
          </a:prstGeom>
          <a:noFill/>
        </p:spPr>
        <p:txBody>
          <a:bodyPr wrap="none" rtlCol="0">
            <a:spAutoFit/>
          </a:bodyPr>
          <a:lstStyle/>
          <a:p>
            <a:r>
              <a:rPr lang="uk-UA" dirty="0"/>
              <a:t>в</a:t>
            </a:r>
          </a:p>
        </p:txBody>
      </p:sp>
      <p:sp>
        <p:nvSpPr>
          <p:cNvPr id="6" name="TextBox 5"/>
          <p:cNvSpPr txBox="1"/>
          <p:nvPr/>
        </p:nvSpPr>
        <p:spPr>
          <a:xfrm>
            <a:off x="639761" y="5877272"/>
            <a:ext cx="7776865" cy="830997"/>
          </a:xfrm>
          <a:prstGeom prst="rect">
            <a:avLst/>
          </a:prstGeom>
          <a:noFill/>
        </p:spPr>
        <p:txBody>
          <a:bodyPr wrap="square" rtlCol="0">
            <a:spAutoFit/>
          </a:bodyPr>
          <a:lstStyle/>
          <a:p>
            <a:pPr algn="ctr"/>
            <a:r>
              <a:rPr lang="uk-UA" sz="1600" dirty="0"/>
              <a:t>Суцільні системи розробки: а) трьома земснарядами із проведенням двох розрізних траншей; б) поперечна при розробці руслового кар'єрного поля; в) поперечна при розробці заплавного кар'єрного поля</a:t>
            </a:r>
          </a:p>
        </p:txBody>
      </p:sp>
    </p:spTree>
    <p:extLst>
      <p:ext uri="{BB962C8B-B14F-4D97-AF65-F5344CB8AC3E}">
        <p14:creationId xmlns:p14="http://schemas.microsoft.com/office/powerpoint/2010/main" val="359236355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dirty="0"/>
              <a:t>Суцільні системи розробки</a:t>
            </a: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2060806" y="-675373"/>
            <a:ext cx="4995894" cy="91175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3467753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uk-UA" dirty="0">
                <a:effectLst/>
              </a:rPr>
              <a:t>Робоче переміщення земснарядів</a:t>
            </a:r>
            <a:endParaRPr lang="uk-UA" dirty="0"/>
          </a:p>
        </p:txBody>
      </p:sp>
      <p:sp>
        <p:nvSpPr>
          <p:cNvPr id="4" name="TextBox 3"/>
          <p:cNvSpPr txBox="1"/>
          <p:nvPr/>
        </p:nvSpPr>
        <p:spPr>
          <a:xfrm>
            <a:off x="107504" y="1484784"/>
            <a:ext cx="8928992" cy="2031325"/>
          </a:xfrm>
          <a:prstGeom prst="rect">
            <a:avLst/>
          </a:prstGeom>
          <a:noFill/>
        </p:spPr>
        <p:txBody>
          <a:bodyPr wrap="square" rtlCol="0">
            <a:spAutoFit/>
          </a:bodyPr>
          <a:lstStyle/>
          <a:p>
            <a:r>
              <a:rPr lang="uk-UA" dirty="0"/>
              <a:t>	</a:t>
            </a:r>
            <a:r>
              <a:rPr lang="uk-UA" i="1" dirty="0"/>
              <a:t>Робочі переміщення земснаряда</a:t>
            </a:r>
            <a:r>
              <a:rPr lang="uk-UA" dirty="0"/>
              <a:t> (</a:t>
            </a:r>
            <a:r>
              <a:rPr lang="uk-UA" dirty="0" err="1"/>
              <a:t>папільйонування</a:t>
            </a:r>
            <a:r>
              <a:rPr lang="uk-UA" dirty="0"/>
              <a:t>) – пересування земснаряда по мірі розробки вибою. Призначення цих переміщень – забезпечення постійного контакту </a:t>
            </a:r>
            <a:r>
              <a:rPr lang="uk-UA" dirty="0" err="1"/>
              <a:t>грунтозабірного</a:t>
            </a:r>
            <a:r>
              <a:rPr lang="uk-UA" dirty="0"/>
              <a:t> пристрою з </a:t>
            </a:r>
            <a:r>
              <a:rPr lang="uk-UA" dirty="0" err="1"/>
              <a:t>вибоєм</a:t>
            </a:r>
            <a:r>
              <a:rPr lang="uk-UA" dirty="0"/>
              <a:t>. </a:t>
            </a:r>
          </a:p>
          <a:p>
            <a:r>
              <a:rPr lang="uk-UA" dirty="0"/>
              <a:t>	</a:t>
            </a:r>
            <a:r>
              <a:rPr lang="uk-UA" i="1" dirty="0"/>
              <a:t>Способи робочих переміщень</a:t>
            </a:r>
            <a:r>
              <a:rPr lang="uk-UA" dirty="0"/>
              <a:t>: </a:t>
            </a:r>
          </a:p>
          <a:p>
            <a:pPr marL="285750" indent="-285750">
              <a:buFontTx/>
              <a:buChar char="-"/>
            </a:pPr>
            <a:r>
              <a:rPr lang="uk-UA" dirty="0"/>
              <a:t>тросовий;</a:t>
            </a:r>
          </a:p>
          <a:p>
            <a:pPr marL="285750" indent="-285750">
              <a:buFontTx/>
              <a:buChar char="-"/>
            </a:pPr>
            <a:r>
              <a:rPr lang="uk-UA" dirty="0" err="1"/>
              <a:t>свайно</a:t>
            </a:r>
            <a:r>
              <a:rPr lang="uk-UA" dirty="0"/>
              <a:t>-тросовий;</a:t>
            </a:r>
          </a:p>
          <a:p>
            <a:pPr marL="285750" indent="-285750">
              <a:buFontTx/>
              <a:buChar char="-"/>
            </a:pPr>
            <a:r>
              <a:rPr lang="uk-UA" dirty="0" err="1"/>
              <a:t>свайно-безтросовий</a:t>
            </a:r>
            <a:r>
              <a:rPr lang="uk-UA" dirty="0"/>
              <a:t>.</a:t>
            </a:r>
          </a:p>
        </p:txBody>
      </p:sp>
      <p:pic>
        <p:nvPicPr>
          <p:cNvPr id="81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16621"/>
          <a:stretch/>
        </p:blipFill>
        <p:spPr bwMode="auto">
          <a:xfrm>
            <a:off x="2487801" y="3516109"/>
            <a:ext cx="3308335" cy="22489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1805858" y="5945435"/>
            <a:ext cx="5331716" cy="369332"/>
          </a:xfrm>
          <a:prstGeom prst="rect">
            <a:avLst/>
          </a:prstGeom>
          <a:noFill/>
        </p:spPr>
        <p:txBody>
          <a:bodyPr wrap="none" rtlCol="0">
            <a:spAutoFit/>
          </a:bodyPr>
          <a:lstStyle/>
          <a:p>
            <a:r>
              <a:rPr lang="uk-UA" dirty="0"/>
              <a:t>Тросовий спосіб робочого переміщення земснаряду</a:t>
            </a:r>
          </a:p>
        </p:txBody>
      </p:sp>
    </p:spTree>
    <p:extLst>
      <p:ext uri="{BB962C8B-B14F-4D97-AF65-F5344CB8AC3E}">
        <p14:creationId xmlns:p14="http://schemas.microsoft.com/office/powerpoint/2010/main" val="157812004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uk-UA" dirty="0">
                <a:effectLst/>
              </a:rPr>
              <a:t>Робоче переміщення земснарядів</a:t>
            </a:r>
            <a:endParaRPr lang="uk-UA" dirty="0"/>
          </a:p>
        </p:txBody>
      </p:sp>
      <p:sp>
        <p:nvSpPr>
          <p:cNvPr id="8" name="TextBox 7"/>
          <p:cNvSpPr txBox="1"/>
          <p:nvPr/>
        </p:nvSpPr>
        <p:spPr>
          <a:xfrm>
            <a:off x="1619672" y="5964485"/>
            <a:ext cx="6117187" cy="369332"/>
          </a:xfrm>
          <a:prstGeom prst="rect">
            <a:avLst/>
          </a:prstGeom>
          <a:noFill/>
        </p:spPr>
        <p:txBody>
          <a:bodyPr wrap="none" rtlCol="0">
            <a:spAutoFit/>
          </a:bodyPr>
          <a:lstStyle/>
          <a:p>
            <a:r>
              <a:rPr lang="uk-UA" dirty="0" err="1"/>
              <a:t>Свайно</a:t>
            </a:r>
            <a:r>
              <a:rPr lang="uk-UA" dirty="0"/>
              <a:t>-тросовий спосіб робочого переміщення земснаряду</a:t>
            </a:r>
          </a:p>
        </p:txBody>
      </p:sp>
      <p:pic>
        <p:nvPicPr>
          <p:cNvPr id="9220" name="Picture 4" descr="C:\Users\kgt_tom.ZTU\Desktop\22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65387" y="1484784"/>
            <a:ext cx="4211637" cy="4144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73018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uk-UA" dirty="0">
                <a:effectLst/>
              </a:rPr>
              <a:t>Робоче переміщення земснарядів</a:t>
            </a:r>
            <a:endParaRPr lang="uk-UA" dirty="0"/>
          </a:p>
        </p:txBody>
      </p:sp>
      <p:sp>
        <p:nvSpPr>
          <p:cNvPr id="8" name="TextBox 7"/>
          <p:cNvSpPr txBox="1"/>
          <p:nvPr/>
        </p:nvSpPr>
        <p:spPr>
          <a:xfrm>
            <a:off x="698670" y="5213726"/>
            <a:ext cx="7862281" cy="923330"/>
          </a:xfrm>
          <a:prstGeom prst="rect">
            <a:avLst/>
          </a:prstGeom>
          <a:noFill/>
        </p:spPr>
        <p:txBody>
          <a:bodyPr wrap="none" rtlCol="0">
            <a:spAutoFit/>
          </a:bodyPr>
          <a:lstStyle/>
          <a:p>
            <a:pPr algn="ctr"/>
            <a:r>
              <a:rPr lang="uk-UA" dirty="0" err="1"/>
              <a:t>Свайно-безтросовий</a:t>
            </a:r>
            <a:r>
              <a:rPr lang="uk-UA" dirty="0"/>
              <a:t> спосіб робочого переміщення земснаряду:</a:t>
            </a:r>
          </a:p>
          <a:p>
            <a:pPr algn="ctr"/>
            <a:r>
              <a:rPr lang="uk-UA" dirty="0"/>
              <a:t>1 - </a:t>
            </a:r>
            <a:r>
              <a:rPr lang="uk-UA" dirty="0" err="1"/>
              <a:t>грунтозабірний</a:t>
            </a:r>
            <a:r>
              <a:rPr lang="uk-UA" dirty="0"/>
              <a:t> пристрій; 2 – вісь; 3 – лебідка; 4 – трос; 5 – прикольна </a:t>
            </a:r>
            <a:r>
              <a:rPr lang="uk-UA" dirty="0" err="1"/>
              <a:t>свая</a:t>
            </a:r>
            <a:r>
              <a:rPr lang="uk-UA" dirty="0"/>
              <a:t>;</a:t>
            </a:r>
          </a:p>
          <a:p>
            <a:pPr algn="ctr"/>
            <a:r>
              <a:rPr lang="uk-UA" dirty="0"/>
              <a:t>6 – напірна </a:t>
            </a:r>
            <a:r>
              <a:rPr lang="uk-UA" dirty="0" err="1"/>
              <a:t>свая</a:t>
            </a:r>
            <a:endParaRPr lang="uk-UA" dirty="0"/>
          </a:p>
        </p:txBody>
      </p:sp>
      <p:pic>
        <p:nvPicPr>
          <p:cNvPr id="10243" name="Picture 3" descr="C:\Users\kgt_tom.ZTU\Desktop\1111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5975" y="1772816"/>
            <a:ext cx="5242182" cy="30243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441350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p:cNvSpPr>
          <p:nvPr>
            <p:ph type="ctrTitle"/>
          </p:nvPr>
        </p:nvSpPr>
        <p:spPr>
          <a:xfrm>
            <a:off x="107503" y="1952625"/>
            <a:ext cx="9001259" cy="1116336"/>
          </a:xfrm>
        </p:spPr>
        <p:txBody>
          <a:bodyPr>
            <a:normAutofit fontScale="90000"/>
          </a:bodyPr>
          <a:lstStyle/>
          <a:p>
            <a:r>
              <a:rPr lang="uk-UA" dirty="0" err="1"/>
              <a:t>СХЕМи</a:t>
            </a:r>
            <a:r>
              <a:rPr lang="ru-RU" dirty="0"/>
              <a:t> ВІДКРИТОЇ РОЗРОБКИ ОБВОДНЕНИХ РОЗСИПНИХ РОДОВИЩ</a:t>
            </a:r>
            <a:endParaRPr lang="en-US" dirty="0"/>
          </a:p>
        </p:txBody>
      </p:sp>
    </p:spTree>
    <p:extLst>
      <p:ext uri="{BB962C8B-B14F-4D97-AF65-F5344CB8AC3E}">
        <p14:creationId xmlns:p14="http://schemas.microsoft.com/office/powerpoint/2010/main" val="60000441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err="1">
                <a:effectLst/>
              </a:rPr>
              <a:t>мінерально-сировинна</a:t>
            </a:r>
            <a:r>
              <a:rPr lang="ru-RU" dirty="0">
                <a:effectLst/>
              </a:rPr>
              <a:t> база </a:t>
            </a:r>
            <a:r>
              <a:rPr lang="ru-RU" dirty="0" err="1">
                <a:effectLst/>
              </a:rPr>
              <a:t>родовищ</a:t>
            </a:r>
            <a:r>
              <a:rPr lang="ru-RU" dirty="0">
                <a:effectLst/>
              </a:rPr>
              <a:t> </a:t>
            </a:r>
            <a:r>
              <a:rPr lang="ru-RU" dirty="0" err="1">
                <a:effectLst/>
              </a:rPr>
              <a:t>титанових</a:t>
            </a:r>
            <a:r>
              <a:rPr lang="ru-RU" dirty="0">
                <a:effectLst/>
              </a:rPr>
              <a:t> руд</a:t>
            </a:r>
            <a:r>
              <a:rPr lang="en-AU" dirty="0">
                <a:effectLst/>
              </a:rPr>
              <a:t> </a:t>
            </a:r>
            <a:endParaRPr lang="uk-UA" dirty="0"/>
          </a:p>
        </p:txBody>
      </p:sp>
      <p:sp>
        <p:nvSpPr>
          <p:cNvPr id="4" name="TextBox 3"/>
          <p:cNvSpPr txBox="1"/>
          <p:nvPr/>
        </p:nvSpPr>
        <p:spPr>
          <a:xfrm>
            <a:off x="35496" y="1412776"/>
            <a:ext cx="9073008" cy="4524315"/>
          </a:xfrm>
          <a:prstGeom prst="rect">
            <a:avLst/>
          </a:prstGeom>
          <a:noFill/>
        </p:spPr>
        <p:txBody>
          <a:bodyPr wrap="square" rtlCol="0">
            <a:spAutoFit/>
          </a:bodyPr>
          <a:lstStyle/>
          <a:p>
            <a:pPr algn="just"/>
            <a:r>
              <a:rPr lang="uk-UA" dirty="0"/>
              <a:t>	За  поширеністю  в  природі  мінерали  титану  займають  четверте  місце після  мінеральних  утворень  алюмінію,  заліза  і  магнію.  Відкриття  мінералів титану  відбулося  в  конці  </a:t>
            </a:r>
            <a:r>
              <a:rPr lang="en-AU" dirty="0"/>
              <a:t>XVIII  </a:t>
            </a:r>
            <a:r>
              <a:rPr lang="uk-UA" dirty="0"/>
              <a:t>століття,  а  отримати  чистий  метал  хімікам вдалося лише в 1925 р. </a:t>
            </a:r>
          </a:p>
          <a:p>
            <a:pPr algn="just"/>
            <a:r>
              <a:rPr lang="uk-UA" dirty="0"/>
              <a:t>	Титан  –  легкий  срібно-сірий  метал,  міцний,  з  найкращими антикорозійними властивостями, знаходить широке застосування в усіх галузях господарства - від кухонного посуду до підводних човнів і літаків. Величезний попит  має  також  оксид  титану- це  білий  пігмент,  що  використовується  для виробництва якісних фарб, міцних та стійких до спеки і  морозу. З 1974 р. оксид титану замінив шкідливий свинець при виробництві фарб.  </a:t>
            </a:r>
          </a:p>
          <a:p>
            <a:pPr algn="just"/>
            <a:r>
              <a:rPr lang="uk-UA" dirty="0"/>
              <a:t>	Найбільші родовища титанових руд розвідані в південній Африці, Канаді, Норвегії, Австралії, США, Індії, Швеції, Японії.  </a:t>
            </a:r>
          </a:p>
          <a:p>
            <a:pPr algn="just"/>
            <a:r>
              <a:rPr lang="uk-UA" dirty="0"/>
              <a:t>   	Україна  має  великі  запаси  титанових  руд,  зосереджених  у  корінних  і розсипних  родовищах.  До  нинішнього  часу  в  промисловій  експлуатації знаходяться  розсипні  родовища,  які  залягають  близько  від  поверхні  і потребують  найменших  витрат  на  підготовчі  роботи.  Однак  запаси  таких родовищ  зменшуються.  Настала    черга  відробляти  родовища,  що  глибоко залягають із складними гідрогеологічними і інженерно-геологічними умовами.</a:t>
            </a:r>
          </a:p>
        </p:txBody>
      </p:sp>
    </p:spTree>
    <p:extLst>
      <p:ext uri="{BB962C8B-B14F-4D97-AF65-F5344CB8AC3E}">
        <p14:creationId xmlns:p14="http://schemas.microsoft.com/office/powerpoint/2010/main" val="334858675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uk-UA" dirty="0">
                <a:effectLst/>
              </a:rPr>
              <a:t>Родовища титан-цирконієвих руд України</a:t>
            </a:r>
            <a:endParaRPr lang="uk-UA" dirty="0"/>
          </a:p>
        </p:txBody>
      </p:sp>
      <p:sp>
        <p:nvSpPr>
          <p:cNvPr id="5" name="TextBox 4"/>
          <p:cNvSpPr txBox="1"/>
          <p:nvPr/>
        </p:nvSpPr>
        <p:spPr>
          <a:xfrm>
            <a:off x="9550" y="1484784"/>
            <a:ext cx="4058394" cy="5047536"/>
          </a:xfrm>
          <a:prstGeom prst="rect">
            <a:avLst/>
          </a:prstGeom>
          <a:noFill/>
        </p:spPr>
        <p:txBody>
          <a:bodyPr wrap="square" rtlCol="0">
            <a:spAutoFit/>
          </a:bodyPr>
          <a:lstStyle/>
          <a:p>
            <a:pPr algn="just"/>
            <a:r>
              <a:rPr lang="uk-UA" dirty="0"/>
              <a:t>	</a:t>
            </a:r>
            <a:r>
              <a:rPr lang="uk-UA" sz="1600" dirty="0"/>
              <a:t>В Україні сумарні запаси і ресурси титанових руд перевищують світові запаси ільменіту. Титанові і цирконієві розсипні родовища представлені: </a:t>
            </a:r>
          </a:p>
          <a:p>
            <a:pPr marL="342900" indent="-342900" algn="just">
              <a:buAutoNum type="arabicParenR"/>
            </a:pPr>
            <a:r>
              <a:rPr lang="uk-UA" sz="1600" dirty="0"/>
              <a:t>стародавніми циркон-рутил-</a:t>
            </a:r>
            <a:r>
              <a:rPr lang="uk-UA" sz="1600" dirty="0" err="1"/>
              <a:t>ільменітовими</a:t>
            </a:r>
            <a:r>
              <a:rPr lang="uk-UA" sz="1600" dirty="0"/>
              <a:t> похованими </a:t>
            </a:r>
            <a:r>
              <a:rPr lang="uk-UA" sz="1600" dirty="0" err="1"/>
              <a:t>прибережно</a:t>
            </a:r>
            <a:r>
              <a:rPr lang="uk-UA" sz="1600" dirty="0"/>
              <a:t>-морськими розсипами (</a:t>
            </a:r>
            <a:r>
              <a:rPr lang="uk-UA" sz="1600" dirty="0" err="1"/>
              <a:t>Малишевський</a:t>
            </a:r>
            <a:r>
              <a:rPr lang="uk-UA" sz="1600" dirty="0"/>
              <a:t>  геолого-промисловий  тип); </a:t>
            </a:r>
          </a:p>
          <a:p>
            <a:pPr marL="342900" indent="-342900" algn="just">
              <a:buAutoNum type="arabicParenR"/>
            </a:pPr>
            <a:r>
              <a:rPr lang="uk-UA" sz="1600" dirty="0" err="1"/>
              <a:t>ільменітовими</a:t>
            </a:r>
            <a:r>
              <a:rPr lang="uk-UA" sz="1600" dirty="0"/>
              <a:t> алювіально делювіальними </a:t>
            </a:r>
            <a:r>
              <a:rPr lang="uk-UA" sz="1600" dirty="0" err="1"/>
              <a:t>континетальними</a:t>
            </a:r>
            <a:r>
              <a:rPr lang="uk-UA" sz="1600" dirty="0"/>
              <a:t> розсипами  (Іршанський геолого-промисловий  тип);   </a:t>
            </a:r>
          </a:p>
          <a:p>
            <a:pPr marL="342900" indent="-342900" algn="just">
              <a:buAutoNum type="arabicParenR"/>
            </a:pPr>
            <a:r>
              <a:rPr lang="uk-UA" sz="1600" dirty="0"/>
              <a:t>елювіальними    </a:t>
            </a:r>
            <a:r>
              <a:rPr lang="uk-UA" sz="1600" dirty="0" err="1"/>
              <a:t>ільменітовими</a:t>
            </a:r>
            <a:r>
              <a:rPr lang="uk-UA" sz="1600" dirty="0"/>
              <a:t>  і  апатит-</a:t>
            </a:r>
            <a:r>
              <a:rPr lang="uk-UA" sz="1600" dirty="0" err="1"/>
              <a:t>ільменітовими</a:t>
            </a:r>
            <a:r>
              <a:rPr lang="uk-UA" sz="1600" dirty="0"/>
              <a:t> родовищами в </a:t>
            </a:r>
            <a:r>
              <a:rPr lang="uk-UA" sz="1600" dirty="0" err="1"/>
              <a:t>корах</a:t>
            </a:r>
            <a:r>
              <a:rPr lang="uk-UA" sz="1600" dirty="0"/>
              <a:t> вивітрювання основних порід. Виділені чотири розсипні </a:t>
            </a:r>
            <a:r>
              <a:rPr lang="ru-RU" sz="1600" dirty="0" err="1"/>
              <a:t>зони</a:t>
            </a:r>
            <a:r>
              <a:rPr lang="ru-RU" sz="1600" dirty="0"/>
              <a:t>:  </a:t>
            </a:r>
            <a:r>
              <a:rPr lang="ru-RU" sz="1600" dirty="0" err="1"/>
              <a:t>Придніпровська</a:t>
            </a:r>
            <a:r>
              <a:rPr lang="ru-RU" sz="1600" dirty="0"/>
              <a:t>,  </a:t>
            </a:r>
            <a:r>
              <a:rPr lang="ru-RU" sz="1600" dirty="0" err="1"/>
              <a:t>Приазовська</a:t>
            </a:r>
            <a:r>
              <a:rPr lang="ru-RU" sz="1600" dirty="0"/>
              <a:t>,  </a:t>
            </a:r>
            <a:r>
              <a:rPr lang="ru-RU" sz="1600" dirty="0" err="1"/>
              <a:t>Харківсько-Сумська</a:t>
            </a:r>
            <a:r>
              <a:rPr lang="ru-RU" sz="1600" dirty="0"/>
              <a:t>,  Азово-</a:t>
            </a:r>
            <a:r>
              <a:rPr lang="ru-RU" sz="1600" dirty="0" err="1"/>
              <a:t>Причорноморська</a:t>
            </a:r>
            <a:r>
              <a:rPr lang="ru-RU" sz="1600" dirty="0"/>
              <a:t>. </a:t>
            </a:r>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7945" y="1628800"/>
            <a:ext cx="5076056" cy="44595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3953747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uk-UA" dirty="0">
                <a:effectLst/>
              </a:rPr>
              <a:t>Іршанська група родовищ</a:t>
            </a:r>
            <a:endParaRPr lang="uk-UA" dirty="0"/>
          </a:p>
        </p:txBody>
      </p:sp>
      <p:pic>
        <p:nvPicPr>
          <p:cNvPr id="1126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1412776"/>
            <a:ext cx="7432501" cy="45994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962486" y="6012183"/>
            <a:ext cx="6885026" cy="646331"/>
          </a:xfrm>
          <a:prstGeom prst="rect">
            <a:avLst/>
          </a:prstGeom>
          <a:noFill/>
        </p:spPr>
        <p:txBody>
          <a:bodyPr wrap="none" rtlCol="0">
            <a:spAutoFit/>
          </a:bodyPr>
          <a:lstStyle/>
          <a:p>
            <a:pPr algn="ctr"/>
            <a:r>
              <a:rPr lang="uk-UA" dirty="0"/>
              <a:t>Схематичний план титанових родовищ Іршанської групи: </a:t>
            </a:r>
          </a:p>
          <a:p>
            <a:pPr algn="ctr"/>
            <a:r>
              <a:rPr lang="uk-UA" dirty="0"/>
              <a:t>1-перспективні поклади; 2- діючі кар’єри; 3 – відпрацьовані ділянки </a:t>
            </a:r>
          </a:p>
        </p:txBody>
      </p:sp>
    </p:spTree>
    <p:extLst>
      <p:ext uri="{BB962C8B-B14F-4D97-AF65-F5344CB8AC3E}">
        <p14:creationId xmlns:p14="http://schemas.microsoft.com/office/powerpoint/2010/main" val="41395879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uk-UA" dirty="0"/>
              <a:t>Основні технологічні процеси</a:t>
            </a:r>
          </a:p>
        </p:txBody>
      </p:sp>
      <p:graphicFrame>
        <p:nvGraphicFramePr>
          <p:cNvPr id="5" name="Таблица 4"/>
          <p:cNvGraphicFramePr>
            <a:graphicFrameLocks noGrp="1"/>
          </p:cNvGraphicFramePr>
          <p:nvPr>
            <p:extLst>
              <p:ext uri="{D42A27DB-BD31-4B8C-83A1-F6EECF244321}">
                <p14:modId xmlns:p14="http://schemas.microsoft.com/office/powerpoint/2010/main" val="2850025554"/>
              </p:ext>
            </p:extLst>
          </p:nvPr>
        </p:nvGraphicFramePr>
        <p:xfrm>
          <a:off x="323527" y="1412776"/>
          <a:ext cx="8568954" cy="4608512"/>
        </p:xfrm>
        <a:graphic>
          <a:graphicData uri="http://schemas.openxmlformats.org/drawingml/2006/table">
            <a:tbl>
              <a:tblPr firstRow="1" firstCol="1" lastRow="1" lastCol="1" bandRow="1" bandCol="1"/>
              <a:tblGrid>
                <a:gridCol w="1296145">
                  <a:extLst>
                    <a:ext uri="{9D8B030D-6E8A-4147-A177-3AD203B41FA5}">
                      <a16:colId xmlns:a16="http://schemas.microsoft.com/office/drawing/2014/main" val="20000"/>
                    </a:ext>
                  </a:extLst>
                </a:gridCol>
                <a:gridCol w="1584176">
                  <a:extLst>
                    <a:ext uri="{9D8B030D-6E8A-4147-A177-3AD203B41FA5}">
                      <a16:colId xmlns:a16="http://schemas.microsoft.com/office/drawing/2014/main" val="20001"/>
                    </a:ext>
                  </a:extLst>
                </a:gridCol>
                <a:gridCol w="1948015">
                  <a:extLst>
                    <a:ext uri="{9D8B030D-6E8A-4147-A177-3AD203B41FA5}">
                      <a16:colId xmlns:a16="http://schemas.microsoft.com/office/drawing/2014/main" val="20002"/>
                    </a:ext>
                  </a:extLst>
                </a:gridCol>
                <a:gridCol w="3740618">
                  <a:extLst>
                    <a:ext uri="{9D8B030D-6E8A-4147-A177-3AD203B41FA5}">
                      <a16:colId xmlns:a16="http://schemas.microsoft.com/office/drawing/2014/main" val="20003"/>
                    </a:ext>
                  </a:extLst>
                </a:gridCol>
              </a:tblGrid>
              <a:tr h="768085">
                <a:tc>
                  <a:txBody>
                    <a:bodyPr/>
                    <a:lstStyle/>
                    <a:p>
                      <a:pPr algn="ctr">
                        <a:spcAft>
                          <a:spcPts val="0"/>
                        </a:spcAft>
                      </a:pPr>
                      <a:r>
                        <a:rPr lang="uk-UA" sz="1600" b="1" dirty="0">
                          <a:solidFill>
                            <a:srgbClr val="000000"/>
                          </a:solidFill>
                          <a:effectLst/>
                          <a:latin typeface="Times New Roman" panose="02020603050405020304" pitchFamily="18" charset="0"/>
                          <a:ea typeface="Courier New"/>
                          <a:cs typeface="Times New Roman" panose="02020603050405020304" pitchFamily="18" charset="0"/>
                        </a:rPr>
                        <a:t>Види робіт</a:t>
                      </a:r>
                      <a:endParaRPr lang="uk-UA" sz="1600" dirty="0">
                        <a:solidFill>
                          <a:srgbClr val="000000"/>
                        </a:solidFill>
                        <a:effectLst/>
                        <a:latin typeface="Times New Roman" panose="02020603050405020304" pitchFamily="18" charset="0"/>
                        <a:ea typeface="Courier New"/>
                        <a:cs typeface="Times New Roman" panose="02020603050405020304" pitchFamily="18" charset="0"/>
                      </a:endParaRPr>
                    </a:p>
                  </a:txBody>
                  <a:tcPr marL="26951" marR="269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uk-UA" sz="1600" b="1" dirty="0">
                          <a:solidFill>
                            <a:srgbClr val="000000"/>
                          </a:solidFill>
                          <a:effectLst/>
                          <a:latin typeface="Times New Roman" panose="02020603050405020304" pitchFamily="18" charset="0"/>
                          <a:ea typeface="Courier New"/>
                          <a:cs typeface="Times New Roman" panose="02020603050405020304" pitchFamily="18" charset="0"/>
                        </a:rPr>
                        <a:t>Назви робіт</a:t>
                      </a:r>
                      <a:endParaRPr lang="uk-UA" sz="1600" dirty="0">
                        <a:solidFill>
                          <a:srgbClr val="000000"/>
                        </a:solidFill>
                        <a:effectLst/>
                        <a:latin typeface="Times New Roman" panose="02020603050405020304" pitchFamily="18" charset="0"/>
                        <a:ea typeface="Courier New"/>
                        <a:cs typeface="Times New Roman" panose="02020603050405020304" pitchFamily="18" charset="0"/>
                      </a:endParaRPr>
                    </a:p>
                  </a:txBody>
                  <a:tcPr marL="26951" marR="269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uk-UA" sz="1600" b="1" dirty="0">
                          <a:solidFill>
                            <a:srgbClr val="000000"/>
                          </a:solidFill>
                          <a:effectLst/>
                          <a:latin typeface="Times New Roman" panose="02020603050405020304" pitchFamily="18" charset="0"/>
                          <a:ea typeface="Courier New"/>
                          <a:cs typeface="Times New Roman" panose="02020603050405020304" pitchFamily="18" charset="0"/>
                        </a:rPr>
                        <a:t>Об'єкти застосування гідромеханізації</a:t>
                      </a:r>
                      <a:endParaRPr lang="uk-UA" sz="1600" dirty="0">
                        <a:solidFill>
                          <a:srgbClr val="000000"/>
                        </a:solidFill>
                        <a:effectLst/>
                        <a:latin typeface="Times New Roman" panose="02020603050405020304" pitchFamily="18" charset="0"/>
                        <a:ea typeface="Courier New"/>
                        <a:cs typeface="Times New Roman" panose="02020603050405020304" pitchFamily="18" charset="0"/>
                      </a:endParaRPr>
                    </a:p>
                  </a:txBody>
                  <a:tcPr marL="26951" marR="269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uk-UA" sz="1600" b="1">
                          <a:solidFill>
                            <a:srgbClr val="000000"/>
                          </a:solidFill>
                          <a:effectLst/>
                          <a:latin typeface="Times New Roman" panose="02020603050405020304" pitchFamily="18" charset="0"/>
                          <a:ea typeface="Courier New"/>
                          <a:cs typeface="Times New Roman" panose="02020603050405020304" pitchFamily="18" charset="0"/>
                        </a:rPr>
                        <a:t>Виконувані процеси</a:t>
                      </a:r>
                      <a:endParaRPr lang="uk-UA" sz="1600">
                        <a:solidFill>
                          <a:srgbClr val="000000"/>
                        </a:solidFill>
                        <a:effectLst/>
                        <a:latin typeface="Times New Roman" panose="02020603050405020304" pitchFamily="18" charset="0"/>
                        <a:ea typeface="Courier New"/>
                        <a:cs typeface="Times New Roman" panose="02020603050405020304" pitchFamily="18" charset="0"/>
                      </a:endParaRPr>
                    </a:p>
                  </a:txBody>
                  <a:tcPr marL="26951" marR="269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3840427">
                <a:tc>
                  <a:txBody>
                    <a:bodyPr/>
                    <a:lstStyle/>
                    <a:p>
                      <a:pPr>
                        <a:spcAft>
                          <a:spcPts val="0"/>
                        </a:spcAft>
                      </a:pPr>
                      <a:r>
                        <a:rPr lang="uk-UA" sz="1600" dirty="0">
                          <a:solidFill>
                            <a:srgbClr val="000000"/>
                          </a:solidFill>
                          <a:effectLst/>
                          <a:latin typeface="Times New Roman" panose="02020603050405020304" pitchFamily="18" charset="0"/>
                          <a:ea typeface="Courier New"/>
                          <a:cs typeface="Times New Roman" panose="02020603050405020304" pitchFamily="18" charset="0"/>
                        </a:rPr>
                        <a:t>Спеціальні гірничі роботи</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600" dirty="0">
                          <a:solidFill>
                            <a:srgbClr val="000000"/>
                          </a:solidFill>
                          <a:effectLst/>
                          <a:latin typeface="Times New Roman" panose="02020603050405020304" pitchFamily="18" charset="0"/>
                          <a:ea typeface="Courier New"/>
                          <a:cs typeface="Times New Roman" panose="02020603050405020304" pitchFamily="18" charset="0"/>
                        </a:rPr>
                        <a:t>Роботи по </a:t>
                      </a:r>
                      <a:r>
                        <a:rPr lang="uk-UA" sz="1600" dirty="0" err="1">
                          <a:solidFill>
                            <a:srgbClr val="000000"/>
                          </a:solidFill>
                          <a:effectLst/>
                          <a:latin typeface="Times New Roman" panose="02020603050405020304" pitchFamily="18" charset="0"/>
                          <a:ea typeface="Courier New"/>
                          <a:cs typeface="Times New Roman" panose="02020603050405020304" pitchFamily="18" charset="0"/>
                        </a:rPr>
                        <a:t>гідрозакладаню</a:t>
                      </a:r>
                      <a:r>
                        <a:rPr lang="uk-UA" sz="1600" dirty="0">
                          <a:solidFill>
                            <a:srgbClr val="000000"/>
                          </a:solidFill>
                          <a:effectLst/>
                          <a:latin typeface="Times New Roman" panose="02020603050405020304" pitchFamily="18" charset="0"/>
                          <a:ea typeface="Courier New"/>
                          <a:cs typeface="Times New Roman" panose="02020603050405020304" pitchFamily="18" charset="0"/>
                        </a:rPr>
                        <a:t> та замулюванню</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600" dirty="0">
                          <a:solidFill>
                            <a:srgbClr val="000000"/>
                          </a:solidFill>
                          <a:effectLst/>
                          <a:latin typeface="Times New Roman" panose="02020603050405020304" pitchFamily="18" charset="0"/>
                          <a:ea typeface="Courier New"/>
                          <a:cs typeface="Times New Roman" panose="02020603050405020304" pitchFamily="18" charset="0"/>
                        </a:rPr>
                        <a:t>Гідравлічна подача і укладання порід у вироблений простір або в підземні виробки</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600" dirty="0">
                          <a:solidFill>
                            <a:srgbClr val="000000"/>
                          </a:solidFill>
                          <a:effectLst/>
                          <a:latin typeface="Times New Roman" panose="02020603050405020304" pitchFamily="18" charset="0"/>
                          <a:ea typeface="Courier New"/>
                          <a:cs typeface="Times New Roman" panose="02020603050405020304" pitchFamily="18" charset="0"/>
                        </a:rPr>
                        <a:t>Розмивання порід із подрібненням чи без розпушування. Напірне або самотічне гідротранспортування поза межами підземних виробок. Утворення пульпи і гідротранспортування поза межами шахти. Гідравлічне укладання породи у вироблений простір.</a:t>
                      </a:r>
                    </a:p>
                    <a:p>
                      <a:pPr>
                        <a:spcAft>
                          <a:spcPts val="0"/>
                        </a:spcAft>
                      </a:pPr>
                      <a:r>
                        <a:rPr lang="ru-RU" sz="1600" dirty="0">
                          <a:solidFill>
                            <a:srgbClr val="000000"/>
                          </a:solidFill>
                          <a:effectLst/>
                          <a:latin typeface="Times New Roman" panose="02020603050405020304" pitchFamily="18" charset="0"/>
                          <a:ea typeface="Courier New"/>
                          <a:cs typeface="Times New Roman" panose="02020603050405020304" pitchFamily="18" charset="0"/>
                        </a:rPr>
                        <a:t> </a:t>
                      </a:r>
                      <a:endParaRPr lang="uk-UA" sz="1600" dirty="0">
                        <a:solidFill>
                          <a:srgbClr val="000000"/>
                        </a:solidFill>
                        <a:effectLst/>
                        <a:latin typeface="Times New Roman" panose="02020603050405020304" pitchFamily="18" charset="0"/>
                        <a:ea typeface="Courier New"/>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85874048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Объект 2"/>
          <p:cNvSpPr>
            <a:spLocks noGrp="1"/>
          </p:cNvSpPr>
          <p:nvPr>
            <p:ph idx="1"/>
          </p:nvPr>
        </p:nvSpPr>
        <p:spPr>
          <a:xfrm>
            <a:off x="107504" y="1484784"/>
            <a:ext cx="8579296" cy="4608512"/>
          </a:xfrm>
        </p:spPr>
        <p:txBody>
          <a:bodyPr>
            <a:normAutofit fontScale="92500" lnSpcReduction="10000"/>
          </a:bodyPr>
          <a:lstStyle/>
          <a:p>
            <a:pPr marL="0" indent="0" algn="just">
              <a:buNone/>
            </a:pPr>
            <a:r>
              <a:rPr lang="en-US" sz="1600" dirty="0">
                <a:latin typeface="+mn-lt"/>
              </a:rPr>
              <a:t>    </a:t>
            </a:r>
            <a:r>
              <a:rPr lang="uk-UA" sz="1600" dirty="0">
                <a:latin typeface="+mn-lt"/>
              </a:rPr>
              <a:t>	Найстаршим  підприємством  України,  що  розробляє  титанові  розсипні родовища континентального  походження,  є  Іршанський  гірничо-збагачувальний  комбінат.  Починаючи  з 1956  року  на  Іршанських  кар’єрах використовували декілька технологічних схем видобутку.</a:t>
            </a:r>
          </a:p>
          <a:p>
            <a:pPr marL="0" indent="0" algn="just">
              <a:buNone/>
            </a:pPr>
            <a:r>
              <a:rPr lang="ru-RU" sz="1600" dirty="0">
                <a:latin typeface="+mn-lt"/>
              </a:rPr>
              <a:t>	Одна  з  </a:t>
            </a:r>
            <a:r>
              <a:rPr lang="ru-RU" sz="1600" b="1" dirty="0">
                <a:latin typeface="+mn-lt"/>
              </a:rPr>
              <a:t>перших</a:t>
            </a:r>
            <a:r>
              <a:rPr lang="ru-RU" sz="1600" dirty="0">
                <a:latin typeface="+mn-lt"/>
              </a:rPr>
              <a:t>  </a:t>
            </a:r>
            <a:r>
              <a:rPr lang="ru-RU" sz="1600" dirty="0" err="1">
                <a:latin typeface="+mn-lt"/>
              </a:rPr>
              <a:t>технологічних</a:t>
            </a:r>
            <a:r>
              <a:rPr lang="ru-RU" sz="1600" dirty="0">
                <a:latin typeface="+mn-lt"/>
              </a:rPr>
              <a:t>  схем  </a:t>
            </a:r>
            <a:r>
              <a:rPr lang="ru-RU" sz="1600" dirty="0" err="1">
                <a:latin typeface="+mn-lt"/>
              </a:rPr>
              <a:t>полягала</a:t>
            </a:r>
            <a:r>
              <a:rPr lang="ru-RU" sz="1600" dirty="0">
                <a:latin typeface="+mn-lt"/>
              </a:rPr>
              <a:t>  у  </a:t>
            </a:r>
            <a:r>
              <a:rPr lang="ru-RU" sz="1600" dirty="0" err="1">
                <a:latin typeface="+mn-lt"/>
              </a:rPr>
              <a:t>проведенні</a:t>
            </a:r>
            <a:r>
              <a:rPr lang="ru-RU" sz="1600" dirty="0">
                <a:latin typeface="+mn-lt"/>
              </a:rPr>
              <a:t>  </a:t>
            </a:r>
            <a:r>
              <a:rPr lang="ru-RU" sz="1600" dirty="0" err="1">
                <a:latin typeface="+mn-lt"/>
              </a:rPr>
              <a:t>розкривних</a:t>
            </a:r>
            <a:r>
              <a:rPr lang="ru-RU" sz="1600" dirty="0">
                <a:latin typeface="+mn-lt"/>
              </a:rPr>
              <a:t> </a:t>
            </a:r>
            <a:r>
              <a:rPr lang="ru-RU" sz="1600" dirty="0" err="1">
                <a:latin typeface="+mn-lt"/>
              </a:rPr>
              <a:t>робіт</a:t>
            </a:r>
            <a:r>
              <a:rPr lang="ru-RU" sz="1600" dirty="0">
                <a:latin typeface="+mn-lt"/>
              </a:rPr>
              <a:t> за </a:t>
            </a:r>
            <a:r>
              <a:rPr lang="ru-RU" sz="1600" dirty="0" err="1">
                <a:latin typeface="+mn-lt"/>
              </a:rPr>
              <a:t>допомогою</a:t>
            </a:r>
            <a:r>
              <a:rPr lang="ru-RU" sz="1600" dirty="0">
                <a:latin typeface="+mn-lt"/>
              </a:rPr>
              <a:t> драглайна ЕШ  10/60 та </a:t>
            </a:r>
            <a:r>
              <a:rPr lang="ru-RU" sz="1600" dirty="0" err="1">
                <a:latin typeface="+mn-lt"/>
              </a:rPr>
              <a:t>видобутку</a:t>
            </a:r>
            <a:r>
              <a:rPr lang="ru-RU" sz="1600" dirty="0">
                <a:latin typeface="+mn-lt"/>
              </a:rPr>
              <a:t> </a:t>
            </a:r>
            <a:r>
              <a:rPr lang="ru-RU" sz="1600" dirty="0" err="1">
                <a:latin typeface="+mn-lt"/>
              </a:rPr>
              <a:t>руди</a:t>
            </a:r>
            <a:r>
              <a:rPr lang="ru-RU" sz="1600" dirty="0">
                <a:latin typeface="+mn-lt"/>
              </a:rPr>
              <a:t> з </a:t>
            </a:r>
            <a:r>
              <a:rPr lang="ru-RU" sz="1600" dirty="0" err="1">
                <a:latin typeface="+mn-lt"/>
              </a:rPr>
              <a:t>використанням</a:t>
            </a:r>
            <a:r>
              <a:rPr lang="ru-RU" sz="1600" dirty="0">
                <a:latin typeface="+mn-lt"/>
              </a:rPr>
              <a:t>  драги  «ІЗТМ», яка </a:t>
            </a:r>
            <a:r>
              <a:rPr lang="ru-RU" sz="1600" dirty="0" err="1">
                <a:latin typeface="+mn-lt"/>
              </a:rPr>
              <a:t>виконувала</a:t>
            </a:r>
            <a:r>
              <a:rPr lang="ru-RU" sz="1600" dirty="0">
                <a:latin typeface="+mn-lt"/>
              </a:rPr>
              <a:t> </a:t>
            </a:r>
            <a:r>
              <a:rPr lang="ru-RU" sz="1600" dirty="0" err="1">
                <a:latin typeface="+mn-lt"/>
              </a:rPr>
              <a:t>також</a:t>
            </a:r>
            <a:r>
              <a:rPr lang="ru-RU" sz="1600" dirty="0">
                <a:latin typeface="+mn-lt"/>
              </a:rPr>
              <a:t> </a:t>
            </a:r>
            <a:r>
              <a:rPr lang="ru-RU" sz="1600" dirty="0" err="1">
                <a:latin typeface="+mn-lt"/>
              </a:rPr>
              <a:t>функції</a:t>
            </a:r>
            <a:r>
              <a:rPr lang="ru-RU" sz="1600" dirty="0">
                <a:latin typeface="+mn-lt"/>
              </a:rPr>
              <a:t> </a:t>
            </a:r>
            <a:r>
              <a:rPr lang="ru-RU" sz="1600" dirty="0" err="1">
                <a:latin typeface="+mn-lt"/>
              </a:rPr>
              <a:t>збагачення</a:t>
            </a:r>
            <a:r>
              <a:rPr lang="ru-RU" sz="1600" dirty="0">
                <a:latin typeface="+mn-lt"/>
              </a:rPr>
              <a:t> </a:t>
            </a:r>
            <a:r>
              <a:rPr lang="ru-RU" sz="1600" dirty="0" err="1">
                <a:latin typeface="+mn-lt"/>
              </a:rPr>
              <a:t>руди</a:t>
            </a:r>
            <a:r>
              <a:rPr lang="ru-RU" sz="1600" dirty="0">
                <a:latin typeface="+mn-lt"/>
              </a:rPr>
              <a:t> з </a:t>
            </a:r>
            <a:r>
              <a:rPr lang="ru-RU" sz="1600" dirty="0" err="1">
                <a:latin typeface="+mn-lt"/>
              </a:rPr>
              <a:t>одержанням</a:t>
            </a:r>
            <a:r>
              <a:rPr lang="ru-RU" sz="1600" dirty="0">
                <a:latin typeface="+mn-lt"/>
              </a:rPr>
              <a:t> </a:t>
            </a:r>
            <a:r>
              <a:rPr lang="ru-RU" sz="1600" dirty="0" err="1">
                <a:latin typeface="+mn-lt"/>
              </a:rPr>
              <a:t>чорнового</a:t>
            </a:r>
            <a:r>
              <a:rPr lang="ru-RU" sz="1600" dirty="0">
                <a:latin typeface="+mn-lt"/>
              </a:rPr>
              <a:t>  концентрату.  </a:t>
            </a:r>
            <a:r>
              <a:rPr lang="ru-RU" sz="1600" dirty="0" err="1">
                <a:latin typeface="+mn-lt"/>
              </a:rPr>
              <a:t>Розкрив</a:t>
            </a:r>
            <a:r>
              <a:rPr lang="ru-RU" sz="1600" dirty="0">
                <a:latin typeface="+mn-lt"/>
              </a:rPr>
              <a:t>  </a:t>
            </a:r>
            <a:r>
              <a:rPr lang="ru-RU" sz="1600" dirty="0" err="1">
                <a:latin typeface="+mn-lt"/>
              </a:rPr>
              <a:t>здійснювали</a:t>
            </a:r>
            <a:r>
              <a:rPr lang="ru-RU" sz="1600" dirty="0">
                <a:latin typeface="+mn-lt"/>
              </a:rPr>
              <a:t>  по  </a:t>
            </a:r>
            <a:r>
              <a:rPr lang="ru-RU" sz="1600" dirty="0" err="1">
                <a:latin typeface="+mn-lt"/>
              </a:rPr>
              <a:t>безтранспортній</a:t>
            </a:r>
            <a:r>
              <a:rPr lang="ru-RU" sz="1600" dirty="0">
                <a:latin typeface="+mn-lt"/>
              </a:rPr>
              <a:t>  </a:t>
            </a:r>
            <a:r>
              <a:rPr lang="ru-RU" sz="1600" dirty="0" err="1">
                <a:latin typeface="+mn-lt"/>
              </a:rPr>
              <a:t>системі</a:t>
            </a:r>
            <a:r>
              <a:rPr lang="ru-RU" sz="1600" dirty="0">
                <a:latin typeface="+mn-lt"/>
              </a:rPr>
              <a:t>  з </a:t>
            </a:r>
            <a:r>
              <a:rPr lang="ru-RU" sz="1600" dirty="0" err="1">
                <a:latin typeface="+mn-lt"/>
              </a:rPr>
              <a:t>переекскавацією</a:t>
            </a:r>
            <a:r>
              <a:rPr lang="ru-RU" sz="1600" dirty="0">
                <a:latin typeface="+mn-lt"/>
              </a:rPr>
              <a:t>  породи  у  </a:t>
            </a:r>
            <a:r>
              <a:rPr lang="ru-RU" sz="1600" dirty="0" err="1">
                <a:latin typeface="+mn-lt"/>
              </a:rPr>
              <a:t>вироблений</a:t>
            </a:r>
            <a:r>
              <a:rPr lang="ru-RU" sz="1600" dirty="0">
                <a:latin typeface="+mn-lt"/>
              </a:rPr>
              <a:t>  </a:t>
            </a:r>
            <a:r>
              <a:rPr lang="ru-RU" sz="1600" dirty="0" err="1">
                <a:latin typeface="+mn-lt"/>
              </a:rPr>
              <a:t>простір</a:t>
            </a:r>
            <a:r>
              <a:rPr lang="ru-RU" sz="1600" dirty="0">
                <a:latin typeface="+mn-lt"/>
              </a:rPr>
              <a:t>,  на  </a:t>
            </a:r>
            <a:r>
              <a:rPr lang="ru-RU" sz="1600" dirty="0" err="1">
                <a:latin typeface="+mn-lt"/>
              </a:rPr>
              <a:t>ефельні</a:t>
            </a:r>
            <a:r>
              <a:rPr lang="ru-RU" sz="1600" dirty="0">
                <a:latin typeface="+mn-lt"/>
              </a:rPr>
              <a:t>  </a:t>
            </a:r>
            <a:r>
              <a:rPr lang="ru-RU" sz="1600" dirty="0" err="1">
                <a:latin typeface="+mn-lt"/>
              </a:rPr>
              <a:t>відвали</a:t>
            </a:r>
            <a:r>
              <a:rPr lang="ru-RU" sz="1600" dirty="0">
                <a:latin typeface="+mn-lt"/>
              </a:rPr>
              <a:t>,  </a:t>
            </a:r>
            <a:r>
              <a:rPr lang="ru-RU" sz="1600" dirty="0" err="1">
                <a:latin typeface="+mn-lt"/>
              </a:rPr>
              <a:t>утворені</a:t>
            </a:r>
            <a:r>
              <a:rPr lang="ru-RU" sz="1600" dirty="0">
                <a:latin typeface="+mn-lt"/>
              </a:rPr>
              <a:t> драгою.  </a:t>
            </a:r>
            <a:r>
              <a:rPr lang="ru-RU" sz="1600" dirty="0" err="1">
                <a:latin typeface="+mn-lt"/>
              </a:rPr>
              <a:t>Чорновий</a:t>
            </a:r>
            <a:r>
              <a:rPr lang="ru-RU" sz="1600" dirty="0">
                <a:latin typeface="+mn-lt"/>
              </a:rPr>
              <a:t>  концентрат  переправляли  на  борт  </a:t>
            </a:r>
            <a:r>
              <a:rPr lang="ru-RU" sz="1600" dirty="0" err="1">
                <a:latin typeface="+mn-lt"/>
              </a:rPr>
              <a:t>кар’єру</a:t>
            </a:r>
            <a:r>
              <a:rPr lang="ru-RU" sz="1600" dirty="0">
                <a:latin typeface="+mn-lt"/>
              </a:rPr>
              <a:t>  плавучим пульпопроводом.  </a:t>
            </a:r>
            <a:r>
              <a:rPr lang="ru-RU" sz="1600" dirty="0" err="1">
                <a:latin typeface="+mn-lt"/>
              </a:rPr>
              <a:t>Після</a:t>
            </a:r>
            <a:r>
              <a:rPr lang="ru-RU" sz="1600" dirty="0">
                <a:latin typeface="+mn-lt"/>
              </a:rPr>
              <a:t>  </a:t>
            </a:r>
            <a:r>
              <a:rPr lang="ru-RU" sz="1600" dirty="0" err="1">
                <a:latin typeface="+mn-lt"/>
              </a:rPr>
              <a:t>обезвожування</a:t>
            </a:r>
            <a:r>
              <a:rPr lang="ru-RU" sz="1600" dirty="0">
                <a:latin typeface="+mn-lt"/>
              </a:rPr>
              <a:t>  </a:t>
            </a:r>
            <a:r>
              <a:rPr lang="ru-RU" sz="1600" dirty="0" err="1">
                <a:latin typeface="+mn-lt"/>
              </a:rPr>
              <a:t>його</a:t>
            </a:r>
            <a:r>
              <a:rPr lang="ru-RU" sz="1600" dirty="0">
                <a:latin typeface="+mn-lt"/>
              </a:rPr>
              <a:t>  </a:t>
            </a:r>
            <a:r>
              <a:rPr lang="ru-RU" sz="1600" dirty="0" err="1">
                <a:latin typeface="+mn-lt"/>
              </a:rPr>
              <a:t>вантажили</a:t>
            </a:r>
            <a:r>
              <a:rPr lang="ru-RU" sz="1600" dirty="0">
                <a:latin typeface="+mn-lt"/>
              </a:rPr>
              <a:t>  на  автотранспорт  і перевозили на </a:t>
            </a:r>
            <a:r>
              <a:rPr lang="ru-RU" sz="1600" dirty="0" err="1">
                <a:latin typeface="+mn-lt"/>
              </a:rPr>
              <a:t>доводочну</a:t>
            </a:r>
            <a:r>
              <a:rPr lang="ru-RU" sz="1600" dirty="0">
                <a:latin typeface="+mn-lt"/>
              </a:rPr>
              <a:t> фабрику.</a:t>
            </a:r>
          </a:p>
          <a:p>
            <a:pPr marL="0" indent="0" algn="just">
              <a:buNone/>
            </a:pPr>
            <a:r>
              <a:rPr lang="ru-RU" sz="1600" dirty="0">
                <a:latin typeface="+mn-lt"/>
              </a:rPr>
              <a:t>	</a:t>
            </a:r>
            <a:r>
              <a:rPr lang="ru-RU" sz="1600" b="1" dirty="0">
                <a:latin typeface="+mn-lt"/>
              </a:rPr>
              <a:t>Друга</a:t>
            </a:r>
            <a:r>
              <a:rPr lang="ru-RU" sz="1600" dirty="0">
                <a:latin typeface="+mn-lt"/>
              </a:rPr>
              <a:t>  схема  </a:t>
            </a:r>
            <a:r>
              <a:rPr lang="ru-RU" sz="1600" dirty="0" err="1">
                <a:latin typeface="+mn-lt"/>
              </a:rPr>
              <a:t>була</a:t>
            </a:r>
            <a:r>
              <a:rPr lang="ru-RU" sz="1600" dirty="0">
                <a:latin typeface="+mn-lt"/>
              </a:rPr>
              <a:t>  основана  на  </a:t>
            </a:r>
            <a:r>
              <a:rPr lang="ru-RU" sz="1600" dirty="0" err="1">
                <a:latin typeface="+mn-lt"/>
              </a:rPr>
              <a:t>використанні</a:t>
            </a:r>
            <a:r>
              <a:rPr lang="ru-RU" sz="1600" dirty="0">
                <a:latin typeface="+mn-lt"/>
              </a:rPr>
              <a:t>  </a:t>
            </a:r>
            <a:r>
              <a:rPr lang="ru-RU" sz="1600" dirty="0" err="1">
                <a:latin typeface="+mn-lt"/>
              </a:rPr>
              <a:t>роторних</a:t>
            </a:r>
            <a:r>
              <a:rPr lang="ru-RU" sz="1600" dirty="0">
                <a:latin typeface="+mn-lt"/>
              </a:rPr>
              <a:t>  </a:t>
            </a:r>
            <a:r>
              <a:rPr lang="ru-RU" sz="1600" dirty="0" err="1">
                <a:latin typeface="+mn-lt"/>
              </a:rPr>
              <a:t>комплексів</a:t>
            </a:r>
            <a:r>
              <a:rPr lang="ru-RU" sz="1600" dirty="0">
                <a:latin typeface="+mn-lt"/>
              </a:rPr>
              <a:t>. </a:t>
            </a:r>
            <a:r>
              <a:rPr lang="ru-RU" sz="1600" dirty="0" err="1">
                <a:latin typeface="+mn-lt"/>
              </a:rPr>
              <a:t>Розкривні</a:t>
            </a:r>
            <a:r>
              <a:rPr lang="ru-RU" sz="1600" dirty="0">
                <a:latin typeface="+mn-lt"/>
              </a:rPr>
              <a:t> </a:t>
            </a:r>
            <a:r>
              <a:rPr lang="ru-RU" sz="1600" dirty="0" err="1">
                <a:latin typeface="+mn-lt"/>
              </a:rPr>
              <a:t>роботи</a:t>
            </a:r>
            <a:r>
              <a:rPr lang="ru-RU" sz="1600" dirty="0">
                <a:latin typeface="+mn-lt"/>
              </a:rPr>
              <a:t> </a:t>
            </a:r>
            <a:r>
              <a:rPr lang="ru-RU" sz="1600" dirty="0" err="1">
                <a:latin typeface="+mn-lt"/>
              </a:rPr>
              <a:t>виконувалися</a:t>
            </a:r>
            <a:r>
              <a:rPr lang="ru-RU" sz="1600" dirty="0">
                <a:latin typeface="+mn-lt"/>
              </a:rPr>
              <a:t> </a:t>
            </a:r>
            <a:r>
              <a:rPr lang="ru-RU" sz="1600" dirty="0" err="1">
                <a:latin typeface="+mn-lt"/>
              </a:rPr>
              <a:t>роторним</a:t>
            </a:r>
            <a:r>
              <a:rPr lang="ru-RU" sz="1600" dirty="0">
                <a:latin typeface="+mn-lt"/>
              </a:rPr>
              <a:t> </a:t>
            </a:r>
            <a:r>
              <a:rPr lang="ru-RU" sz="1600" dirty="0" err="1">
                <a:latin typeface="+mn-lt"/>
              </a:rPr>
              <a:t>екскаватором</a:t>
            </a:r>
            <a:r>
              <a:rPr lang="ru-RU" sz="1600" dirty="0">
                <a:latin typeface="+mn-lt"/>
              </a:rPr>
              <a:t> з </a:t>
            </a:r>
            <a:r>
              <a:rPr lang="ru-RU" sz="1600" dirty="0" err="1">
                <a:latin typeface="+mn-lt"/>
              </a:rPr>
              <a:t>розміщенням</a:t>
            </a:r>
            <a:r>
              <a:rPr lang="ru-RU" sz="1600" dirty="0">
                <a:latin typeface="+mn-lt"/>
              </a:rPr>
              <a:t> </a:t>
            </a:r>
            <a:r>
              <a:rPr lang="ru-RU" sz="1600" dirty="0" err="1">
                <a:latin typeface="+mn-lt"/>
              </a:rPr>
              <a:t>порід</a:t>
            </a:r>
            <a:r>
              <a:rPr lang="ru-RU" sz="1600" dirty="0">
                <a:latin typeface="+mn-lt"/>
              </a:rPr>
              <a:t> у </a:t>
            </a:r>
            <a:r>
              <a:rPr lang="ru-RU" sz="1600" dirty="0" err="1">
                <a:latin typeface="+mn-lt"/>
              </a:rPr>
              <a:t>внутрішніх</a:t>
            </a:r>
            <a:r>
              <a:rPr lang="ru-RU" sz="1600" dirty="0">
                <a:latin typeface="+mn-lt"/>
              </a:rPr>
              <a:t>  </a:t>
            </a:r>
            <a:r>
              <a:rPr lang="ru-RU" sz="1600" dirty="0" err="1">
                <a:latin typeface="+mn-lt"/>
              </a:rPr>
              <a:t>відвалах</a:t>
            </a:r>
            <a:r>
              <a:rPr lang="ru-RU" sz="1600" dirty="0">
                <a:latin typeface="+mn-lt"/>
              </a:rPr>
              <a:t>  з-за  </a:t>
            </a:r>
            <a:r>
              <a:rPr lang="ru-RU" sz="1600" dirty="0" err="1">
                <a:latin typeface="+mn-lt"/>
              </a:rPr>
              <a:t>допомогою</a:t>
            </a:r>
            <a:r>
              <a:rPr lang="ru-RU" sz="1600" dirty="0">
                <a:latin typeface="+mn-lt"/>
              </a:rPr>
              <a:t>  </a:t>
            </a:r>
            <a:r>
              <a:rPr lang="ru-RU" sz="1600" dirty="0" err="1">
                <a:latin typeface="+mn-lt"/>
              </a:rPr>
              <a:t>відвалоутворювача</a:t>
            </a:r>
            <a:r>
              <a:rPr lang="ru-RU" sz="1600" dirty="0">
                <a:latin typeface="+mn-lt"/>
              </a:rPr>
              <a:t>.  </a:t>
            </a:r>
            <a:r>
              <a:rPr lang="ru-RU" sz="1600" dirty="0" err="1">
                <a:latin typeface="+mn-lt"/>
              </a:rPr>
              <a:t>Видобуток</a:t>
            </a:r>
            <a:r>
              <a:rPr lang="ru-RU" sz="1600" dirty="0">
                <a:latin typeface="+mn-lt"/>
              </a:rPr>
              <a:t>  </a:t>
            </a:r>
            <a:r>
              <a:rPr lang="ru-RU" sz="1600" dirty="0" err="1">
                <a:latin typeface="+mn-lt"/>
              </a:rPr>
              <a:t>руди</a:t>
            </a:r>
            <a:r>
              <a:rPr lang="ru-RU" sz="1600" dirty="0">
                <a:latin typeface="+mn-lt"/>
              </a:rPr>
              <a:t> </a:t>
            </a:r>
            <a:r>
              <a:rPr lang="ru-RU" sz="1600" dirty="0" err="1">
                <a:latin typeface="+mn-lt"/>
              </a:rPr>
              <a:t>здійснювали</a:t>
            </a:r>
            <a:r>
              <a:rPr lang="ru-RU" sz="1600" dirty="0">
                <a:latin typeface="+mn-lt"/>
              </a:rPr>
              <a:t> драглайном, </a:t>
            </a:r>
            <a:r>
              <a:rPr lang="ru-RU" sz="1600" dirty="0" err="1">
                <a:latin typeface="+mn-lt"/>
              </a:rPr>
              <a:t>який</a:t>
            </a:r>
            <a:r>
              <a:rPr lang="ru-RU" sz="1600" dirty="0">
                <a:latin typeface="+mn-lt"/>
              </a:rPr>
              <a:t> </a:t>
            </a:r>
            <a:r>
              <a:rPr lang="ru-RU" sz="1600" dirty="0" err="1">
                <a:latin typeface="+mn-lt"/>
              </a:rPr>
              <a:t>розміщався</a:t>
            </a:r>
            <a:r>
              <a:rPr lang="ru-RU" sz="1600" dirty="0">
                <a:latin typeface="+mn-lt"/>
              </a:rPr>
              <a:t> на </a:t>
            </a:r>
            <a:r>
              <a:rPr lang="ru-RU" sz="1600" dirty="0" err="1">
                <a:latin typeface="+mn-lt"/>
              </a:rPr>
              <a:t>покрівлі</a:t>
            </a:r>
            <a:r>
              <a:rPr lang="ru-RU" sz="1600" dirty="0">
                <a:latin typeface="+mn-lt"/>
              </a:rPr>
              <a:t> пласта і </a:t>
            </a:r>
            <a:r>
              <a:rPr lang="ru-RU" sz="1600" dirty="0" err="1">
                <a:latin typeface="+mn-lt"/>
              </a:rPr>
              <a:t>відсипав</a:t>
            </a:r>
            <a:r>
              <a:rPr lang="ru-RU" sz="1600" dirty="0">
                <a:latin typeface="+mn-lt"/>
              </a:rPr>
              <a:t> руду у </a:t>
            </a:r>
            <a:r>
              <a:rPr lang="ru-RU" sz="1600" dirty="0" err="1">
                <a:latin typeface="+mn-lt"/>
              </a:rPr>
              <a:t>тимчасові</a:t>
            </a:r>
            <a:r>
              <a:rPr lang="ru-RU" sz="1600" dirty="0">
                <a:latin typeface="+mn-lt"/>
              </a:rPr>
              <a:t>  </a:t>
            </a:r>
            <a:r>
              <a:rPr lang="ru-RU" sz="1600" dirty="0" err="1">
                <a:latin typeface="+mn-lt"/>
              </a:rPr>
              <a:t>штабелі</a:t>
            </a:r>
            <a:r>
              <a:rPr lang="ru-RU" sz="1600" dirty="0">
                <a:latin typeface="+mn-lt"/>
              </a:rPr>
              <a:t>.  </a:t>
            </a:r>
            <a:r>
              <a:rPr lang="ru-RU" sz="1600" dirty="0" err="1">
                <a:latin typeface="+mn-lt"/>
              </a:rPr>
              <a:t>Після</a:t>
            </a:r>
            <a:r>
              <a:rPr lang="ru-RU" sz="1600" dirty="0">
                <a:latin typeface="+mn-lt"/>
              </a:rPr>
              <a:t>  </a:t>
            </a:r>
            <a:r>
              <a:rPr lang="ru-RU" sz="1600" dirty="0" err="1">
                <a:latin typeface="+mn-lt"/>
              </a:rPr>
              <a:t>обезвоження</a:t>
            </a:r>
            <a:r>
              <a:rPr lang="ru-RU" sz="1600" dirty="0">
                <a:latin typeface="+mn-lt"/>
              </a:rPr>
              <a:t>  </a:t>
            </a:r>
            <a:r>
              <a:rPr lang="ru-RU" sz="1600" dirty="0" err="1">
                <a:latin typeface="+mn-lt"/>
              </a:rPr>
              <a:t>рудний</a:t>
            </a:r>
            <a:r>
              <a:rPr lang="ru-RU" sz="1600" dirty="0">
                <a:latin typeface="+mn-lt"/>
              </a:rPr>
              <a:t>  </a:t>
            </a:r>
            <a:r>
              <a:rPr lang="ru-RU" sz="1600" dirty="0" err="1">
                <a:latin typeface="+mn-lt"/>
              </a:rPr>
              <a:t>пісок</a:t>
            </a:r>
            <a:r>
              <a:rPr lang="ru-RU" sz="1600" dirty="0">
                <a:latin typeface="+mn-lt"/>
              </a:rPr>
              <a:t>  </a:t>
            </a:r>
            <a:r>
              <a:rPr lang="ru-RU" sz="1600" dirty="0" err="1">
                <a:latin typeface="+mn-lt"/>
              </a:rPr>
              <a:t>розробляли</a:t>
            </a:r>
            <a:r>
              <a:rPr lang="ru-RU" sz="1600" dirty="0">
                <a:latin typeface="+mn-lt"/>
              </a:rPr>
              <a:t>  </a:t>
            </a:r>
            <a:r>
              <a:rPr lang="ru-RU" sz="1600" dirty="0" err="1">
                <a:latin typeface="+mn-lt"/>
              </a:rPr>
              <a:t>роторним</a:t>
            </a:r>
            <a:r>
              <a:rPr lang="ru-RU" sz="1600" dirty="0">
                <a:latin typeface="+mn-lt"/>
              </a:rPr>
              <a:t> </a:t>
            </a:r>
            <a:r>
              <a:rPr lang="ru-RU" sz="1600" dirty="0" err="1">
                <a:latin typeface="+mn-lt"/>
              </a:rPr>
              <a:t>екскаватором</a:t>
            </a:r>
            <a:r>
              <a:rPr lang="ru-RU" sz="1600" dirty="0">
                <a:latin typeface="+mn-lt"/>
              </a:rPr>
              <a:t> і подавали на фабрику </a:t>
            </a:r>
            <a:r>
              <a:rPr lang="ru-RU" sz="1600" dirty="0" err="1">
                <a:latin typeface="+mn-lt"/>
              </a:rPr>
              <a:t>стрічковим</a:t>
            </a:r>
            <a:r>
              <a:rPr lang="ru-RU" sz="1600" dirty="0">
                <a:latin typeface="+mn-lt"/>
              </a:rPr>
              <a:t> </a:t>
            </a:r>
            <a:r>
              <a:rPr lang="ru-RU" sz="1600" dirty="0" err="1">
                <a:latin typeface="+mn-lt"/>
              </a:rPr>
              <a:t>конвеєром</a:t>
            </a:r>
            <a:r>
              <a:rPr lang="ru-RU" sz="1600" dirty="0">
                <a:latin typeface="+mn-lt"/>
              </a:rPr>
              <a:t>.</a:t>
            </a:r>
          </a:p>
          <a:p>
            <a:pPr marL="0" indent="0" algn="just">
              <a:buNone/>
            </a:pPr>
            <a:r>
              <a:rPr lang="ru-RU" sz="1600" dirty="0">
                <a:latin typeface="+mn-lt"/>
              </a:rPr>
              <a:t>	</a:t>
            </a:r>
            <a:r>
              <a:rPr lang="ru-RU" sz="1600" b="1" dirty="0" err="1">
                <a:latin typeface="+mn-lt"/>
              </a:rPr>
              <a:t>Третя</a:t>
            </a:r>
            <a:r>
              <a:rPr lang="ru-RU" sz="1600" dirty="0">
                <a:latin typeface="+mn-lt"/>
              </a:rPr>
              <a:t>  схема  </a:t>
            </a:r>
            <a:r>
              <a:rPr lang="ru-RU" sz="1600" dirty="0" err="1">
                <a:latin typeface="+mn-lt"/>
              </a:rPr>
              <a:t>полягає</a:t>
            </a:r>
            <a:r>
              <a:rPr lang="ru-RU" sz="1600" dirty="0">
                <a:latin typeface="+mn-lt"/>
              </a:rPr>
              <a:t>  у  </a:t>
            </a:r>
            <a:r>
              <a:rPr lang="ru-RU" sz="1600" dirty="0" err="1">
                <a:latin typeface="+mn-lt"/>
              </a:rPr>
              <a:t>проведенні</a:t>
            </a:r>
            <a:r>
              <a:rPr lang="ru-RU" sz="1600" dirty="0">
                <a:latin typeface="+mn-lt"/>
              </a:rPr>
              <a:t>  </a:t>
            </a:r>
            <a:r>
              <a:rPr lang="ru-RU" sz="1600" dirty="0" err="1">
                <a:latin typeface="+mn-lt"/>
              </a:rPr>
              <a:t>розкриву</a:t>
            </a:r>
            <a:r>
              <a:rPr lang="ru-RU" sz="1600" dirty="0">
                <a:latin typeface="+mn-lt"/>
              </a:rPr>
              <a:t>  і  </a:t>
            </a:r>
            <a:r>
              <a:rPr lang="ru-RU" sz="1600" dirty="0" err="1">
                <a:latin typeface="+mn-lt"/>
              </a:rPr>
              <a:t>видобутку</a:t>
            </a:r>
            <a:r>
              <a:rPr lang="ru-RU" sz="1600" dirty="0">
                <a:latin typeface="+mn-lt"/>
              </a:rPr>
              <a:t>  </a:t>
            </a:r>
            <a:r>
              <a:rPr lang="ru-RU" sz="1600" dirty="0" err="1">
                <a:latin typeface="+mn-lt"/>
              </a:rPr>
              <a:t>руди</a:t>
            </a:r>
            <a:r>
              <a:rPr lang="ru-RU" sz="1600" dirty="0">
                <a:latin typeface="+mn-lt"/>
              </a:rPr>
              <a:t>  одним </a:t>
            </a:r>
            <a:r>
              <a:rPr lang="ru-RU" sz="1600" dirty="0" err="1">
                <a:latin typeface="+mn-lt"/>
              </a:rPr>
              <a:t>екскаватором</a:t>
            </a:r>
            <a:r>
              <a:rPr lang="ru-RU" sz="1600" dirty="0">
                <a:latin typeface="+mn-lt"/>
              </a:rPr>
              <a:t>  </a:t>
            </a:r>
            <a:r>
              <a:rPr lang="ru-RU" sz="1600" dirty="0" err="1">
                <a:latin typeface="+mn-lt"/>
              </a:rPr>
              <a:t>почергово</a:t>
            </a:r>
            <a:r>
              <a:rPr lang="ru-RU" sz="1600" dirty="0">
                <a:latin typeface="+mn-lt"/>
              </a:rPr>
              <a:t>  по  </a:t>
            </a:r>
            <a:r>
              <a:rPr lang="ru-RU" sz="1600" dirty="0" err="1">
                <a:latin typeface="+mn-lt"/>
              </a:rPr>
              <a:t>системі</a:t>
            </a:r>
            <a:r>
              <a:rPr lang="ru-RU" sz="1600" dirty="0">
                <a:latin typeface="+mn-lt"/>
              </a:rPr>
              <a:t>  </a:t>
            </a:r>
            <a:r>
              <a:rPr lang="ru-RU" sz="1600" dirty="0" err="1">
                <a:latin typeface="+mn-lt"/>
              </a:rPr>
              <a:t>розробки</a:t>
            </a:r>
            <a:r>
              <a:rPr lang="ru-RU" sz="1600" dirty="0">
                <a:latin typeface="+mn-lt"/>
              </a:rPr>
              <a:t>  «</a:t>
            </a:r>
            <a:r>
              <a:rPr lang="ru-RU" sz="1600" dirty="0" err="1">
                <a:latin typeface="+mn-lt"/>
              </a:rPr>
              <a:t>екскаватор-кар’єр</a:t>
            </a:r>
            <a:r>
              <a:rPr lang="ru-RU" sz="1600" dirty="0">
                <a:latin typeface="+mn-lt"/>
              </a:rPr>
              <a:t>». </a:t>
            </a:r>
            <a:r>
              <a:rPr lang="ru-RU" sz="1600" dirty="0" err="1">
                <a:latin typeface="+mn-lt"/>
              </a:rPr>
              <a:t>Розкривні</a:t>
            </a:r>
            <a:r>
              <a:rPr lang="ru-RU" sz="1600" dirty="0">
                <a:latin typeface="+mn-lt"/>
              </a:rPr>
              <a:t> породи по </a:t>
            </a:r>
            <a:r>
              <a:rPr lang="ru-RU" sz="1600" dirty="0" err="1">
                <a:latin typeface="+mn-lt"/>
              </a:rPr>
              <a:t>ускладненій</a:t>
            </a:r>
            <a:r>
              <a:rPr lang="ru-RU" sz="1600" dirty="0">
                <a:latin typeface="+mn-lt"/>
              </a:rPr>
              <a:t> </a:t>
            </a:r>
            <a:r>
              <a:rPr lang="ru-RU" sz="1600" dirty="0" err="1">
                <a:latin typeface="+mn-lt"/>
              </a:rPr>
              <a:t>безтранспортній</a:t>
            </a:r>
            <a:r>
              <a:rPr lang="ru-RU" sz="1600" dirty="0">
                <a:latin typeface="+mn-lt"/>
              </a:rPr>
              <a:t> </a:t>
            </a:r>
            <a:r>
              <a:rPr lang="ru-RU" sz="1600" dirty="0" err="1">
                <a:latin typeface="+mn-lt"/>
              </a:rPr>
              <a:t>схемі</a:t>
            </a:r>
            <a:r>
              <a:rPr lang="ru-RU" sz="1600" dirty="0">
                <a:latin typeface="+mn-lt"/>
              </a:rPr>
              <a:t> </a:t>
            </a:r>
            <a:r>
              <a:rPr lang="ru-RU" sz="1600" dirty="0" err="1">
                <a:latin typeface="+mn-lt"/>
              </a:rPr>
              <a:t>переекскавовують</a:t>
            </a:r>
            <a:r>
              <a:rPr lang="ru-RU" sz="1600" dirty="0">
                <a:latin typeface="+mn-lt"/>
              </a:rPr>
              <a:t> у </a:t>
            </a:r>
            <a:r>
              <a:rPr lang="ru-RU" sz="1600" dirty="0" err="1">
                <a:latin typeface="+mn-lt"/>
              </a:rPr>
              <a:t>внутрішні</a:t>
            </a:r>
            <a:r>
              <a:rPr lang="ru-RU" sz="1600" dirty="0">
                <a:latin typeface="+mn-lt"/>
              </a:rPr>
              <a:t> </a:t>
            </a:r>
            <a:r>
              <a:rPr lang="ru-RU" sz="1600" dirty="0" err="1">
                <a:latin typeface="+mn-lt"/>
              </a:rPr>
              <a:t>відвали</a:t>
            </a:r>
            <a:r>
              <a:rPr lang="ru-RU" sz="1600" dirty="0">
                <a:latin typeface="+mn-lt"/>
              </a:rPr>
              <a:t>. </a:t>
            </a:r>
            <a:r>
              <a:rPr lang="ru-RU" sz="1600" dirty="0" err="1">
                <a:latin typeface="+mn-lt"/>
              </a:rPr>
              <a:t>Рудний</a:t>
            </a:r>
            <a:r>
              <a:rPr lang="ru-RU" sz="1600" dirty="0">
                <a:latin typeface="+mn-lt"/>
              </a:rPr>
              <a:t> </a:t>
            </a:r>
            <a:r>
              <a:rPr lang="ru-RU" sz="1600" dirty="0" err="1">
                <a:latin typeface="+mn-lt"/>
              </a:rPr>
              <a:t>пісок</a:t>
            </a:r>
            <a:r>
              <a:rPr lang="ru-RU" sz="1600" dirty="0">
                <a:latin typeface="+mn-lt"/>
              </a:rPr>
              <a:t> </a:t>
            </a:r>
            <a:r>
              <a:rPr lang="ru-RU" sz="1600" dirty="0" err="1">
                <a:latin typeface="+mn-lt"/>
              </a:rPr>
              <a:t>викладають</a:t>
            </a:r>
            <a:r>
              <a:rPr lang="ru-RU" sz="1600" dirty="0">
                <a:latin typeface="+mn-lt"/>
              </a:rPr>
              <a:t> на </a:t>
            </a:r>
            <a:r>
              <a:rPr lang="ru-RU" sz="1600" dirty="0" err="1">
                <a:latin typeface="+mn-lt"/>
              </a:rPr>
              <a:t>земну</a:t>
            </a:r>
            <a:r>
              <a:rPr lang="ru-RU" sz="1600" dirty="0">
                <a:latin typeface="+mn-lt"/>
              </a:rPr>
              <a:t> </a:t>
            </a:r>
            <a:r>
              <a:rPr lang="ru-RU" sz="1600" dirty="0" err="1">
                <a:latin typeface="+mn-lt"/>
              </a:rPr>
              <a:t>поверхню</a:t>
            </a:r>
            <a:r>
              <a:rPr lang="ru-RU" sz="1600" dirty="0">
                <a:latin typeface="+mn-lt"/>
              </a:rPr>
              <a:t> на </a:t>
            </a:r>
            <a:r>
              <a:rPr lang="ru-RU" sz="1600" dirty="0" err="1">
                <a:latin typeface="+mn-lt"/>
              </a:rPr>
              <a:t>робочий</a:t>
            </a:r>
            <a:r>
              <a:rPr lang="ru-RU" sz="1600" dirty="0">
                <a:latin typeface="+mn-lt"/>
              </a:rPr>
              <a:t> борт </a:t>
            </a:r>
            <a:r>
              <a:rPr lang="ru-RU" sz="1600" dirty="0" err="1">
                <a:latin typeface="+mn-lt"/>
              </a:rPr>
              <a:t>кар’єру</a:t>
            </a:r>
            <a:r>
              <a:rPr lang="ru-RU" sz="1600" dirty="0">
                <a:latin typeface="+mn-lt"/>
              </a:rPr>
              <a:t>. </a:t>
            </a:r>
            <a:r>
              <a:rPr lang="ru-RU" sz="1600" dirty="0" err="1">
                <a:latin typeface="+mn-lt"/>
              </a:rPr>
              <a:t>Далі</a:t>
            </a:r>
            <a:r>
              <a:rPr lang="ru-RU" sz="1600" dirty="0">
                <a:latin typeface="+mn-lt"/>
              </a:rPr>
              <a:t> руду </a:t>
            </a:r>
            <a:r>
              <a:rPr lang="ru-RU" sz="1600" dirty="0" err="1">
                <a:latin typeface="+mn-lt"/>
              </a:rPr>
              <a:t>екскаватором</a:t>
            </a:r>
            <a:r>
              <a:rPr lang="ru-RU" sz="1600" dirty="0">
                <a:latin typeface="+mn-lt"/>
              </a:rPr>
              <a:t>   </a:t>
            </a:r>
            <a:r>
              <a:rPr lang="ru-RU" sz="1600" dirty="0" err="1">
                <a:latin typeface="+mn-lt"/>
              </a:rPr>
              <a:t>подають</a:t>
            </a:r>
            <a:r>
              <a:rPr lang="ru-RU" sz="1600" dirty="0">
                <a:latin typeface="+mn-lt"/>
              </a:rPr>
              <a:t> до </a:t>
            </a:r>
            <a:r>
              <a:rPr lang="ru-RU" sz="1600" dirty="0" err="1">
                <a:latin typeface="+mn-lt"/>
              </a:rPr>
              <a:t>пересувної</a:t>
            </a:r>
            <a:r>
              <a:rPr lang="ru-RU" sz="1600" dirty="0">
                <a:latin typeface="+mn-lt"/>
              </a:rPr>
              <a:t> </a:t>
            </a:r>
            <a:r>
              <a:rPr lang="ru-RU" sz="1600" dirty="0" err="1">
                <a:latin typeface="+mn-lt"/>
              </a:rPr>
              <a:t>гідромоніторної</a:t>
            </a:r>
            <a:r>
              <a:rPr lang="ru-RU" sz="1600" dirty="0">
                <a:latin typeface="+mn-lt"/>
              </a:rPr>
              <a:t> установки, де </a:t>
            </a:r>
            <a:r>
              <a:rPr lang="ru-RU" sz="1600" dirty="0" err="1">
                <a:latin typeface="+mn-lt"/>
              </a:rPr>
              <a:t>здійснюється</a:t>
            </a:r>
            <a:r>
              <a:rPr lang="ru-RU" sz="1600" dirty="0">
                <a:latin typeface="+mn-lt"/>
              </a:rPr>
              <a:t>  </a:t>
            </a:r>
            <a:r>
              <a:rPr lang="ru-RU" sz="1600" dirty="0" err="1">
                <a:latin typeface="+mn-lt"/>
              </a:rPr>
              <a:t>приготування</a:t>
            </a:r>
            <a:r>
              <a:rPr lang="ru-RU" sz="1600" dirty="0">
                <a:latin typeface="+mn-lt"/>
              </a:rPr>
              <a:t>  </a:t>
            </a:r>
            <a:r>
              <a:rPr lang="ru-RU" sz="1600" dirty="0" err="1">
                <a:latin typeface="+mn-lt"/>
              </a:rPr>
              <a:t>гідросуміші</a:t>
            </a:r>
            <a:r>
              <a:rPr lang="ru-RU" sz="1600" dirty="0">
                <a:latin typeface="+mn-lt"/>
              </a:rPr>
              <a:t>  шляхом  </a:t>
            </a:r>
            <a:r>
              <a:rPr lang="ru-RU" sz="1600" dirty="0" err="1">
                <a:latin typeface="+mn-lt"/>
              </a:rPr>
              <a:t>розмиву</a:t>
            </a:r>
            <a:r>
              <a:rPr lang="ru-RU" sz="1600" dirty="0">
                <a:latin typeface="+mn-lt"/>
              </a:rPr>
              <a:t>.  </a:t>
            </a:r>
            <a:r>
              <a:rPr lang="ru-RU" sz="1600" dirty="0" err="1">
                <a:latin typeface="+mn-lt"/>
              </a:rPr>
              <a:t>Гідросуміш</a:t>
            </a:r>
            <a:r>
              <a:rPr lang="ru-RU" sz="1600" dirty="0">
                <a:latin typeface="+mn-lt"/>
              </a:rPr>
              <a:t>  через грохот  </a:t>
            </a:r>
            <a:r>
              <a:rPr lang="ru-RU" sz="1600" dirty="0" err="1">
                <a:latin typeface="+mn-lt"/>
              </a:rPr>
              <a:t>поступає</a:t>
            </a:r>
            <a:r>
              <a:rPr lang="ru-RU" sz="1600" dirty="0">
                <a:latin typeface="+mn-lt"/>
              </a:rPr>
              <a:t>  в  зумпф,  </a:t>
            </a:r>
            <a:r>
              <a:rPr lang="ru-RU" sz="1600" dirty="0" err="1">
                <a:latin typeface="+mn-lt"/>
              </a:rPr>
              <a:t>звідки</a:t>
            </a:r>
            <a:r>
              <a:rPr lang="ru-RU" sz="1600" dirty="0">
                <a:latin typeface="+mn-lt"/>
              </a:rPr>
              <a:t>  </a:t>
            </a:r>
            <a:r>
              <a:rPr lang="ru-RU" sz="1600" dirty="0" err="1">
                <a:latin typeface="+mn-lt"/>
              </a:rPr>
              <a:t>її</a:t>
            </a:r>
            <a:r>
              <a:rPr lang="ru-RU" sz="1600" dirty="0">
                <a:latin typeface="+mn-lt"/>
              </a:rPr>
              <a:t>  </a:t>
            </a:r>
            <a:r>
              <a:rPr lang="ru-RU" sz="1600" dirty="0" err="1">
                <a:latin typeface="+mn-lt"/>
              </a:rPr>
              <a:t>відкачують</a:t>
            </a:r>
            <a:r>
              <a:rPr lang="ru-RU" sz="1600" dirty="0">
                <a:latin typeface="+mn-lt"/>
              </a:rPr>
              <a:t>  </a:t>
            </a:r>
            <a:r>
              <a:rPr lang="ru-RU" sz="1600" dirty="0" err="1">
                <a:latin typeface="+mn-lt"/>
              </a:rPr>
              <a:t>ґрунтовим</a:t>
            </a:r>
            <a:r>
              <a:rPr lang="ru-RU" sz="1600" dirty="0">
                <a:latin typeface="+mn-lt"/>
              </a:rPr>
              <a:t>  насосом  і  за </a:t>
            </a:r>
            <a:r>
              <a:rPr lang="ru-RU" sz="1600" dirty="0" err="1">
                <a:latin typeface="+mn-lt"/>
              </a:rPr>
              <a:t>допомогою</a:t>
            </a:r>
            <a:r>
              <a:rPr lang="ru-RU" sz="1600" dirty="0">
                <a:latin typeface="+mn-lt"/>
              </a:rPr>
              <a:t> пульповоду </a:t>
            </a:r>
            <a:r>
              <a:rPr lang="ru-RU" sz="1600" dirty="0" err="1">
                <a:latin typeface="+mn-lt"/>
              </a:rPr>
              <a:t>подають</a:t>
            </a:r>
            <a:r>
              <a:rPr lang="ru-RU" sz="1600" dirty="0">
                <a:latin typeface="+mn-lt"/>
              </a:rPr>
              <a:t> на фабрику.  На </a:t>
            </a:r>
            <a:r>
              <a:rPr lang="ru-RU" sz="1600" dirty="0" err="1">
                <a:latin typeface="+mn-lt"/>
              </a:rPr>
              <a:t>грохоті</a:t>
            </a:r>
            <a:r>
              <a:rPr lang="ru-RU" sz="1600" dirty="0">
                <a:latin typeface="+mn-lt"/>
              </a:rPr>
              <a:t> </a:t>
            </a:r>
            <a:r>
              <a:rPr lang="ru-RU" sz="1600" dirty="0" err="1">
                <a:latin typeface="+mn-lt"/>
              </a:rPr>
              <a:t>залишаються</a:t>
            </a:r>
            <a:r>
              <a:rPr lang="ru-RU" sz="1600" dirty="0">
                <a:latin typeface="+mn-lt"/>
              </a:rPr>
              <a:t> </a:t>
            </a:r>
            <a:r>
              <a:rPr lang="ru-RU" sz="1600" dirty="0" err="1">
                <a:latin typeface="+mn-lt"/>
              </a:rPr>
              <a:t>валуни</a:t>
            </a:r>
            <a:r>
              <a:rPr lang="ru-RU" sz="1600" dirty="0">
                <a:latin typeface="+mn-lt"/>
              </a:rPr>
              <a:t> і комки </a:t>
            </a:r>
            <a:r>
              <a:rPr lang="ru-RU" sz="1600" dirty="0" err="1">
                <a:latin typeface="+mn-lt"/>
              </a:rPr>
              <a:t>глини</a:t>
            </a:r>
            <a:r>
              <a:rPr lang="ru-RU" sz="1600" dirty="0">
                <a:latin typeface="+mn-lt"/>
              </a:rPr>
              <a:t>, </a:t>
            </a:r>
            <a:r>
              <a:rPr lang="ru-RU" sz="1600" dirty="0" err="1">
                <a:latin typeface="+mn-lt"/>
              </a:rPr>
              <a:t>які</a:t>
            </a:r>
            <a:r>
              <a:rPr lang="ru-RU" sz="1600" dirty="0">
                <a:latin typeface="+mn-lt"/>
              </a:rPr>
              <a:t> </a:t>
            </a:r>
            <a:r>
              <a:rPr lang="ru-RU" sz="1600" dirty="0" err="1">
                <a:latin typeface="+mn-lt"/>
              </a:rPr>
              <a:t>періодично</a:t>
            </a:r>
            <a:r>
              <a:rPr lang="ru-RU" sz="1600" dirty="0">
                <a:latin typeface="+mn-lt"/>
              </a:rPr>
              <a:t> </a:t>
            </a:r>
            <a:r>
              <a:rPr lang="ru-RU" sz="1600" dirty="0" err="1">
                <a:latin typeface="+mn-lt"/>
              </a:rPr>
              <a:t>прибирає</a:t>
            </a:r>
            <a:r>
              <a:rPr lang="ru-RU" sz="1600" dirty="0">
                <a:latin typeface="+mn-lt"/>
              </a:rPr>
              <a:t> </a:t>
            </a:r>
            <a:r>
              <a:rPr lang="ru-RU" sz="1600" dirty="0" err="1">
                <a:latin typeface="+mn-lt"/>
              </a:rPr>
              <a:t>малий</a:t>
            </a:r>
            <a:r>
              <a:rPr lang="ru-RU" sz="1600" dirty="0">
                <a:latin typeface="+mn-lt"/>
              </a:rPr>
              <a:t> </a:t>
            </a:r>
            <a:r>
              <a:rPr lang="ru-RU" sz="1600" dirty="0" err="1">
                <a:latin typeface="+mn-lt"/>
              </a:rPr>
              <a:t>екскаватор</a:t>
            </a:r>
            <a:r>
              <a:rPr lang="ru-RU" sz="1600" dirty="0">
                <a:latin typeface="+mn-lt"/>
              </a:rPr>
              <a:t>. </a:t>
            </a:r>
            <a:endParaRPr lang="en-US" sz="1600" dirty="0">
              <a:latin typeface="+mn-lt"/>
            </a:endParaRPr>
          </a:p>
        </p:txBody>
      </p:sp>
      <p:sp>
        <p:nvSpPr>
          <p:cNvPr id="3" name="Заголовок 2"/>
          <p:cNvSpPr>
            <a:spLocks noGrp="1"/>
          </p:cNvSpPr>
          <p:nvPr>
            <p:ph type="title"/>
          </p:nvPr>
        </p:nvSpPr>
        <p:spPr/>
        <p:txBody>
          <a:bodyPr/>
          <a:lstStyle/>
          <a:p>
            <a:r>
              <a:rPr lang="uk-UA" dirty="0"/>
              <a:t>Технологія видобування</a:t>
            </a:r>
          </a:p>
        </p:txBody>
      </p:sp>
    </p:spTree>
    <p:extLst>
      <p:ext uri="{BB962C8B-B14F-4D97-AF65-F5344CB8AC3E}">
        <p14:creationId xmlns:p14="http://schemas.microsoft.com/office/powerpoint/2010/main" val="394001131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5496" y="227012"/>
            <a:ext cx="9073008" cy="1113755"/>
          </a:xfrm>
        </p:spPr>
        <p:txBody>
          <a:bodyPr>
            <a:normAutofit/>
          </a:bodyPr>
          <a:lstStyle/>
          <a:p>
            <a:pPr marL="0" indent="0"/>
            <a:r>
              <a:rPr lang="uk-UA" sz="3200" dirty="0"/>
              <a:t>Технологія видобування</a:t>
            </a:r>
            <a:endParaRPr lang="en-US" sz="3000" dirty="0"/>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2275061"/>
            <a:ext cx="7131323" cy="23480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471972" y="4797152"/>
            <a:ext cx="8373832" cy="923330"/>
          </a:xfrm>
          <a:prstGeom prst="rect">
            <a:avLst/>
          </a:prstGeom>
          <a:noFill/>
        </p:spPr>
        <p:txBody>
          <a:bodyPr wrap="none" rtlCol="0">
            <a:spAutoFit/>
          </a:bodyPr>
          <a:lstStyle/>
          <a:p>
            <a:pPr algn="ctr"/>
            <a:r>
              <a:rPr lang="uk-UA" dirty="0"/>
              <a:t>Принципова технологічна схема видобутку руди на  Іршанських розсипах:</a:t>
            </a:r>
          </a:p>
          <a:p>
            <a:pPr algn="ctr"/>
            <a:r>
              <a:rPr lang="uk-UA" dirty="0"/>
              <a:t> 1 - екскаватор, 2 - гідромонітор, 3 - </a:t>
            </a:r>
            <a:r>
              <a:rPr lang="uk-UA" dirty="0" err="1"/>
              <a:t>грунтовий</a:t>
            </a:r>
            <a:r>
              <a:rPr lang="uk-UA" dirty="0"/>
              <a:t> насос, 4 - зумпф і насос водовідливу,</a:t>
            </a:r>
          </a:p>
          <a:p>
            <a:pPr algn="ctr"/>
            <a:r>
              <a:rPr lang="uk-UA" dirty="0"/>
              <a:t> 5 - внутрішній відвал</a:t>
            </a:r>
          </a:p>
        </p:txBody>
      </p:sp>
    </p:spTree>
    <p:extLst>
      <p:ext uri="{BB962C8B-B14F-4D97-AF65-F5344CB8AC3E}">
        <p14:creationId xmlns:p14="http://schemas.microsoft.com/office/powerpoint/2010/main" val="169054581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uk-UA" dirty="0"/>
              <a:t>Технологія видобування</a:t>
            </a:r>
            <a:endParaRPr lang="en-US" dirty="0">
              <a:effectLst/>
            </a:endParaRPr>
          </a:p>
        </p:txBody>
      </p:sp>
      <p:sp>
        <p:nvSpPr>
          <p:cNvPr id="14" name="Объект 2"/>
          <p:cNvSpPr>
            <a:spLocks noGrp="1"/>
          </p:cNvSpPr>
          <p:nvPr>
            <p:ph idx="1"/>
          </p:nvPr>
        </p:nvSpPr>
        <p:spPr>
          <a:xfrm>
            <a:off x="107504" y="1484784"/>
            <a:ext cx="8928992" cy="1800200"/>
          </a:xfrm>
        </p:spPr>
        <p:txBody>
          <a:bodyPr>
            <a:normAutofit/>
          </a:bodyPr>
          <a:lstStyle/>
          <a:p>
            <a:pPr marL="0" indent="0" algn="just">
              <a:buNone/>
            </a:pPr>
            <a:r>
              <a:rPr lang="uk-UA" sz="1800" dirty="0"/>
              <a:t>	</a:t>
            </a:r>
            <a:r>
              <a:rPr lang="en-US" sz="1800" dirty="0"/>
              <a:t> </a:t>
            </a:r>
            <a:r>
              <a:rPr lang="uk-UA" sz="1800" b="1" dirty="0"/>
              <a:t>Четверта</a:t>
            </a:r>
            <a:r>
              <a:rPr lang="uk-UA" sz="1800" dirty="0"/>
              <a:t>  схема  відрізняється  тим,  що  вузол  пульпоутворення встановлюють  на  покрівлі  рудного  пласта.  Видобувні  екскаватори пересуваються  покрівлею  пласта  по  </a:t>
            </a:r>
            <a:r>
              <a:rPr lang="uk-UA" sz="1800" dirty="0" err="1"/>
              <a:t>дузі</a:t>
            </a:r>
            <a:r>
              <a:rPr lang="uk-UA" sz="1800" dirty="0"/>
              <a:t>  з  радіусом,  рівним  радіусу розвантаження  </a:t>
            </a:r>
            <a:r>
              <a:rPr lang="uk-UA" sz="1800" dirty="0" err="1"/>
              <a:t>ковша</a:t>
            </a:r>
            <a:r>
              <a:rPr lang="uk-UA" sz="1800" dirty="0"/>
              <a:t>  екскаватора.  Після  відробки   видобувного  блоку </a:t>
            </a:r>
            <a:r>
              <a:rPr lang="ru-RU" sz="1800" dirty="0" err="1"/>
              <a:t>пульпоутворюючий</a:t>
            </a:r>
            <a:r>
              <a:rPr lang="ru-RU" sz="1800" dirty="0"/>
              <a:t> </a:t>
            </a:r>
            <a:r>
              <a:rPr lang="ru-RU" sz="1800" dirty="0" err="1"/>
              <a:t>вузол</a:t>
            </a:r>
            <a:r>
              <a:rPr lang="ru-RU" sz="1800" dirty="0"/>
              <a:t> </a:t>
            </a:r>
            <a:r>
              <a:rPr lang="ru-RU" sz="1800" dirty="0" err="1"/>
              <a:t>переносять</a:t>
            </a:r>
            <a:r>
              <a:rPr lang="ru-RU" sz="1800" dirty="0"/>
              <a:t> на </a:t>
            </a:r>
            <a:r>
              <a:rPr lang="ru-RU" sz="1800" dirty="0" err="1"/>
              <a:t>новий</a:t>
            </a:r>
            <a:r>
              <a:rPr lang="ru-RU" sz="1800" dirty="0"/>
              <a:t> блок </a:t>
            </a:r>
            <a:r>
              <a:rPr lang="ru-RU" sz="1800" dirty="0" err="1"/>
              <a:t>вздовж</a:t>
            </a:r>
            <a:r>
              <a:rPr lang="ru-RU" sz="1800" dirty="0"/>
              <a:t> фронту </a:t>
            </a:r>
            <a:r>
              <a:rPr lang="ru-RU" sz="1800" dirty="0" err="1"/>
              <a:t>видобувних</a:t>
            </a:r>
            <a:r>
              <a:rPr lang="ru-RU" sz="1800" dirty="0"/>
              <a:t>  </a:t>
            </a:r>
            <a:r>
              <a:rPr lang="ru-RU" sz="1800" dirty="0" err="1"/>
              <a:t>робіт</a:t>
            </a:r>
            <a:r>
              <a:rPr lang="ru-RU" sz="1800" dirty="0"/>
              <a:t>.</a:t>
            </a:r>
            <a:endParaRPr lang="en-US" sz="1800" dirty="0"/>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6016" y="3010086"/>
            <a:ext cx="3892775" cy="23762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4355976" y="5421123"/>
            <a:ext cx="4808705" cy="1200329"/>
          </a:xfrm>
          <a:prstGeom prst="rect">
            <a:avLst/>
          </a:prstGeom>
          <a:noFill/>
        </p:spPr>
        <p:txBody>
          <a:bodyPr wrap="square" rtlCol="0">
            <a:spAutoFit/>
          </a:bodyPr>
          <a:lstStyle/>
          <a:p>
            <a:pPr algn="ctr"/>
            <a:r>
              <a:rPr lang="uk-UA" dirty="0" err="1"/>
              <a:t>Пульпонасосна</a:t>
            </a:r>
            <a:r>
              <a:rPr lang="uk-UA" dirty="0"/>
              <a:t> станція: 1-бурт руди, </a:t>
            </a:r>
          </a:p>
          <a:p>
            <a:pPr algn="ctr"/>
            <a:r>
              <a:rPr lang="uk-UA" dirty="0"/>
              <a:t>2- гідромонітор, 3-насосна станція оборотної води,  4- насосна станція ґрунтових насосів, </a:t>
            </a:r>
          </a:p>
          <a:p>
            <a:pPr algn="ctr"/>
            <a:r>
              <a:rPr lang="uk-UA" dirty="0"/>
              <a:t>5-водовід,  6-пульпопровід</a:t>
            </a:r>
          </a:p>
        </p:txBody>
      </p:sp>
      <p:pic>
        <p:nvPicPr>
          <p:cNvPr id="143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3153" y="3284984"/>
            <a:ext cx="4127500" cy="2305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6445230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uk-UA" dirty="0"/>
              <a:t>Технологія видобування</a:t>
            </a:r>
            <a:endParaRPr lang="en-US" dirty="0">
              <a:effectLst/>
            </a:endParaRPr>
          </a:p>
        </p:txBody>
      </p:sp>
      <p:pic>
        <p:nvPicPr>
          <p:cNvPr id="1536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4317" y="1988840"/>
            <a:ext cx="5724525" cy="3286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2123728" y="5489505"/>
            <a:ext cx="4711033" cy="369332"/>
          </a:xfrm>
          <a:prstGeom prst="rect">
            <a:avLst/>
          </a:prstGeom>
          <a:noFill/>
        </p:spPr>
        <p:txBody>
          <a:bodyPr wrap="none" rtlCol="0">
            <a:spAutoFit/>
          </a:bodyPr>
          <a:lstStyle/>
          <a:p>
            <a:r>
              <a:rPr lang="uk-UA" dirty="0"/>
              <a:t>Зумпф кар'єру з плавучим насосом на понтоні</a:t>
            </a:r>
          </a:p>
        </p:txBody>
      </p:sp>
    </p:spTree>
    <p:extLst>
      <p:ext uri="{BB962C8B-B14F-4D97-AF65-F5344CB8AC3E}">
        <p14:creationId xmlns:p14="http://schemas.microsoft.com/office/powerpoint/2010/main" val="412875816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err="1">
                <a:effectLst/>
              </a:rPr>
              <a:t>Технологічна</a:t>
            </a:r>
            <a:r>
              <a:rPr lang="ru-RU" dirty="0">
                <a:effectLst/>
              </a:rPr>
              <a:t> схема </a:t>
            </a:r>
            <a:r>
              <a:rPr lang="ru-RU" dirty="0" err="1">
                <a:effectLst/>
              </a:rPr>
              <a:t>експлуатації</a:t>
            </a:r>
            <a:r>
              <a:rPr lang="ru-RU" dirty="0">
                <a:effectLst/>
              </a:rPr>
              <a:t> </a:t>
            </a:r>
            <a:r>
              <a:rPr lang="ru-RU" dirty="0" err="1">
                <a:effectLst/>
              </a:rPr>
              <a:t>Іршанських</a:t>
            </a:r>
            <a:r>
              <a:rPr lang="ru-RU" dirty="0">
                <a:effectLst/>
              </a:rPr>
              <a:t> </a:t>
            </a:r>
            <a:r>
              <a:rPr lang="ru-RU" dirty="0" err="1">
                <a:effectLst/>
              </a:rPr>
              <a:t>родовищ</a:t>
            </a:r>
            <a:endParaRPr lang="en-US" dirty="0">
              <a:effectLst/>
            </a:endParaRPr>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383432"/>
            <a:ext cx="8748464" cy="50883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1484793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uk-UA" dirty="0"/>
              <a:t>Технологія видобування</a:t>
            </a:r>
            <a:endParaRPr lang="en-US" dirty="0">
              <a:effectLst/>
            </a:endParaRPr>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1412776"/>
            <a:ext cx="6921400" cy="44136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24409" y="5733256"/>
            <a:ext cx="9119592" cy="923330"/>
          </a:xfrm>
          <a:prstGeom prst="rect">
            <a:avLst/>
          </a:prstGeom>
          <a:noFill/>
        </p:spPr>
        <p:txBody>
          <a:bodyPr wrap="square" rtlCol="0">
            <a:spAutoFit/>
          </a:bodyPr>
          <a:lstStyle/>
          <a:p>
            <a:pPr algn="ctr"/>
            <a:r>
              <a:rPr lang="ru-RU" dirty="0" err="1"/>
              <a:t>Загальний</a:t>
            </a:r>
            <a:r>
              <a:rPr lang="ru-RU" dirty="0"/>
              <a:t> </a:t>
            </a:r>
            <a:r>
              <a:rPr lang="ru-RU" dirty="0" err="1"/>
              <a:t>вигляд</a:t>
            </a:r>
            <a:r>
              <a:rPr lang="ru-RU" dirty="0"/>
              <a:t> </a:t>
            </a:r>
            <a:r>
              <a:rPr lang="ru-RU" dirty="0" err="1"/>
              <a:t>об’єктів</a:t>
            </a:r>
            <a:r>
              <a:rPr lang="ru-RU" dirty="0"/>
              <a:t> рудника «Мома» (</a:t>
            </a:r>
            <a:r>
              <a:rPr lang="ru-RU" dirty="0" err="1"/>
              <a:t>Мозамбік</a:t>
            </a:r>
            <a:r>
              <a:rPr lang="ru-RU" dirty="0"/>
              <a:t>), на </a:t>
            </a:r>
            <a:r>
              <a:rPr lang="ru-RU" dirty="0" err="1"/>
              <a:t>яких</a:t>
            </a:r>
            <a:r>
              <a:rPr lang="ru-RU" dirty="0"/>
              <a:t> </a:t>
            </a:r>
            <a:r>
              <a:rPr lang="ru-RU" dirty="0" err="1"/>
              <a:t>здійснюється</a:t>
            </a:r>
            <a:r>
              <a:rPr lang="ru-RU" dirty="0"/>
              <a:t> </a:t>
            </a:r>
            <a:r>
              <a:rPr lang="ru-RU" dirty="0" err="1"/>
              <a:t>розробка</a:t>
            </a:r>
            <a:endParaRPr lang="ru-RU" dirty="0"/>
          </a:p>
          <a:p>
            <a:pPr algn="ctr"/>
            <a:r>
              <a:rPr lang="ru-RU" dirty="0" err="1"/>
              <a:t>прибережно-морських</a:t>
            </a:r>
            <a:r>
              <a:rPr lang="ru-RU" dirty="0"/>
              <a:t> </a:t>
            </a:r>
            <a:r>
              <a:rPr lang="ru-RU" dirty="0" err="1"/>
              <a:t>титанових</a:t>
            </a:r>
            <a:r>
              <a:rPr lang="ru-RU" dirty="0"/>
              <a:t> </a:t>
            </a:r>
            <a:r>
              <a:rPr lang="ru-RU" dirty="0" err="1"/>
              <a:t>розсипів</a:t>
            </a:r>
            <a:r>
              <a:rPr lang="ru-RU" dirty="0"/>
              <a:t> з </a:t>
            </a:r>
            <a:r>
              <a:rPr lang="ru-RU" dirty="0" err="1"/>
              <a:t>виробництвом</a:t>
            </a:r>
            <a:r>
              <a:rPr lang="ru-RU" dirty="0"/>
              <a:t> </a:t>
            </a:r>
            <a:r>
              <a:rPr lang="ru-RU" dirty="0" err="1"/>
              <a:t>концентратів</a:t>
            </a:r>
            <a:r>
              <a:rPr lang="ru-RU" dirty="0"/>
              <a:t>: </a:t>
            </a:r>
            <a:r>
              <a:rPr lang="ru-RU" dirty="0" err="1"/>
              <a:t>ільменіту</a:t>
            </a:r>
            <a:r>
              <a:rPr lang="ru-RU" dirty="0"/>
              <a:t>, рутилу та циркону </a:t>
            </a:r>
            <a:endParaRPr lang="uk-UA" dirty="0"/>
          </a:p>
        </p:txBody>
      </p:sp>
    </p:spTree>
    <p:extLst>
      <p:ext uri="{BB962C8B-B14F-4D97-AF65-F5344CB8AC3E}">
        <p14:creationId xmlns:p14="http://schemas.microsoft.com/office/powerpoint/2010/main" val="304393131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dirty="0"/>
              <a:t>Вибір технологічної схеми</a:t>
            </a:r>
          </a:p>
        </p:txBody>
      </p:sp>
      <p:sp>
        <p:nvSpPr>
          <p:cNvPr id="5" name="Объект 2"/>
          <p:cNvSpPr>
            <a:spLocks noGrp="1"/>
          </p:cNvSpPr>
          <p:nvPr>
            <p:ph idx="1"/>
          </p:nvPr>
        </p:nvSpPr>
        <p:spPr>
          <a:xfrm>
            <a:off x="107504" y="1484784"/>
            <a:ext cx="8928992" cy="4968552"/>
          </a:xfrm>
        </p:spPr>
        <p:txBody>
          <a:bodyPr>
            <a:normAutofit fontScale="92500" lnSpcReduction="10000"/>
          </a:bodyPr>
          <a:lstStyle/>
          <a:p>
            <a:pPr marL="0" indent="0" algn="just">
              <a:buNone/>
            </a:pPr>
            <a:r>
              <a:rPr lang="uk-UA" sz="1800" dirty="0"/>
              <a:t>	</a:t>
            </a:r>
            <a:r>
              <a:rPr lang="en-US" sz="1800" dirty="0"/>
              <a:t> </a:t>
            </a:r>
            <a:r>
              <a:rPr lang="uk-UA" sz="1800" dirty="0"/>
              <a:t>Вибір  раціональних  технологічних  схем розробки  родовища  повинен  проводитися  з  урахуванням  гірничо-геологічних, екологічних, технологічних, економічних і соціальних факторів. </a:t>
            </a:r>
          </a:p>
          <a:p>
            <a:pPr marL="0" indent="0" algn="just">
              <a:buNone/>
            </a:pPr>
            <a:r>
              <a:rPr lang="uk-UA" sz="1800" dirty="0"/>
              <a:t>	Відкрита розробка обводнених розсипних родовищ при частковому їх осушенні  або  без  нього  мають  характерні  особливості.  Основні  з  них: </a:t>
            </a:r>
          </a:p>
          <a:p>
            <a:pPr marL="0" indent="0" algn="just">
              <a:buNone/>
            </a:pPr>
            <a:r>
              <a:rPr lang="uk-UA" sz="1800" dirty="0"/>
              <a:t>- низька несуча здатність гірських порід,  що складають масиви робочих і </a:t>
            </a:r>
          </a:p>
          <a:p>
            <a:pPr marL="0" indent="0" algn="just">
              <a:buNone/>
            </a:pPr>
            <a:r>
              <a:rPr lang="uk-UA" sz="1800" dirty="0"/>
              <a:t>неробочих бортів (уступів) в робочій зоні кар'єру; </a:t>
            </a:r>
          </a:p>
          <a:p>
            <a:pPr marL="0" indent="0" algn="just">
              <a:buNone/>
            </a:pPr>
            <a:r>
              <a:rPr lang="uk-UA" sz="1800" dirty="0"/>
              <a:t>- складність у формуванні відвалів порід розкриву у виробленому просторі кар'єра,  в  безпосередній  близькості  від  фронту  видобувних  робіт; </a:t>
            </a:r>
          </a:p>
          <a:p>
            <a:pPr marL="0" indent="0" algn="just">
              <a:buNone/>
            </a:pPr>
            <a:r>
              <a:rPr lang="uk-UA" sz="1800" dirty="0"/>
              <a:t>- схильність масивів гірських порід до зсувних явищ; </a:t>
            </a:r>
          </a:p>
          <a:p>
            <a:pPr marL="0" indent="0" algn="just">
              <a:buNone/>
            </a:pPr>
            <a:r>
              <a:rPr lang="uk-UA" sz="1800" dirty="0"/>
              <a:t>- наявність водоносних горизонтів з низькою водовіддачею гірських порід; </a:t>
            </a:r>
          </a:p>
          <a:p>
            <a:pPr marL="0" indent="0" algn="just">
              <a:buNone/>
            </a:pPr>
            <a:r>
              <a:rPr lang="uk-UA" sz="1800" dirty="0"/>
              <a:t>- відносно великі параметри робочої зони кар'єру через невеликі кути укосів робочих і неробочих бортів (уступів); </a:t>
            </a:r>
          </a:p>
          <a:p>
            <a:pPr marL="0" indent="0" algn="just">
              <a:buNone/>
            </a:pPr>
            <a:r>
              <a:rPr lang="uk-UA" sz="1800" dirty="0"/>
              <a:t>- в технологічних схемах, що застосовуються для розробки рудних пісків в </a:t>
            </a:r>
          </a:p>
          <a:p>
            <a:pPr marL="0" indent="0" algn="just">
              <a:buNone/>
            </a:pPr>
            <a:r>
              <a:rPr lang="uk-UA" sz="1800" dirty="0"/>
              <a:t>якості  </a:t>
            </a:r>
            <a:r>
              <a:rPr lang="uk-UA" sz="1800" dirty="0" err="1"/>
              <a:t>виймально</a:t>
            </a:r>
            <a:r>
              <a:rPr lang="uk-UA" sz="1800" dirty="0"/>
              <a:t>-навантажувального  обладнання  широко використовуються  крокуючі  екскаватори-драглайни,  роторні  комплекси, прямі мехлопати (ЕКГ) гідравлічні екскаватори (ЕГ) і різні види транспорту: автомобільний конвеєрний і гідравлічний.</a:t>
            </a:r>
            <a:endParaRPr lang="en-US" sz="1800" dirty="0"/>
          </a:p>
        </p:txBody>
      </p:sp>
    </p:spTree>
    <p:extLst>
      <p:ext uri="{BB962C8B-B14F-4D97-AF65-F5344CB8AC3E}">
        <p14:creationId xmlns:p14="http://schemas.microsoft.com/office/powerpoint/2010/main" val="156657403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uk-UA" dirty="0"/>
              <a:t>Технологічні схеми розкривних робіт</a:t>
            </a:r>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3" y="1357137"/>
            <a:ext cx="8929811" cy="50672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8300231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pPr algn="ctr"/>
            <a:r>
              <a:rPr lang="uk-UA" dirty="0"/>
              <a:t>Технологічні схеми </a:t>
            </a:r>
            <a:br>
              <a:rPr lang="uk-UA" dirty="0"/>
            </a:br>
            <a:r>
              <a:rPr lang="uk-UA" dirty="0"/>
              <a:t>видобувних робіт</a:t>
            </a:r>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96539" y="1404209"/>
            <a:ext cx="4363693" cy="49771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6758331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uk-UA" dirty="0"/>
              <a:t>Вибір технологічної схеми</a:t>
            </a:r>
          </a:p>
        </p:txBody>
      </p:sp>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484784"/>
            <a:ext cx="8300417" cy="4162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475656" y="5733256"/>
            <a:ext cx="6015814" cy="646331"/>
          </a:xfrm>
          <a:prstGeom prst="rect">
            <a:avLst/>
          </a:prstGeom>
          <a:noFill/>
        </p:spPr>
        <p:txBody>
          <a:bodyPr wrap="none" rtlCol="0">
            <a:spAutoFit/>
          </a:bodyPr>
          <a:lstStyle/>
          <a:p>
            <a:r>
              <a:rPr lang="uk-UA" dirty="0"/>
              <a:t>Технологічні схеми розкривних робіт: а) ТСРР 1, б)   ТСРР 2. </a:t>
            </a:r>
          </a:p>
          <a:p>
            <a:r>
              <a:rPr lang="uk-UA" dirty="0"/>
              <a:t>ЕГ – гідравлічний екскаватор; ЕШ - екскаватор-драглайн</a:t>
            </a:r>
          </a:p>
        </p:txBody>
      </p:sp>
    </p:spTree>
    <p:extLst>
      <p:ext uri="{BB962C8B-B14F-4D97-AF65-F5344CB8AC3E}">
        <p14:creationId xmlns:p14="http://schemas.microsoft.com/office/powerpoint/2010/main" val="41998748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err="1"/>
              <a:t>Вплив</a:t>
            </a:r>
            <a:r>
              <a:rPr lang="ru-RU" dirty="0"/>
              <a:t> </a:t>
            </a:r>
            <a:r>
              <a:rPr lang="ru-RU" dirty="0" err="1"/>
              <a:t>властивостей</a:t>
            </a:r>
            <a:r>
              <a:rPr lang="ru-RU" dirty="0"/>
              <a:t> </a:t>
            </a:r>
            <a:r>
              <a:rPr lang="ru-RU" dirty="0" err="1"/>
              <a:t>порід</a:t>
            </a:r>
            <a:r>
              <a:rPr lang="ru-RU" dirty="0"/>
              <a:t> на </a:t>
            </a:r>
            <a:r>
              <a:rPr lang="ru-RU" dirty="0" err="1"/>
              <a:t>виробничі</a:t>
            </a:r>
            <a:r>
              <a:rPr lang="ru-RU" dirty="0"/>
              <a:t> </a:t>
            </a:r>
            <a:r>
              <a:rPr lang="ru-RU" dirty="0" err="1"/>
              <a:t>процеси</a:t>
            </a:r>
            <a:endParaRPr lang="uk-UA" dirty="0"/>
          </a:p>
        </p:txBody>
      </p:sp>
      <p:sp>
        <p:nvSpPr>
          <p:cNvPr id="4" name="TextBox 3"/>
          <p:cNvSpPr txBox="1"/>
          <p:nvPr/>
        </p:nvSpPr>
        <p:spPr>
          <a:xfrm>
            <a:off x="179512" y="1484784"/>
            <a:ext cx="8856984" cy="430887"/>
          </a:xfrm>
          <a:prstGeom prst="rect">
            <a:avLst/>
          </a:prstGeom>
          <a:noFill/>
        </p:spPr>
        <p:txBody>
          <a:bodyPr wrap="square" rtlCol="0">
            <a:spAutoFit/>
          </a:bodyPr>
          <a:lstStyle/>
          <a:p>
            <a:pPr algn="just"/>
            <a:r>
              <a:rPr lang="uk-UA" sz="2200" dirty="0">
                <a:latin typeface="Times New Roman" panose="02020603050405020304" pitchFamily="18" charset="0"/>
                <a:cs typeface="Times New Roman" panose="02020603050405020304" pitchFamily="18" charset="0"/>
              </a:rPr>
              <a:t>	</a:t>
            </a:r>
          </a:p>
        </p:txBody>
      </p:sp>
      <p:graphicFrame>
        <p:nvGraphicFramePr>
          <p:cNvPr id="3" name="Таблица 2"/>
          <p:cNvGraphicFramePr>
            <a:graphicFrameLocks noGrp="1"/>
          </p:cNvGraphicFramePr>
          <p:nvPr>
            <p:extLst>
              <p:ext uri="{D42A27DB-BD31-4B8C-83A1-F6EECF244321}">
                <p14:modId xmlns:p14="http://schemas.microsoft.com/office/powerpoint/2010/main" val="3146644343"/>
              </p:ext>
            </p:extLst>
          </p:nvPr>
        </p:nvGraphicFramePr>
        <p:xfrm>
          <a:off x="179512" y="1397000"/>
          <a:ext cx="8856984" cy="4158656"/>
        </p:xfrm>
        <a:graphic>
          <a:graphicData uri="http://schemas.openxmlformats.org/drawingml/2006/table">
            <a:tbl>
              <a:tblPr firstRow="1" bandRow="1">
                <a:tableStyleId>{5C22544A-7EE6-4342-B048-85BDC9FD1C3A}</a:tableStyleId>
              </a:tblPr>
              <a:tblGrid>
                <a:gridCol w="3672408">
                  <a:extLst>
                    <a:ext uri="{9D8B030D-6E8A-4147-A177-3AD203B41FA5}">
                      <a16:colId xmlns:a16="http://schemas.microsoft.com/office/drawing/2014/main" val="20000"/>
                    </a:ext>
                  </a:extLst>
                </a:gridCol>
                <a:gridCol w="5184576">
                  <a:extLst>
                    <a:ext uri="{9D8B030D-6E8A-4147-A177-3AD203B41FA5}">
                      <a16:colId xmlns:a16="http://schemas.microsoft.com/office/drawing/2014/main" val="20001"/>
                    </a:ext>
                  </a:extLst>
                </a:gridCol>
              </a:tblGrid>
              <a:tr h="1084672">
                <a:tc>
                  <a:txBody>
                    <a:bodyPr/>
                    <a:lstStyle/>
                    <a:p>
                      <a:r>
                        <a:rPr lang="uk-UA" dirty="0"/>
                        <a:t>Виробничі процеси</a:t>
                      </a:r>
                    </a:p>
                  </a:txBody>
                  <a:tcPr/>
                </a:tc>
                <a:tc>
                  <a:txBody>
                    <a:bodyPr/>
                    <a:lstStyle/>
                    <a:p>
                      <a:r>
                        <a:rPr lang="uk-UA" dirty="0"/>
                        <a:t>Характеристика фізико-механічних властивостей порід</a:t>
                      </a:r>
                    </a:p>
                  </a:txBody>
                  <a:tcPr/>
                </a:tc>
                <a:extLst>
                  <a:ext uri="{0D108BD9-81ED-4DB2-BD59-A6C34878D82A}">
                    <a16:rowId xmlns:a16="http://schemas.microsoft.com/office/drawing/2014/main" val="10000"/>
                  </a:ext>
                </a:extLst>
              </a:tr>
              <a:tr h="1163352">
                <a:tc>
                  <a:txBody>
                    <a:bodyPr/>
                    <a:lstStyle/>
                    <a:p>
                      <a:r>
                        <a:rPr lang="uk-UA" dirty="0"/>
                        <a:t>Розмивання порід гідромоніторами</a:t>
                      </a:r>
                    </a:p>
                  </a:txBody>
                  <a:tcPr/>
                </a:tc>
                <a:tc>
                  <a:txBody>
                    <a:bodyPr/>
                    <a:lstStyle/>
                    <a:p>
                      <a:r>
                        <a:rPr lang="uk-UA" dirty="0"/>
                        <a:t>Щільність, міцність на роздавлювання, коефіцієнт зчеплення, кут внутрішнього тертя,</a:t>
                      </a:r>
                    </a:p>
                    <a:p>
                      <a:r>
                        <a:rPr lang="uk-UA" dirty="0"/>
                        <a:t>розмочуваність, пластичність, гранулометричний</a:t>
                      </a:r>
                      <a:r>
                        <a:rPr lang="uk-UA" baseline="0" dirty="0"/>
                        <a:t> </a:t>
                      </a:r>
                      <a:r>
                        <a:rPr lang="uk-UA" dirty="0"/>
                        <a:t>склад, коефіцієнт фільтрації, пористість</a:t>
                      </a:r>
                    </a:p>
                  </a:txBody>
                  <a:tcPr/>
                </a:tc>
                <a:extLst>
                  <a:ext uri="{0D108BD9-81ED-4DB2-BD59-A6C34878D82A}">
                    <a16:rowId xmlns:a16="http://schemas.microsoft.com/office/drawing/2014/main" val="10001"/>
                  </a:ext>
                </a:extLst>
              </a:tr>
              <a:tr h="1885264">
                <a:tc gridSpan="2">
                  <a:txBody>
                    <a:bodyPr/>
                    <a:lstStyle/>
                    <a:p>
                      <a:endParaRPr lang="uk-UA" dirty="0"/>
                    </a:p>
                  </a:txBody>
                  <a:tcPr/>
                </a:tc>
                <a:tc hMerge="1">
                  <a:txBody>
                    <a:bodyPr/>
                    <a:lstStyle/>
                    <a:p>
                      <a:endParaRPr lang="uk-UA"/>
                    </a:p>
                  </a:txBody>
                  <a:tcPr/>
                </a:tc>
                <a:extLst>
                  <a:ext uri="{0D108BD9-81ED-4DB2-BD59-A6C34878D82A}">
                    <a16:rowId xmlns:a16="http://schemas.microsoft.com/office/drawing/2014/main" val="10002"/>
                  </a:ext>
                </a:extLst>
              </a:tr>
            </a:tbl>
          </a:graphicData>
        </a:graphic>
      </p:graphicFrame>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76056" y="3655107"/>
            <a:ext cx="3960440" cy="29703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1" y="3681028"/>
            <a:ext cx="4428107" cy="29163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9283020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uk-UA" dirty="0"/>
              <a:t>Вибір технологічної схеми</a:t>
            </a:r>
          </a:p>
        </p:txBody>
      </p:sp>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484784"/>
            <a:ext cx="8300417" cy="4162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475656" y="5733256"/>
            <a:ext cx="6015814" cy="646331"/>
          </a:xfrm>
          <a:prstGeom prst="rect">
            <a:avLst/>
          </a:prstGeom>
          <a:noFill/>
        </p:spPr>
        <p:txBody>
          <a:bodyPr wrap="none" rtlCol="0">
            <a:spAutoFit/>
          </a:bodyPr>
          <a:lstStyle/>
          <a:p>
            <a:r>
              <a:rPr lang="uk-UA" dirty="0"/>
              <a:t>Технологічні схеми розкривних робіт: а) ТСРР 1, б)   ТСРР 2. </a:t>
            </a:r>
          </a:p>
          <a:p>
            <a:r>
              <a:rPr lang="uk-UA" dirty="0"/>
              <a:t>ЕГ – гідравлічний екскаватор; ЕШ - екскаватор-драглайн</a:t>
            </a:r>
          </a:p>
        </p:txBody>
      </p:sp>
    </p:spTree>
    <p:extLst>
      <p:ext uri="{BB962C8B-B14F-4D97-AF65-F5344CB8AC3E}">
        <p14:creationId xmlns:p14="http://schemas.microsoft.com/office/powerpoint/2010/main" val="212345037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uk-UA" dirty="0"/>
              <a:t>Вибір технологічної схеми</a:t>
            </a:r>
          </a:p>
        </p:txBody>
      </p:sp>
      <p:sp>
        <p:nvSpPr>
          <p:cNvPr id="4" name="TextBox 3"/>
          <p:cNvSpPr txBox="1"/>
          <p:nvPr/>
        </p:nvSpPr>
        <p:spPr>
          <a:xfrm>
            <a:off x="31229" y="5751512"/>
            <a:ext cx="9038885" cy="646331"/>
          </a:xfrm>
          <a:prstGeom prst="rect">
            <a:avLst/>
          </a:prstGeom>
          <a:noFill/>
        </p:spPr>
        <p:txBody>
          <a:bodyPr wrap="none" rtlCol="0">
            <a:spAutoFit/>
          </a:bodyPr>
          <a:lstStyle/>
          <a:p>
            <a:pPr algn="ctr"/>
            <a:r>
              <a:rPr lang="uk-UA" dirty="0"/>
              <a:t> Технологічні схеми розкривних робіт: а) ТСРР 3, б) ТСРР 4. </a:t>
            </a:r>
          </a:p>
          <a:p>
            <a:pPr algn="ctr"/>
            <a:r>
              <a:rPr lang="uk-UA" dirty="0"/>
              <a:t> ЕР – роторний екскаватор; ЕШ - екскаватор-драглайн; КВ – консольний </a:t>
            </a:r>
            <a:r>
              <a:rPr lang="uk-UA" dirty="0" err="1"/>
              <a:t>відвалоутворювач</a:t>
            </a:r>
            <a:endParaRPr lang="uk-UA" dirty="0"/>
          </a:p>
        </p:txBody>
      </p:sp>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432599"/>
            <a:ext cx="7992888" cy="43006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9509514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uk-UA" dirty="0"/>
              <a:t>Вибір технологічної схеми</a:t>
            </a:r>
          </a:p>
        </p:txBody>
      </p:sp>
      <p:sp>
        <p:nvSpPr>
          <p:cNvPr id="4" name="TextBox 3"/>
          <p:cNvSpPr txBox="1"/>
          <p:nvPr/>
        </p:nvSpPr>
        <p:spPr>
          <a:xfrm>
            <a:off x="0" y="5229200"/>
            <a:ext cx="9144000" cy="1200329"/>
          </a:xfrm>
          <a:prstGeom prst="rect">
            <a:avLst/>
          </a:prstGeom>
          <a:noFill/>
        </p:spPr>
        <p:txBody>
          <a:bodyPr wrap="square" rtlCol="0">
            <a:spAutoFit/>
          </a:bodyPr>
          <a:lstStyle/>
          <a:p>
            <a:pPr algn="ctr"/>
            <a:r>
              <a:rPr lang="uk-UA" dirty="0"/>
              <a:t>Технологічні схеми видобувних робіт: а) ТСВР 2; ЕШ – екскаватор-драглайн, що розробляє </a:t>
            </a:r>
            <a:r>
              <a:rPr lang="uk-UA" dirty="0" err="1"/>
              <a:t>надрудний</a:t>
            </a:r>
            <a:r>
              <a:rPr lang="uk-UA" dirty="0"/>
              <a:t> уступ; ЗСД – видобувний земснаряд; б) – ТСВР 3; ЕШ – екскаватор-драглайн, що розробляє необводнену частину </a:t>
            </a:r>
            <a:r>
              <a:rPr lang="uk-UA" dirty="0" err="1"/>
              <a:t>надрудного</a:t>
            </a:r>
            <a:r>
              <a:rPr lang="uk-UA" dirty="0"/>
              <a:t> уступу; ЗСД 1 –земснаряд, що розробляє обводнену частину розкривного </a:t>
            </a:r>
            <a:r>
              <a:rPr lang="uk-UA" dirty="0" err="1"/>
              <a:t>надрудного</a:t>
            </a:r>
            <a:r>
              <a:rPr lang="uk-UA" dirty="0"/>
              <a:t> уступу; ЗСД 2 – видобувний земснаряд</a:t>
            </a:r>
          </a:p>
        </p:txBody>
      </p:sp>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439" y="1412776"/>
            <a:ext cx="8748464" cy="37661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1283355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uk-UA" dirty="0"/>
              <a:t>Вибір технологічної схеми</a:t>
            </a:r>
          </a:p>
        </p:txBody>
      </p:sp>
      <p:sp>
        <p:nvSpPr>
          <p:cNvPr id="4" name="TextBox 3"/>
          <p:cNvSpPr txBox="1"/>
          <p:nvPr/>
        </p:nvSpPr>
        <p:spPr>
          <a:xfrm>
            <a:off x="1414123" y="4581128"/>
            <a:ext cx="6301276" cy="923330"/>
          </a:xfrm>
          <a:prstGeom prst="rect">
            <a:avLst/>
          </a:prstGeom>
          <a:noFill/>
        </p:spPr>
        <p:txBody>
          <a:bodyPr wrap="none" rtlCol="0">
            <a:spAutoFit/>
          </a:bodyPr>
          <a:lstStyle/>
          <a:p>
            <a:pPr algn="ctr"/>
            <a:r>
              <a:rPr lang="uk-UA" dirty="0"/>
              <a:t> </a:t>
            </a:r>
            <a:r>
              <a:rPr lang="ru-RU" dirty="0" err="1"/>
              <a:t>Технологічна</a:t>
            </a:r>
            <a:r>
              <a:rPr lang="ru-RU" dirty="0"/>
              <a:t> схема </a:t>
            </a:r>
            <a:r>
              <a:rPr lang="ru-RU" dirty="0" err="1"/>
              <a:t>видобувних</a:t>
            </a:r>
            <a:r>
              <a:rPr lang="ru-RU" dirty="0"/>
              <a:t> </a:t>
            </a:r>
            <a:r>
              <a:rPr lang="ru-RU" dirty="0" err="1"/>
              <a:t>робіт</a:t>
            </a:r>
            <a:r>
              <a:rPr lang="ru-RU" dirty="0"/>
              <a:t> -ТСВР 4: </a:t>
            </a:r>
          </a:p>
          <a:p>
            <a:pPr algn="ctr"/>
            <a:r>
              <a:rPr lang="ru-RU" dirty="0"/>
              <a:t>ГМН – </a:t>
            </a:r>
            <a:r>
              <a:rPr lang="ru-RU" dirty="0" err="1"/>
              <a:t>гідромонітор</a:t>
            </a:r>
            <a:r>
              <a:rPr lang="ru-RU" dirty="0"/>
              <a:t>, ЗСД 1 – земснаряд на породах </a:t>
            </a:r>
            <a:r>
              <a:rPr lang="ru-RU" dirty="0" err="1"/>
              <a:t>розкриву</a:t>
            </a:r>
            <a:r>
              <a:rPr lang="ru-RU" dirty="0"/>
              <a:t>, </a:t>
            </a:r>
          </a:p>
          <a:p>
            <a:pPr algn="ctr"/>
            <a:r>
              <a:rPr lang="ru-RU" dirty="0"/>
              <a:t>ЗСД 2 – </a:t>
            </a:r>
            <a:r>
              <a:rPr lang="ru-RU" dirty="0" err="1"/>
              <a:t>видобувний</a:t>
            </a:r>
            <a:r>
              <a:rPr lang="ru-RU" dirty="0"/>
              <a:t> земснаряд</a:t>
            </a:r>
            <a:endParaRPr lang="uk-UA" dirty="0"/>
          </a:p>
        </p:txBody>
      </p:sp>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338" y="2709863"/>
            <a:ext cx="9077325" cy="1438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4662929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err="1"/>
              <a:t>Варіанти</a:t>
            </a:r>
            <a:r>
              <a:rPr lang="ru-RU" dirty="0"/>
              <a:t> </a:t>
            </a:r>
            <a:r>
              <a:rPr lang="ru-RU" dirty="0" err="1"/>
              <a:t>можливих</a:t>
            </a:r>
            <a:r>
              <a:rPr lang="ru-RU" dirty="0"/>
              <a:t> </a:t>
            </a:r>
            <a:r>
              <a:rPr lang="ru-RU" dirty="0" err="1"/>
              <a:t>технологічних</a:t>
            </a:r>
            <a:r>
              <a:rPr lang="ru-RU" dirty="0"/>
              <a:t> схем </a:t>
            </a:r>
            <a:r>
              <a:rPr lang="ru-RU" dirty="0" err="1"/>
              <a:t>гірничих</a:t>
            </a:r>
            <a:r>
              <a:rPr lang="ru-RU" dirty="0"/>
              <a:t> </a:t>
            </a:r>
            <a:r>
              <a:rPr lang="ru-RU" dirty="0" err="1"/>
              <a:t>робіт</a:t>
            </a:r>
            <a:endParaRPr lang="uk-UA" dirty="0"/>
          </a:p>
        </p:txBody>
      </p:sp>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556792"/>
            <a:ext cx="8991600" cy="4048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7677396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dirty="0"/>
              <a:t>Вибір технологічної схеми</a:t>
            </a:r>
          </a:p>
        </p:txBody>
      </p:sp>
      <p:sp>
        <p:nvSpPr>
          <p:cNvPr id="4" name="TextBox 3"/>
          <p:cNvSpPr txBox="1"/>
          <p:nvPr/>
        </p:nvSpPr>
        <p:spPr>
          <a:xfrm>
            <a:off x="323528" y="6023044"/>
            <a:ext cx="8568952" cy="369332"/>
          </a:xfrm>
          <a:prstGeom prst="rect">
            <a:avLst/>
          </a:prstGeom>
          <a:noFill/>
        </p:spPr>
        <p:txBody>
          <a:bodyPr wrap="square" rtlCol="0">
            <a:spAutoFit/>
          </a:bodyPr>
          <a:lstStyle/>
          <a:p>
            <a:r>
              <a:rPr lang="uk-UA" dirty="0"/>
              <a:t>Техніко-економічна  оцінка  ефективності  варіантів технологічних схем гірничих робіт</a:t>
            </a:r>
          </a:p>
        </p:txBody>
      </p:sp>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04" y="1412776"/>
            <a:ext cx="2975620" cy="21295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6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7824" y="2204864"/>
            <a:ext cx="3096344" cy="21996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6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62095" y="3614950"/>
            <a:ext cx="3077341" cy="21903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5086365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dirty="0"/>
              <a:t>Вибір технологічної схеми</a:t>
            </a:r>
          </a:p>
        </p:txBody>
      </p:sp>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9712" y="1556792"/>
            <a:ext cx="4536504" cy="34459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Прямоугольник 3"/>
          <p:cNvSpPr/>
          <p:nvPr/>
        </p:nvSpPr>
        <p:spPr>
          <a:xfrm>
            <a:off x="1077516" y="5229200"/>
            <a:ext cx="6408712" cy="646331"/>
          </a:xfrm>
          <a:prstGeom prst="rect">
            <a:avLst/>
          </a:prstGeom>
        </p:spPr>
        <p:txBody>
          <a:bodyPr wrap="square">
            <a:spAutoFit/>
          </a:bodyPr>
          <a:lstStyle/>
          <a:p>
            <a:pPr algn="ctr"/>
            <a:r>
              <a:rPr lang="uk-UA" dirty="0"/>
              <a:t>Порівняльна характеристика експлуатаційних витрат найбільш ефективних  схем  розробки родовища</a:t>
            </a:r>
          </a:p>
        </p:txBody>
      </p:sp>
    </p:spTree>
    <p:extLst>
      <p:ext uri="{BB962C8B-B14F-4D97-AF65-F5344CB8AC3E}">
        <p14:creationId xmlns:p14="http://schemas.microsoft.com/office/powerpoint/2010/main" val="268893743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uk-UA" sz="3200" dirty="0">
                <a:effectLst/>
              </a:rPr>
              <a:t>Оптимальна Технологічна схема розробки родовища</a:t>
            </a:r>
            <a:endParaRPr lang="uk-UA" sz="3200" dirty="0"/>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1412777"/>
            <a:ext cx="7776864" cy="49988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039711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err="1"/>
              <a:t>Вплив</a:t>
            </a:r>
            <a:r>
              <a:rPr lang="ru-RU" dirty="0"/>
              <a:t> </a:t>
            </a:r>
            <a:r>
              <a:rPr lang="ru-RU" dirty="0" err="1"/>
              <a:t>властивостей</a:t>
            </a:r>
            <a:r>
              <a:rPr lang="ru-RU" dirty="0"/>
              <a:t> </a:t>
            </a:r>
            <a:r>
              <a:rPr lang="ru-RU" dirty="0" err="1"/>
              <a:t>порід</a:t>
            </a:r>
            <a:r>
              <a:rPr lang="ru-RU" dirty="0"/>
              <a:t> на </a:t>
            </a:r>
            <a:r>
              <a:rPr lang="ru-RU" dirty="0" err="1"/>
              <a:t>виробничі</a:t>
            </a:r>
            <a:r>
              <a:rPr lang="ru-RU" dirty="0"/>
              <a:t> </a:t>
            </a:r>
            <a:r>
              <a:rPr lang="ru-RU" dirty="0" err="1"/>
              <a:t>процеси</a:t>
            </a:r>
            <a:endParaRPr lang="uk-UA" dirty="0"/>
          </a:p>
        </p:txBody>
      </p:sp>
      <p:sp>
        <p:nvSpPr>
          <p:cNvPr id="4" name="TextBox 3"/>
          <p:cNvSpPr txBox="1"/>
          <p:nvPr/>
        </p:nvSpPr>
        <p:spPr>
          <a:xfrm>
            <a:off x="179512" y="1484784"/>
            <a:ext cx="8856984" cy="430887"/>
          </a:xfrm>
          <a:prstGeom prst="rect">
            <a:avLst/>
          </a:prstGeom>
          <a:noFill/>
        </p:spPr>
        <p:txBody>
          <a:bodyPr wrap="square" rtlCol="0">
            <a:spAutoFit/>
          </a:bodyPr>
          <a:lstStyle/>
          <a:p>
            <a:pPr algn="just"/>
            <a:r>
              <a:rPr lang="uk-UA" sz="2200" dirty="0">
                <a:latin typeface="Times New Roman" panose="02020603050405020304" pitchFamily="18" charset="0"/>
                <a:cs typeface="Times New Roman" panose="02020603050405020304" pitchFamily="18" charset="0"/>
              </a:rPr>
              <a:t>	</a:t>
            </a:r>
          </a:p>
        </p:txBody>
      </p:sp>
      <p:graphicFrame>
        <p:nvGraphicFramePr>
          <p:cNvPr id="3" name="Таблица 2"/>
          <p:cNvGraphicFramePr>
            <a:graphicFrameLocks noGrp="1"/>
          </p:cNvGraphicFramePr>
          <p:nvPr>
            <p:extLst>
              <p:ext uri="{D42A27DB-BD31-4B8C-83A1-F6EECF244321}">
                <p14:modId xmlns:p14="http://schemas.microsoft.com/office/powerpoint/2010/main" val="1964083286"/>
              </p:ext>
            </p:extLst>
          </p:nvPr>
        </p:nvGraphicFramePr>
        <p:xfrm>
          <a:off x="179512" y="1397000"/>
          <a:ext cx="8856984" cy="4133288"/>
        </p:xfrm>
        <a:graphic>
          <a:graphicData uri="http://schemas.openxmlformats.org/drawingml/2006/table">
            <a:tbl>
              <a:tblPr firstRow="1" bandRow="1">
                <a:tableStyleId>{5C22544A-7EE6-4342-B048-85BDC9FD1C3A}</a:tableStyleId>
              </a:tblPr>
              <a:tblGrid>
                <a:gridCol w="3672408">
                  <a:extLst>
                    <a:ext uri="{9D8B030D-6E8A-4147-A177-3AD203B41FA5}">
                      <a16:colId xmlns:a16="http://schemas.microsoft.com/office/drawing/2014/main" val="20000"/>
                    </a:ext>
                  </a:extLst>
                </a:gridCol>
                <a:gridCol w="5184576">
                  <a:extLst>
                    <a:ext uri="{9D8B030D-6E8A-4147-A177-3AD203B41FA5}">
                      <a16:colId xmlns:a16="http://schemas.microsoft.com/office/drawing/2014/main" val="20001"/>
                    </a:ext>
                  </a:extLst>
                </a:gridCol>
              </a:tblGrid>
              <a:tr h="1084672">
                <a:tc>
                  <a:txBody>
                    <a:bodyPr/>
                    <a:lstStyle/>
                    <a:p>
                      <a:r>
                        <a:rPr lang="uk-UA" dirty="0"/>
                        <a:t>Виробничі процеси</a:t>
                      </a:r>
                    </a:p>
                  </a:txBody>
                  <a:tcPr/>
                </a:tc>
                <a:tc>
                  <a:txBody>
                    <a:bodyPr/>
                    <a:lstStyle/>
                    <a:p>
                      <a:r>
                        <a:rPr lang="uk-UA" dirty="0"/>
                        <a:t>Характеристика фізико-механічних властивостей порід</a:t>
                      </a:r>
                    </a:p>
                  </a:txBody>
                  <a:tcPr/>
                </a:tc>
                <a:extLst>
                  <a:ext uri="{0D108BD9-81ED-4DB2-BD59-A6C34878D82A}">
                    <a16:rowId xmlns:a16="http://schemas.microsoft.com/office/drawing/2014/main" val="10000"/>
                  </a:ext>
                </a:extLst>
              </a:tr>
              <a:tr h="1163352">
                <a:tc>
                  <a:txBody>
                    <a:bodyPr/>
                    <a:lstStyle/>
                    <a:p>
                      <a:r>
                        <a:rPr lang="uk-UA" dirty="0"/>
                        <a:t>Гідротранспортування порід</a:t>
                      </a:r>
                    </a:p>
                  </a:txBody>
                  <a:tcPr/>
                </a:tc>
                <a:tc>
                  <a:txBody>
                    <a:bodyPr/>
                    <a:lstStyle/>
                    <a:p>
                      <a:r>
                        <a:rPr lang="ru-RU" dirty="0" err="1"/>
                        <a:t>Гранулометричний</a:t>
                      </a:r>
                      <a:r>
                        <a:rPr lang="ru-RU" dirty="0"/>
                        <a:t> склад, </a:t>
                      </a:r>
                      <a:r>
                        <a:rPr lang="ru-RU" dirty="0" err="1"/>
                        <a:t>щільність</a:t>
                      </a:r>
                      <a:r>
                        <a:rPr lang="ru-RU" dirty="0"/>
                        <a:t>, </a:t>
                      </a:r>
                      <a:r>
                        <a:rPr lang="ru-RU" dirty="0" err="1"/>
                        <a:t>гідравлічна</a:t>
                      </a:r>
                      <a:r>
                        <a:rPr lang="ru-RU" dirty="0"/>
                        <a:t> </a:t>
                      </a:r>
                      <a:r>
                        <a:rPr lang="ru-RU" dirty="0" err="1"/>
                        <a:t>крупність</a:t>
                      </a:r>
                      <a:r>
                        <a:rPr lang="ru-RU" dirty="0"/>
                        <a:t>, форма </a:t>
                      </a:r>
                      <a:r>
                        <a:rPr lang="ru-RU" dirty="0" err="1"/>
                        <a:t>частинок</a:t>
                      </a:r>
                      <a:r>
                        <a:rPr lang="ru-RU" dirty="0"/>
                        <a:t>, </a:t>
                      </a:r>
                      <a:r>
                        <a:rPr lang="ru-RU" dirty="0" err="1"/>
                        <a:t>подрібнення</a:t>
                      </a:r>
                      <a:r>
                        <a:rPr lang="ru-RU" baseline="0" dirty="0"/>
                        <a:t> </a:t>
                      </a:r>
                      <a:r>
                        <a:rPr lang="ru-RU" dirty="0"/>
                        <a:t>при </a:t>
                      </a:r>
                      <a:r>
                        <a:rPr lang="ru-RU" dirty="0" err="1"/>
                        <a:t>гідротранспортуванні</a:t>
                      </a:r>
                      <a:r>
                        <a:rPr lang="ru-RU" dirty="0"/>
                        <a:t>, </a:t>
                      </a:r>
                      <a:r>
                        <a:rPr lang="ru-RU" dirty="0" err="1"/>
                        <a:t>абразивність</a:t>
                      </a:r>
                      <a:r>
                        <a:rPr lang="ru-RU" dirty="0"/>
                        <a:t>.</a:t>
                      </a:r>
                      <a:endParaRPr lang="uk-UA" dirty="0"/>
                    </a:p>
                  </a:txBody>
                  <a:tcPr/>
                </a:tc>
                <a:extLst>
                  <a:ext uri="{0D108BD9-81ED-4DB2-BD59-A6C34878D82A}">
                    <a16:rowId xmlns:a16="http://schemas.microsoft.com/office/drawing/2014/main" val="10001"/>
                  </a:ext>
                </a:extLst>
              </a:tr>
              <a:tr h="1885264">
                <a:tc gridSpan="2">
                  <a:txBody>
                    <a:bodyPr/>
                    <a:lstStyle/>
                    <a:p>
                      <a:endParaRPr lang="uk-UA" dirty="0"/>
                    </a:p>
                  </a:txBody>
                  <a:tcPr/>
                </a:tc>
                <a:tc hMerge="1">
                  <a:txBody>
                    <a:bodyPr/>
                    <a:lstStyle/>
                    <a:p>
                      <a:endParaRPr lang="uk-UA"/>
                    </a:p>
                  </a:txBody>
                  <a:tcPr/>
                </a:tc>
                <a:extLst>
                  <a:ext uri="{0D108BD9-81ED-4DB2-BD59-A6C34878D82A}">
                    <a16:rowId xmlns:a16="http://schemas.microsoft.com/office/drawing/2014/main" val="10002"/>
                  </a:ext>
                </a:extLst>
              </a:tr>
            </a:tbl>
          </a:graphicData>
        </a:graphic>
      </p:graphicFrame>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1" y="3663862"/>
            <a:ext cx="3888433" cy="26112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68659" y="3663861"/>
            <a:ext cx="4662876" cy="26112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41459263"/>
      </p:ext>
    </p:extLst>
  </p:cSld>
  <p:clrMapOvr>
    <a:masterClrMapping/>
  </p:clrMapOvr>
</p:sld>
</file>

<file path=ppt/theme/theme1.xml><?xml version="1.0" encoding="utf-8"?>
<a:theme xmlns:a="http://schemas.openxmlformats.org/drawingml/2006/main" name="EdCountryRpt">
  <a:themeElements>
    <a:clrScheme name="Foundry">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E47E7E"/>
      </a:hlink>
      <a:folHlink>
        <a:srgbClr val="C84447"/>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0000"/>
                <a:satMod val="155000"/>
              </a:schemeClr>
            </a:gs>
            <a:gs pos="65000">
              <a:schemeClr val="phClr">
                <a:shade val="85000"/>
                <a:satMod val="155000"/>
              </a:schemeClr>
            </a:gs>
            <a:gs pos="100000">
              <a:schemeClr val="phClr">
                <a:shade val="95000"/>
                <a:satMod val="155000"/>
              </a:schemeClr>
            </a:gs>
          </a:gsLst>
          <a:lin ang="16200000" scaled="0"/>
        </a:gradFill>
      </a:fillStyleLst>
      <a:lnStyleLst>
        <a:ln w="6350" cap="rnd" cmpd="sng" algn="ctr">
          <a:solidFill>
            <a:schemeClr val="phClr">
              <a:shade val="95000"/>
              <a:satMod val="105000"/>
            </a:schemeClr>
          </a:solidFill>
          <a:prstDash val="solid"/>
        </a:ln>
        <a:ln w="25400" cap="rnd" cmpd="sng" algn="ctr">
          <a:solidFill>
            <a:schemeClr val="phClr"/>
          </a:solidFill>
          <a:prstDash val="solid"/>
        </a:ln>
        <a:ln w="34925" cap="rnd" cmpd="sng" algn="ctr">
          <a:solidFill>
            <a:schemeClr val="phClr"/>
          </a:solidFill>
          <a:prstDash val="solid"/>
        </a:ln>
      </a:lnStyleLst>
      <a:effectStyleLst>
        <a:effectStyle>
          <a:effectLst>
            <a:outerShdw blurRad="50800" algn="tl" rotWithShape="0">
              <a:srgbClr val="000000">
                <a:alpha val="64000"/>
              </a:srgbClr>
            </a:outerShdw>
          </a:effectLst>
        </a:effectStyle>
        <a:effectStyle>
          <a:effectLst>
            <a:outerShdw blurRad="39000" dist="25400" dir="5400000">
              <a:srgbClr val="000000">
                <a:alpha val="35000"/>
              </a:srgbClr>
            </a:outerShdw>
          </a:effectLst>
        </a:effectStyle>
        <a:effectStyle>
          <a:effectLst>
            <a:outerShdw blurRad="39000" dist="25400" dir="5400000">
              <a:srgbClr val="000000">
                <a:alpha val="35000"/>
              </a:srgbClr>
            </a:outerShdw>
          </a:effectLst>
          <a:scene3d>
            <a:camera prst="orthographicFront" fov="0">
              <a:rot lat="0" lon="0" rev="0"/>
            </a:camera>
            <a:lightRig rig="threePt" dir="t">
              <a:rot lat="0" lon="0" rev="0"/>
            </a:lightRig>
          </a:scene3d>
          <a:sp3d prstMaterial="matte">
            <a:bevelT h="22225"/>
          </a:sp3d>
        </a:effectStyle>
      </a:effectStyleLst>
      <a:bgFillStyleLst>
        <a:solidFill>
          <a:schemeClr val="phClr"/>
        </a:solidFill>
        <a:gradFill rotWithShape="1">
          <a:gsLst>
            <a:gs pos="0">
              <a:schemeClr val="phClr">
                <a:shade val="50000"/>
                <a:satMod val="155000"/>
              </a:schemeClr>
            </a:gs>
            <a:gs pos="35000">
              <a:schemeClr val="phClr">
                <a:shade val="75000"/>
                <a:satMod val="155000"/>
              </a:schemeClr>
            </a:gs>
            <a:gs pos="100000">
              <a:schemeClr val="phClr">
                <a:tint val="80000"/>
                <a:satMod val="255000"/>
              </a:schemeClr>
            </a:gs>
          </a:gsLst>
          <a:lin ang="16200000" scaled="0"/>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spDef>
      <a:spPr>
        <a:solidFill>
          <a:schemeClr val="accent3"/>
        </a:solidFill>
        <a:ln w="25400" cap="rnd" cmpd="sng" algn="ctr">
          <a:noFill/>
          <a:prstDash val="solid"/>
        </a:ln>
        <a:effectLst/>
      </a:spPr>
      <a:bodyPr rtlCol="0" anchor="ctr"/>
      <a:lstStyle>
        <a:defPPr algn="ctr">
          <a:defRPr/>
        </a:defPPr>
      </a:lstStyle>
      <a:style>
        <a:lnRef idx="2">
          <a:schemeClr val="accent1"/>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0000"/>
                <a:satMod val="155000"/>
              </a:schemeClr>
            </a:gs>
            <a:gs pos="65000">
              <a:schemeClr val="phClr">
                <a:shade val="85000"/>
                <a:satMod val="155000"/>
              </a:schemeClr>
            </a:gs>
            <a:gs pos="100000">
              <a:schemeClr val="phClr">
                <a:shade val="95000"/>
                <a:satMod val="155000"/>
              </a:schemeClr>
            </a:gs>
          </a:gsLst>
          <a:lin ang="16200000" scaled="0"/>
        </a:gradFill>
      </a:fillStyleLst>
      <a:lnStyleLst>
        <a:ln w="6350" cap="rnd" cmpd="sng" algn="ctr">
          <a:solidFill>
            <a:schemeClr val="phClr">
              <a:shade val="95000"/>
              <a:satMod val="105000"/>
            </a:schemeClr>
          </a:solidFill>
          <a:prstDash val="solid"/>
        </a:ln>
        <a:ln w="25400" cap="rnd" cmpd="sng" algn="ctr">
          <a:solidFill>
            <a:schemeClr val="phClr"/>
          </a:solidFill>
          <a:prstDash val="solid"/>
        </a:ln>
        <a:ln w="34925" cap="rnd" cmpd="sng" algn="ctr">
          <a:solidFill>
            <a:schemeClr val="phClr"/>
          </a:solidFill>
          <a:prstDash val="solid"/>
        </a:ln>
      </a:lnStyleLst>
      <a:effectStyleLst>
        <a:effectStyle>
          <a:effectLst>
            <a:outerShdw blurRad="50800" algn="tl" rotWithShape="0">
              <a:srgbClr val="000000">
                <a:alpha val="64000"/>
              </a:srgbClr>
            </a:outerShdw>
          </a:effectLst>
        </a:effectStyle>
        <a:effectStyle>
          <a:effectLst>
            <a:outerShdw blurRad="39000" dist="25400" dir="5400000">
              <a:srgbClr val="000000">
                <a:alpha val="35000"/>
              </a:srgbClr>
            </a:outerShdw>
          </a:effectLst>
        </a:effectStyle>
        <a:effectStyle>
          <a:effectLst>
            <a:outerShdw blurRad="39000" dist="25400" dir="5400000">
              <a:srgbClr val="000000">
                <a:alpha val="35000"/>
              </a:srgbClr>
            </a:outerShdw>
          </a:effectLst>
          <a:scene3d>
            <a:camera prst="orthographicFront" fov="0">
              <a:rot lat="0" lon="0" rev="0"/>
            </a:camera>
            <a:lightRig rig="threePt" dir="t">
              <a:rot lat="0" lon="0" rev="0"/>
            </a:lightRig>
          </a:scene3d>
          <a:sp3d prstMaterial="matte">
            <a:bevelT h="22225"/>
          </a:sp3d>
        </a:effectStyle>
      </a:effectStyleLst>
      <a:bgFillStyleLst>
        <a:solidFill>
          <a:schemeClr val="phClr"/>
        </a:solidFill>
        <a:gradFill rotWithShape="1">
          <a:gsLst>
            <a:gs pos="0">
              <a:schemeClr val="phClr">
                <a:shade val="50000"/>
                <a:satMod val="155000"/>
              </a:schemeClr>
            </a:gs>
            <a:gs pos="35000">
              <a:schemeClr val="phClr">
                <a:shade val="75000"/>
                <a:satMod val="155000"/>
              </a:schemeClr>
            </a:gs>
            <a:gs pos="100000">
              <a:schemeClr val="phClr">
                <a:tint val="80000"/>
                <a:satMod val="255000"/>
              </a:schemeClr>
            </a:gs>
          </a:gsLst>
          <a:lin ang="16200000" scaled="0"/>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F509D522-08E5-4C94-B036-7FDA55B2277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EdCountryRpt</Template>
  <TotalTime>0</TotalTime>
  <Words>5607</Words>
  <Application>Microsoft Macintosh PowerPoint</Application>
  <PresentationFormat>Экран (4:3)</PresentationFormat>
  <Paragraphs>1040</Paragraphs>
  <Slides>87</Slides>
  <Notes>2</Notes>
  <HiddenSlides>0</HiddenSlides>
  <MMClips>0</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87</vt:i4>
      </vt:variant>
    </vt:vector>
  </HeadingPairs>
  <TitlesOfParts>
    <vt:vector size="92" baseType="lpstr">
      <vt:lpstr>Arial</vt:lpstr>
      <vt:lpstr>Calibri</vt:lpstr>
      <vt:lpstr>Cambria</vt:lpstr>
      <vt:lpstr>Times New Roman</vt:lpstr>
      <vt:lpstr>EdCountryRpt</vt:lpstr>
      <vt:lpstr>ГІДРОМЕХАНІЗАЦІЯ ВІДКРИТИХ ГІРНИЧИХ РОБІТ</vt:lpstr>
      <vt:lpstr>Гідромеханізація</vt:lpstr>
      <vt:lpstr>Гідромеханізація</vt:lpstr>
      <vt:lpstr>Гідромеханізація</vt:lpstr>
      <vt:lpstr>Основні технологічні процеси</vt:lpstr>
      <vt:lpstr>Основні технологічні процеси</vt:lpstr>
      <vt:lpstr>Основні технологічні процеси</vt:lpstr>
      <vt:lpstr>Вплив властивостей порід на виробничі процеси</vt:lpstr>
      <vt:lpstr>Вплив властивостей порід на виробничі процеси</vt:lpstr>
      <vt:lpstr>Вплив властивостей порід на виробничі процеси</vt:lpstr>
      <vt:lpstr>Фізико-механічні властивості порід</vt:lpstr>
      <vt:lpstr>фізико-механічні властивості порід</vt:lpstr>
      <vt:lpstr>фізико-механічні властивості порід</vt:lpstr>
      <vt:lpstr>фізико-механічні властивості порід</vt:lpstr>
      <vt:lpstr>фізико-механічні властивості порід</vt:lpstr>
      <vt:lpstr>фізико-механічні властивості порід</vt:lpstr>
      <vt:lpstr>фізико-механічні властивості порід</vt:lpstr>
      <vt:lpstr>фізико-механічні властивості порід</vt:lpstr>
      <vt:lpstr>фізико-механічні властивості порід</vt:lpstr>
      <vt:lpstr>фізико-механічні властивості порід</vt:lpstr>
      <vt:lpstr>фізико-механічні властивості порід</vt:lpstr>
      <vt:lpstr>Способи розкриття кар’єрного поля</vt:lpstr>
      <vt:lpstr>Способи розкриття кар’єрного поля</vt:lpstr>
      <vt:lpstr>Способи розкриття кар’єрного поля</vt:lpstr>
      <vt:lpstr>Способи розкриття кар’єрного поля</vt:lpstr>
      <vt:lpstr>Застосування різних Способів розкриття</vt:lpstr>
      <vt:lpstr>Системи розробки родовищ</vt:lpstr>
      <vt:lpstr>Системи розробки родовищ</vt:lpstr>
      <vt:lpstr>Елементи Системи розробки</vt:lpstr>
      <vt:lpstr>Елементи Системи розробки</vt:lpstr>
      <vt:lpstr>Елементи Системи розробки</vt:lpstr>
      <vt:lpstr>Розробка порід гідромоніторами</vt:lpstr>
      <vt:lpstr>Технічні характеристики гідромоніторів</vt:lpstr>
      <vt:lpstr>водопродуктивність гідромоніторів</vt:lpstr>
      <vt:lpstr>Розробка порід гідромоніторами</vt:lpstr>
      <vt:lpstr>Розробка порід гідромоніторами</vt:lpstr>
      <vt:lpstr>Розробка порід гідромоніторами</vt:lpstr>
      <vt:lpstr>Розробка порід гідромоніторами</vt:lpstr>
      <vt:lpstr>Розробка порід гідромоніторами</vt:lpstr>
      <vt:lpstr>Розробка порід гідромоніторами</vt:lpstr>
      <vt:lpstr>Розробка порід гідромоніторами</vt:lpstr>
      <vt:lpstr>Розробка порід гідромоніторами</vt:lpstr>
      <vt:lpstr>Технологічні схеми гідравлічної розробки розсипищ</vt:lpstr>
      <vt:lpstr>Технологічні схеми гідравлічної розробки розсипищ</vt:lpstr>
      <vt:lpstr>Технологічні схеми гідравлічної розробки розсипищ</vt:lpstr>
      <vt:lpstr>Технологічні схеми гідравлічної розробки розсипищ</vt:lpstr>
      <vt:lpstr>Підготовка порід до гідромоніторного розмивання</vt:lpstr>
      <vt:lpstr>Підготовка порід до гідромоніторного розмивання</vt:lpstr>
      <vt:lpstr>Система водозабезпечення гідроустановок</vt:lpstr>
      <vt:lpstr>Система водозабезпечення гідроустановок</vt:lpstr>
      <vt:lpstr>Система водозабезпечення гідроустановок</vt:lpstr>
      <vt:lpstr>Система водозабезпечення гідроустановок</vt:lpstr>
      <vt:lpstr>Система водозабезпечення гідроустановок</vt:lpstr>
      <vt:lpstr>Система гідротранспорту порід</vt:lpstr>
      <vt:lpstr>Система гідротранспорту порід</vt:lpstr>
      <vt:lpstr>Система гідротранспорту порід</vt:lpstr>
      <vt:lpstr>Система гідротранспорту порід</vt:lpstr>
      <vt:lpstr>Вибір та обґрунтування системи розробки</vt:lpstr>
      <vt:lpstr>Технологічні карти</vt:lpstr>
      <vt:lpstr>Розбивка кар'єрного поля на прорізи</vt:lpstr>
      <vt:lpstr>Суцільні системи розробки</vt:lpstr>
      <vt:lpstr>Суцільні системи розробки</vt:lpstr>
      <vt:lpstr>Робоче переміщення земснарядів</vt:lpstr>
      <vt:lpstr>Робоче переміщення земснарядів</vt:lpstr>
      <vt:lpstr>Робоче переміщення земснарядів</vt:lpstr>
      <vt:lpstr>СХЕМи ВІДКРИТОЇ РОЗРОБКИ ОБВОДНЕНИХ РОЗСИПНИХ РОДОВИЩ</vt:lpstr>
      <vt:lpstr>мінерально-сировинна база родовищ титанових руд </vt:lpstr>
      <vt:lpstr>Родовища титан-цирконієвих руд України</vt:lpstr>
      <vt:lpstr>Іршанська група родовищ</vt:lpstr>
      <vt:lpstr>Технологія видобування</vt:lpstr>
      <vt:lpstr>Технологія видобування</vt:lpstr>
      <vt:lpstr>Технологія видобування</vt:lpstr>
      <vt:lpstr>Технологія видобування</vt:lpstr>
      <vt:lpstr>Технологічна схема експлуатації Іршанських родовищ</vt:lpstr>
      <vt:lpstr>Технологія видобування</vt:lpstr>
      <vt:lpstr>Вибір технологічної схеми</vt:lpstr>
      <vt:lpstr>Технологічні схеми розкривних робіт</vt:lpstr>
      <vt:lpstr>Технологічні схеми  видобувних робіт</vt:lpstr>
      <vt:lpstr>Вибір технологічної схеми</vt:lpstr>
      <vt:lpstr>Вибір технологічної схеми</vt:lpstr>
      <vt:lpstr>Вибір технологічної схеми</vt:lpstr>
      <vt:lpstr>Вибір технологічної схеми</vt:lpstr>
      <vt:lpstr>Вибір технологічної схеми</vt:lpstr>
      <vt:lpstr>Варіанти можливих технологічних схем гірничих робіт</vt:lpstr>
      <vt:lpstr>Вибір технологічної схеми</vt:lpstr>
      <vt:lpstr>Вибір технологічної схеми</vt:lpstr>
      <vt:lpstr>Оптимальна Технологічна схема розробки родовища</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2017-02-02T09:34:54Z</dcterms:created>
  <dcterms:modified xsi:type="dcterms:W3CDTF">2023-11-02T10:46:39Z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TC101659609990</vt:lpwstr>
  </property>
</Properties>
</file>