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25"/>
  </p:notesMasterIdLst>
  <p:sldIdLst>
    <p:sldId id="256" r:id="rId2"/>
    <p:sldId id="257" r:id="rId3"/>
    <p:sldId id="306" r:id="rId4"/>
    <p:sldId id="294" r:id="rId5"/>
    <p:sldId id="281" r:id="rId6"/>
    <p:sldId id="295" r:id="rId7"/>
    <p:sldId id="296" r:id="rId8"/>
    <p:sldId id="283" r:id="rId9"/>
    <p:sldId id="284" r:id="rId10"/>
    <p:sldId id="304" r:id="rId11"/>
    <p:sldId id="305" r:id="rId12"/>
    <p:sldId id="297" r:id="rId13"/>
    <p:sldId id="298" r:id="rId14"/>
    <p:sldId id="300" r:id="rId15"/>
    <p:sldId id="301" r:id="rId16"/>
    <p:sldId id="288" r:id="rId17"/>
    <p:sldId id="279" r:id="rId18"/>
    <p:sldId id="258" r:id="rId19"/>
    <p:sldId id="308" r:id="rId20"/>
    <p:sldId id="303" r:id="rId21"/>
    <p:sldId id="307" r:id="rId22"/>
    <p:sldId id="309" r:id="rId23"/>
    <p:sldId id="265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878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CEC5E5-E08B-4A8F-99BF-D2341682C0C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B834C1-9DA4-40A0-8165-BC1802C87F19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Відповідно до Цивільного Кодексу (Стаття 113): 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4CDB5C0-4F69-4DB1-84F1-39F19925AB66}" type="parTrans" cxnId="{773DA193-52E9-432C-8ADE-DE5932D92049}">
      <dgm:prSet/>
      <dgm:spPr/>
      <dgm:t>
        <a:bodyPr/>
        <a:lstStyle/>
        <a:p>
          <a:endParaRPr lang="ru-RU"/>
        </a:p>
      </dgm:t>
    </dgm:pt>
    <dgm:pt modelId="{9907D1FE-ED15-4C3B-9238-F2DD1185AFB0}" type="sibTrans" cxnId="{773DA193-52E9-432C-8ADE-DE5932D92049}">
      <dgm:prSet/>
      <dgm:spPr/>
      <dgm:t>
        <a:bodyPr/>
        <a:lstStyle/>
        <a:p>
          <a:endParaRPr lang="ru-RU"/>
        </a:p>
      </dgm:t>
    </dgm:pt>
    <dgm:pt modelId="{CFDB2E05-2FAF-454B-8283-62E24E6602A5}">
      <dgm:prSet phldrT="[Текст]" custT="1"/>
      <dgm:spPr/>
      <dgm:t>
        <a:bodyPr/>
        <a:lstStyle/>
        <a:p>
          <a:pPr algn="l"/>
          <a:r>
            <a:rPr lang="uk-UA" sz="2200" b="1" i="1" dirty="0" smtClean="0"/>
            <a:t>господарським товариством</a:t>
          </a:r>
          <a:r>
            <a:rPr lang="uk-UA" sz="2200" dirty="0" smtClean="0"/>
            <a:t> є юридична особа, статутний (складений) капітал якої поділений на частки між учасниками.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A83E026A-49F2-4D7F-9E16-602853A66437}" type="parTrans" cxnId="{C1B953E5-B687-4D63-BF11-B428776C38B9}">
      <dgm:prSet/>
      <dgm:spPr/>
      <dgm:t>
        <a:bodyPr/>
        <a:lstStyle/>
        <a:p>
          <a:endParaRPr lang="ru-RU"/>
        </a:p>
      </dgm:t>
    </dgm:pt>
    <dgm:pt modelId="{9004DE03-81CD-47DB-8F27-31FC19371509}" type="sibTrans" cxnId="{C1B953E5-B687-4D63-BF11-B428776C38B9}">
      <dgm:prSet/>
      <dgm:spPr/>
      <dgm:t>
        <a:bodyPr/>
        <a:lstStyle/>
        <a:p>
          <a:endParaRPr lang="ru-RU"/>
        </a:p>
      </dgm:t>
    </dgm:pt>
    <dgm:pt modelId="{FF571380-B649-42B2-A816-EBA78C462321}">
      <dgm:prSet phldrT="[Текст]" custT="1"/>
      <dgm:spPr/>
      <dgm:t>
        <a:bodyPr/>
        <a:lstStyle/>
        <a:p>
          <a:r>
            <a:rPr lang="uk-UA" sz="2000" dirty="0" smtClean="0">
              <a:solidFill>
                <a:schemeClr val="tx1"/>
              </a:solidFill>
            </a:rPr>
            <a:t>Згідно з Ч. 2 </a:t>
          </a:r>
          <a:r>
            <a:rPr lang="uk-UA" sz="2000" dirty="0" err="1" smtClean="0">
              <a:solidFill>
                <a:schemeClr val="tx1"/>
              </a:solidFill>
            </a:rPr>
            <a:t>ст.1</a:t>
          </a:r>
          <a:r>
            <a:rPr lang="uk-UA" sz="2000" dirty="0" smtClean="0">
              <a:solidFill>
                <a:schemeClr val="tx1"/>
              </a:solidFill>
            </a:rPr>
            <a:t> ЗУ «Про господарські товариства»</a:t>
          </a:r>
          <a:endParaRPr lang="ru-RU" sz="20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A2B2536-096A-4861-87CF-9038189A5DE8}" type="parTrans" cxnId="{4317272D-97CE-45ED-842E-7A169D94F4E4}">
      <dgm:prSet/>
      <dgm:spPr/>
      <dgm:t>
        <a:bodyPr/>
        <a:lstStyle/>
        <a:p>
          <a:endParaRPr lang="ru-RU"/>
        </a:p>
      </dgm:t>
    </dgm:pt>
    <dgm:pt modelId="{F1544637-943A-4716-A821-BA377E1E05B0}" type="sibTrans" cxnId="{4317272D-97CE-45ED-842E-7A169D94F4E4}">
      <dgm:prSet/>
      <dgm:spPr/>
      <dgm:t>
        <a:bodyPr/>
        <a:lstStyle/>
        <a:p>
          <a:endParaRPr lang="ru-RU"/>
        </a:p>
      </dgm:t>
    </dgm:pt>
    <dgm:pt modelId="{848954DF-CC44-43D4-BFE4-CD27B393CECE}">
      <dgm:prSet phldrT="[Текст]" custT="1"/>
      <dgm:spPr/>
      <dgm:t>
        <a:bodyPr/>
        <a:lstStyle/>
        <a:p>
          <a:pPr algn="just"/>
          <a:r>
            <a:rPr lang="uk-UA" sz="2200" b="1" i="1" dirty="0" smtClean="0"/>
            <a:t>господарським товариством</a:t>
          </a:r>
          <a:r>
            <a:rPr lang="uk-UA" sz="2200" dirty="0" smtClean="0"/>
            <a:t> визнаються підприємства, установи, організації, створені на засадах угоди юридичними особами і громадянами шляхом об'єднання їх майна та підприємницької діяльності з метою одержання прибутку.</a:t>
          </a:r>
          <a:endParaRPr lang="ru-RU" sz="2200" dirty="0" smtClean="0">
            <a:latin typeface="Times New Roman" pitchFamily="18" charset="0"/>
            <a:cs typeface="Times New Roman" pitchFamily="18" charset="0"/>
          </a:endParaRPr>
        </a:p>
      </dgm:t>
    </dgm:pt>
    <dgm:pt modelId="{BB739828-F36A-486B-B14D-982295AA577E}" type="parTrans" cxnId="{2E96EA5B-50AD-47AA-8470-6F283EB8EFC9}">
      <dgm:prSet/>
      <dgm:spPr/>
      <dgm:t>
        <a:bodyPr/>
        <a:lstStyle/>
        <a:p>
          <a:endParaRPr lang="ru-RU"/>
        </a:p>
      </dgm:t>
    </dgm:pt>
    <dgm:pt modelId="{5863C07E-0B9C-42B6-913D-6BB81741C749}" type="sibTrans" cxnId="{2E96EA5B-50AD-47AA-8470-6F283EB8EFC9}">
      <dgm:prSet/>
      <dgm:spPr/>
      <dgm:t>
        <a:bodyPr/>
        <a:lstStyle/>
        <a:p>
          <a:endParaRPr lang="ru-RU"/>
        </a:p>
      </dgm:t>
    </dgm:pt>
    <dgm:pt modelId="{4DF92EA3-1621-40F1-A0BA-1D005B9013FC}" type="pres">
      <dgm:prSet presAssocID="{71CEC5E5-E08B-4A8F-99BF-D2341682C0C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A060CC-7EF2-4349-9A3B-4B99505B0155}" type="pres">
      <dgm:prSet presAssocID="{C1B834C1-9DA4-40A0-8165-BC1802C87F19}" presName="parentText" presStyleLbl="node1" presStyleIdx="0" presStyleCnt="2" custScaleY="521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4B147-25F3-44A5-A26A-B9CB8BF4DC57}" type="pres">
      <dgm:prSet presAssocID="{C1B834C1-9DA4-40A0-8165-BC1802C87F19}" presName="childText" presStyleLbl="revTx" presStyleIdx="0" presStyleCnt="2" custScaleY="1037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1908BB-20EC-43CE-B025-206F2654879B}" type="pres">
      <dgm:prSet presAssocID="{FF571380-B649-42B2-A816-EBA78C462321}" presName="parentText" presStyleLbl="node1" presStyleIdx="1" presStyleCnt="2" custScaleY="52107" custLinFactNeighborY="-29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CFD7F5-E75D-44C8-AA84-AA52E43880D0}" type="pres">
      <dgm:prSet presAssocID="{FF571380-B649-42B2-A816-EBA78C462321}" presName="childText" presStyleLbl="revTx" presStyleIdx="1" presStyleCnt="2" custScaleY="1030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B953E5-B687-4D63-BF11-B428776C38B9}" srcId="{C1B834C1-9DA4-40A0-8165-BC1802C87F19}" destId="{CFDB2E05-2FAF-454B-8283-62E24E6602A5}" srcOrd="0" destOrd="0" parTransId="{A83E026A-49F2-4D7F-9E16-602853A66437}" sibTransId="{9004DE03-81CD-47DB-8F27-31FC19371509}"/>
    <dgm:cxn modelId="{C5841A03-E0CE-4BE3-96F4-584A9D9DB684}" type="presOf" srcId="{FF571380-B649-42B2-A816-EBA78C462321}" destId="{EE1908BB-20EC-43CE-B025-206F2654879B}" srcOrd="0" destOrd="0" presId="urn:microsoft.com/office/officeart/2005/8/layout/vList2"/>
    <dgm:cxn modelId="{12C41C71-69CD-4858-A875-CFA8E4F977A7}" type="presOf" srcId="{71CEC5E5-E08B-4A8F-99BF-D2341682C0C4}" destId="{4DF92EA3-1621-40F1-A0BA-1D005B9013FC}" srcOrd="0" destOrd="0" presId="urn:microsoft.com/office/officeart/2005/8/layout/vList2"/>
    <dgm:cxn modelId="{9D01EC22-CE6F-4D66-AB3A-274A74F2D66A}" type="presOf" srcId="{C1B834C1-9DA4-40A0-8165-BC1802C87F19}" destId="{14A060CC-7EF2-4349-9A3B-4B99505B0155}" srcOrd="0" destOrd="0" presId="urn:microsoft.com/office/officeart/2005/8/layout/vList2"/>
    <dgm:cxn modelId="{2E96EA5B-50AD-47AA-8470-6F283EB8EFC9}" srcId="{FF571380-B649-42B2-A816-EBA78C462321}" destId="{848954DF-CC44-43D4-BFE4-CD27B393CECE}" srcOrd="0" destOrd="0" parTransId="{BB739828-F36A-486B-B14D-982295AA577E}" sibTransId="{5863C07E-0B9C-42B6-913D-6BB81741C749}"/>
    <dgm:cxn modelId="{983BF114-1504-43C9-B0AE-6D3602A73304}" type="presOf" srcId="{848954DF-CC44-43D4-BFE4-CD27B393CECE}" destId="{5CCFD7F5-E75D-44C8-AA84-AA52E43880D0}" srcOrd="0" destOrd="0" presId="urn:microsoft.com/office/officeart/2005/8/layout/vList2"/>
    <dgm:cxn modelId="{ACC4D988-6C69-4613-8F03-566067B8EA3F}" type="presOf" srcId="{CFDB2E05-2FAF-454B-8283-62E24E6602A5}" destId="{C4A4B147-25F3-44A5-A26A-B9CB8BF4DC57}" srcOrd="0" destOrd="0" presId="urn:microsoft.com/office/officeart/2005/8/layout/vList2"/>
    <dgm:cxn modelId="{4317272D-97CE-45ED-842E-7A169D94F4E4}" srcId="{71CEC5E5-E08B-4A8F-99BF-D2341682C0C4}" destId="{FF571380-B649-42B2-A816-EBA78C462321}" srcOrd="1" destOrd="0" parTransId="{EA2B2536-096A-4861-87CF-9038189A5DE8}" sibTransId="{F1544637-943A-4716-A821-BA377E1E05B0}"/>
    <dgm:cxn modelId="{773DA193-52E9-432C-8ADE-DE5932D92049}" srcId="{71CEC5E5-E08B-4A8F-99BF-D2341682C0C4}" destId="{C1B834C1-9DA4-40A0-8165-BC1802C87F19}" srcOrd="0" destOrd="0" parTransId="{14CDB5C0-4F69-4DB1-84F1-39F19925AB66}" sibTransId="{9907D1FE-ED15-4C3B-9238-F2DD1185AFB0}"/>
    <dgm:cxn modelId="{DBA60D4B-76FF-4DA1-9DC5-55B92B34812F}" type="presParOf" srcId="{4DF92EA3-1621-40F1-A0BA-1D005B9013FC}" destId="{14A060CC-7EF2-4349-9A3B-4B99505B0155}" srcOrd="0" destOrd="0" presId="urn:microsoft.com/office/officeart/2005/8/layout/vList2"/>
    <dgm:cxn modelId="{F4E7A751-84FA-48FD-931B-D52015EC9522}" type="presParOf" srcId="{4DF92EA3-1621-40F1-A0BA-1D005B9013FC}" destId="{C4A4B147-25F3-44A5-A26A-B9CB8BF4DC57}" srcOrd="1" destOrd="0" presId="urn:microsoft.com/office/officeart/2005/8/layout/vList2"/>
    <dgm:cxn modelId="{92FAA35A-3390-4CDA-A07E-53BE475C6372}" type="presParOf" srcId="{4DF92EA3-1621-40F1-A0BA-1D005B9013FC}" destId="{EE1908BB-20EC-43CE-B025-206F2654879B}" srcOrd="2" destOrd="0" presId="urn:microsoft.com/office/officeart/2005/8/layout/vList2"/>
    <dgm:cxn modelId="{B1411D46-DD41-4ECB-A17D-70057BD5579A}" type="presParOf" srcId="{4DF92EA3-1621-40F1-A0BA-1D005B9013FC}" destId="{5CCFD7F5-E75D-44C8-AA84-AA52E43880D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A060CC-7EF2-4349-9A3B-4B99505B0155}">
      <dsp:nvSpPr>
        <dsp:cNvPr id="0" name=""/>
        <dsp:cNvSpPr/>
      </dsp:nvSpPr>
      <dsp:spPr>
        <a:xfrm>
          <a:off x="0" y="19945"/>
          <a:ext cx="9419546" cy="536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</a:rPr>
            <a:t>Відповідно до Цивільного Кодексу (Стаття 113): 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6193" y="46138"/>
        <a:ext cx="9367160" cy="484179"/>
      </dsp:txXfrm>
    </dsp:sp>
    <dsp:sp modelId="{C4A4B147-25F3-44A5-A26A-B9CB8BF4DC57}">
      <dsp:nvSpPr>
        <dsp:cNvPr id="0" name=""/>
        <dsp:cNvSpPr/>
      </dsp:nvSpPr>
      <dsp:spPr>
        <a:xfrm>
          <a:off x="0" y="556511"/>
          <a:ext cx="9419546" cy="9446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071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200" b="1" i="1" kern="1200" dirty="0" smtClean="0"/>
            <a:t>господарським товариством</a:t>
          </a:r>
          <a:r>
            <a:rPr lang="uk-UA" sz="2200" kern="1200" dirty="0" smtClean="0"/>
            <a:t> є юридична особа, статутний (складений) капітал якої поділений на частки між учасниками.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56511"/>
        <a:ext cx="9419546" cy="944690"/>
      </dsp:txXfrm>
    </dsp:sp>
    <dsp:sp modelId="{EE1908BB-20EC-43CE-B025-206F2654879B}">
      <dsp:nvSpPr>
        <dsp:cNvPr id="0" name=""/>
        <dsp:cNvSpPr/>
      </dsp:nvSpPr>
      <dsp:spPr>
        <a:xfrm>
          <a:off x="0" y="1465060"/>
          <a:ext cx="9419546" cy="5364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</a:rPr>
            <a:t>Згідно з Ч. 2 </a:t>
          </a:r>
          <a:r>
            <a:rPr lang="uk-UA" sz="2000" kern="1200" dirty="0" err="1" smtClean="0">
              <a:solidFill>
                <a:schemeClr val="tx1"/>
              </a:solidFill>
            </a:rPr>
            <a:t>ст.1</a:t>
          </a:r>
          <a:r>
            <a:rPr lang="uk-UA" sz="2000" kern="1200" dirty="0" smtClean="0">
              <a:solidFill>
                <a:schemeClr val="tx1"/>
              </a:solidFill>
            </a:rPr>
            <a:t> ЗУ «Про господарські товариства»</a:t>
          </a:r>
          <a:endParaRPr lang="ru-RU" sz="20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6189" y="1491249"/>
        <a:ext cx="9367168" cy="484115"/>
      </dsp:txXfrm>
    </dsp:sp>
    <dsp:sp modelId="{5CCFD7F5-E75D-44C8-AA84-AA52E43880D0}">
      <dsp:nvSpPr>
        <dsp:cNvPr id="0" name=""/>
        <dsp:cNvSpPr/>
      </dsp:nvSpPr>
      <dsp:spPr>
        <a:xfrm>
          <a:off x="0" y="2037696"/>
          <a:ext cx="9419546" cy="1260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071" tIns="27940" rIns="156464" bIns="27940" numCol="1" spcCol="1270" anchor="t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200" b="1" i="1" kern="1200" dirty="0" smtClean="0"/>
            <a:t>господарським товариством</a:t>
          </a:r>
          <a:r>
            <a:rPr lang="uk-UA" sz="2200" kern="1200" dirty="0" smtClean="0"/>
            <a:t> визнаються підприємства, установи, організації, створені на засадах угоди юридичними особами і громадянами шляхом об'єднання їх майна та підприємницької діяльності з метою одержання прибутку.</a:t>
          </a:r>
          <a:endParaRPr lang="ru-RU" sz="22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0" y="2037696"/>
        <a:ext cx="9419546" cy="1260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6856D-DDD3-4545-9DC2-D12DFA553DF1}" type="datetimeFigureOut">
              <a:rPr lang="x-none" smtClean="0"/>
              <a:pPr/>
              <a:t>02.02.2026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58D90-75EB-4358-AF9C-184D6CFD78D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5005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5B2F3-962C-43B8-8FD1-FE83FAA6A984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973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6427-DE76-49C0-877F-B351FF15AFB5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740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53EE7-1CAD-4667-A349-6789356DC218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5243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2E392-702E-42A2-A3FD-8C1677FEF812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179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0A20A-D6C3-493C-A25F-ECF19F072113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807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40C45-48CC-4A4E-AAC3-4C74D6A1D354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9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550F-ABB9-4645-9B3D-CE2D2C23369D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229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FEF7-74C4-46A0-9CE3-6C396B6509B9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32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4B61-AB56-4355-B7A0-93A4F046C496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48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2DEE9-B0AE-4928-85CD-9AFD723D6BAA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66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3A97-FA76-4CB7-ACBD-BE358D7C4E63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6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3CED-2C7C-4337-9576-2FCDB56BBA07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89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49D0-D768-4864-8DAE-D39799DD7A44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2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B7C3-8A76-48B2-ACBB-E73C78280263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039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2A59-F3A7-4C73-9B7A-F33A03A07F2C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67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5640-2F62-412E-8B6A-69DFAE038F90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976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DBBC8-E744-43F0-8DE2-022E60DB8DC7}" type="datetime1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428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="" xmlns:a16="http://schemas.microsoft.com/office/drawing/2014/main" id="{462FFA08-9BC7-4E8F-9749-E1B5BD4C4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0124" y="2273968"/>
            <a:ext cx="7766936" cy="926432"/>
          </a:xfrm>
        </p:spPr>
        <p:txBody>
          <a:bodyPr>
            <a:normAutofit fontScale="85000" lnSpcReduction="10000"/>
          </a:bodyPr>
          <a:lstStyle/>
          <a:p>
            <a:pPr algn="ctr">
              <a:spcBef>
                <a:spcPts val="0"/>
              </a:spcBef>
            </a:pP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ПІДПРИЄМСТВО ЯК ОСНОВНА ЛАНКА ПІДПРИЄМНИЦЬКОЇ ДІЯЛЬНОСТІ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7321E4CF-533B-4A6B-94C3-2E1283FD3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98541" y="6301338"/>
            <a:ext cx="3200400" cy="365125"/>
          </a:xfrm>
        </p:spPr>
        <p:txBody>
          <a:bodyPr/>
          <a:lstStyle/>
          <a:p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Лектор: </a:t>
            </a:r>
            <a:r>
              <a:rPr lang="uk-UA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к.е.н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доц.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етяна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Мельник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="" xmlns:a16="http://schemas.microsoft.com/office/drawing/2014/main" id="{3E271608-9726-4B03-8461-E5827A8C9861}"/>
              </a:ext>
            </a:extLst>
          </p:cNvPr>
          <p:cNvSpPr txBox="1">
            <a:spLocks/>
          </p:cNvSpPr>
          <p:nvPr/>
        </p:nvSpPr>
        <p:spPr>
          <a:xfrm>
            <a:off x="962527" y="3176337"/>
            <a:ext cx="9324474" cy="202130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en-US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Поняття і характерні риси підприємства, основні напрямки його діяльності.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Види та об’єднання підприємств, їх характеристика.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 Поняття господарського товариства та їх види.</a:t>
            </a:r>
          </a:p>
        </p:txBody>
      </p:sp>
      <p:sp>
        <p:nvSpPr>
          <p:cNvPr id="5" name="Підзаголовок 2">
            <a:extLst>
              <a:ext uri="{FF2B5EF4-FFF2-40B4-BE49-F238E27FC236}">
                <a16:creationId xmlns="" xmlns:a16="http://schemas.microsoft.com/office/drawing/2014/main" id="{462FFA08-9BC7-4E8F-9749-E1B5BD4C4B5A}"/>
              </a:ext>
            </a:extLst>
          </p:cNvPr>
          <p:cNvSpPr txBox="1">
            <a:spLocks/>
          </p:cNvSpPr>
          <p:nvPr/>
        </p:nvSpPr>
        <p:spPr>
          <a:xfrm>
            <a:off x="1433134" y="183079"/>
            <a:ext cx="7766936" cy="98398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lvl="0" algn="ctr">
              <a:buClr>
                <a:schemeClr val="accent1"/>
              </a:buClr>
              <a:buSzPct val="80000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70000"/>
              </a:lnSpc>
              <a:buClr>
                <a:schemeClr val="accent1"/>
              </a:buClr>
              <a:buSzPct val="80000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ОСВІТИ І НАУКИ УКРАЇНИ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ДЕРЖАВНИЙ УНІВЕРСИТЕТ «ЖИТОМИРСЬКА ПОЛІТЕХНІКА»</a:t>
            </a:r>
            <a:endParaRPr kumimoji="0" lang="x-none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4"/>
          <p:cNvSpPr>
            <a:spLocks noChangeArrowheads="1"/>
          </p:cNvSpPr>
          <p:nvPr/>
        </p:nvSpPr>
        <p:spPr bwMode="auto">
          <a:xfrm>
            <a:off x="1985211" y="1596189"/>
            <a:ext cx="6929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20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Palatino Linotype" pitchFamily="18" charset="0"/>
              </a:rPr>
              <a:t>ПРЕЗЕНТАЦІЯ ЗА ТЕМОЮ ЛЕКЦІЇ</a:t>
            </a:r>
            <a:endParaRPr kumimoji="0" lang="ru-RU" altLang="uk-UA" sz="2000" b="0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84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9623" y="666244"/>
            <a:ext cx="7485530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№ 4196 містить заборону на створення юридичних осіб в організаційно-правових формах: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 підприємства (державного комерційного підприємства, державного некомерційного підприємства, казенного підприємства);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комунального підприємства (комунального комерційного підприємства, комунального некомерційного підприємства);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 комунального підприємства;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приватного підприємства;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іноземного підприємства;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дочірнього підприємства;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 об’єднання громадян (релігійної організації, профспілки);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 споживчої кооперації (ч. 1 ст. 13 Закону № 4196).</a:t>
            </a:r>
            <a:endParaRPr lang="uk-UA" sz="20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256229" y="0"/>
            <a:ext cx="8596668" cy="5805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2. Види підприємств</a:t>
            </a:r>
            <a:endParaRPr lang="uk-UA" sz="3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9623" y="5482837"/>
            <a:ext cx="7422777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Поки діє перехідний період, підприємства, створені раніше в традиційних формах, все ще можуть працювати, але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нових у таких формах заборонено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3236259" y="5067449"/>
            <a:ext cx="1004047" cy="331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364069" y="2251183"/>
            <a:ext cx="3594847" cy="4247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державних і комунальних підприємств перехідний період означає необхідність визначитися між ліквідацією та перетворенням у господарські товариства (ТОВ чи АТ).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№ 4196-ІХ встановлює шестимісячний строк для ухвалення відповідних рішень: щодо державних підприємств рішення приймає Кабінет Міністрів України, щодо комунальних - відповідні органи місцевого самоврядування.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312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0613" y="97722"/>
            <a:ext cx="10044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uk-UA" sz="28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Основні форми діяльності підприємств сьогодні</a:t>
            </a:r>
            <a:endParaRPr lang="uk-UA" sz="2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5128" y="994536"/>
            <a:ext cx="8256493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➡️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ФОП (фізична особа — підприємець)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це фізична особа, зареєстрована як суб’єкт підприємницької діяльності без створення юридичної особи. Це окрема правова форма, яка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 чинною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потребує перетворення.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17812" y="2596260"/>
            <a:ext cx="8363444" cy="34778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➡️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 особи (компанії)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скасування ГКУ підходи до юридичних осіб в Україні орієнтовані на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корпоративні форми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саме: 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📍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 (товариство з обмеженою відповідальністю)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найпоширеніша форма для малого та середнього бізнесу;</a:t>
            </a:r>
            <a:b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📍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 (акціонерне товариство)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форма для великих компаній (у тому числі публічних).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найближчі роки значна частина колишніх форм підприємств (державні, комунальні, приватні, іноземні, дочірні, підприємства громадських об’єднань тощо)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 бути приведені до однієї з цих форм або інших бізнес-структур, передбачених новим правом.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450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256229" y="0"/>
            <a:ext cx="8596668" cy="5805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Види підприємств</a:t>
            </a:r>
            <a:endParaRPr lang="uk-UA" sz="3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61997" y="723944"/>
            <a:ext cx="85075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втрати чинності Господарським кодексом України </a:t>
            </a:r>
            <a:r>
              <a:rPr lang="uk-U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«унітарне підприємство» та «корпоративне підприємство» втратили статус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законодавчих категорій.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Чинне законодавство не передбачає такого поділу, а правове регулювання ґрунтується на категоріях «юридична особа», «організаційно-правова форма» та «корпоративні права».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77787" y="3494037"/>
            <a:ext cx="833717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суб’єктів підприємництва на мікро-, малі, середні та великі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збереглася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законодавстві України після втрати чинності Господарським кодексом, однак вона має функціональний характер і закріплена насамперед у Законі України «Про бухгалтерський облік та фінансову звітність в Україні», а також у спеціальних актах, що регулюють державну підтримку бізнесу.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764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ятиугольник 7"/>
          <p:cNvSpPr/>
          <p:nvPr/>
        </p:nvSpPr>
        <p:spPr>
          <a:xfrm>
            <a:off x="144378" y="649705"/>
            <a:ext cx="10419347" cy="143175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256229" y="666213"/>
            <a:ext cx="9288378" cy="139874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10000"/>
          </a:bodyPr>
          <a:lstStyle/>
          <a:p>
            <a:pPr lvl="0">
              <a:spcBef>
                <a:spcPct val="0"/>
              </a:spcBef>
            </a:pPr>
            <a:r>
              <a:rPr lang="uk-UA" sz="2800" b="1" dirty="0" smtClean="0"/>
              <a:t>залежно від кількості працюючих та доходів від будь-якої діяльності </a:t>
            </a:r>
            <a:r>
              <a:rPr lang="uk-UA" sz="2800" dirty="0" smtClean="0"/>
              <a:t>за рік можуть належати до суб’єктів </a:t>
            </a:r>
            <a:r>
              <a:rPr lang="uk-UA" sz="2800" u="sng" dirty="0" smtClean="0"/>
              <a:t>малого підприємництва, у тому числі до суб’єктів мікропідприємництва, середнього або великого </a:t>
            </a:r>
            <a:r>
              <a:rPr lang="uk-UA" sz="2800" u="sng" dirty="0" smtClean="0"/>
              <a:t>підприємництва</a:t>
            </a:r>
            <a:r>
              <a:rPr lang="uk-UA" sz="2800" dirty="0" smtClean="0"/>
              <a:t>:</a:t>
            </a:r>
            <a:endParaRPr kumimoji="0" lang="uk-UA" sz="28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256229" y="0"/>
            <a:ext cx="8596668" cy="5805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Види підприємств</a:t>
            </a:r>
            <a:endParaRPr lang="uk-UA" sz="3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501674"/>
              </p:ext>
            </p:extLst>
          </p:nvPr>
        </p:nvGraphicFramePr>
        <p:xfrm>
          <a:off x="300789" y="2194319"/>
          <a:ext cx="10984831" cy="4556760"/>
        </p:xfrm>
        <a:graphic>
          <a:graphicData uri="http://schemas.openxmlformats.org/drawingml/2006/table">
            <a:tbl>
              <a:tblPr/>
              <a:tblGrid>
                <a:gridCol w="3701229"/>
                <a:gridCol w="3701229"/>
                <a:gridCol w="3582373"/>
              </a:tblGrid>
              <a:tr h="30599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Вид суб’єкта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підприємництва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Критерії, що мають виконуватися одночасно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7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Обсяг річного доходу, еквівалент у євро за середньорічним курсом НБУ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Середня кількість працівників </a:t>
                      </a:r>
                      <a:r>
                        <a:rPr lang="uk-UA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за </a:t>
                      </a: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календарний рік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305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Суб’єкт мікропідприємництва 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Не перевищує 2 млн євро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Не перевищує 10 осіб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11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Суб’єкт малого підприємництва 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Не перевищує 10 млн євро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Не перевищує 50 осіб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917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Суб’єкт великого підприємництва (юридичні особи)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Перевищує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50 млн євро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Перевищує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250 осіб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917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Суб’єкт середнього підприємництва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Усі інші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суб'єкти,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що не належать до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суб'єктів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малого (які включають у себе і мікропідприємництво) та великого підприємництва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764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02" y="177397"/>
            <a:ext cx="9405129" cy="64215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Господарські об'єднання утворюються як асоціації, корпорації, консорціуми, концерни, інші об'єднання підприємств, передбачені законом.</a:t>
            </a:r>
            <a:endParaRPr lang="uk-UA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144379" y="1299409"/>
            <a:ext cx="1973179" cy="1118938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Асоціація</a:t>
            </a:r>
            <a:endParaRPr lang="uk-UA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право с вырезом 12"/>
          <p:cNvSpPr/>
          <p:nvPr/>
        </p:nvSpPr>
        <p:spPr>
          <a:xfrm>
            <a:off x="164431" y="2895599"/>
            <a:ext cx="1941095" cy="1058779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Корпорація</a:t>
            </a:r>
            <a:endParaRPr lang="uk-UA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2177716" y="685800"/>
            <a:ext cx="8638673" cy="2069432"/>
          </a:xfrm>
          <a:prstGeom prst="horizontalScroll">
            <a:avLst>
              <a:gd name="adj" fmla="val 1140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договірне об'єднання,</a:t>
            </a:r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 створене з метою постійної координації господарської діяльності підприємств, що об'єдналися, шляхом централізації однієї або кількох виробничих та управлінських функцій, розвитку спеціалізації і кооперації виробництва, організації спільних виробництв на основі об'єднання учасниками фінансових та матеріальних ресурсів для задоволення переважно господарських потреб учасників асоціації.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Горизонтальный свиток 16"/>
          <p:cNvSpPr/>
          <p:nvPr/>
        </p:nvSpPr>
        <p:spPr>
          <a:xfrm>
            <a:off x="2149643" y="2618872"/>
            <a:ext cx="8690810" cy="1568117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договірне об'єднання</a:t>
            </a:r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, створене на основі поєднання виробничих, наукових і комерційних інтересів підприємств, що об'єдналися, з делегуванням ними окремих повноважень централізованого регулювання діяльності кожного з учасників органам управління корпорації.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172452" y="4768514"/>
            <a:ext cx="1941095" cy="1058779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Консорціум 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2125579" y="4002504"/>
            <a:ext cx="8714874" cy="2458453"/>
          </a:xfrm>
          <a:prstGeom prst="horizontalScroll">
            <a:avLst>
              <a:gd name="adj" fmla="val 1140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тимчасове  статутне об'єднання підприємств </a:t>
            </a:r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для досягнення його учасниками певної спільної господарської мети (реалізації цільових програм, науково-технічних, будівельних проектів тощо). Консорціум використовує кошти, якими його наділяють учасники, централізовані ресурси, виділені на фінансування відповідної програми, а також кошти, що надходять з інших джерел, в порядку, визначеному його статутом. У разі досягнення мети його створення консорціум припиняє свою діяльність.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5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02" y="177398"/>
            <a:ext cx="9405129" cy="42418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Продовження</a:t>
            </a:r>
            <a:endParaRPr lang="uk-UA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204537" y="1179093"/>
            <a:ext cx="1973179" cy="1118938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Концерн 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2177716" y="240631"/>
            <a:ext cx="8638673" cy="3040451"/>
          </a:xfrm>
          <a:prstGeom prst="horizontalScroll">
            <a:avLst>
              <a:gd name="adj" fmla="val 1140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 статутне об’єднання юридичних осіб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основі їхньої фінансової залежності від одного або групи учасників об’єднання з централізацією функцій науково-технічного і виробничого розвитку, інвестиційної, фінансової, зовнішньоекономічної та іншої діяльності. Учасники концерну наділяють його частиною своїх повноважень, у тому числі правом представляти їхні інтереси у відносинах з органами державної влади, органами місцевого самоврядування, юридичними або фізичними особами. Учасник концерну не може одночасно бути учасником іншого концерну.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91126" y="3553795"/>
            <a:ext cx="9305365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Промислово-фінансова група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вид об’єднання підприємств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передбачена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чинним законодавством України. Відповідний спеціальний закон утратив чинність, а сучасна правова система не містить норм, що дозволяли б створення або функціонування ПФГ як окремого правового утворення.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5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429" y="153334"/>
            <a:ext cx="8596668" cy="64215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Об'єднання підприємств (продовження)</a:t>
            </a:r>
            <a:endParaRPr lang="uk-UA" sz="31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24BF3DA0-4B58-4291-BCBC-A56686FCF4C4}"/>
              </a:ext>
            </a:extLst>
          </p:cNvPr>
          <p:cNvSpPr/>
          <p:nvPr/>
        </p:nvSpPr>
        <p:spPr>
          <a:xfrm>
            <a:off x="360947" y="938463"/>
            <a:ext cx="9721517" cy="474044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360000"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Холдинговою компанією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суб’єкт господарювання, що володіє контрольним пакетом акцій дочірнього підприємства. Між холдинговою компанією та її дочірніми підприємствами встановлюються відносини контролю-підпорядкування. Якщо з вини контролюючого підприємства дочірнім підприємством було укладено і здійснено невигідні для нього угоди або операції, то контролююче підприємство повинно компенсувати завдані дочірньому підприємству збитки. Якщо дочірнє підприємство з вини контролюючого підприємства опиниться у стані неплатоспроможності і буде визнано банкрутом, то субсидіарну відповідальність перед кредиторами дочірнього підприємства нестиме контролююче підприємство. 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4174959" y="625643"/>
            <a:ext cx="613611" cy="2887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540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494" y="55681"/>
            <a:ext cx="9164497" cy="64215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Господарські товариства як суб’єкти підприємницької діяльності</a:t>
            </a:r>
            <a:endParaRPr lang="uk-UA" sz="31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24BF3DA0-4B58-4291-BCBC-A56686FCF4C4}"/>
              </a:ext>
            </a:extLst>
          </p:cNvPr>
          <p:cNvSpPr/>
          <p:nvPr/>
        </p:nvSpPr>
        <p:spPr>
          <a:xfrm>
            <a:off x="770021" y="1155032"/>
            <a:ext cx="8692695" cy="21439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i="1" u="sng" dirty="0" smtClean="0"/>
              <a:t>Нормативно-правове забезпечення по даному питанню складається:</a:t>
            </a:r>
            <a:endParaRPr lang="ru-RU" sz="2000" dirty="0" smtClean="0"/>
          </a:p>
          <a:p>
            <a:r>
              <a:rPr lang="uk-UA" sz="2000" dirty="0" smtClean="0"/>
              <a:t>1. Цивільний Кодекс України;</a:t>
            </a:r>
            <a:endParaRPr lang="ru-RU" sz="2000" dirty="0" smtClean="0"/>
          </a:p>
          <a:p>
            <a:r>
              <a:rPr lang="uk-UA" sz="2000" dirty="0" smtClean="0"/>
              <a:t>2. </a:t>
            </a:r>
            <a:r>
              <a:rPr lang="uk-UA" sz="2000" dirty="0" smtClean="0"/>
              <a:t>Закон України «Про товариства з обмеженою та додатковою відповідальністю»;</a:t>
            </a:r>
            <a:endParaRPr lang="ru-RU" sz="2000" dirty="0" smtClean="0"/>
          </a:p>
          <a:p>
            <a:r>
              <a:rPr lang="uk-UA" sz="2000" dirty="0" smtClean="0"/>
              <a:t>3. </a:t>
            </a:r>
            <a:r>
              <a:rPr lang="uk-UA" sz="2000" dirty="0" smtClean="0"/>
              <a:t>Закон України «Про господарські товариства».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000" dirty="0"/>
              <a:t>Закон України «Про </a:t>
            </a:r>
            <a:r>
              <a:rPr lang="uk-UA" sz="2000" dirty="0" smtClean="0"/>
              <a:t>акціонерні </a:t>
            </a:r>
            <a:r>
              <a:rPr lang="uk-UA" sz="2000" dirty="0"/>
              <a:t>товариства».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6761747" y="782053"/>
            <a:ext cx="613611" cy="2887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525991930"/>
              </p:ext>
            </p:extLst>
          </p:nvPr>
        </p:nvGraphicFramePr>
        <p:xfrm>
          <a:off x="818149" y="3299012"/>
          <a:ext cx="9419546" cy="3318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35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node_77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2602" y="565483"/>
            <a:ext cx="2622884" cy="257782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49587"/>
            <a:ext cx="9072282" cy="646884"/>
          </a:xfrm>
        </p:spPr>
        <p:txBody>
          <a:bodyPr>
            <a:normAutofit/>
          </a:bodyPr>
          <a:lstStyle/>
          <a:p>
            <a:r>
              <a:rPr lang="uk-UA" sz="3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До господарських </a:t>
            </a:r>
            <a:r>
              <a:rPr lang="uk-UA" sz="3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товариств належать:</a:t>
            </a:r>
            <a:endParaRPr lang="uk-UA" sz="30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Прямокутник 7">
            <a:extLst>
              <a:ext uri="{FF2B5EF4-FFF2-40B4-BE49-F238E27FC236}">
                <a16:creationId xmlns="" xmlns:a16="http://schemas.microsoft.com/office/drawing/2014/main" id="{E8515F9F-6F3D-4BD9-86AC-5344C8716EDA}"/>
              </a:ext>
            </a:extLst>
          </p:cNvPr>
          <p:cNvSpPr/>
          <p:nvPr/>
        </p:nvSpPr>
        <p:spPr>
          <a:xfrm>
            <a:off x="350623" y="1227220"/>
            <a:ext cx="6038145" cy="179270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акціонерні товариства,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товариства з обмеженою відповідальністю,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товариства з додатковою відповідальністю,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повні товариства,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командитні товариства.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B077149B-4D93-4026-8673-55BA2D9E68A6}"/>
              </a:ext>
            </a:extLst>
          </p:cNvPr>
          <p:cNvSpPr/>
          <p:nvPr/>
        </p:nvSpPr>
        <p:spPr>
          <a:xfrm>
            <a:off x="830179" y="3248526"/>
            <a:ext cx="10323095" cy="2971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200" b="1" i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Акціонерним товариством</a:t>
            </a:r>
            <a:r>
              <a:rPr lang="uk-UA" sz="22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є господарське товариство, яке має статутний капітал, поділений на визначену кількість акцій однакової номінальної вартості, і несе відповідальність за зобов'язаннями тільки майном товариства, а акціонери несуть ризик збитків, пов'язаних із діяльністю товариства, в межах вартості належних їм акцій, крім випадків, визначених </a:t>
            </a:r>
            <a:r>
              <a:rPr lang="uk-UA" sz="22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законом.</a:t>
            </a:r>
            <a:endParaRPr lang="ru-RU" sz="2200" dirty="0" smtClean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r>
              <a:rPr lang="uk-UA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Акціонерні товариства за типом поділяються на </a:t>
            </a:r>
            <a:r>
              <a:rPr lang="uk-UA" sz="2200" i="1" u="sng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публічні акціонерні товариства</a:t>
            </a:r>
            <a:r>
              <a:rPr lang="uk-UA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та </a:t>
            </a:r>
            <a:r>
              <a:rPr lang="uk-UA" sz="2200" i="1" u="sng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приватні акціонерні товариства</a:t>
            </a:r>
            <a:r>
              <a:rPr lang="uk-UA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x-none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440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99672" y="688329"/>
            <a:ext cx="937884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Акціонерні товариства за типом поділяються на </a:t>
            </a:r>
            <a:r>
              <a:rPr lang="uk-UA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публічні акціонерні товариства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приватні акціонерні товариства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Публічне акціонерне товариство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це товариство, щодо акцій якого здійснено публічну пропозицію та/або акції якого допущені до торгів на фондовій біржі в частині включення до біржового реєстру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Приватне акціонерне товариство </a:t>
            </a:r>
            <a:r>
              <a:rPr lang="uk-UA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акціонерне товариство, яке має статутний (складений) капітал, поділений на визначену кількість акцій рівної номінальної вартості, і несе відповідальність за зобов’язаннями тільки майном товариства.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41929" y="3476108"/>
            <a:ext cx="7942729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Акція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вид цінних паперів, що являє собою свідоцтво про власність на визначену частку статутного (складеного) капіталу акціонерного товариства і надає її власнику (акціонеру) певні права, зокрема: право на участь в управлінні товариством, право на частину прибутку товариства у випадку його розподілу (дивіденд), а у випадку ліквідації – на частину залишкової вартості підприємства.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81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6BJF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1301" y="818147"/>
            <a:ext cx="3104183" cy="32092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75" y="153082"/>
            <a:ext cx="8596668" cy="642151"/>
          </a:xfrm>
        </p:spPr>
        <p:txBody>
          <a:bodyPr>
            <a:noAutofit/>
          </a:bodyPr>
          <a:lstStyle/>
          <a:p>
            <a:r>
              <a:rPr lang="uk-UA" sz="2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2.1. Поняття і характерні риси підприємства, основні напрямки його діяльності</a:t>
            </a:r>
          </a:p>
        </p:txBody>
      </p:sp>
      <p:sp>
        <p:nvSpPr>
          <p:cNvPr id="4" name="Прямокутник 3">
            <a:extLst>
              <a:ext uri="{FF2B5EF4-FFF2-40B4-BE49-F238E27FC236}">
                <a16:creationId xmlns="" xmlns:a16="http://schemas.microsoft.com/office/drawing/2014/main" id="{472B4F0F-1107-46C2-8A45-DF2C2EAC5734}"/>
              </a:ext>
            </a:extLst>
          </p:cNvPr>
          <p:cNvSpPr/>
          <p:nvPr/>
        </p:nvSpPr>
        <p:spPr>
          <a:xfrm>
            <a:off x="358701" y="1061815"/>
            <a:ext cx="2238449" cy="5415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24BF3DA0-4B58-4291-BCBC-A56686FCF4C4}"/>
              </a:ext>
            </a:extLst>
          </p:cNvPr>
          <p:cNvSpPr/>
          <p:nvPr/>
        </p:nvSpPr>
        <p:spPr>
          <a:xfrm>
            <a:off x="288758" y="2041703"/>
            <a:ext cx="8278434" cy="12917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 – </a:t>
            </a:r>
            <a:r>
              <a:rPr lang="uk-UA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юридична особа (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самостійний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господарювання), створена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задоволення суспільних та особистих потреб шляхом систематичного здійснення виробничої, науково-дослідної, торговельної та іншої господарської діяльності.</a:t>
            </a:r>
            <a:endParaRPr lang="uk-UA" sz="2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ілка: шеврон 5">
            <a:extLst>
              <a:ext uri="{FF2B5EF4-FFF2-40B4-BE49-F238E27FC236}">
                <a16:creationId xmlns="" xmlns:a16="http://schemas.microsoft.com/office/drawing/2014/main" id="{F4995FDA-AFB5-4BD2-A3CA-57FFEF25FEB5}"/>
              </a:ext>
            </a:extLst>
          </p:cNvPr>
          <p:cNvSpPr/>
          <p:nvPr/>
        </p:nvSpPr>
        <p:spPr>
          <a:xfrm rot="5400000">
            <a:off x="1244186" y="1624046"/>
            <a:ext cx="301841" cy="359546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8137" y="818147"/>
            <a:ext cx="5622947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Підприємство є єдиним майновим комплексом, що використовується для здійснення підприємницької діяльності. (ЦКУ) </a:t>
            </a:r>
            <a:endParaRPr lang="uk-UA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2717466" y="1181470"/>
            <a:ext cx="220355" cy="3926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44551" y="3633652"/>
            <a:ext cx="816684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на теперішній час законодавство України не містить універсального нормативного визначення поняття «підприємство». Після втрати чинності Господарським кодексом цей термін використовується фрагментарно та переважно в перехідному або економіко-статистичному значенні, тоді як основною юридичною категорією є «юридична особа».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6633" y="5565094"/>
            <a:ext cx="20169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Закон № 4196-</a:t>
            </a:r>
            <a:r>
              <a:rPr lang="en-US" dirty="0"/>
              <a:t>IX (</a:t>
            </a:r>
            <a:r>
              <a:rPr lang="ru-RU" dirty="0" err="1"/>
              <a:t>перехідний</a:t>
            </a:r>
            <a:r>
              <a:rPr lang="ru-RU" dirty="0"/>
              <a:t>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058137" y="542659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dirty="0" smtClean="0"/>
              <a:t>«Підприємство» — це певні юридичні особи </a:t>
            </a:r>
            <a:r>
              <a:rPr lang="uk-UA" b="1" dirty="0" smtClean="0"/>
              <a:t>старих організаційно-правових форм</a:t>
            </a:r>
            <a:r>
              <a:rPr lang="uk-UA" dirty="0" smtClean="0"/>
              <a:t>, які існували до набрання чинності законом.</a:t>
            </a:r>
            <a:endParaRPr lang="uk-UA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2403579" y="5701553"/>
            <a:ext cx="534242" cy="3944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20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211245" cy="625642"/>
          </a:xfrm>
        </p:spPr>
        <p:txBody>
          <a:bodyPr>
            <a:normAutofit/>
          </a:bodyPr>
          <a:lstStyle/>
          <a:p>
            <a:r>
              <a:rPr lang="uk-UA" sz="3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Види господарських товариств:</a:t>
            </a:r>
            <a:endParaRPr lang="uk-UA" sz="30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B077149B-4D93-4026-8673-55BA2D9E68A6}"/>
              </a:ext>
            </a:extLst>
          </p:cNvPr>
          <p:cNvSpPr/>
          <p:nvPr/>
        </p:nvSpPr>
        <p:spPr>
          <a:xfrm>
            <a:off x="360948" y="637675"/>
            <a:ext cx="10323095" cy="14076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900" b="1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Товариством з обмеженою відповідальністю</a:t>
            </a:r>
            <a:r>
              <a:rPr lang="uk-UA" sz="19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є господарське товариство, що має статутний капітал, поділений на частки, і несе відповідальність за своїми зобов'язаннями тільки своїм майном. Учасники товариства, які повністю сплатили свої вклади, несуть ризик збитків, пов'язаних з діяльністю товариства, у межах своїх вкладів (ч. 3 ст. 80 ГКУ).</a:t>
            </a:r>
            <a:endParaRPr lang="x-none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B077149B-4D93-4026-8673-55BA2D9E68A6}"/>
              </a:ext>
            </a:extLst>
          </p:cNvPr>
          <p:cNvSpPr/>
          <p:nvPr/>
        </p:nvSpPr>
        <p:spPr>
          <a:xfrm>
            <a:off x="561474" y="2221833"/>
            <a:ext cx="10323095" cy="16282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900" b="1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Товариством з додатковою відповідальністю </a:t>
            </a:r>
            <a:r>
              <a:rPr lang="uk-UA" sz="1900" dirty="0" smtClean="0">
                <a:solidFill>
                  <a:schemeClr val="tx1"/>
                </a:solidFill>
                <a:latin typeface="Times New Roman"/>
                <a:ea typeface="Times New Roman"/>
              </a:rPr>
              <a:t>є господарське товариство, статутний капітал якого поділений на частки і яке несе відповідальність за своїми зобов'язаннями власним майном, а в разі його недостатності учасники цього товариства несуть додаткову солідарну відповідальність у визначеному установчими документами однаково кратному розмірі до вкладу кожного з учасників (ч. 4 ст. 80 ГКУ).</a:t>
            </a:r>
            <a:endParaRPr lang="uk-UA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B077149B-4D93-4026-8673-55BA2D9E68A6}"/>
              </a:ext>
            </a:extLst>
          </p:cNvPr>
          <p:cNvSpPr/>
          <p:nvPr/>
        </p:nvSpPr>
        <p:spPr>
          <a:xfrm>
            <a:off x="689811" y="4046622"/>
            <a:ext cx="10547684" cy="10186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uk-UA" sz="1900" b="1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Повним товариством</a:t>
            </a:r>
            <a:r>
              <a:rPr lang="uk-UA" sz="19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є господарське товариство, всі учасники якого відповідно до укладеного між ними договору здійснюють підприємницьку діяльність від імені товариства і несуть додаткову солідарну відповідальність за зобов'язаннями товариства усім своїм майном (ч. 5 ст. 80 ГКУ).</a:t>
            </a:r>
            <a:endParaRPr lang="uk-UA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B077149B-4D93-4026-8673-55BA2D9E68A6}"/>
              </a:ext>
            </a:extLst>
          </p:cNvPr>
          <p:cNvSpPr/>
          <p:nvPr/>
        </p:nvSpPr>
        <p:spPr>
          <a:xfrm>
            <a:off x="890338" y="5245769"/>
            <a:ext cx="10547684" cy="139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uk-UA" sz="1900" b="1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Командитним товариством</a:t>
            </a:r>
            <a:r>
              <a:rPr lang="uk-UA" sz="19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є господарське товариство, в якому один або декілька учасників здійснюють від імені товариства підприємницьку діяльність і несуть за його зобов'язаннями додаткову солідарну відповідальність усім своїм майном, на яке за законом може бути звернено стягнення (повні учасники), а інші учасники присутні в діяльності товариства лише своїми вкладами (вкладники) (ч. 6 ст. 80 ГКУ).</a:t>
            </a:r>
            <a:endParaRPr lang="uk-UA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4401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44068" y="688035"/>
            <a:ext cx="9090213" cy="18620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 до ст. 4 ЗУ «Про господарські товариства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установчим 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документом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повного товариства і командитного товариства є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засновницький договір. </a:t>
            </a:r>
            <a:endParaRPr lang="uk-UA" sz="2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установчим документом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акціонерного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товариства, товариства з обмеженою відповідальністю і товариства з додатковою відповідальністю є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статут.</a:t>
            </a:r>
            <a:endParaRPr lang="ru-RU" sz="1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211245" cy="625642"/>
          </a:xfrm>
        </p:spPr>
        <p:txBody>
          <a:bodyPr>
            <a:normAutofit fontScale="90000"/>
          </a:bodyPr>
          <a:lstStyle/>
          <a:p>
            <a:r>
              <a:rPr lang="uk-UA" sz="3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Установчі документи </a:t>
            </a:r>
            <a:r>
              <a:rPr lang="uk-UA" sz="3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господарських товариств:</a:t>
            </a:r>
            <a:endParaRPr lang="uk-UA" sz="30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8538" y="2899245"/>
            <a:ext cx="827442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Установчі документи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повинні містити відомості про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вид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товариства,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цілі його діяльності,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склад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засновників та учасників, найменування,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розмір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порядок утворення статутного (складеного) капіталу,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розподілу прибутків та збитків,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склад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компетенцію органів товариства та порядок прийняття ними рішень, включаючи перелік питань, по яких необхідна кваліфікована більшість голосів,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підписання установчих документів, порядок внесення змін до установчих документів та порядок ліквідації і реорганізації товариства (ст. 4 ЗУ «Про господарські товариства»).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7502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8A863F2-2A59-4E42-A14A-DAC323D1EC95}"/>
              </a:ext>
            </a:extLst>
          </p:cNvPr>
          <p:cNvSpPr txBox="1"/>
          <p:nvPr/>
        </p:nvSpPr>
        <p:spPr>
          <a:xfrm>
            <a:off x="751298" y="798145"/>
            <a:ext cx="753913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Теми доповідей</a:t>
            </a:r>
          </a:p>
          <a:p>
            <a:pPr algn="just"/>
            <a:endParaRPr lang="uk-UA" dirty="0"/>
          </a:p>
          <a:p>
            <a:pPr marL="342900" indent="-342900" algn="just">
              <a:buAutoNum type="arabicPeriod"/>
            </a:pPr>
            <a:r>
              <a:rPr lang="uk-UA" dirty="0"/>
              <a:t>Особливості створення акціонерних товариств.</a:t>
            </a:r>
          </a:p>
          <a:p>
            <a:pPr marL="342900" indent="-342900" algn="just">
              <a:buAutoNum type="arabicPeriod"/>
            </a:pPr>
            <a:r>
              <a:rPr lang="uk-UA" dirty="0"/>
              <a:t>Особливості управління акціонерними товариствами.</a:t>
            </a:r>
          </a:p>
          <a:p>
            <a:pPr marL="342900" indent="-342900" algn="just">
              <a:buAutoNum type="arabicPeriod"/>
            </a:pPr>
            <a:r>
              <a:rPr lang="uk-UA" dirty="0"/>
              <a:t>Переваги та недоліки акціонерних товариств</a:t>
            </a:r>
            <a:r>
              <a:rPr lang="uk-UA" dirty="0" smtClean="0"/>
              <a:t>.</a:t>
            </a:r>
            <a:endParaRPr lang="uk-UA" dirty="0"/>
          </a:p>
          <a:p>
            <a:pPr marL="342900" indent="-342900" algn="just">
              <a:buAutoNum type="arabicPeriod"/>
            </a:pPr>
            <a:r>
              <a:rPr lang="uk-UA" dirty="0"/>
              <a:t>Переваги та недоліки ТОВ, ТДВ, ПТ, КТ.</a:t>
            </a:r>
          </a:p>
          <a:p>
            <a:pPr marL="342900" indent="-342900" algn="just">
              <a:buAutoNum type="arabicPeriod"/>
            </a:pPr>
            <a:r>
              <a:rPr lang="uk-UA" dirty="0"/>
              <a:t>Господарські об’єднання в Україні.</a:t>
            </a:r>
          </a:p>
          <a:p>
            <a:pPr marL="342900" indent="-342900" algn="just">
              <a:buAutoNum type="arabicPeriod"/>
            </a:pPr>
            <a:endParaRPr lang="uk-UA" dirty="0"/>
          </a:p>
          <a:p>
            <a:pPr algn="just"/>
            <a:r>
              <a:rPr lang="uk-UA" dirty="0"/>
              <a:t>Тривалість доповіді 5-7 хв. з презентацією до 10 слайдів.</a:t>
            </a:r>
          </a:p>
        </p:txBody>
      </p:sp>
    </p:spTree>
    <p:extLst>
      <p:ext uri="{BB962C8B-B14F-4D97-AF65-F5344CB8AC3E}">
        <p14:creationId xmlns:p14="http://schemas.microsoft.com/office/powerpoint/2010/main" val="10581609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242" y="1672389"/>
            <a:ext cx="4813265" cy="830355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Дякую за увагу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  <a:endParaRPr lang="uk-U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7B7DB14C-6D1E-46FF-B761-8983A822EB55}"/>
              </a:ext>
            </a:extLst>
          </p:cNvPr>
          <p:cNvSpPr txBox="1">
            <a:spLocks/>
          </p:cNvSpPr>
          <p:nvPr/>
        </p:nvSpPr>
        <p:spPr>
          <a:xfrm>
            <a:off x="4506956" y="4998965"/>
            <a:ext cx="4596002" cy="109491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anose="020B0A04020102020204" pitchFamily="34" charset="0"/>
              </a:rPr>
              <a:t>Гарного дня</a:t>
            </a:r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  <a:endParaRPr lang="uk-UA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Улыбающееся лицо 5"/>
          <p:cNvSpPr/>
          <p:nvPr/>
        </p:nvSpPr>
        <p:spPr>
          <a:xfrm>
            <a:off x="2983831" y="2442411"/>
            <a:ext cx="2731169" cy="2490536"/>
          </a:xfrm>
          <a:prstGeom prst="smileyFac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854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24BF3DA0-4B58-4291-BCBC-A56686FCF4C4}"/>
              </a:ext>
            </a:extLst>
          </p:cNvPr>
          <p:cNvSpPr/>
          <p:nvPr/>
        </p:nvSpPr>
        <p:spPr>
          <a:xfrm>
            <a:off x="862499" y="1075765"/>
            <a:ext cx="9097289" cy="51009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Основними ознаками підприємства є: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виробничо-технічна єдність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спеціалізація на виготовленні певного виду продукції, наявність закінченого циклу її виготовлення, тобто продукція в умовах поділу праці набуває форми товару; володіння певним складом виробничих фондів; розробка єдиної технічної політики; спільність допоміжного і обслуговуючого господарства;</a:t>
            </a: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економічна єдність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що проявляється в єдності плану, обліку, спільності матеріальних, технічних і фінансових ресурсів, економічних результатів роботи та єдиної системи стимулювання;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організаційна єдність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яка передбачає наявність єдиного колективу, єдиного апарату управління і єдиної системи щодо управління виробництвом, загальної системи їх обслуговування, що визначає спільну відповідальність за здійснену діяльність.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75" y="153082"/>
            <a:ext cx="8596668" cy="642151"/>
          </a:xfrm>
        </p:spPr>
        <p:txBody>
          <a:bodyPr>
            <a:noAutofit/>
          </a:bodyPr>
          <a:lstStyle/>
          <a:p>
            <a:r>
              <a:rPr lang="uk-UA" sz="2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2.1. Поняття і характерні риси підприємства, основні напрямки його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3433504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авая фигурная скобка 11"/>
          <p:cNvSpPr/>
          <p:nvPr/>
        </p:nvSpPr>
        <p:spPr>
          <a:xfrm flipH="1">
            <a:off x="914400" y="1600200"/>
            <a:ext cx="508000" cy="3810000"/>
          </a:xfrm>
          <a:prstGeom prst="rightBrace">
            <a:avLst>
              <a:gd name="adj1" fmla="val 8333"/>
              <a:gd name="adj2" fmla="val 50371"/>
            </a:avLst>
          </a:prstGeom>
          <a:ln cap="rnd" cmpd="sng">
            <a:solidFill>
              <a:schemeClr val="bg1"/>
            </a:solidFill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1717382" y="442615"/>
            <a:ext cx="7727407" cy="5872489"/>
            <a:chOff x="3599" y="1175"/>
            <a:chExt cx="4990" cy="4000"/>
          </a:xfrm>
        </p:grpSpPr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3599" y="1175"/>
              <a:ext cx="4913" cy="364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ОСНОВНІ ЗАВДАННЯ ДІЯЛЬНОСТІ ПІДПРИЄМСТВА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3599" y="1785"/>
              <a:ext cx="4990" cy="74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постійне підвищення ефективності діяльності підприємства та отримання позитивного кінцевого фінансового результату власниками підприємства</a:t>
              </a:r>
              <a:endParaRPr kumimoji="0" lang="uk-UA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3599" y="2622"/>
              <a:ext cx="4990" cy="5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забезпечення споживачів конкурентоспроможною продукцією підприємства</a:t>
              </a:r>
              <a:endParaRPr kumimoji="0" lang="uk-UA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3599" y="3241"/>
              <a:ext cx="4990" cy="53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своєчасне і термінове впровадження досягнень науково-технічного прогресу у виробництво</a:t>
              </a:r>
              <a:endParaRPr kumimoji="0" lang="uk-UA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3599" y="3870"/>
              <a:ext cx="4990" cy="130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постійне зростання культурно-технічного та професійно-кваліфікаційного рівня трудового потенціалу підприємства і залучення працівників до творчої діяльності (винахідництво, раціоналізаторство, новаторство), а також забезпечення персоналу підприємства заробітною платою та нормальними умовами праці</a:t>
              </a:r>
              <a:endPara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Стрелка вправо 21"/>
          <p:cNvSpPr/>
          <p:nvPr/>
        </p:nvSpPr>
        <p:spPr>
          <a:xfrm>
            <a:off x="1395663" y="1780674"/>
            <a:ext cx="336884" cy="360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1391652" y="2787316"/>
            <a:ext cx="336884" cy="360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1367589" y="3761874"/>
            <a:ext cx="336884" cy="360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1355558" y="5169569"/>
            <a:ext cx="336884" cy="360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D2E8C89-F86E-43F2-932F-591D33F8F54D}"/>
              </a:ext>
            </a:extLst>
          </p:cNvPr>
          <p:cNvSpPr/>
          <p:nvPr/>
        </p:nvSpPr>
        <p:spPr>
          <a:xfrm>
            <a:off x="529389" y="986589"/>
            <a:ext cx="9998243" cy="16242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маркетингова діяльність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процес організації виробництва і збуту продукції, орієнтований на задоволення потреб окремих споживачів і отримання прибутку на основі дослідження і прогнозування ринку, вивчення внутрішнього та зовнішнього ринкового середовища, розробки стратегії і тактики поведінки на ринку за допомогою маркетингових послуг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677334" y="369902"/>
            <a:ext cx="8596668" cy="6421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uk-UA" sz="3200" dirty="0" smtClean="0">
                <a:latin typeface="Times New Roman"/>
                <a:ea typeface="Times New Roman"/>
              </a:rPr>
              <a:t>Для досягнення основних завдань підприємства здійснюють різні види діяльності: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32" name="Выгнутая влево стрелка 31"/>
          <p:cNvSpPr/>
          <p:nvPr/>
        </p:nvSpPr>
        <p:spPr>
          <a:xfrm>
            <a:off x="204537" y="1937084"/>
            <a:ext cx="276725" cy="10828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481" name="Group 1"/>
          <p:cNvGrpSpPr>
            <a:grpSpLocks noChangeAspect="1"/>
          </p:cNvGrpSpPr>
          <p:nvPr/>
        </p:nvGrpSpPr>
        <p:grpSpPr bwMode="auto">
          <a:xfrm>
            <a:off x="601579" y="2695074"/>
            <a:ext cx="8169442" cy="3940175"/>
            <a:chOff x="2860" y="1256"/>
            <a:chExt cx="6263" cy="4569"/>
          </a:xfrm>
        </p:grpSpPr>
        <p:sp>
          <p:nvSpPr>
            <p:cNvPr id="20502" name="AutoShape 22"/>
            <p:cNvSpPr>
              <a:spLocks noChangeAspect="1" noChangeArrowheads="1" noTextEdit="1"/>
            </p:cNvSpPr>
            <p:nvPr/>
          </p:nvSpPr>
          <p:spPr bwMode="auto">
            <a:xfrm>
              <a:off x="2860" y="1256"/>
              <a:ext cx="6263" cy="4569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01" name="Text Box 21"/>
            <p:cNvSpPr txBox="1">
              <a:spLocks noChangeArrowheads="1"/>
            </p:cNvSpPr>
            <p:nvPr/>
          </p:nvSpPr>
          <p:spPr bwMode="auto">
            <a:xfrm>
              <a:off x="3345" y="1357"/>
              <a:ext cx="5655" cy="3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ЗАВДАННЯ </a:t>
              </a:r>
              <a:r>
                <a:rPr kumimoji="0" lang="uk-UA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МАРКЕТИНГОВОЇ ДІЯЛЬНОСТІ ПІДПРИЄМСТВА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00" name="Text Box 20"/>
            <p:cNvSpPr txBox="1">
              <a:spLocks noChangeArrowheads="1"/>
            </p:cNvSpPr>
            <p:nvPr/>
          </p:nvSpPr>
          <p:spPr bwMode="auto">
            <a:xfrm>
              <a:off x="3599" y="1841"/>
              <a:ext cx="4990" cy="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дослідження ринку товарів (робіт, послуг);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9" name="Text Box 19"/>
            <p:cNvSpPr txBox="1">
              <a:spLocks noChangeArrowheads="1"/>
            </p:cNvSpPr>
            <p:nvPr/>
          </p:nvSpPr>
          <p:spPr bwMode="auto">
            <a:xfrm>
              <a:off x="3598" y="2228"/>
              <a:ext cx="4990" cy="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розробка та впровадження ефективних заходів товароруху;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8" name="AutoShape 18"/>
            <p:cNvSpPr>
              <a:spLocks noChangeShapeType="1"/>
            </p:cNvSpPr>
            <p:nvPr/>
          </p:nvSpPr>
          <p:spPr bwMode="auto">
            <a:xfrm rot="10800000" flipH="1" flipV="1">
              <a:off x="3345" y="1539"/>
              <a:ext cx="252" cy="4138"/>
            </a:xfrm>
            <a:prstGeom prst="bentConnector3">
              <a:avLst>
                <a:gd name="adj1" fmla="val -10526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7" name="AutoShape 17"/>
            <p:cNvSpPr>
              <a:spLocks noChangeShapeType="1"/>
            </p:cNvSpPr>
            <p:nvPr/>
          </p:nvSpPr>
          <p:spPr bwMode="auto">
            <a:xfrm flipH="1">
              <a:off x="3068" y="2001"/>
              <a:ext cx="531" cy="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6" name="AutoShape 16"/>
            <p:cNvSpPr>
              <a:spLocks noChangeShapeType="1"/>
            </p:cNvSpPr>
            <p:nvPr/>
          </p:nvSpPr>
          <p:spPr bwMode="auto">
            <a:xfrm flipH="1">
              <a:off x="3068" y="2391"/>
              <a:ext cx="530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5" name="AutoShape 15"/>
            <p:cNvSpPr>
              <a:spLocks noChangeShapeType="1"/>
            </p:cNvSpPr>
            <p:nvPr/>
          </p:nvSpPr>
          <p:spPr bwMode="auto">
            <a:xfrm flipH="1">
              <a:off x="3068" y="3506"/>
              <a:ext cx="53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4" name="Text Box 14"/>
            <p:cNvSpPr txBox="1">
              <a:spLocks noChangeArrowheads="1"/>
            </p:cNvSpPr>
            <p:nvPr/>
          </p:nvSpPr>
          <p:spPr bwMode="auto">
            <a:xfrm>
              <a:off x="3598" y="2648"/>
              <a:ext cx="4989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здійснення рекламних компаній;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3" name="Text Box 13"/>
            <p:cNvSpPr txBox="1">
              <a:spLocks noChangeArrowheads="1"/>
            </p:cNvSpPr>
            <p:nvPr/>
          </p:nvSpPr>
          <p:spPr bwMode="auto">
            <a:xfrm>
              <a:off x="3597" y="3042"/>
              <a:ext cx="4990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формування обґрунтованої цінової політики;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2" name="Text Box 12"/>
            <p:cNvSpPr txBox="1">
              <a:spLocks noChangeArrowheads="1"/>
            </p:cNvSpPr>
            <p:nvPr/>
          </p:nvSpPr>
          <p:spPr bwMode="auto">
            <a:xfrm>
              <a:off x="3597" y="3417"/>
              <a:ext cx="4990" cy="5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формування платоспроможного попиту та системи стимулювання збуту;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1" name="Text Box 11"/>
            <p:cNvSpPr txBox="1">
              <a:spLocks noChangeArrowheads="1"/>
            </p:cNvSpPr>
            <p:nvPr/>
          </p:nvSpPr>
          <p:spPr bwMode="auto">
            <a:xfrm>
              <a:off x="3597" y="3992"/>
              <a:ext cx="4990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розробка досконалої асортиментної політики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3597" y="4378"/>
              <a:ext cx="4990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вибір каналів товароруху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9" name="Text Box 9"/>
            <p:cNvSpPr txBox="1">
              <a:spLocks noChangeArrowheads="1"/>
            </p:cNvSpPr>
            <p:nvPr/>
          </p:nvSpPr>
          <p:spPr bwMode="auto">
            <a:xfrm>
              <a:off x="3599" y="4776"/>
              <a:ext cx="4990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визначення дизайну товарів (послуг);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8" name="Text Box 8"/>
            <p:cNvSpPr txBox="1">
              <a:spLocks noChangeArrowheads="1"/>
            </p:cNvSpPr>
            <p:nvPr/>
          </p:nvSpPr>
          <p:spPr bwMode="auto">
            <a:xfrm>
              <a:off x="3600" y="5152"/>
              <a:ext cx="4989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формування позитивного іміджу товарів (послуг);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7" name="Text Box 7"/>
            <p:cNvSpPr txBox="1">
              <a:spLocks noChangeArrowheads="1"/>
            </p:cNvSpPr>
            <p:nvPr/>
          </p:nvSpPr>
          <p:spPr bwMode="auto">
            <a:xfrm>
              <a:off x="3597" y="5528"/>
              <a:ext cx="4989" cy="2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передбачення сервісного обслуговування тощо.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6" name="AutoShape 6"/>
            <p:cNvSpPr>
              <a:spLocks noChangeShapeType="1"/>
            </p:cNvSpPr>
            <p:nvPr/>
          </p:nvSpPr>
          <p:spPr bwMode="auto">
            <a:xfrm flipH="1">
              <a:off x="3066" y="2788"/>
              <a:ext cx="531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5" name="AutoShape 5"/>
            <p:cNvSpPr>
              <a:spLocks noChangeShapeType="1"/>
            </p:cNvSpPr>
            <p:nvPr/>
          </p:nvSpPr>
          <p:spPr bwMode="auto">
            <a:xfrm flipH="1">
              <a:off x="3066" y="4126"/>
              <a:ext cx="531" cy="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4" name="AutoShape 4"/>
            <p:cNvSpPr>
              <a:spLocks noChangeShapeType="1"/>
            </p:cNvSpPr>
            <p:nvPr/>
          </p:nvSpPr>
          <p:spPr bwMode="auto">
            <a:xfrm flipH="1">
              <a:off x="3066" y="4555"/>
              <a:ext cx="531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3" name="AutoShape 3"/>
            <p:cNvSpPr>
              <a:spLocks noChangeShapeType="1"/>
            </p:cNvSpPr>
            <p:nvPr/>
          </p:nvSpPr>
          <p:spPr bwMode="auto">
            <a:xfrm flipH="1">
              <a:off x="3066" y="4930"/>
              <a:ext cx="531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2" name="AutoShape 2"/>
            <p:cNvSpPr>
              <a:spLocks noChangeShapeType="1"/>
            </p:cNvSpPr>
            <p:nvPr/>
          </p:nvSpPr>
          <p:spPr bwMode="auto">
            <a:xfrm flipH="1">
              <a:off x="3069" y="5275"/>
              <a:ext cx="53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386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D2E8C89-F86E-43F2-932F-591D33F8F54D}"/>
              </a:ext>
            </a:extLst>
          </p:cNvPr>
          <p:cNvSpPr/>
          <p:nvPr/>
        </p:nvSpPr>
        <p:spPr>
          <a:xfrm>
            <a:off x="529389" y="986589"/>
            <a:ext cx="9998243" cy="16242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200" b="1" i="1" dirty="0" smtClean="0">
                <a:latin typeface="Times New Roman" pitchFamily="18" charset="0"/>
                <a:cs typeface="Times New Roman" pitchFamily="18" charset="0"/>
              </a:rPr>
              <a:t>інноваційна діяльність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– процес, здійснюваний на основі реалізації інвестицій з метою виконання обґрунтованих науково-технічних програм з гарантованими строками окупності витрат і впровадження нових науково-технічних впроваджень у виробництво</a:t>
            </a:r>
            <a:endParaRPr lang="en-US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677334" y="369902"/>
            <a:ext cx="8596668" cy="6421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uk-UA" sz="3200" dirty="0" smtClean="0">
                <a:latin typeface="Times New Roman"/>
                <a:ea typeface="Times New Roman"/>
              </a:rPr>
              <a:t>Для досягнення основних завдань підприємства здійснюють різні види діяльності: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32" name="Выгнутая влево стрелка 31"/>
          <p:cNvSpPr/>
          <p:nvPr/>
        </p:nvSpPr>
        <p:spPr>
          <a:xfrm>
            <a:off x="204537" y="1937084"/>
            <a:ext cx="276725" cy="10828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1985" name="Group 1"/>
          <p:cNvGrpSpPr>
            <a:grpSpLocks noChangeAspect="1"/>
          </p:cNvGrpSpPr>
          <p:nvPr/>
        </p:nvGrpSpPr>
        <p:grpSpPr bwMode="auto">
          <a:xfrm>
            <a:off x="565485" y="2875547"/>
            <a:ext cx="9396662" cy="3884011"/>
            <a:chOff x="2860" y="1256"/>
            <a:chExt cx="6263" cy="3185"/>
          </a:xfrm>
        </p:grpSpPr>
        <p:sp>
          <p:nvSpPr>
            <p:cNvPr id="41997" name="AutoShape 13"/>
            <p:cNvSpPr>
              <a:spLocks noChangeAspect="1" noChangeArrowheads="1" noTextEdit="1"/>
            </p:cNvSpPr>
            <p:nvPr/>
          </p:nvSpPr>
          <p:spPr bwMode="auto">
            <a:xfrm>
              <a:off x="2860" y="1256"/>
              <a:ext cx="6263" cy="3185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6" name="Text Box 12"/>
            <p:cNvSpPr txBox="1">
              <a:spLocks noChangeArrowheads="1"/>
            </p:cNvSpPr>
            <p:nvPr/>
          </p:nvSpPr>
          <p:spPr bwMode="auto">
            <a:xfrm>
              <a:off x="3345" y="1357"/>
              <a:ext cx="5655" cy="3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ЗАВДАННЯ ІННОВАЦІЙНОЇ ДІЯЛЬНОСТІ ПІДПРИЄМСТВА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5" name="Text Box 11"/>
            <p:cNvSpPr txBox="1">
              <a:spLocks noChangeArrowheads="1"/>
            </p:cNvSpPr>
            <p:nvPr/>
          </p:nvSpPr>
          <p:spPr bwMode="auto">
            <a:xfrm>
              <a:off x="3599" y="1841"/>
              <a:ext cx="4990" cy="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реалізація науково-технічних розробок і випробувань;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4" name="Text Box 10"/>
            <p:cNvSpPr txBox="1">
              <a:spLocks noChangeArrowheads="1"/>
            </p:cNvSpPr>
            <p:nvPr/>
          </p:nvSpPr>
          <p:spPr bwMode="auto">
            <a:xfrm>
              <a:off x="3598" y="2228"/>
              <a:ext cx="4990" cy="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ефективна технологічна і конструкторська діяльність;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3" name="AutoShape 9"/>
            <p:cNvSpPr>
              <a:spLocks noChangeShapeType="1"/>
            </p:cNvSpPr>
            <p:nvPr/>
          </p:nvSpPr>
          <p:spPr bwMode="auto">
            <a:xfrm rot="10800000" flipH="1" flipV="1">
              <a:off x="3345" y="1539"/>
              <a:ext cx="251" cy="2615"/>
            </a:xfrm>
            <a:prstGeom prst="bentConnector3">
              <a:avLst>
                <a:gd name="adj1" fmla="val -10557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2" name="AutoShape 8"/>
            <p:cNvSpPr>
              <a:spLocks noChangeShapeType="1"/>
            </p:cNvSpPr>
            <p:nvPr/>
          </p:nvSpPr>
          <p:spPr bwMode="auto">
            <a:xfrm flipH="1">
              <a:off x="3068" y="2001"/>
              <a:ext cx="531" cy="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1" name="AutoShape 7"/>
            <p:cNvSpPr>
              <a:spLocks noChangeShapeType="1"/>
            </p:cNvSpPr>
            <p:nvPr/>
          </p:nvSpPr>
          <p:spPr bwMode="auto">
            <a:xfrm flipH="1">
              <a:off x="3068" y="2391"/>
              <a:ext cx="53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0" name="AutoShape 6"/>
            <p:cNvSpPr>
              <a:spLocks noChangeShapeType="1"/>
            </p:cNvSpPr>
            <p:nvPr/>
          </p:nvSpPr>
          <p:spPr bwMode="auto">
            <a:xfrm flipH="1">
              <a:off x="3068" y="3506"/>
              <a:ext cx="53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89" name="Text Box 5"/>
            <p:cNvSpPr txBox="1">
              <a:spLocks noChangeArrowheads="1"/>
            </p:cNvSpPr>
            <p:nvPr/>
          </p:nvSpPr>
          <p:spPr bwMode="auto">
            <a:xfrm>
              <a:off x="3600" y="2653"/>
              <a:ext cx="4990" cy="5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впровадження технічних, організаційних та інших нововведень;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88" name="Text Box 4"/>
            <p:cNvSpPr txBox="1">
              <a:spLocks noChangeArrowheads="1"/>
            </p:cNvSpPr>
            <p:nvPr/>
          </p:nvSpPr>
          <p:spPr bwMode="auto">
            <a:xfrm>
              <a:off x="3596" y="3247"/>
              <a:ext cx="4990" cy="5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розробка нових корисних моделей щодо удосконалення організації, управління і регулювання діяльності підприємства;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87" name="Text Box 3"/>
            <p:cNvSpPr txBox="1">
              <a:spLocks noChangeArrowheads="1"/>
            </p:cNvSpPr>
            <p:nvPr/>
          </p:nvSpPr>
          <p:spPr bwMode="auto">
            <a:xfrm>
              <a:off x="3596" y="3867"/>
              <a:ext cx="4990" cy="5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формування ефективної інноваційно-інвестиційної політики підприємства.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86" name="AutoShape 2"/>
            <p:cNvSpPr>
              <a:spLocks noChangeShapeType="1"/>
            </p:cNvSpPr>
            <p:nvPr/>
          </p:nvSpPr>
          <p:spPr bwMode="auto">
            <a:xfrm flipH="1">
              <a:off x="3066" y="2788"/>
              <a:ext cx="531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386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D2E8C89-F86E-43F2-932F-591D33F8F54D}"/>
              </a:ext>
            </a:extLst>
          </p:cNvPr>
          <p:cNvSpPr/>
          <p:nvPr/>
        </p:nvSpPr>
        <p:spPr>
          <a:xfrm>
            <a:off x="529389" y="986589"/>
            <a:ext cx="9998243" cy="162426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виробнича діяльність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це сукупність дій працівників із застосуванням засобів праці, необхідних для перетворення ресурсів в готову продукцію, яка включає в себе виробництво та переробку різних видів сировини, будівництво та надання будь-яких видів послуг</a:t>
            </a:r>
            <a:endParaRPr lang="en-US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677334" y="369902"/>
            <a:ext cx="8596668" cy="6421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uk-UA" sz="3200" dirty="0" smtClean="0">
                <a:latin typeface="Times New Roman"/>
                <a:ea typeface="Times New Roman"/>
              </a:rPr>
              <a:t>Для досягнення основних завдань підприємства здійснюють різні види діяльності: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32" name="Выгнутая влево стрелка 31"/>
          <p:cNvSpPr/>
          <p:nvPr/>
        </p:nvSpPr>
        <p:spPr>
          <a:xfrm>
            <a:off x="204537" y="1937084"/>
            <a:ext cx="276725" cy="10828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24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3009" name="Group 1"/>
          <p:cNvGrpSpPr>
            <a:grpSpLocks noChangeAspect="1"/>
          </p:cNvGrpSpPr>
          <p:nvPr/>
        </p:nvGrpSpPr>
        <p:grpSpPr bwMode="auto">
          <a:xfrm>
            <a:off x="565484" y="2767263"/>
            <a:ext cx="9476086" cy="3898231"/>
            <a:chOff x="2860" y="1256"/>
            <a:chExt cx="6263" cy="3889"/>
          </a:xfrm>
        </p:grpSpPr>
        <p:sp>
          <p:nvSpPr>
            <p:cNvPr id="43023" name="AutoShape 15"/>
            <p:cNvSpPr>
              <a:spLocks noChangeAspect="1" noChangeArrowheads="1" noTextEdit="1"/>
            </p:cNvSpPr>
            <p:nvPr/>
          </p:nvSpPr>
          <p:spPr bwMode="auto">
            <a:xfrm>
              <a:off x="2860" y="1256"/>
              <a:ext cx="6263" cy="3889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22" name="Text Box 14"/>
            <p:cNvSpPr txBox="1">
              <a:spLocks noChangeArrowheads="1"/>
            </p:cNvSpPr>
            <p:nvPr/>
          </p:nvSpPr>
          <p:spPr bwMode="auto">
            <a:xfrm>
              <a:off x="3345" y="1357"/>
              <a:ext cx="5655" cy="3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ЗАВДАННЯ ВИРОБНИЧОЇ ДІЯЛЬНОСТІ ПІДПРИЄМСТВА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21" name="Text Box 13"/>
            <p:cNvSpPr txBox="1">
              <a:spLocks noChangeArrowheads="1"/>
            </p:cNvSpPr>
            <p:nvPr/>
          </p:nvSpPr>
          <p:spPr bwMode="auto">
            <a:xfrm>
              <a:off x="3596" y="1791"/>
              <a:ext cx="4990" cy="5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розробка програми випуску товарів (послуг) в поточному періоді і на перспективу;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20" name="AutoShape 12"/>
            <p:cNvSpPr>
              <a:spLocks noChangeShapeType="1"/>
            </p:cNvSpPr>
            <p:nvPr/>
          </p:nvSpPr>
          <p:spPr bwMode="auto">
            <a:xfrm rot="10800000" flipH="1" flipV="1">
              <a:off x="3345" y="1539"/>
              <a:ext cx="249" cy="3292"/>
            </a:xfrm>
            <a:prstGeom prst="bentConnector3">
              <a:avLst>
                <a:gd name="adj1" fmla="val -106509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9" name="AutoShape 11"/>
            <p:cNvSpPr>
              <a:spLocks noChangeShapeType="1"/>
            </p:cNvSpPr>
            <p:nvPr/>
          </p:nvSpPr>
          <p:spPr bwMode="auto">
            <a:xfrm flipH="1">
              <a:off x="3065" y="2044"/>
              <a:ext cx="531" cy="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8" name="AutoShape 10"/>
            <p:cNvSpPr>
              <a:spLocks noChangeShapeType="1"/>
            </p:cNvSpPr>
            <p:nvPr/>
          </p:nvSpPr>
          <p:spPr bwMode="auto">
            <a:xfrm flipH="1">
              <a:off x="3065" y="2605"/>
              <a:ext cx="529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7" name="AutoShape 9"/>
            <p:cNvSpPr>
              <a:spLocks noChangeShapeType="1"/>
            </p:cNvSpPr>
            <p:nvPr/>
          </p:nvSpPr>
          <p:spPr bwMode="auto">
            <a:xfrm flipH="1">
              <a:off x="3063" y="3654"/>
              <a:ext cx="53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6" name="Text Box 8"/>
            <p:cNvSpPr txBox="1">
              <a:spLocks noChangeArrowheads="1"/>
            </p:cNvSpPr>
            <p:nvPr/>
          </p:nvSpPr>
          <p:spPr bwMode="auto">
            <a:xfrm>
              <a:off x="3600" y="2393"/>
              <a:ext cx="4990" cy="31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збалансування виробничих потужностей підприємства;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5" name="Text Box 7"/>
            <p:cNvSpPr txBox="1">
              <a:spLocks noChangeArrowheads="1"/>
            </p:cNvSpPr>
            <p:nvPr/>
          </p:nvSpPr>
          <p:spPr bwMode="auto">
            <a:xfrm>
              <a:off x="3600" y="2788"/>
              <a:ext cx="4990" cy="5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обґрунтування обсягу виготовлення продукції (послуг) певної номенклатури й асортименту відповідно до потреб ринку;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4" name="Text Box 6"/>
            <p:cNvSpPr txBox="1">
              <a:spLocks noChangeArrowheads="1"/>
            </p:cNvSpPr>
            <p:nvPr/>
          </p:nvSpPr>
          <p:spPr bwMode="auto">
            <a:xfrm>
              <a:off x="3594" y="3411"/>
              <a:ext cx="4990" cy="4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безперебійне матеріально-технічне забезпечення виробництва необхідними ресурсами;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3" name="AutoShape 5"/>
            <p:cNvSpPr>
              <a:spLocks noChangeShapeType="1"/>
            </p:cNvSpPr>
            <p:nvPr/>
          </p:nvSpPr>
          <p:spPr bwMode="auto">
            <a:xfrm flipH="1">
              <a:off x="3063" y="3146"/>
              <a:ext cx="531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2" name="Text Box 4"/>
            <p:cNvSpPr txBox="1">
              <a:spLocks noChangeArrowheads="1"/>
            </p:cNvSpPr>
            <p:nvPr/>
          </p:nvSpPr>
          <p:spPr bwMode="auto">
            <a:xfrm>
              <a:off x="3594" y="3998"/>
              <a:ext cx="4989" cy="50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розробка узгоджених у часі і просторі оперативно-календарних графіків виготовлення продукції (надання послуг)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1" name="Text Box 3"/>
            <p:cNvSpPr txBox="1">
              <a:spLocks noChangeArrowheads="1"/>
            </p:cNvSpPr>
            <p:nvPr/>
          </p:nvSpPr>
          <p:spPr bwMode="auto">
            <a:xfrm>
              <a:off x="3594" y="4572"/>
              <a:ext cx="4989" cy="5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впровадження оптимізаційних програм щодо раціонального використання наявних у підприємства ресурсів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0" name="AutoShape 2"/>
            <p:cNvSpPr>
              <a:spLocks noChangeShapeType="1"/>
            </p:cNvSpPr>
            <p:nvPr/>
          </p:nvSpPr>
          <p:spPr bwMode="auto">
            <a:xfrm flipH="1">
              <a:off x="3063" y="4295"/>
              <a:ext cx="53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386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кутник 6">
            <a:extLst>
              <a:ext uri="{FF2B5EF4-FFF2-40B4-BE49-F238E27FC236}">
                <a16:creationId xmlns="" xmlns:a16="http://schemas.microsoft.com/office/drawing/2014/main" id="{5597D9ED-3839-4475-A0A3-D181B75C94B6}"/>
              </a:ext>
            </a:extLst>
          </p:cNvPr>
          <p:cNvSpPr/>
          <p:nvPr/>
        </p:nvSpPr>
        <p:spPr>
          <a:xfrm>
            <a:off x="928578" y="1682322"/>
            <a:ext cx="8167295" cy="4472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focused on the production of certain products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ілка: шеврон 13">
            <a:extLst>
              <a:ext uri="{FF2B5EF4-FFF2-40B4-BE49-F238E27FC236}">
                <a16:creationId xmlns="" xmlns:a16="http://schemas.microsoft.com/office/drawing/2014/main" id="{21498B7C-10FB-4DEA-8F57-7D1FCE91D0B7}"/>
              </a:ext>
            </a:extLst>
          </p:cNvPr>
          <p:cNvSpPr/>
          <p:nvPr/>
        </p:nvSpPr>
        <p:spPr>
          <a:xfrm>
            <a:off x="526281" y="1777790"/>
            <a:ext cx="390617" cy="301841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1" name="Стрілка: шеврон 13">
            <a:extLst>
              <a:ext uri="{FF2B5EF4-FFF2-40B4-BE49-F238E27FC236}">
                <a16:creationId xmlns="" xmlns:a16="http://schemas.microsoft.com/office/drawing/2014/main" id="{C105857B-1A23-4E04-84EB-8BD77088BED7}"/>
              </a:ext>
            </a:extLst>
          </p:cNvPr>
          <p:cNvSpPr/>
          <p:nvPr/>
        </p:nvSpPr>
        <p:spPr>
          <a:xfrm>
            <a:off x="538311" y="2436389"/>
            <a:ext cx="390617" cy="301841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3" name="Прямокутник 6">
            <a:extLst>
              <a:ext uri="{FF2B5EF4-FFF2-40B4-BE49-F238E27FC236}">
                <a16:creationId xmlns="" xmlns:a16="http://schemas.microsoft.com/office/drawing/2014/main" id="{5597D9ED-3839-4475-A0A3-D181B75C94B6}"/>
              </a:ext>
            </a:extLst>
          </p:cNvPr>
          <p:cNvSpPr/>
          <p:nvPr/>
        </p:nvSpPr>
        <p:spPr>
          <a:xfrm>
            <a:off x="972694" y="2334126"/>
            <a:ext cx="9639159" cy="53741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15000"/>
              </a:lnSpc>
              <a:buFont typeface="Wingdings"/>
              <a:buChar char=""/>
              <a:tabLst>
                <a:tab pos="540385" algn="l"/>
              </a:tabLst>
            </a:pPr>
            <a:r>
              <a:rPr lang="uk-UA" dirty="0" smtClean="0">
                <a:latin typeface="Times New Roman"/>
                <a:ea typeface="Times New Roman"/>
                <a:cs typeface="Times New Roman"/>
              </a:rPr>
              <a:t>технологічні операції фізичного переміщення товарів від виробника до споживачів</a:t>
            </a:r>
            <a:endParaRPr lang="uk-UA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5" name="Прямокутник 6">
            <a:extLst>
              <a:ext uri="{FF2B5EF4-FFF2-40B4-BE49-F238E27FC236}">
                <a16:creationId xmlns="" xmlns:a16="http://schemas.microsoft.com/office/drawing/2014/main" id="{5597D9ED-3839-4475-A0A3-D181B75C94B6}"/>
              </a:ext>
            </a:extLst>
          </p:cNvPr>
          <p:cNvSpPr/>
          <p:nvPr/>
        </p:nvSpPr>
        <p:spPr>
          <a:xfrm>
            <a:off x="980714" y="3057933"/>
            <a:ext cx="9655202" cy="281347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"/>
              <a:tabLst>
                <a:tab pos="540385" algn="l"/>
              </a:tabLst>
            </a:pPr>
            <a:r>
              <a:rPr lang="uk-UA" dirty="0" smtClean="0">
                <a:latin typeface="Times New Roman"/>
                <a:ea typeface="Times New Roman"/>
                <a:cs typeface="Times New Roman"/>
              </a:rPr>
              <a:t>невід’ємним атрибутом прихильності споживачів до виготовленої підприємством продукції (виконаних робіт, наданих послуг) є забезпечення після реалізаційного сервісу за фактом реалізації продукції, що передбачає надання наступних послуг:</a:t>
            </a:r>
            <a:endParaRPr lang="ru-RU" dirty="0" smtClean="0">
              <a:latin typeface="Calibri"/>
              <a:ea typeface="Times New Roman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uk-UA" dirty="0" smtClean="0">
                <a:latin typeface="Times New Roman"/>
                <a:ea typeface="Times New Roman"/>
                <a:cs typeface="Times New Roman"/>
              </a:rPr>
              <a:t>- забезпечення гарантійного технічного обслуговування реалізованого товару (наданої послуги) протягом визначеного умовами експлуатації терміну;</a:t>
            </a:r>
            <a:endParaRPr lang="ru-RU" dirty="0" smtClean="0">
              <a:latin typeface="Calibri"/>
              <a:ea typeface="Times New Roman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uk-UA" dirty="0" smtClean="0">
                <a:latin typeface="Times New Roman"/>
                <a:ea typeface="Times New Roman"/>
                <a:cs typeface="Times New Roman"/>
              </a:rPr>
              <a:t>- експлуатаційне супроводження впродовж нормативного строку використання реалізованого товару (наданої послуги, виконаної роботи) (монтажні роботи, комп`ютерна та інформаційна підтримка, постачання запасних частин, ремонтне обслуговування, консультаційне забезпечення тощо).</a:t>
            </a:r>
            <a:endParaRPr lang="ru-RU" dirty="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17" name="Стрілка: шеврон 13">
            <a:extLst>
              <a:ext uri="{FF2B5EF4-FFF2-40B4-BE49-F238E27FC236}">
                <a16:creationId xmlns="" xmlns:a16="http://schemas.microsoft.com/office/drawing/2014/main" id="{C105857B-1A23-4E04-84EB-8BD77088BED7}"/>
              </a:ext>
            </a:extLst>
          </p:cNvPr>
          <p:cNvSpPr/>
          <p:nvPr/>
        </p:nvSpPr>
        <p:spPr>
          <a:xfrm>
            <a:off x="570397" y="4297273"/>
            <a:ext cx="390617" cy="301841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8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677334" y="369902"/>
            <a:ext cx="8596668" cy="6421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uk-UA" sz="3200" dirty="0" smtClean="0">
                <a:latin typeface="Times New Roman"/>
                <a:ea typeface="Times New Roman"/>
              </a:rPr>
              <a:t>Для досягнення основних завдань підприємства здійснюють різні види діяльності: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AD2E8C89-F86E-43F2-932F-591D33F8F54D}"/>
              </a:ext>
            </a:extLst>
          </p:cNvPr>
          <p:cNvSpPr/>
          <p:nvPr/>
        </p:nvSpPr>
        <p:spPr>
          <a:xfrm>
            <a:off x="529389" y="986589"/>
            <a:ext cx="9998243" cy="128737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комерційно-збутова діяльність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це сукупність комерційних і торговельно-технічних заходів підприємства з доведенням виготовленої ним продукції до споживачів. Від даного виду діяльності залежить ефективність попередніх видів діяльності, від масштабів та якості якої залежить фінансова результативність виробництва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739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256229" y="0"/>
            <a:ext cx="8596668" cy="5805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2. Види підприємств</a:t>
            </a:r>
            <a:endParaRPr lang="uk-UA" sz="3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0658" y="580591"/>
            <a:ext cx="9215717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Наразі в Україні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правове регулювання видів та форм підприємств зазнало суттєвих змін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зв’язку із скасуванням Господарського кодексу – чинним є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4196-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особливості регулювання діяльності юридичних осіб окремих організаційно-правових форм у перехідний період та об’єднань юридичних осіб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Цивільного кодексу України, а також спеціальних законів про товариства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13009" y="2405263"/>
            <a:ext cx="9045390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Скасовано Господарський кодекс України (ГКУ)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він втратив чинність з 28 серпня 2025 р. Цим створено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трирічний перехідний період (до 28 серпня 2028 р.)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протягом якого нові підприємства в застарілих формах (типах підприємств) створювати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можна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існуючі мають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перейти до сучасних організаційно-правових форм (ЮО)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привести свої установчі документи у відповідність з новим законодавством.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12258" y="4202168"/>
            <a:ext cx="8964707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4544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цей час допускається функціонування раніше створених підприємств у формах державного, комунального, приватного, казенного, іноземного підприємства, тощо. </a:t>
            </a:r>
            <a:r>
              <a:rPr lang="uk-UA" b="1" dirty="0" smtClean="0">
                <a:solidFill>
                  <a:srgbClr val="4544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 створення нових юридичних осіб у таких формах заборонено </a:t>
            </a:r>
            <a:r>
              <a:rPr lang="uk-UA" dirty="0" smtClean="0">
                <a:solidFill>
                  <a:srgbClr val="4544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(ст. 13 Закону).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4544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 завершення перехідного періоду юридичні особи у формі «підприємств» повинні бути перетворені на інші організаційно-правові форми — господарські товариства.</a:t>
            </a:r>
            <a:endParaRPr lang="uk-UA" b="0" i="0" dirty="0">
              <a:solidFill>
                <a:srgbClr val="45444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76495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Другая 5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C3DFE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1238</TotalTime>
  <Words>2546</Words>
  <Application>Microsoft Office PowerPoint</Application>
  <PresentationFormat>Широкоэкранный</PresentationFormat>
  <Paragraphs>172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Arial</vt:lpstr>
      <vt:lpstr>Arial Black</vt:lpstr>
      <vt:lpstr>Calibri</vt:lpstr>
      <vt:lpstr>Palatino Linotype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2.1. Поняття і характерні риси підприємства, основні напрямки його діяльності</vt:lpstr>
      <vt:lpstr>2.1. Поняття і характерні риси підприємства, основні напрямки його діяльності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Господарські об'єднання утворюються як асоціації, корпорації, консорціуми, концерни, інші об'єднання підприємств, передбачені законом.</vt:lpstr>
      <vt:lpstr>Продовження</vt:lpstr>
      <vt:lpstr>Об'єднання підприємств (продовження)</vt:lpstr>
      <vt:lpstr>Господарські товариства як суб’єкти підприємницької діяльності</vt:lpstr>
      <vt:lpstr>До господарських товариств належать:</vt:lpstr>
      <vt:lpstr>Презентация PowerPoint</vt:lpstr>
      <vt:lpstr>Види господарських товариств:</vt:lpstr>
      <vt:lpstr>Установчі документи господарських товариств: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Адміністратор</dc:creator>
  <cp:lastModifiedBy>ХХХ</cp:lastModifiedBy>
  <cp:revision>137</cp:revision>
  <dcterms:created xsi:type="dcterms:W3CDTF">2017-12-12T13:35:46Z</dcterms:created>
  <dcterms:modified xsi:type="dcterms:W3CDTF">2026-02-02T16:10:33Z</dcterms:modified>
</cp:coreProperties>
</file>