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6" r:id="rId3"/>
    <p:sldId id="287" r:id="rId4"/>
    <p:sldId id="257" r:id="rId5"/>
    <p:sldId id="258" r:id="rId6"/>
    <p:sldId id="291" r:id="rId7"/>
    <p:sldId id="292" r:id="rId8"/>
    <p:sldId id="259" r:id="rId9"/>
    <p:sldId id="260" r:id="rId10"/>
    <p:sldId id="293" r:id="rId11"/>
    <p:sldId id="288" r:id="rId12"/>
    <p:sldId id="261" r:id="rId13"/>
    <p:sldId id="284" r:id="rId14"/>
    <p:sldId id="262" r:id="rId15"/>
    <p:sldId id="289" r:id="rId16"/>
    <p:sldId id="263" r:id="rId17"/>
    <p:sldId id="294" r:id="rId18"/>
    <p:sldId id="264" r:id="rId19"/>
    <p:sldId id="295" r:id="rId20"/>
    <p:sldId id="265" r:id="rId21"/>
    <p:sldId id="266" r:id="rId22"/>
    <p:sldId id="267" r:id="rId23"/>
    <p:sldId id="285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96" r:id="rId34"/>
    <p:sldId id="277" r:id="rId35"/>
    <p:sldId id="290" r:id="rId36"/>
    <p:sldId id="281" r:id="rId37"/>
    <p:sldId id="282" r:id="rId38"/>
    <p:sldId id="28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14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2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7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7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3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1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1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3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4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4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C135D6-DFD6-4C50-B324-75172E5907A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EDF039-E886-4D7D-BB04-CF8DD655CC0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490" y="524256"/>
            <a:ext cx="10357190" cy="3474720"/>
          </a:xfrm>
        </p:spPr>
        <p:txBody>
          <a:bodyPr>
            <a:normAutofit fontScale="90000"/>
          </a:bodyPr>
          <a:lstStyle/>
          <a:p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Лекція:</a:t>
            </a:r>
            <a:b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</a:t>
            </a:r>
            <a:r>
              <a:rPr lang="uk-U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 результатів 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5132832"/>
            <a:ext cx="10058400" cy="4657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2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346" y="0"/>
            <a:ext cx="10741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грошей не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впливає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Приклад: </a:t>
            </a:r>
          </a:p>
          <a:p>
            <a:pPr algn="ctr"/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отримало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аванс за свою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відвантажило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Гроші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є, але доходу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так як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момент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відвантаження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2249" y="2029076"/>
            <a:ext cx="781925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1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16" y="297156"/>
            <a:ext cx="110459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ОБЛІКУ ФІНАНСОВИХ РЕЗУЛЬТАТІВ</a:t>
            </a: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рахують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57200" algn="just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визнаються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момент коли вони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понесені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витрачання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грошей.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algn="just">
              <a:spcAft>
                <a:spcPts val="0"/>
              </a:spcAft>
            </a:pP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тис.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відвантажили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16 тис.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момент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бухгалтерські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старого активу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за 10 тис.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нового активу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дебіторської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заборгованості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на 16 тис.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момент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(10 тис.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(16 тис.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результату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в 6 тис.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(16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10).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Надходження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оплати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покупця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(16 тис.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уже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ніяк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позначиться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доходах,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024" y="478733"/>
            <a:ext cx="11070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результату доходи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співставляють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понесені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заради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орендує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цеху.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грудні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2019 року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сплачує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оренду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весь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(2020).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грудня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спричиняє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2019 року.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попередньої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оплати (авансу)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поступово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спишуть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2020 року (поквартально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помісячно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чином, оплата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оренди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грудні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2019 року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2020 року, так як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цех буде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випускати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приноситиме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2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9" y="323654"/>
            <a:ext cx="1141085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 результати ФОП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розрахунку фінансового результату підприємств і ФОП, визнання їх доходів і витрат суттєво 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</a:p>
          <a:p>
            <a:pPr algn="ctr"/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нарахування застосовують лише для підприємств (юридичних осіб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так як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фізособи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-підприємці рахують свій прибуток (збиток) для податкових цілей у Книзі обліку доходів і витрат за дещо іншим правилами і визнання доходів і витрат у підприємців пов’язано з надходженням і витрачанням грошей.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фізособа-підприємець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аванс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результат, а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того,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підприємців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заборонене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низки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знос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легкових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автомобілів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доходи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валютних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неоплачених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грошима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касовим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методом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протилежністю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принципу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нарахування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929" y="1199442"/>
            <a:ext cx="949490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Формування </a:t>
            </a:r>
          </a:p>
          <a:p>
            <a:pPr algn="ctr"/>
            <a:r>
              <a:rPr lang="uk-UA" sz="6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фінансового </a:t>
            </a:r>
            <a:r>
              <a:rPr lang="uk-UA" sz="6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результату </a:t>
            </a:r>
            <a:endParaRPr lang="uk-UA" sz="6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6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6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</a:p>
        </p:txBody>
      </p:sp>
    </p:spTree>
    <p:extLst>
      <p:ext uri="{BB962C8B-B14F-4D97-AF65-F5344CB8AC3E}">
        <p14:creationId xmlns:p14="http://schemas.microsoft.com/office/powerpoint/2010/main" val="366472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65" y="135038"/>
            <a:ext cx="10899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фінансового результату в </a:t>
            </a:r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</a:p>
          <a:p>
            <a:pPr algn="ctr"/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обліку формування </a:t>
            </a:r>
            <a:r>
              <a:rPr lang="uk-UA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фінрезультату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підприємств задіяна ціла система бухгалтерських рахунків: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рахунки обліку доходів (7 клас);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рахунки обліку витрат (9 клас);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 обліку витрат на виробництво (23) та загальновиробничих витрат (91).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результату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субрахунки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315343"/>
            <a:ext cx="10899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фінансового результату в </a:t>
            </a:r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</a:p>
          <a:p>
            <a:pPr algn="ctr"/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обійтися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uk-UA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2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002" y="193183"/>
            <a:ext cx="11021568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 "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кредитом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 "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відображаються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порядку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 дебетом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порядку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належна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нарахованого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Сальдо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списується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44 "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Нерозподілені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непокриті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збитки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)".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8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87" y="98100"/>
            <a:ext cx="11021568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 "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кредитом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 "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відображаються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порядку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 дебетом -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порядку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належна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нарахованого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Сальдо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списується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44 "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Нерозподілені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непокриті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)".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8392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190" y="883920"/>
            <a:ext cx="11373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buAutoNum type="arabicPeriod"/>
            </a:pPr>
            <a:r>
              <a:rPr lang="uk-UA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 фінансових результатів та нормативне регулювання їх обліку</a:t>
            </a:r>
          </a:p>
          <a:p>
            <a:pPr indent="450000" algn="just">
              <a:buFontTx/>
              <a:buAutoNum type="arabicPeriod"/>
            </a:pPr>
            <a:r>
              <a:rPr lang="ru-RU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</a:t>
            </a:r>
            <a:r>
              <a:rPr lang="ru-RU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endParaRPr lang="ru-RU" sz="4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uk-UA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фінансового результату в </a:t>
            </a:r>
            <a:r>
              <a:rPr lang="uk-UA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</a:p>
          <a:p>
            <a:pPr indent="450000" algn="just">
              <a:buFontTx/>
              <a:buAutoNum type="arabicPeriod"/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endParaRPr lang="ru-RU" sz="40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750"/>
              </a:spcAft>
              <a:buAutoNum type="arabicPeriod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6847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530" y="675803"/>
            <a:ext cx="10570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 "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субрахунки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791 "Результат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792 "Результат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793 "Результат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69" y="224282"/>
            <a:ext cx="10514267" cy="5774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92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56" y="227647"/>
            <a:ext cx="118173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субрахунку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791 "Результат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кредитом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субрахунку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відображається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порядку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70 "Доходи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71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операційний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"),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дебетом - сума в порядку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собівартості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реалізованої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збут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(90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Собівартість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92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93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збут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94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").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6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60" y="93200"/>
            <a:ext cx="108996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субрахунку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792 "Результат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кредитом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субрахунку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відображається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списання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порядку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дебетом -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списання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95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та 96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капіталі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</a:p>
          <a:p>
            <a:pPr indent="457200" algn="just"/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субрахунку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793 "Результат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кредитом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відображається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списання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порядку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закриття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інвестиційної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дебетом -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списання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97 "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73674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48" y="270037"/>
            <a:ext cx="112532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 (791, 792, 793) –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списуються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закриваються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(7 і 9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Виняток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і 91 – вони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закриваються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попередньо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(23, 26, 90).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7" y="2174112"/>
            <a:ext cx="6449568" cy="19711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6448" y="4499114"/>
            <a:ext cx="112532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Попередньо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Оборот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 – Оборот по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79.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376" y="192427"/>
            <a:ext cx="10180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результату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зрозуміти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всієї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рахунків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простий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приклад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Свідомо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даному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прикладі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опущені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внески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збори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(ПДВ, ПДФО,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збір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ЄСВ),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окрім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податку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56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42" y="340550"/>
            <a:ext cx="9620314" cy="5523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4557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/>
          <a:stretch/>
        </p:blipFill>
        <p:spPr bwMode="auto">
          <a:xfrm>
            <a:off x="1182624" y="487680"/>
            <a:ext cx="9704831" cy="5413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396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308" y="207260"/>
            <a:ext cx="9985248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 1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Міраж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у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року одержало доход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240000,00 грн. у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ПДВ.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реалізованої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120000,00 грн.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понесло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на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утримування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- 24000,00 грн.;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- 8000,00 грн.;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операційні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- 3000,00 грн.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бухгалтерському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відобразиться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10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67170"/>
              </p:ext>
            </p:extLst>
          </p:nvPr>
        </p:nvGraphicFramePr>
        <p:xfrm>
          <a:off x="176408" y="145811"/>
          <a:ext cx="11916854" cy="45791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3325">
                  <a:extLst>
                    <a:ext uri="{9D8B030D-6E8A-4147-A177-3AD203B41FA5}">
                      <a16:colId xmlns="" xmlns:a16="http://schemas.microsoft.com/office/drawing/2014/main" val="1449896219"/>
                    </a:ext>
                  </a:extLst>
                </a:gridCol>
                <a:gridCol w="8384149">
                  <a:extLst>
                    <a:ext uri="{9D8B030D-6E8A-4147-A177-3AD203B41FA5}">
                      <a16:colId xmlns="" xmlns:a16="http://schemas.microsoft.com/office/drawing/2014/main" val="4207022067"/>
                    </a:ext>
                  </a:extLst>
                </a:gridCol>
                <a:gridCol w="843003">
                  <a:extLst>
                    <a:ext uri="{9D8B030D-6E8A-4147-A177-3AD203B41FA5}">
                      <a16:colId xmlns="" xmlns:a16="http://schemas.microsoft.com/office/drawing/2014/main" val="2630117409"/>
                    </a:ext>
                  </a:extLst>
                </a:gridCol>
                <a:gridCol w="901521">
                  <a:extLst>
                    <a:ext uri="{9D8B030D-6E8A-4147-A177-3AD203B41FA5}">
                      <a16:colId xmlns="" xmlns:a16="http://schemas.microsoft.com/office/drawing/2014/main" val="1532611280"/>
                    </a:ext>
                  </a:extLst>
                </a:gridCol>
                <a:gridCol w="1184856">
                  <a:extLst>
                    <a:ext uri="{9D8B030D-6E8A-4147-A177-3AD203B41FA5}">
                      <a16:colId xmlns="" xmlns:a16="http://schemas.microsoft.com/office/drawing/2014/main" val="3020847314"/>
                    </a:ext>
                  </a:extLst>
                </a:gridCol>
              </a:tblGrid>
              <a:tr h="4418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операції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Сума, грн.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4169995819"/>
                  </a:ext>
                </a:extLst>
              </a:tr>
              <a:tr h="44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4727217"/>
                  </a:ext>
                </a:extLst>
              </a:tr>
              <a:tr h="287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Одержаний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3067229156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Відображаються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зобов’язання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ПДВ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3077929721"/>
                  </a:ext>
                </a:extLst>
              </a:tr>
              <a:tr h="627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одержаний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списується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 для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3374823818"/>
                  </a:ext>
                </a:extLst>
              </a:tr>
              <a:tr h="534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рахунок фінансових результатів списується:</a:t>
                      </a:r>
                      <a:b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собівартість реалізованої продукції;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830744055"/>
                  </a:ext>
                </a:extLst>
              </a:tr>
              <a:tr h="317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адміністративні витрати;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3998099684"/>
                  </a:ext>
                </a:extLst>
              </a:tr>
              <a:tr h="21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витрати на збут;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451972813"/>
                  </a:ext>
                </a:extLst>
              </a:tr>
              <a:tr h="232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інші операційні витрати.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233866382"/>
                  </a:ext>
                </a:extLst>
              </a:tr>
              <a:tr h="66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Отриманий прибуток відноситься в порядку закриття субрахунку 791 на рахунок нерозподіленого прибутку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81" marR="38581" marT="0" marB="0" anchor="ctr"/>
                </a:tc>
                <a:extLst>
                  <a:ext uri="{0D108BD9-81ED-4DB2-BD59-A6C34878D82A}">
                    <a16:rowId xmlns="" xmlns:a16="http://schemas.microsoft.com/office/drawing/2014/main" val="186307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89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426" y="999772"/>
            <a:ext cx="1066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750"/>
              </a:spcAft>
              <a:buAutoNum type="arabicPeriod"/>
            </a:pPr>
            <a:r>
              <a:rPr lang="uk-UA" sz="6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Сутність </a:t>
            </a:r>
            <a:r>
              <a:rPr lang="uk-UA" sz="6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 результатів та </a:t>
            </a:r>
            <a:r>
              <a:rPr lang="uk-UA" sz="6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нормативне регулювання їх обліку</a:t>
            </a:r>
            <a:endParaRPr lang="uk-UA" sz="6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33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954" y="815764"/>
            <a:ext cx="106877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Складові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результату</a:t>
            </a:r>
          </a:p>
          <a:p>
            <a:pPr algn="just"/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виокремити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складання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Звіту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сукупгий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(про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20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1" y="119969"/>
            <a:ext cx="10682281" cy="647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07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488" y="0"/>
            <a:ext cx="11241024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коригувати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ПК, і в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різниць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підрозд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ХХ, сума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нарахованого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бухгалтерському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податковому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однаковою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буде списана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791-793  </a:t>
            </a:r>
            <a:r>
              <a:rPr lang="ru-RU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41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821" y="0"/>
            <a:ext cx="11241024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коригують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98 з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П(С)БО 17 «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МСБО 12 «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При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оцінкою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фінзвітності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податковою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базою і на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розрахувати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відстрочені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однойменний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17)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відстрочені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однойменний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54).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0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143917"/>
            <a:ext cx="10216896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поточного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суму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рядку 17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(форма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Наказом № 897), 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коригувань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98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списанням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у дебет, так і в кредит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79: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98 –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17, 48, 54, 64, 79;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17, 54, 64, 79 –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98.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0972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751" y="1189808"/>
            <a:ext cx="10806455" cy="352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6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endParaRPr lang="ru-RU" sz="66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6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6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6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endParaRPr lang="ru-RU" sz="6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98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115769"/>
            <a:ext cx="11671007" cy="572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ПРЕДСТАВЛЕННЯ ФІНАНСОВИХ РЕЗУЛЬТАТІВ У ЗВІТНОСТІ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сукупний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(форма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видами,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проміжні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операційної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стан)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накопичений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 за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нерозподілений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непокритий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Податкова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основою для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спрощеної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фінансовій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наводиться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дужках, а не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знаком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(“–”).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94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04" y="0"/>
            <a:ext cx="1093622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 smtClean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b="1" dirty="0" smtClean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і </a:t>
            </a:r>
            <a:r>
              <a:rPr lang="ru-RU" sz="2400" b="1" dirty="0" err="1" smtClean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оподаткуванні</a:t>
            </a:r>
            <a:r>
              <a:rPr lang="ru-RU" sz="24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400" dirty="0" err="1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ключовий</a:t>
            </a:r>
            <a:r>
              <a:rPr lang="ru-RU" sz="24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  </a:t>
            </a:r>
            <a:r>
              <a:rPr lang="ru-RU" sz="2400" dirty="0" err="1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2D2D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30" y="876293"/>
            <a:ext cx="7865989" cy="5943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691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4" y="292088"/>
            <a:ext cx="113334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 –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нерозподілений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441).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дивідендів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резервного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статутного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– </a:t>
            </a:r>
            <a:r>
              <a:rPr lang="ru-RU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покривають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нерозподіленого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резервного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непокритий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442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791).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6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893" y="677711"/>
            <a:ext cx="10631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uk-UA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3" y="128788"/>
            <a:ext cx="11887200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доходами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формі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збитку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750"/>
              </a:spcAft>
            </a:pPr>
            <a:endParaRPr lang="uk-UA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бухгалтерський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термін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показує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арифметичної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Нульовий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теж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але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рідко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зустрічається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хіба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взагалі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проводило будь-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ліквідації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57" y="-648808"/>
            <a:ext cx="1187432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примноження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то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врешті-решт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збанкрутує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7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525274"/>
            <a:ext cx="11070336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uk-UA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Фінрезультат</a:t>
            </a:r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доходи – витрати = </a:t>
            </a:r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прибуток/збиток</a:t>
            </a:r>
          </a:p>
          <a:p>
            <a:pPr algn="ctr">
              <a:spcAft>
                <a:spcPts val="75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звітності 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міжнародними стандартами (МСФЗ)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термін 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“фінансовий результат” </a:t>
            </a:r>
            <a:endParaRPr lang="uk-UA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зазвичай 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уникають та вживають більш зрозумілі для пересічного користувача звітності 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</a:t>
            </a:r>
          </a:p>
          <a:p>
            <a:pPr algn="ctr">
              <a:spcAft>
                <a:spcPts val="750"/>
              </a:spcAft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прибуток” або “збиток”.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193" y="178432"/>
            <a:ext cx="116756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НОРМАТИВНЕ РЕГУЛЮВАННЯ ОБЛІКУ ФІНАНСОВИХ РЕЗУЛЬТАТІВ</a:t>
            </a:r>
          </a:p>
          <a:p>
            <a:pPr algn="ctr"/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бухгалтерського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результату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окремими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стандартами: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П(С)БО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“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П(С)БО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“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НП(С)БО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“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фінансової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звітності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Окремого</a:t>
            </a: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стандарту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результату не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існує</a:t>
            </a: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системі МСФЗ ще більш заплутано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стандартів щодо доходів і витрат немає, тому основні правила слід шукати в Концептуальній основі фінансової звітності та МСБО 1 “Подання фінансової звітності”.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 в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так і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стандартах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окремі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нюанси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визнання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регулюються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спеціалізованими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стандартами.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3" y="541633"/>
            <a:ext cx="112489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 дорівнює фінансовий результат залишку </a:t>
            </a:r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грошей</a:t>
            </a:r>
          </a:p>
          <a:p>
            <a:pPr algn="ctr"/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Ні, не дорівнює. Цей бухгалтерський парадокс пов’язаний з тим, що визнання доходів і витрат у сучасному бухгалтерському обліку підприємств ніяк не пов’язано з надходженням та витрачанням грошових коштів. </a:t>
            </a:r>
            <a:endParaRPr lang="uk-UA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але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зовсім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грошей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1605</Words>
  <Application>Microsoft Office PowerPoint</Application>
  <PresentationFormat>Широкоэкранный</PresentationFormat>
  <Paragraphs>201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Ретро</vt:lpstr>
      <vt:lpstr>Лекція: Облік фінансових результатів 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Облік фінансових результатів підприємства</dc:title>
  <dc:creator>Пользователь</dc:creator>
  <cp:lastModifiedBy>irina</cp:lastModifiedBy>
  <cp:revision>66</cp:revision>
  <dcterms:created xsi:type="dcterms:W3CDTF">2020-05-10T14:00:44Z</dcterms:created>
  <dcterms:modified xsi:type="dcterms:W3CDTF">2020-05-11T10:46:45Z</dcterms:modified>
</cp:coreProperties>
</file>