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3" r:id="rId11"/>
    <p:sldId id="281" r:id="rId12"/>
  </p:sldIdLst>
  <p:sldSz cx="18288000" cy="10287000"/>
  <p:notesSz cx="6858000" cy="9144000"/>
  <p:embeddedFontLst>
    <p:embeddedFont>
      <p:font typeface="Vollkor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4. ІНФОРМАЦІЙНІ ТЕХНОЛОГІЇ В НАУКОВИХ ДОСЛІДЖЕННЯХ 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  <a:p>
            <a:pPr algn="ctr"/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 Види наукової інформації та її обробка.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 Типи експериментальних даних, підготовка їх до обробки.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 Комп’ютерні технології у вирішенні задач текстової, графічної, табличної, математичної обробки, накопичення і збереження даних.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4. Прикладне програмне забезпечення для візуалізації, аналізу і публікації даних. 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5. Спеціалізовані пакети обробки даних в наукових дослідженнях.</a:t>
            </a: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6. Використання штучного інтелекту для автоматизації аналізу великих даних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800100"/>
            <a:ext cx="16764000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Приклади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застосування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ШІ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для аналізу великих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 в різних галузях: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Медицина (аналіз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медичних знімків (рентген,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МРТ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), передбачення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діагнозів);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Фінанси (виявлення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шахрайських транзакцій, оцінка ризиків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інвестицій);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Маркетинг (персоналізовані рекомендації для користувачів, аналіз споживчої поведінки);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Наука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дослідження (аналіз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геномних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даних, розробка нових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матеріалів);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Кібербезпека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(виявлення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атак та загроз у режимі реального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часу).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Виклики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 перспективи застосування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ШІ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Якість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доступність даних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(алгоритми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потребують великих, якісних наборів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Проблеми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етики та конфіденційності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(збереження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приватності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користувачів);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Необхідність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обчислювальних ресурсів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(глибокі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нейронні мережі вимагають потужних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серверів);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Автоматичне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самонавчання моделей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(розвиток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автономних систем, що самі вдосконалюють свої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алгоритми);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4897100" cy="7602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Інформація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знання, відомості, дані, які отримуються та нагромаджуються у процесі розвитку науки та в практичній діяльності людей; у вузькому розумінні - це дані, які є об’єктом обробки, передачі та зберігання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Наукова інформація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сукупність будь-яких відомостей про стан і зміни параметрів об’єктів дослідження або відповідності їх нормативно-правовим актам; одне із загальних понять науки – це нові відомості про навколишній світ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Науково технічна література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сукупність наукових документів. 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Носіями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наукової інформації можуть бути різні наукові документи: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книжки (монографії, підручники та навчальні посібники);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періодичні видання (журнали, бюлетені, працівники інститутів, науковці збірників);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нормативні документи (стандарти, будівельні норми та правила, технічні умови та норми, інструкції, вказівки і т ін.);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патентна документація (патенти та авторські свідоцтва);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звіти про науково дослідні та дослідно-конструкторські роботи);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інформаційні видання (збірники науково-технічної інформації, аналітичні огляди, інформаційні листи, реферати та реферативні обзори та ін.).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57300"/>
            <a:ext cx="14554200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i="1" dirty="0" smtClean="0">
                <a:latin typeface="Vollkorn" panose="020B0604020202020204" charset="0"/>
                <a:ea typeface="Vollkorn" panose="020B0604020202020204" charset="0"/>
              </a:rPr>
              <a:t>Критерії класифікації наукової інформації:</a:t>
            </a:r>
          </a:p>
          <a:p>
            <a:pPr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 характером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Фактологічна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(емпіричні дані, експериментальні результати).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Аналітична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(інтерпретація та узагальнення результатів).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Методологічна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(методи досліджень, алгоритми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lvl="1" indent="108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 способом подання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Текстова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(статті, звіти, книги).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Числова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(таблиці, графіки, числові моделі).</a:t>
            </a:r>
          </a:p>
          <a:p>
            <a:pPr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Графічна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(схеми, креслення, візуалізації).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Обробка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наукової інформації включає: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даних (експериментальні або теоретичні джерела).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Первинний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(фільтрація, нормалізація, категоризація).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Глибокий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аналіз (статистична обробка, машинне навчання).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Візуалізація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представлення (графіки, діаграми, таблиці).</a:t>
            </a:r>
          </a:p>
          <a:p>
            <a:pPr lvl="0" indent="72000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1409700"/>
            <a:ext cx="153924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Експериментальні дані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– це інформація, отримана в результаті наукових експериментів. </a:t>
            </a: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i="1" dirty="0" smtClean="0">
                <a:latin typeface="Vollkorn" panose="020B0604020202020204" charset="0"/>
                <a:ea typeface="Vollkorn" panose="020B0604020202020204" charset="0"/>
              </a:rPr>
              <a:t>Види </a:t>
            </a:r>
            <a:r>
              <a:rPr lang="uk-UA" sz="2600" b="1" i="1" dirty="0" err="1" smtClean="0">
                <a:latin typeface="Vollkorn" panose="020B0604020202020204" charset="0"/>
                <a:ea typeface="Vollkorn" panose="020B0604020202020204" charset="0"/>
              </a:rPr>
              <a:t>експерементальних</a:t>
            </a:r>
            <a:r>
              <a:rPr lang="uk-UA" sz="2600" b="1" i="1" dirty="0" smtClean="0">
                <a:latin typeface="Vollkorn" panose="020B0604020202020204" charset="0"/>
                <a:ea typeface="Vollkorn" panose="020B0604020202020204" charset="0"/>
              </a:rPr>
              <a:t> даних: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Кількісні (виражені числовими значеннями - температура, швидкість, концентрація);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Якісні (описові характеристики - форма, колір, структура, поведінкові особливості);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Дискретні (значення, що набувають лише певних числових значень - кількість об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’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єктів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Неперервні (змінюються безперервно у певному діапазоні - температура, довжина);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Первинні (отримані безпосередньо в ході експерименту);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Вторинні (отримані шляхом обробки первинних даних)</a:t>
            </a: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i="1" dirty="0" smtClean="0">
                <a:latin typeface="Vollkorn" panose="020B0604020202020204" charset="0"/>
                <a:ea typeface="Vollkorn" panose="020B0604020202020204" charset="0"/>
              </a:rPr>
              <a:t>Методи підготовки до обробки: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Перевірка достовірності (передбачає аналіз вихідних даних на наявність помилок);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Форматування (передбачає приведення даних до стандартного вигляду);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Нормалізація (передбачає усунення варіацій, що можуть спотворювати результати);</a:t>
            </a: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Фільтрація (передбачає видалення шумів та аномалій);</a:t>
            </a: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Кодування (передбачає підготовку для машинної обробки - категоризація текстових даних).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95300"/>
            <a:ext cx="15849599" cy="898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1. Текстова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обробка інформації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використовується для роботи з текстом, дозволяючи зберігати, редагувати, форматувати та аналізувати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документи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Текстові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редактори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Microsoft Word, Google Docs,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LaTeX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дозволяють створювати та форматувати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документи;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Автоматична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перевірка граматики і стилістики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Grammarly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LanguageTool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)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;</a:t>
            </a:r>
            <a:endParaRPr lang="en-US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управління бібліографічною інформацією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Zotero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Mendeley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EndNote)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використовуються для роботи з науковими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джерелами;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Технології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розпізнавання тексту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OCR)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ABBYY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FineReader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Tesseract)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допомагають перетворювати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відскановані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документи на редагований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текст</a:t>
            </a:r>
          </a:p>
          <a:p>
            <a:pPr marL="457200" indent="-457200" algn="just">
              <a:buFontTx/>
              <a:buChar char="-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2. Графічна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обробка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використовується для наочної візуалізації наукових даних.</a:t>
            </a:r>
          </a:p>
          <a:p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використовуються: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Редактори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растрової графіки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Adobe Photoshop, GIMP) 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застосовують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редагування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зображень;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Редактори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векторної графіки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Adobe Illustrator,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Inkscape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використовують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створення діаграм, схем 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презентацій;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Програмне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забезпечення для наукової візуалізації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Matplotlib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Origin,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MATLAB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–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застосовують</a:t>
            </a:r>
            <a:r>
              <a:rPr lang="en-US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графічного представлення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Програми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створення презентацій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Microsoft PowerPoint,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Canva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Prezi).</a:t>
            </a:r>
          </a:p>
          <a:p>
            <a:pPr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buFontTx/>
              <a:buChar char="-"/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266700"/>
            <a:ext cx="14791623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3. Таблична </a:t>
            </a:r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обробка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передбачає роботу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з великими масивами числових і текстових даних у вигляді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таблиць</a:t>
            </a:r>
          </a:p>
          <a:p>
            <a:pPr indent="1080000" algn="just"/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b="1" dirty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використовують: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Табличні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процесори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Microsoft Excel, Google Sheets,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LibreOffice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Calc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застосовують для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аналізу, розрахунків і візуалізації даних.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Статистичний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аналіз у таблицях (побудова графіків, аналіз тенденцій, регресійний аналіз).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Обробка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великих масивів даних за допомогою макросів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VBA)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або розширень на 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Python (pandas,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openpyxl</a:t>
            </a:r>
            <a:r>
              <a:rPr lang="en-US" sz="2800" dirty="0" smtClean="0">
                <a:latin typeface="Vollkorn" panose="020B0604020202020204" charset="0"/>
                <a:ea typeface="Vollkorn" panose="020B0604020202020204" charset="0"/>
              </a:rPr>
              <a:t>).</a:t>
            </a:r>
            <a:endParaRPr lang="uk-UA" sz="28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8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b="1" spc="-40" dirty="0">
                <a:latin typeface="Vollkorn" panose="020B0604020202020204" charset="0"/>
                <a:ea typeface="Vollkorn" panose="020B0604020202020204" charset="0"/>
              </a:rPr>
              <a:t>4. Математична обробка </a:t>
            </a:r>
            <a:r>
              <a:rPr lang="uk-UA" sz="2800" spc="-40" dirty="0">
                <a:latin typeface="Vollkorn" panose="020B0604020202020204" charset="0"/>
                <a:ea typeface="Vollkorn" panose="020B0604020202020204" charset="0"/>
              </a:rPr>
              <a:t>сприяє вирішувати складні математичні та аналітичні </a:t>
            </a:r>
            <a:r>
              <a:rPr lang="uk-UA" sz="2800" spc="-40" dirty="0" smtClean="0">
                <a:latin typeface="Vollkorn" panose="020B0604020202020204" charset="0"/>
                <a:ea typeface="Vollkorn" panose="020B0604020202020204" charset="0"/>
              </a:rPr>
              <a:t>задачі</a:t>
            </a:r>
          </a:p>
          <a:p>
            <a:pPr indent="1080000" algn="just"/>
            <a:endParaRPr lang="uk-UA" sz="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b="1" dirty="0" smtClean="0">
                <a:latin typeface="Vollkorn" panose="020B0604020202020204" charset="0"/>
                <a:ea typeface="Vollkorn" panose="020B0604020202020204" charset="0"/>
              </a:rPr>
              <a:t>Технології, які використовують:</a:t>
            </a:r>
            <a:endParaRPr lang="uk-UA" sz="28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Системи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комп’ютерної алгебри (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MATLAB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, Wolfram Mathematica, Maple)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використовують</a:t>
            </a:r>
            <a:r>
              <a:rPr lang="en-US" sz="28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для розв’язування рівнянь, обчислення інтегралів, символьних обчислень.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Чисельні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методи і симуляція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Python + 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NumPy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/</a:t>
            </a:r>
            <a:r>
              <a:rPr lang="en-US" sz="2800" dirty="0" err="1">
                <a:latin typeface="Vollkorn" panose="020B0604020202020204" charset="0"/>
                <a:ea typeface="Vollkorn" panose="020B0604020202020204" charset="0"/>
              </a:rPr>
              <a:t>SciPy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, R, Octave)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застосовують для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аналізу диференційних рівнянь, оптимізаційних задач.</a:t>
            </a:r>
          </a:p>
          <a:p>
            <a:pPr indent="1080000" algn="just"/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- Статистичне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моделювання та аналіз (</a:t>
            </a:r>
            <a:r>
              <a:rPr lang="en-US" sz="2800" dirty="0">
                <a:latin typeface="Vollkorn" panose="020B0604020202020204" charset="0"/>
                <a:ea typeface="Vollkorn" panose="020B0604020202020204" charset="0"/>
              </a:rPr>
              <a:t>SPSS, SAS, R) </a:t>
            </a:r>
            <a:r>
              <a:rPr lang="uk-UA" sz="2800" dirty="0" smtClean="0">
                <a:latin typeface="Vollkorn" panose="020B0604020202020204" charset="0"/>
                <a:ea typeface="Vollkorn" panose="020B0604020202020204" charset="0"/>
              </a:rPr>
              <a:t>застосовується 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у наукових дослідженнях для оцінки </a:t>
            </a:r>
            <a:r>
              <a:rPr lang="uk-UA" sz="2800" dirty="0" err="1">
                <a:latin typeface="Vollkorn" panose="020B0604020202020204" charset="0"/>
                <a:ea typeface="Vollkorn" panose="020B0604020202020204" charset="0"/>
              </a:rPr>
              <a:t>залежностей</a:t>
            </a:r>
            <a:r>
              <a:rPr lang="uk-UA" sz="2800" dirty="0">
                <a:latin typeface="Vollkorn" panose="020B0604020202020204" charset="0"/>
                <a:ea typeface="Vollkorn" panose="020B0604020202020204" charset="0"/>
              </a:rPr>
              <a:t> та прогнозування.</a:t>
            </a:r>
          </a:p>
          <a:p>
            <a:pPr indent="1080000" algn="just"/>
            <a:endParaRPr lang="en-US" sz="28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104900"/>
            <a:ext cx="14706600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5. Накопичення і збереження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 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Технології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, які використовують: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Бази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даних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MySQL, PostgreSQL, MongoDB)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використовуються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структурованого зберігання великих обсягів інформації.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Хмарні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технології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Google Drive, OneDrive, Dropbox)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застосовують для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зручного доступу до даних з будь-якої точки світу.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резервного копіювання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Acronis,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Backblaze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застосвують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захисту даних від втрати.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Шифрування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безпека даних (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VeraCrypt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BitLocker)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використовують для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захисту інформації від несанкціонованого доступу.</a:t>
            </a: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500" y="723900"/>
            <a:ext cx="15621000" cy="7171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000" dirty="0" err="1" smtClean="0">
                <a:latin typeface="Vollkorn" panose="020B0604020202020204" charset="0"/>
                <a:ea typeface="Vollkorn" panose="020B0604020202020204" charset="0"/>
              </a:rPr>
              <a:t>Пpи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 smtClean="0">
                <a:latin typeface="Vollkorn" panose="020B0604020202020204" charset="0"/>
                <a:ea typeface="Vollkorn" panose="020B0604020202020204" charset="0"/>
              </a:rPr>
              <a:t>вибopi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тoгo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aбo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iншoгo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програмного продукту, для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пopiвняння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пaкeтiв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нeoбxiднo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нacaмпepeд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звepтaти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yвaгy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тaкi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xapaктepиcтики</a:t>
            </a:r>
            <a:r>
              <a:rPr lang="uk-UA" sz="20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1080000" algn="just"/>
            <a:endParaRPr lang="uk-UA" sz="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000" dirty="0" err="1" smtClean="0">
                <a:latin typeface="Vollkorn" panose="020B0604020202020204" charset="0"/>
                <a:ea typeface="Vollkorn" panose="020B0604020202020204" charset="0"/>
              </a:rPr>
              <a:t>зpyчнicть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poбoти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пaкeтoм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лeгкicть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йoгo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ocвoєння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нaявнicть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yбyдoвaнoï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cиcтeми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дoпoмoги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дoвiдникa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кopиcтyвaчa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мoжливocтi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poбoти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бeз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cyттєвoï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мaтeмaтичнoï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пiдгoтoвки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000" dirty="0" err="1" smtClean="0">
                <a:latin typeface="Vollkorn" panose="020B0604020202020204" charset="0"/>
                <a:ea typeface="Vollkorn" panose="020B0604020202020204" charset="0"/>
              </a:rPr>
              <a:t>нaявнa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кiлькicть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мeтoдiв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1080000" algn="just"/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000" dirty="0" err="1" smtClean="0">
                <a:latin typeface="Vollkorn" panose="020B0604020202020204" charset="0"/>
                <a:ea typeface="Vollkorn" panose="020B0604020202020204" charset="0"/>
              </a:rPr>
              <a:t>зpyчнicть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кepyвaння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дaними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eкcпopт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/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iмпopт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дaниx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ïxня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pecтpyктypизaцiя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);</a:t>
            </a:r>
          </a:p>
          <a:p>
            <a:pPr indent="1080000" algn="just"/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000" dirty="0" err="1" smtClean="0">
                <a:latin typeface="Vollkorn" panose="020B0604020202020204" charset="0"/>
                <a:ea typeface="Vollkorn" panose="020B0604020202020204" charset="0"/>
              </a:rPr>
              <a:t>гpaфiчнi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мoжливocтi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нaявнicть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yбyдoвaнoгo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гpaфiчнoгo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peдaктopa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мoжливicть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пoкaзy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oкpeмиx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eлeмeнтiв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гpaфiкa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мoжливocтi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eкcпopтy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гpaфiкiв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0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Cepeд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пpoгpaм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cтaтиcтичнoï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oбpoбки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вapтo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видiлити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:</a:t>
            </a:r>
          </a:p>
          <a:p>
            <a:pPr indent="1080000" algn="just"/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SPSS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(</a:t>
            </a:r>
            <a:r>
              <a:rPr lang="en-US" sz="2000" b="1" dirty="0">
                <a:latin typeface="Vollkorn" panose="020B0604020202020204" charset="0"/>
                <a:ea typeface="Vollkorn" panose="020B0604020202020204" charset="0"/>
              </a:rPr>
              <a:t>S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т</a:t>
            </a:r>
            <a:r>
              <a:rPr lang="en-US" sz="2000" b="1" dirty="0">
                <a:latin typeface="Vollkorn" panose="020B0604020202020204" charset="0"/>
                <a:ea typeface="Vollkorn" panose="020B0604020202020204" charset="0"/>
              </a:rPr>
              <a:t>a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т</a:t>
            </a:r>
            <a:r>
              <a:rPr lang="en-US" sz="2000" b="1" dirty="0">
                <a:latin typeface="Vollkorn" panose="020B0604020202020204" charset="0"/>
                <a:ea typeface="Vollkorn" panose="020B0604020202020204" charset="0"/>
              </a:rPr>
              <a:t>is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т</a:t>
            </a:r>
            <a:r>
              <a:rPr lang="en-US" sz="2000" b="1" dirty="0" err="1">
                <a:latin typeface="Vollkorn" panose="020B0604020202020204" charset="0"/>
                <a:ea typeface="Vollkorn" panose="020B0604020202020204" charset="0"/>
              </a:rPr>
              <a:t>ical</a:t>
            </a:r>
            <a:r>
              <a:rPr lang="en-US" sz="2000" b="1" dirty="0">
                <a:latin typeface="Vollkorn" panose="020B0604020202020204" charset="0"/>
                <a:ea typeface="Vollkorn" panose="020B0604020202020204" charset="0"/>
              </a:rPr>
              <a:t> Package for Social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Science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) 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–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пoтyжний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зaгaльнo-визнaний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пaкeт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cтaтиcтичнoï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oбpoбки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дaниx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пpocтим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i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зpoзyмiлим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нaвiть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пoчинaючим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кopиcтyвaчaм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iнтepфeйcoм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Вiдpiзняєтьcя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гнyчкicтю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пoтyжнicтю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мoжe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зacтocoвyвaтиcя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вcix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видiв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poзpaxyнкiв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SТAТA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–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пpoфeciйний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пpoгpaмний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пaкeт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Oдин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caмиx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пoпyляpниx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в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ocвiтнix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i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нayкoвиx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ycтaнoвax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CШA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пopяд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SPSS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Пpoгpaмa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дoбpe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дoкyмeнтoвaнa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видaєтьcя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cпeцiaльний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жypнaл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кopиcтyвaчiв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cиcтeми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 </a:t>
            </a:r>
            <a:endParaRPr lang="uk-UA" sz="2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000" b="1" dirty="0" err="1" smtClean="0">
                <a:latin typeface="Vollkorn" panose="020B0604020202020204" charset="0"/>
                <a:ea typeface="Vollkorn" panose="020B0604020202020204" charset="0"/>
              </a:rPr>
              <a:t>SТAТISТICA</a:t>
            </a:r>
            <a:r>
              <a:rPr lang="uk-UA" sz="20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включaє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вeликy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кiлькicть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мeтoдiв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cтaтиcтичнoгo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oб’єднaниx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нacтyпними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cпeцiaлiзoвaними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cтaтиcтичними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мoдyлями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: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ocнoвнi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cтaтиcтики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й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тaблицi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нeпapaмeтpичнa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cтaтиcтикa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диcпepciйний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 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мнoжиннa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peгpeciя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нeлiнiйнe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oцiнювaння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тимчacoвиx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pядiв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i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пpoгнoзyвaння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клacтepний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фaктopний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диcкpимiнaнтний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фyнкцioнaльний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тpивaлocтi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життя;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кaнoнiчнa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кopeляцiя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бaгaтoмipнe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шкaлювaння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;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мoдeлювaння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cтpyктypними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piвняннями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тoщo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Нecклaдний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в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ocвoєннi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цeй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пaкeт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мoжe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бyти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peкoмeндoвaний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для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дocлiджeнь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бyдь-якoï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cклaднocтi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Icнyє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oфiцiйнa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pociйcькoмoвнa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вepciя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В </a:t>
            </a:r>
            <a:r>
              <a:rPr lang="uk-UA" sz="2000" b="1" dirty="0" err="1">
                <a:latin typeface="Vollkorn" panose="020B0604020202020204" charset="0"/>
                <a:ea typeface="Vollkorn" panose="020B0604020202020204" charset="0"/>
              </a:rPr>
              <a:t>MS</a:t>
            </a:r>
            <a:r>
              <a:rPr lang="uk-UA" sz="2000" b="1" dirty="0">
                <a:latin typeface="Vollkorn" panose="020B0604020202020204" charset="0"/>
                <a:ea typeface="Vollkorn" panose="020B0604020202020204" charset="0"/>
              </a:rPr>
              <a:t> Excel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пpeдcтaвлeнo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вeликy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кiлькicть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cтaтиcтичниx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фyнкцiй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Дeякi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з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є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yбyдoвaними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iншi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дocтyпнi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тiльки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пicля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ycтaнoвки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пaкeтa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Зacoби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якi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включeнi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пaкeтa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aнaлiзy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дaниx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дocтyпнi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чepeз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кoмaндy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«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Aнaліз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дaниx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…» 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мeню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 «</a:t>
            </a:r>
            <a:r>
              <a:rPr lang="uk-UA" sz="2000" dirty="0" err="1">
                <a:latin typeface="Vollkorn" panose="020B0604020202020204" charset="0"/>
                <a:ea typeface="Vollkorn" panose="020B0604020202020204" charset="0"/>
              </a:rPr>
              <a:t>Cepвіc</a:t>
            </a:r>
            <a:r>
              <a:rPr lang="uk-UA" sz="2000" dirty="0">
                <a:latin typeface="Vollkorn" panose="020B0604020202020204" charset="0"/>
                <a:ea typeface="Vollkorn" panose="020B060402020202020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342900"/>
            <a:ext cx="15934623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Штучний інтелект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забезпечує швидкість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точність та ефективність обробки величезних обсягів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інформації; використовується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класифікації, прогнозування, виявлення аномалій та ухвалення рішень на основі даних.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методи штучного інтелекту у роботі з великими даними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Машинне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навчання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ML)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застосовується для створення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моделей, що навчаються на історичних даних для прогнозування нових результатів (алгоритми лінійної регресії,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SVM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XGBoost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тощо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);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Глибоке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навчання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DL)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застосовується шляхом 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нейронних мереж для розпізнавання складних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патернів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Обробка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природної мови (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NLP)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використовується для аналізу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текстових даних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 метою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автоматичного розпізнавання ключових слів, тональності тексту, машинного перекладу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тощо;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Комп’ютерний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зір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використовується для розпізнавання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образів у зображеннях та відео,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класифікації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об’єктів, аналіз медичних знімків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Етапи автоматизованого аналізу даних з використанням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ШІ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підготовка даних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шляхом підготовки даних;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Вибір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моделі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ШІ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через визначення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відповідного алгоритму залежно від типу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даних;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Навчання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моделі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для використання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навчальних наборів даних для створення прогнозних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моделей;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Оцінювання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оптимізація, що передбачає перевірку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точності моделі та її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вдосконалення;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- Реальне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застосування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через інтеграцію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 системи автоматизації для обробки нових даних.</a:t>
            </a: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1497</Words>
  <Application>Microsoft Office PowerPoint</Application>
  <PresentationFormat>Довільний</PresentationFormat>
  <Paragraphs>132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Vollkorn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52</cp:revision>
  <dcterms:created xsi:type="dcterms:W3CDTF">2006-08-16T00:00:00Z</dcterms:created>
  <dcterms:modified xsi:type="dcterms:W3CDTF">2025-03-02T18:19:19Z</dcterms:modified>
  <dc:identifier>DAGCUslPLi8</dc:identifier>
</cp:coreProperties>
</file>