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268" r:id="rId15"/>
    <p:sldId id="302" r:id="rId16"/>
    <p:sldId id="270" r:id="rId17"/>
    <p:sldId id="271" r:id="rId18"/>
    <p:sldId id="272" r:id="rId19"/>
    <p:sldId id="273" r:id="rId20"/>
    <p:sldId id="274" r:id="rId21"/>
    <p:sldId id="303" r:id="rId22"/>
    <p:sldId id="275" r:id="rId23"/>
    <p:sldId id="276" r:id="rId24"/>
    <p:sldId id="277" r:id="rId25"/>
    <p:sldId id="278" r:id="rId26"/>
    <p:sldId id="279" r:id="rId27"/>
    <p:sldId id="280" r:id="rId28"/>
    <p:sldId id="284" r:id="rId29"/>
    <p:sldId id="285" r:id="rId30"/>
    <p:sldId id="286" r:id="rId31"/>
    <p:sldId id="289" r:id="rId32"/>
    <p:sldId id="290" r:id="rId33"/>
    <p:sldId id="287" r:id="rId34"/>
    <p:sldId id="288" r:id="rId35"/>
    <p:sldId id="291" r:id="rId36"/>
    <p:sldId id="292" r:id="rId37"/>
    <p:sldId id="293" r:id="rId38"/>
    <p:sldId id="294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93"/>
    <p:restoredTop sz="95940"/>
  </p:normalViewPr>
  <p:slideViewPr>
    <p:cSldViewPr snapToGrid="0" snapToObjects="1">
      <p:cViewPr varScale="1">
        <p:scale>
          <a:sx n="113" d="100"/>
          <a:sy n="113" d="100"/>
        </p:scale>
        <p:origin x="9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12/7/25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553C65-D4B3-2F40-979B-67701D86D9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UA" dirty="0"/>
              <a:t>РиЗик-менеджмент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EA71B53-F1C7-5641-9F52-F6AE639C35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UA" dirty="0"/>
              <a:t>Господарські рішення</a:t>
            </a:r>
          </a:p>
        </p:txBody>
      </p:sp>
    </p:spTree>
    <p:extLst>
      <p:ext uri="{BB962C8B-B14F-4D97-AF65-F5344CB8AC3E}">
        <p14:creationId xmlns:p14="http://schemas.microsoft.com/office/powerpoint/2010/main" val="2459139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16BC72A-69AD-AAEC-E185-0AB1C88500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5961438"/>
              </p:ext>
            </p:extLst>
          </p:nvPr>
        </p:nvGraphicFramePr>
        <p:xfrm>
          <a:off x="812800" y="327378"/>
          <a:ext cx="10626372" cy="4332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7561">
                  <a:extLst>
                    <a:ext uri="{9D8B030D-6E8A-4147-A177-3AD203B41FA5}">
                      <a16:colId xmlns:a16="http://schemas.microsoft.com/office/drawing/2014/main" val="3198243734"/>
                    </a:ext>
                  </a:extLst>
                </a:gridCol>
                <a:gridCol w="6448811">
                  <a:extLst>
                    <a:ext uri="{9D8B030D-6E8A-4147-A177-3AD203B41FA5}">
                      <a16:colId xmlns:a16="http://schemas.microsoft.com/office/drawing/2014/main" val="2466481117"/>
                    </a:ext>
                  </a:extLst>
                </a:gridCol>
              </a:tblGrid>
              <a:tr h="857955">
                <a:tc>
                  <a:txBody>
                    <a:bodyPr/>
                    <a:lstStyle/>
                    <a:p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Ознаки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Види господарських рішень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1101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прогнозованою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ефективністю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ординарні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— за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яких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ефективність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ресурсів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одиницю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отриманого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результату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відповідає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нормам і нормативам,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прийнятим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даної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галузі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напряму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діяльності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b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синергічні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— за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яких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ефективність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ресурсів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одиницю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здобутого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ефекту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різко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зростає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ефект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має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яскраво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виражений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характер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непропорційного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зростання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 </a:t>
                      </a:r>
                      <a:b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асинергічні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—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призводять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непропорційного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зниження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ефективності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системи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операції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8606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ознакою врахування або неврахування зміни умов реалізації рішення</a:t>
                      </a:r>
                      <a:endParaRPr lang="ru-RU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гнучкі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алгоритми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реалізації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яких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уже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час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прийняття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рішень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передбачають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різні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варіанти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дій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залежно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умов; </a:t>
                      </a:r>
                      <a:b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жорсткі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мають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єдиний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варіант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реалізації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будь-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яких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умов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або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станів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суб’єктів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об’єктів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5955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8564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B400B27-D250-B9D0-6A42-C7D653BA59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941470"/>
              </p:ext>
            </p:extLst>
          </p:nvPr>
        </p:nvGraphicFramePr>
        <p:xfrm>
          <a:off x="1450975" y="2016125"/>
          <a:ext cx="9604374" cy="347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2187">
                  <a:extLst>
                    <a:ext uri="{9D8B030D-6E8A-4147-A177-3AD203B41FA5}">
                      <a16:colId xmlns:a16="http://schemas.microsoft.com/office/drawing/2014/main" val="1345767169"/>
                    </a:ext>
                  </a:extLst>
                </a:gridCol>
                <a:gridCol w="4802187">
                  <a:extLst>
                    <a:ext uri="{9D8B030D-6E8A-4147-A177-3AD203B41FA5}">
                      <a16:colId xmlns:a16="http://schemas.microsoft.com/office/drawing/2014/main" val="2424137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Ознаки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Види господарських рішень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7464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тривалістю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періоду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реалізації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довгострокові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понад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років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прогнозні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зумовлені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баченням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майбутнього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випливає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умов і потреб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сьогодення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 </a:t>
                      </a:r>
                      <a:b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середньострокові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одного року до 5-ти,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відбиваються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обов’язкових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виконання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планах і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програмах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згідно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якими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здійснюються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конкретні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практичні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заходи); </a:t>
                      </a:r>
                      <a:b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короткострокові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(до одного року,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відображаються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як правило, в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усних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письмових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наказах,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розпорядженнях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приймаються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без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попередньої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підготовки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22535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4832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32DDCE3-2E8E-7D4A-068A-59C3D02743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3728746"/>
              </p:ext>
            </p:extLst>
          </p:nvPr>
        </p:nvGraphicFramePr>
        <p:xfrm>
          <a:off x="1021996" y="85725"/>
          <a:ext cx="10154004" cy="503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7002">
                  <a:extLst>
                    <a:ext uri="{9D8B030D-6E8A-4147-A177-3AD203B41FA5}">
                      <a16:colId xmlns:a16="http://schemas.microsoft.com/office/drawing/2014/main" val="250032410"/>
                    </a:ext>
                  </a:extLst>
                </a:gridCol>
                <a:gridCol w="5077002">
                  <a:extLst>
                    <a:ext uri="{9D8B030D-6E8A-4147-A177-3AD203B41FA5}">
                      <a16:colId xmlns:a16="http://schemas.microsoft.com/office/drawing/2014/main" val="18444820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err="1"/>
                        <a:t>Критерій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b="1" dirty="0" err="1"/>
                        <a:t>Види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рішень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2350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/>
                        <a:t>За </a:t>
                      </a:r>
                      <a:r>
                        <a:rPr lang="ru-RU" b="1" dirty="0" err="1"/>
                        <a:t>рівнем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прийняття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— </a:t>
                      </a:r>
                      <a:r>
                        <a:rPr lang="ru-RU" dirty="0" err="1"/>
                        <a:t>рішення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організації</a:t>
                      </a:r>
                      <a:r>
                        <a:rPr lang="ru-RU" dirty="0"/>
                        <a:t> в </a:t>
                      </a:r>
                      <a:r>
                        <a:rPr lang="ru-RU" dirty="0" err="1"/>
                        <a:t>цілому</a:t>
                      </a:r>
                      <a:r>
                        <a:rPr lang="ru-RU" dirty="0"/>
                        <a:t>;</a:t>
                      </a:r>
                      <a:br>
                        <a:rPr lang="ru-RU" dirty="0"/>
                      </a:br>
                      <a:r>
                        <a:rPr lang="ru-RU" dirty="0"/>
                        <a:t>— </a:t>
                      </a:r>
                      <a:r>
                        <a:rPr lang="ru-RU" dirty="0" err="1"/>
                        <a:t>рішення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структурних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підрозділів</a:t>
                      </a:r>
                      <a:r>
                        <a:rPr lang="ru-RU" dirty="0"/>
                        <a:t>;</a:t>
                      </a:r>
                      <a:br>
                        <a:rPr lang="ru-RU" dirty="0"/>
                      </a:br>
                      <a:r>
                        <a:rPr lang="ru-RU" dirty="0"/>
                        <a:t>— </a:t>
                      </a:r>
                      <a:r>
                        <a:rPr lang="ru-RU" dirty="0" err="1"/>
                        <a:t>рішення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функціональних</a:t>
                      </a:r>
                      <a:r>
                        <a:rPr lang="ru-RU" dirty="0"/>
                        <a:t> служб;</a:t>
                      </a:r>
                      <a:br>
                        <a:rPr lang="ru-RU" dirty="0"/>
                      </a:br>
                      <a:r>
                        <a:rPr lang="ru-RU" dirty="0"/>
                        <a:t>— </a:t>
                      </a:r>
                      <a:r>
                        <a:rPr lang="ru-RU" dirty="0" err="1"/>
                        <a:t>рішення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окремих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працівників</a:t>
                      </a:r>
                      <a:r>
                        <a:rPr lang="ru-RU" dirty="0"/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3889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/>
                        <a:t>За </a:t>
                      </a:r>
                      <a:r>
                        <a:rPr lang="ru-RU" b="1" dirty="0" err="1"/>
                        <a:t>ступенем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обов’язковості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виконання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— </a:t>
                      </a:r>
                      <a:r>
                        <a:rPr lang="ru-RU" dirty="0" err="1"/>
                        <a:t>директивні</a:t>
                      </a:r>
                      <a:r>
                        <a:rPr lang="ru-RU" dirty="0"/>
                        <a:t>;</a:t>
                      </a:r>
                      <a:br>
                        <a:rPr lang="ru-RU" dirty="0"/>
                      </a:br>
                      <a:r>
                        <a:rPr lang="ru-RU" dirty="0"/>
                        <a:t>— </a:t>
                      </a:r>
                      <a:r>
                        <a:rPr lang="ru-RU" dirty="0" err="1"/>
                        <a:t>рекомендаційні</a:t>
                      </a:r>
                      <a:r>
                        <a:rPr lang="ru-RU" dirty="0"/>
                        <a:t> (</a:t>
                      </a:r>
                      <a:r>
                        <a:rPr lang="ru-RU" dirty="0" err="1"/>
                        <a:t>готуються</a:t>
                      </a:r>
                      <a:r>
                        <a:rPr lang="ru-RU" dirty="0"/>
                        <a:t> органами ради — </a:t>
                      </a:r>
                      <a:r>
                        <a:rPr lang="ru-RU" dirty="0" err="1"/>
                        <a:t>комітетами</a:t>
                      </a:r>
                      <a:r>
                        <a:rPr lang="ru-RU" dirty="0"/>
                        <a:t>, </a:t>
                      </a:r>
                      <a:r>
                        <a:rPr lang="ru-RU" dirty="0" err="1"/>
                        <a:t>комісіями</a:t>
                      </a:r>
                      <a:r>
                        <a:rPr lang="ru-RU" dirty="0"/>
                        <a:t>; </a:t>
                      </a:r>
                      <a:r>
                        <a:rPr lang="ru-RU" dirty="0" err="1"/>
                        <a:t>їх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виконання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бажане</a:t>
                      </a:r>
                      <a:r>
                        <a:rPr lang="ru-RU" dirty="0"/>
                        <a:t>, але не </a:t>
                      </a:r>
                      <a:r>
                        <a:rPr lang="ru-RU" dirty="0" err="1"/>
                        <a:t>обов’язкове</a:t>
                      </a:r>
                      <a:r>
                        <a:rPr lang="ru-RU" dirty="0"/>
                        <a:t>, </a:t>
                      </a:r>
                      <a:r>
                        <a:rPr lang="ru-RU" dirty="0" err="1"/>
                        <a:t>оскільки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ті</a:t>
                      </a:r>
                      <a:r>
                        <a:rPr lang="ru-RU" dirty="0"/>
                        <a:t>, кого </a:t>
                      </a:r>
                      <a:r>
                        <a:rPr lang="ru-RU" dirty="0" err="1"/>
                        <a:t>рішення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стосується</a:t>
                      </a:r>
                      <a:r>
                        <a:rPr lang="ru-RU" dirty="0"/>
                        <a:t>, не </a:t>
                      </a:r>
                      <a:r>
                        <a:rPr lang="ru-RU" dirty="0" err="1"/>
                        <a:t>є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підлеглими</a:t>
                      </a:r>
                      <a:r>
                        <a:rPr lang="ru-RU" dirty="0"/>
                        <a:t> тих, </a:t>
                      </a:r>
                      <a:r>
                        <a:rPr lang="ru-RU" dirty="0" err="1"/>
                        <a:t>хто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їх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приймає</a:t>
                      </a:r>
                      <a:r>
                        <a:rPr lang="ru-RU" dirty="0"/>
                        <a:t>);</a:t>
                      </a:r>
                      <a:br>
                        <a:rPr lang="ru-RU" dirty="0"/>
                      </a:br>
                      <a:r>
                        <a:rPr lang="ru-RU" dirty="0"/>
                        <a:t>— </a:t>
                      </a:r>
                      <a:r>
                        <a:rPr lang="ru-RU" dirty="0" err="1"/>
                        <a:t>орієнтаційні</a:t>
                      </a:r>
                      <a:r>
                        <a:rPr lang="ru-RU" dirty="0"/>
                        <a:t> (</a:t>
                      </a:r>
                      <a:r>
                        <a:rPr lang="ru-RU" dirty="0" err="1"/>
                        <a:t>призначені</a:t>
                      </a:r>
                      <a:r>
                        <a:rPr lang="ru-RU" dirty="0"/>
                        <a:t> для </a:t>
                      </a:r>
                      <a:r>
                        <a:rPr lang="ru-RU" dirty="0" err="1"/>
                        <a:t>нижчих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рівнів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управління</a:t>
                      </a:r>
                      <a:r>
                        <a:rPr lang="ru-RU" dirty="0"/>
                        <a:t>, </a:t>
                      </a:r>
                      <a:r>
                        <a:rPr lang="ru-RU" dirty="0" err="1"/>
                        <a:t>що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перебувають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під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значним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впливом</a:t>
                      </a:r>
                      <a:r>
                        <a:rPr lang="ru-RU" dirty="0"/>
                        <a:t> центру).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91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/>
                        <a:t>За характером </a:t>
                      </a:r>
                      <a:r>
                        <a:rPr lang="ru-RU" b="1" dirty="0" err="1"/>
                        <a:t>прийняття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— </a:t>
                      </a:r>
                      <a:r>
                        <a:rPr lang="ru-RU" dirty="0" err="1"/>
                        <a:t>вибіркові</a:t>
                      </a:r>
                      <a:r>
                        <a:rPr lang="ru-RU" dirty="0"/>
                        <a:t> (</a:t>
                      </a:r>
                      <a:r>
                        <a:rPr lang="ru-RU" dirty="0" err="1"/>
                        <a:t>стосуються</a:t>
                      </a:r>
                      <a:r>
                        <a:rPr lang="ru-RU" dirty="0"/>
                        <a:t> одного </a:t>
                      </a:r>
                      <a:r>
                        <a:rPr lang="ru-RU" dirty="0" err="1"/>
                        <a:t>чи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кількох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близьких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аспектів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проблеми</a:t>
                      </a:r>
                      <a:r>
                        <a:rPr lang="ru-RU" dirty="0"/>
                        <a:t>);</a:t>
                      </a:r>
                      <a:br>
                        <a:rPr lang="ru-RU" dirty="0"/>
                      </a:br>
                      <a:r>
                        <a:rPr lang="ru-RU" dirty="0"/>
                        <a:t>— </a:t>
                      </a:r>
                      <a:r>
                        <a:rPr lang="ru-RU" dirty="0" err="1"/>
                        <a:t>систематичні</a:t>
                      </a:r>
                      <a:r>
                        <a:rPr lang="ru-RU" dirty="0"/>
                        <a:t> (</a:t>
                      </a:r>
                      <a:r>
                        <a:rPr lang="ru-RU" dirty="0" err="1"/>
                        <a:t>охоплюють</a:t>
                      </a:r>
                      <a:r>
                        <a:rPr lang="ru-RU" dirty="0"/>
                        <a:t> проблему в </a:t>
                      </a:r>
                      <a:r>
                        <a:rPr lang="ru-RU" dirty="0" err="1"/>
                        <a:t>цілому</a:t>
                      </a:r>
                      <a:r>
                        <a:rPr lang="ru-RU" dirty="0"/>
                        <a:t>, в </a:t>
                      </a:r>
                      <a:r>
                        <a:rPr lang="ru-RU" dirty="0" err="1"/>
                        <a:t>усьому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її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різноманітті</a:t>
                      </a:r>
                      <a:r>
                        <a:rPr lang="ru-RU" dirty="0"/>
                        <a:t> та </a:t>
                      </a:r>
                      <a:r>
                        <a:rPr lang="ru-RU" dirty="0" err="1"/>
                        <a:t>взаємозв’язках</a:t>
                      </a:r>
                      <a:r>
                        <a:rPr lang="ru-RU" dirty="0"/>
                        <a:t>).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1613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5427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A959656-F13A-A99E-D214-DB204F5DEF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9726687"/>
              </p:ext>
            </p:extLst>
          </p:nvPr>
        </p:nvGraphicFramePr>
        <p:xfrm>
          <a:off x="1021997" y="401814"/>
          <a:ext cx="9604374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2187">
                  <a:extLst>
                    <a:ext uri="{9D8B030D-6E8A-4147-A177-3AD203B41FA5}">
                      <a16:colId xmlns:a16="http://schemas.microsoft.com/office/drawing/2014/main" val="2560697339"/>
                    </a:ext>
                  </a:extLst>
                </a:gridCol>
                <a:gridCol w="4802187">
                  <a:extLst>
                    <a:ext uri="{9D8B030D-6E8A-4147-A177-3AD203B41FA5}">
                      <a16:colId xmlns:a16="http://schemas.microsoft.com/office/drawing/2014/main" val="5777529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/>
                        <a:t>За способом </a:t>
                      </a:r>
                      <a:r>
                        <a:rPr lang="ru-RU" b="1" dirty="0" err="1"/>
                        <a:t>прийняття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— </a:t>
                      </a:r>
                      <a:r>
                        <a:rPr lang="ru-RU" b="1" dirty="0" err="1"/>
                        <a:t>консультативне</a:t>
                      </a:r>
                      <a:r>
                        <a:rPr lang="ru-RU" dirty="0"/>
                        <a:t> (</a:t>
                      </a:r>
                      <a:r>
                        <a:rPr lang="ru-RU" dirty="0" err="1"/>
                        <a:t>керівник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радиться</a:t>
                      </a:r>
                      <a:r>
                        <a:rPr lang="ru-RU" dirty="0"/>
                        <a:t> з </a:t>
                      </a:r>
                      <a:r>
                        <a:rPr lang="ru-RU" dirty="0" err="1"/>
                        <a:t>підлеглими</a:t>
                      </a:r>
                      <a:r>
                        <a:rPr lang="ru-RU" dirty="0"/>
                        <a:t>, </a:t>
                      </a:r>
                      <a:r>
                        <a:rPr lang="ru-RU" dirty="0" err="1"/>
                        <a:t>враховує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рекомендації</a:t>
                      </a:r>
                      <a:r>
                        <a:rPr lang="ru-RU" dirty="0"/>
                        <a:t>, але </a:t>
                      </a:r>
                      <a:r>
                        <a:rPr lang="ru-RU" dirty="0" err="1"/>
                        <a:t>приймає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остаточне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рішення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самостійно</a:t>
                      </a:r>
                      <a:r>
                        <a:rPr lang="ru-RU" dirty="0"/>
                        <a:t>);</a:t>
                      </a:r>
                      <a:br>
                        <a:rPr lang="ru-RU" dirty="0"/>
                      </a:br>
                      <a:r>
                        <a:rPr lang="ru-RU" dirty="0"/>
                        <a:t>— </a:t>
                      </a:r>
                      <a:r>
                        <a:rPr lang="ru-RU" b="1" dirty="0" err="1"/>
                        <a:t>спільне</a:t>
                      </a:r>
                      <a:r>
                        <a:rPr lang="ru-RU" dirty="0"/>
                        <a:t> (</a:t>
                      </a:r>
                      <a:r>
                        <a:rPr lang="ru-RU" dirty="0" err="1"/>
                        <a:t>ухвалюється</a:t>
                      </a:r>
                      <a:r>
                        <a:rPr lang="ru-RU" dirty="0"/>
                        <a:t> на </a:t>
                      </a:r>
                      <a:r>
                        <a:rPr lang="ru-RU" dirty="0" err="1"/>
                        <a:t>основі</a:t>
                      </a:r>
                      <a:r>
                        <a:rPr lang="ru-RU" dirty="0"/>
                        <a:t> консенсусу </a:t>
                      </a:r>
                      <a:r>
                        <a:rPr lang="ru-RU" dirty="0" err="1"/>
                        <a:t>всіх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учасників</a:t>
                      </a:r>
                      <a:r>
                        <a:rPr lang="ru-RU" dirty="0"/>
                        <a:t>);</a:t>
                      </a:r>
                      <a:br>
                        <a:rPr lang="ru-RU" dirty="0"/>
                      </a:br>
                      <a:r>
                        <a:rPr lang="ru-RU" dirty="0"/>
                        <a:t>— </a:t>
                      </a:r>
                      <a:r>
                        <a:rPr lang="ru-RU" b="1" dirty="0" err="1"/>
                        <a:t>парламентське</a:t>
                      </a:r>
                      <a:r>
                        <a:rPr lang="ru-RU" dirty="0"/>
                        <a:t> (</a:t>
                      </a:r>
                      <a:r>
                        <a:rPr lang="ru-RU" dirty="0" err="1"/>
                        <a:t>приймається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більшістю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учасників</a:t>
                      </a:r>
                      <a:r>
                        <a:rPr lang="ru-RU" dirty="0"/>
                        <a:t>, </a:t>
                      </a:r>
                      <a:r>
                        <a:rPr lang="ru-RU" dirty="0" err="1"/>
                        <a:t>які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беруть</a:t>
                      </a:r>
                      <a:r>
                        <a:rPr lang="ru-RU" dirty="0"/>
                        <a:t> участь у </a:t>
                      </a:r>
                      <a:r>
                        <a:rPr lang="ru-RU" dirty="0" err="1"/>
                        <a:t>розробці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рішення</a:t>
                      </a:r>
                      <a:r>
                        <a:rPr lang="ru-RU" dirty="0"/>
                        <a:t>).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389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/>
                        <a:t>З </a:t>
                      </a:r>
                      <a:r>
                        <a:rPr lang="ru-RU" b="1" dirty="0" err="1"/>
                        <a:t>погляду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принципового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підходу</a:t>
                      </a:r>
                      <a:r>
                        <a:rPr lang="ru-RU" b="1" dirty="0"/>
                        <a:t> до </a:t>
                      </a:r>
                      <a:r>
                        <a:rPr lang="ru-RU" b="1" dirty="0" err="1"/>
                        <a:t>варіантності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— </a:t>
                      </a:r>
                      <a:r>
                        <a:rPr lang="ru-RU" b="1" dirty="0" err="1"/>
                        <a:t>безальтернативне</a:t>
                      </a:r>
                      <a:r>
                        <a:rPr lang="ru-RU" dirty="0"/>
                        <a:t> (</a:t>
                      </a:r>
                      <a:r>
                        <a:rPr lang="ru-RU" dirty="0" err="1"/>
                        <a:t>існує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єдиний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зрозумілий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варіант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дії</a:t>
                      </a:r>
                      <a:r>
                        <a:rPr lang="ru-RU" dirty="0"/>
                        <a:t>, характерно для </a:t>
                      </a:r>
                      <a:r>
                        <a:rPr lang="ru-RU" dirty="0" err="1"/>
                        <a:t>простих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стандартних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ситуацій</a:t>
                      </a:r>
                      <a:r>
                        <a:rPr lang="ru-RU" dirty="0"/>
                        <a:t>);</a:t>
                      </a:r>
                      <a:br>
                        <a:rPr lang="ru-RU" dirty="0"/>
                      </a:br>
                      <a:r>
                        <a:rPr lang="ru-RU" dirty="0"/>
                        <a:t>— </a:t>
                      </a:r>
                      <a:r>
                        <a:rPr lang="ru-RU" b="1" dirty="0" err="1"/>
                        <a:t>бінарне</a:t>
                      </a:r>
                      <a:r>
                        <a:rPr lang="ru-RU" dirty="0"/>
                        <a:t> (</a:t>
                      </a:r>
                      <a:r>
                        <a:rPr lang="ru-RU" dirty="0" err="1"/>
                        <a:t>передбачає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наявність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однієї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альтернативи</a:t>
                      </a:r>
                      <a:r>
                        <a:rPr lang="ru-RU" dirty="0"/>
                        <a:t>);</a:t>
                      </a:r>
                      <a:br>
                        <a:rPr lang="ru-RU" dirty="0"/>
                      </a:br>
                      <a:r>
                        <a:rPr lang="ru-RU" dirty="0"/>
                        <a:t>— </a:t>
                      </a:r>
                      <a:r>
                        <a:rPr lang="ru-RU" b="1" dirty="0" err="1"/>
                        <a:t>багатоваріантне</a:t>
                      </a:r>
                      <a:r>
                        <a:rPr lang="ru-RU" dirty="0"/>
                        <a:t> (</a:t>
                      </a:r>
                      <a:r>
                        <a:rPr lang="ru-RU" dirty="0" err="1"/>
                        <a:t>можливий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вибір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із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великої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кількості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способів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дії</a:t>
                      </a:r>
                      <a:r>
                        <a:rPr lang="ru-RU" dirty="0"/>
                        <a:t>);</a:t>
                      </a:r>
                      <a:br>
                        <a:rPr lang="ru-RU" dirty="0"/>
                      </a:br>
                      <a:r>
                        <a:rPr lang="ru-RU" dirty="0"/>
                        <a:t>— </a:t>
                      </a:r>
                      <a:r>
                        <a:rPr lang="ru-RU" b="1" dirty="0" err="1"/>
                        <a:t>інноваційне</a:t>
                      </a:r>
                      <a:r>
                        <a:rPr lang="ru-RU" dirty="0"/>
                        <a:t> (</a:t>
                      </a:r>
                      <a:r>
                        <a:rPr lang="ru-RU" dirty="0" err="1"/>
                        <a:t>ґрунтується</a:t>
                      </a:r>
                      <a:r>
                        <a:rPr lang="ru-RU" dirty="0"/>
                        <a:t> на </a:t>
                      </a:r>
                      <a:r>
                        <a:rPr lang="ru-RU" dirty="0" err="1"/>
                        <a:t>поєднанні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найбільш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прийнятних</a:t>
                      </a:r>
                      <a:r>
                        <a:rPr lang="ru-RU" dirty="0"/>
                        <a:t> характеристик </a:t>
                      </a:r>
                      <a:r>
                        <a:rPr lang="ru-RU" dirty="0" err="1"/>
                        <a:t>різних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варіантів</a:t>
                      </a:r>
                      <a:r>
                        <a:rPr lang="ru-RU" dirty="0"/>
                        <a:t>, </a:t>
                      </a:r>
                      <a:r>
                        <a:rPr lang="ru-RU" dirty="0" err="1"/>
                        <a:t>що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були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відхилені</a:t>
                      </a:r>
                      <a:r>
                        <a:rPr lang="ru-RU" dirty="0"/>
                        <a:t> в </a:t>
                      </a:r>
                      <a:r>
                        <a:rPr lang="ru-RU" dirty="0" err="1"/>
                        <a:t>процесі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розробки</a:t>
                      </a:r>
                      <a:r>
                        <a:rPr lang="ru-RU" dirty="0"/>
                        <a:t>).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66775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5864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7A36D92-67A6-B842-8948-C31FCEA45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133" y="323386"/>
            <a:ext cx="10307722" cy="5142960"/>
          </a:xfrm>
        </p:spPr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найкращим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критеріїв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яке приводить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відмічених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дотримуватись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пред’являються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398692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33DDA7-CAA1-3985-1430-AEE9F6D73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1" y="101600"/>
            <a:ext cx="11413066" cy="5712178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/>
              <a:t>Визначаючи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до </a:t>
            </a:r>
            <a:r>
              <a:rPr lang="ru-RU" dirty="0" err="1"/>
              <a:t>управлінських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,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виходити</a:t>
            </a:r>
            <a:r>
              <a:rPr lang="ru-RU" dirty="0"/>
              <a:t> не з </a:t>
            </a:r>
            <a:r>
              <a:rPr lang="ru-RU" dirty="0" err="1"/>
              <a:t>суб’єктивних</a:t>
            </a:r>
            <a:r>
              <a:rPr lang="ru-RU" dirty="0"/>
              <a:t> </a:t>
            </a:r>
            <a:r>
              <a:rPr lang="ru-RU" dirty="0" err="1"/>
              <a:t>уявлень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приймають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керівників</a:t>
            </a:r>
            <a:r>
              <a:rPr lang="ru-RU" dirty="0"/>
              <a:t> </a:t>
            </a:r>
            <a:r>
              <a:rPr lang="ru-RU" dirty="0" err="1"/>
              <a:t>даної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, а з </a:t>
            </a:r>
            <a:r>
              <a:rPr lang="ru-RU" dirty="0" err="1"/>
              <a:t>принципів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виражають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</a:t>
            </a:r>
            <a:r>
              <a:rPr lang="ru-RU" dirty="0" err="1"/>
              <a:t>законів</a:t>
            </a:r>
            <a:r>
              <a:rPr lang="ru-RU" dirty="0"/>
              <a:t> і правила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в </a:t>
            </a:r>
            <a:r>
              <a:rPr lang="ru-RU" dirty="0" err="1"/>
              <a:t>реальних</a:t>
            </a:r>
            <a:r>
              <a:rPr lang="ru-RU" dirty="0"/>
              <a:t> </a:t>
            </a:r>
            <a:r>
              <a:rPr lang="ru-RU" dirty="0" err="1"/>
              <a:t>умовах</a:t>
            </a:r>
            <a:r>
              <a:rPr lang="ru-RU" dirty="0"/>
              <a:t>.</a:t>
            </a:r>
          </a:p>
          <a:p>
            <a:r>
              <a:rPr lang="ru-RU" dirty="0"/>
              <a:t>У даний час </a:t>
            </a:r>
            <a:r>
              <a:rPr lang="ru-RU" dirty="0" err="1"/>
              <a:t>пред’являються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до </a:t>
            </a:r>
            <a:r>
              <a:rPr lang="ru-RU" dirty="0" err="1"/>
              <a:t>управлінських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своєчасність</a:t>
            </a:r>
            <a:r>
              <a:rPr lang="ru-RU" b="1" dirty="0"/>
              <a:t> </a:t>
            </a:r>
            <a:r>
              <a:rPr lang="ru-RU" b="1" dirty="0" err="1"/>
              <a:t>розроблення</a:t>
            </a:r>
            <a:r>
              <a:rPr lang="ru-RU" b="1" dirty="0"/>
              <a:t>, </a:t>
            </a:r>
            <a:r>
              <a:rPr lang="ru-RU" b="1" dirty="0" err="1"/>
              <a:t>прийняття</a:t>
            </a:r>
            <a:r>
              <a:rPr lang="ru-RU" b="1" dirty="0"/>
              <a:t> і </a:t>
            </a:r>
            <a:r>
              <a:rPr lang="ru-RU" b="1" dirty="0" err="1"/>
              <a:t>реалізації</a:t>
            </a:r>
            <a:r>
              <a:rPr lang="ru-RU" dirty="0"/>
              <a:t> (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сприяє</a:t>
            </a:r>
            <a:r>
              <a:rPr lang="ru-RU" dirty="0"/>
              <a:t> </a:t>
            </a:r>
            <a:r>
              <a:rPr lang="ru-RU" dirty="0" err="1"/>
              <a:t>вирішенню</a:t>
            </a:r>
            <a:r>
              <a:rPr lang="ru-RU" dirty="0"/>
              <a:t> </a:t>
            </a:r>
            <a:r>
              <a:rPr lang="ru-RU" dirty="0" err="1"/>
              <a:t>виникаючих</a:t>
            </a:r>
            <a:r>
              <a:rPr lang="ru-RU" dirty="0"/>
              <a:t> проблем і </a:t>
            </a:r>
            <a:r>
              <a:rPr lang="ru-RU" dirty="0" err="1"/>
              <a:t>недопущенню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загострення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перетворення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персоналу в </a:t>
            </a:r>
            <a:r>
              <a:rPr lang="ru-RU" dirty="0" err="1"/>
              <a:t>марну</a:t>
            </a:r>
            <a:r>
              <a:rPr lang="ru-RU" dirty="0"/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наявність</a:t>
            </a:r>
            <a:r>
              <a:rPr lang="ru-RU" b="1" dirty="0"/>
              <a:t> </a:t>
            </a:r>
            <a:r>
              <a:rPr lang="ru-RU" b="1" dirty="0" err="1"/>
              <a:t>механізму</a:t>
            </a:r>
            <a:r>
              <a:rPr lang="ru-RU" b="1" dirty="0"/>
              <a:t> </a:t>
            </a:r>
            <a:r>
              <a:rPr lang="ru-RU" b="1" dirty="0" err="1"/>
              <a:t>реалізації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мети </a:t>
            </a:r>
            <a:r>
              <a:rPr lang="ru-RU" dirty="0" err="1"/>
              <a:t>дії</a:t>
            </a:r>
            <a:r>
              <a:rPr lang="ru-RU" dirty="0"/>
              <a:t>,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підлеглим</a:t>
            </a:r>
            <a:r>
              <a:rPr lang="ru-RU" dirty="0"/>
              <a:t> та порядку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, </a:t>
            </a:r>
            <a:r>
              <a:rPr lang="ru-RU" dirty="0" err="1"/>
              <a:t>мотивації</a:t>
            </a:r>
            <a:r>
              <a:rPr lang="ru-RU" dirty="0"/>
              <a:t>, контролю,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визначати</a:t>
            </a:r>
            <a:r>
              <a:rPr lang="ru-RU" dirty="0"/>
              <a:t> </a:t>
            </a:r>
            <a:r>
              <a:rPr lang="ru-RU" dirty="0" err="1"/>
              <a:t>необхідні</a:t>
            </a:r>
            <a:r>
              <a:rPr lang="ru-RU" dirty="0"/>
              <a:t> </a:t>
            </a:r>
            <a:r>
              <a:rPr lang="ru-RU" dirty="0" err="1"/>
              <a:t>організаційні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в </a:t>
            </a:r>
            <a:r>
              <a:rPr lang="ru-RU" dirty="0" err="1"/>
              <a:t>системі</a:t>
            </a:r>
            <a:r>
              <a:rPr lang="ru-RU" dirty="0"/>
              <a:t>, </a:t>
            </a:r>
            <a:r>
              <a:rPr lang="ru-RU" dirty="0" err="1"/>
              <a:t>призначеній</a:t>
            </a:r>
            <a:r>
              <a:rPr lang="ru-RU" dirty="0"/>
              <a:t> для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оптимальність</a:t>
            </a:r>
            <a:r>
              <a:rPr lang="ru-RU" dirty="0"/>
              <a:t> —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максимальної</a:t>
            </a:r>
            <a:r>
              <a:rPr lang="ru-RU" dirty="0"/>
              <a:t> </a:t>
            </a:r>
            <a:r>
              <a:rPr lang="ru-RU" dirty="0" err="1"/>
              <a:t>віддачі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потенційних</a:t>
            </a:r>
            <a:r>
              <a:rPr lang="ru-RU" dirty="0"/>
              <a:t> </a:t>
            </a:r>
            <a:r>
              <a:rPr lang="ru-RU" dirty="0" err="1"/>
              <a:t>можливостей</a:t>
            </a:r>
            <a:r>
              <a:rPr lang="ru-RU" dirty="0"/>
              <a:t> у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можливість</a:t>
            </a:r>
            <a:r>
              <a:rPr lang="ru-RU" b="1" dirty="0"/>
              <a:t> бути </a:t>
            </a:r>
            <a:r>
              <a:rPr lang="ru-RU" b="1" dirty="0" err="1"/>
              <a:t>реалізованими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забезпеченими</a:t>
            </a:r>
            <a:r>
              <a:rPr lang="ru-RU" dirty="0"/>
              <a:t> </a:t>
            </a:r>
            <a:r>
              <a:rPr lang="ru-RU" dirty="0" err="1"/>
              <a:t>відповідними</a:t>
            </a:r>
            <a:r>
              <a:rPr lang="ru-RU" dirty="0"/>
              <a:t> ресурсами (</a:t>
            </a:r>
            <a:r>
              <a:rPr lang="ru-RU" dirty="0" err="1"/>
              <a:t>управлінськими</a:t>
            </a:r>
            <a:r>
              <a:rPr lang="ru-RU" dirty="0"/>
              <a:t>, </a:t>
            </a:r>
            <a:r>
              <a:rPr lang="ru-RU" dirty="0" err="1"/>
              <a:t>матеріальними</a:t>
            </a:r>
            <a:r>
              <a:rPr lang="ru-RU" dirty="0"/>
              <a:t>, </a:t>
            </a:r>
            <a:r>
              <a:rPr lang="ru-RU" dirty="0" err="1"/>
              <a:t>людськими</a:t>
            </a:r>
            <a:r>
              <a:rPr lang="ru-RU" dirty="0"/>
              <a:t>, </a:t>
            </a:r>
            <a:r>
              <a:rPr lang="ru-RU" dirty="0" err="1"/>
              <a:t>правовими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недопущення</a:t>
            </a:r>
            <a:r>
              <a:rPr lang="ru-RU" b="1" dirty="0"/>
              <a:t> </a:t>
            </a:r>
            <a:r>
              <a:rPr lang="ru-RU" b="1" dirty="0" err="1"/>
              <a:t>конфліктів</a:t>
            </a:r>
            <a:r>
              <a:rPr lang="ru-RU" dirty="0"/>
              <a:t>, </a:t>
            </a:r>
            <a:r>
              <a:rPr lang="ru-RU" dirty="0" err="1"/>
              <a:t>відповідність</a:t>
            </a:r>
            <a:r>
              <a:rPr lang="ru-RU" dirty="0"/>
              <a:t> </a:t>
            </a:r>
            <a:r>
              <a:rPr lang="ru-RU" dirty="0" err="1"/>
              <a:t>використовуваної</a:t>
            </a:r>
            <a:r>
              <a:rPr lang="ru-RU" dirty="0"/>
              <a:t> в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психології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гнучкість</a:t>
            </a:r>
            <a:r>
              <a:rPr lang="ru-RU" dirty="0"/>
              <a:t> —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, </a:t>
            </a:r>
            <a:r>
              <a:rPr lang="ru-RU" dirty="0" err="1"/>
              <a:t>корекції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при </a:t>
            </a:r>
            <a:r>
              <a:rPr lang="ru-RU" dirty="0" err="1"/>
              <a:t>зміні</a:t>
            </a:r>
            <a:r>
              <a:rPr lang="ru-RU" dirty="0"/>
              <a:t> умов і </a:t>
            </a:r>
            <a:r>
              <a:rPr lang="ru-RU" dirty="0" err="1"/>
              <a:t>ситуацій</a:t>
            </a:r>
            <a:r>
              <a:rPr lang="ru-RU" dirty="0"/>
              <a:t>;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верифікації</a:t>
            </a:r>
            <a:r>
              <a:rPr lang="ru-RU" dirty="0"/>
              <a:t> та контролю </a:t>
            </a:r>
            <a:r>
              <a:rPr lang="ru-RU" dirty="0" err="1"/>
              <a:t>виконання</a:t>
            </a:r>
            <a:r>
              <a:rPr lang="ru-RU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оригінальність</a:t>
            </a:r>
            <a:r>
              <a:rPr lang="ru-RU" b="1" dirty="0"/>
              <a:t> і </a:t>
            </a:r>
            <a:r>
              <a:rPr lang="ru-RU" b="1" dirty="0" err="1"/>
              <a:t>несподіваність</a:t>
            </a:r>
            <a:r>
              <a:rPr lang="ru-RU" b="1" dirty="0"/>
              <a:t> для конкурента</a:t>
            </a:r>
            <a:r>
              <a:rPr lang="ru-RU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зрозумілість</a:t>
            </a:r>
            <a:r>
              <a:rPr lang="ru-RU" b="1" dirty="0"/>
              <a:t> за формою і </a:t>
            </a:r>
            <a:r>
              <a:rPr lang="ru-RU" b="1" dirty="0" err="1"/>
              <a:t>обґрунтованість</a:t>
            </a:r>
            <a:r>
              <a:rPr lang="ru-RU" dirty="0"/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524232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4A2F796-D91D-6547-8634-FC294CB71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5" y="278780"/>
            <a:ext cx="10564200" cy="5187565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Ієрархічність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структуру,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склалися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[11, с. 33]: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життєдіяльність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інколи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званий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маркетингу,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об'єднані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основам,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ідеологіі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організаційного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А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̆); Б – начальники служб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̈); В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тактичного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головною метою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основа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задуму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найважливіші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270745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766E22D-0D57-AB44-AA72-3D5B5D8E0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23" y="390294"/>
            <a:ext cx="10396932" cy="507605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місією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констатацію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філософіі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і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широкии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̆)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твердження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розкриває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в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 –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стан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бажании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результат, до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разом. </a:t>
            </a: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час не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склалася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стратегією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план, і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модель, і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в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</a:p>
          <a:p>
            <a:pPr algn="just"/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Місія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орієнтири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і служить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оточуючих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вирішити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способом у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формулюються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управлінському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задуму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Постановка мети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результат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досягнутии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зроблене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3477986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4C9C09D-2B48-2242-A5FF-ADCC6DCE0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829" y="301084"/>
            <a:ext cx="10330025" cy="5165262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багатоцільові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взаємозв'язаних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“дерева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̆”.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задум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систему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прийнявши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мету (“дерево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̆”),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 “дерево”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взаємозв'язаних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взаємозалежних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мети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(для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мети,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погодженим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ресурсами. </a:t>
            </a:r>
          </a:p>
          <a:p>
            <a:pPr algn="just"/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об’єктами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і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інвестиційнии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організаційнии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(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організаційних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̆) і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(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особовии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і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колективнии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̆)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2904625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8EB35F9-0D03-6F4F-A207-8E0B87722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713" y="167268"/>
            <a:ext cx="10486142" cy="5299077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ініціативою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тактичного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взаємозв'язку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відмічаються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947797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FEBD88C-B44E-B24A-950B-853DDAF64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667" y="301083"/>
            <a:ext cx="11392416" cy="5659449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момент часу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мети.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детермінованих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100%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ним шлях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мети,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стикається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знати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прийоми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взаємопов’язаних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 постановку мети;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альтернативою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й контролю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1631617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C97E23F-5987-4D4D-87FD-9EDF67483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771" y="278780"/>
            <a:ext cx="10408083" cy="5187565"/>
          </a:xfrm>
        </p:spPr>
        <p:txBody>
          <a:bodyPr/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формалізаціі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2888149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FC43DE-F16B-B31A-08C6-113517560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8" y="104608"/>
            <a:ext cx="9603275" cy="471125"/>
          </a:xfrm>
        </p:spPr>
        <p:txBody>
          <a:bodyPr>
            <a:normAutofit fontScale="90000"/>
          </a:bodyPr>
          <a:lstStyle/>
          <a:p>
            <a:r>
              <a:rPr lang="uk-UA" dirty="0"/>
              <a:t>Форми вираження господарських рішень</a:t>
            </a:r>
            <a:endParaRPr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6F2EBAA3-6F23-0229-4533-7D23C862DE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973665"/>
              </p:ext>
            </p:extLst>
          </p:nvPr>
        </p:nvGraphicFramePr>
        <p:xfrm>
          <a:off x="1557865" y="515725"/>
          <a:ext cx="9731023" cy="5191761"/>
        </p:xfrm>
        <a:graphic>
          <a:graphicData uri="http://schemas.openxmlformats.org/drawingml/2006/table">
            <a:tbl>
              <a:tblPr/>
              <a:tblGrid>
                <a:gridCol w="1968923">
                  <a:extLst>
                    <a:ext uri="{9D8B030D-6E8A-4147-A177-3AD203B41FA5}">
                      <a16:colId xmlns:a16="http://schemas.microsoft.com/office/drawing/2014/main" val="2797263722"/>
                    </a:ext>
                  </a:extLst>
                </a:gridCol>
                <a:gridCol w="7762100">
                  <a:extLst>
                    <a:ext uri="{9D8B030D-6E8A-4147-A177-3AD203B41FA5}">
                      <a16:colId xmlns:a16="http://schemas.microsoft.com/office/drawing/2014/main" val="738358802"/>
                    </a:ext>
                  </a:extLst>
                </a:gridCol>
              </a:tblGrid>
              <a:tr h="217311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</a:t>
                      </a:r>
                    </a:p>
                  </a:txBody>
                  <a:tcPr marL="54328" marR="54328" marT="27164" marB="271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Сутність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28" marR="54328" marT="27164" marB="271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755038"/>
                  </a:ext>
                </a:extLst>
              </a:tr>
              <a:tr h="543278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28" marR="54328" marT="27164" marB="271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Рішення широкого кола державних і суспільних організацій; може мати міжнародний характер</a:t>
                      </a:r>
                    </a:p>
                  </a:txBody>
                  <a:tcPr marL="54328" marR="54328" marT="27164" marB="271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0105143"/>
                  </a:ext>
                </a:extLst>
              </a:tr>
              <a:tr h="543278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Акцепт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28" marR="54328" marT="27164" marB="271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Рішення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щодо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прийому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пропозицій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укладання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угод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запропонованих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оферті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умовах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28" marR="54328" marT="27164" marB="271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1330648"/>
                  </a:ext>
                </a:extLst>
              </a:tr>
              <a:tr h="543278">
                <a:tc>
                  <a:txBody>
                    <a:bodyPr/>
                    <a:lstStyle/>
                    <a:p>
                      <a:r>
                        <a:rPr lang="ru-RU" sz="1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Бюлетень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28" marR="54328" marT="27164" marB="271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Рішення керівника щодо короткого повідомлення підлеглих про стан справ; суспільне значення</a:t>
                      </a:r>
                    </a:p>
                  </a:txBody>
                  <a:tcPr marL="54328" marR="54328" marT="27164" marB="271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1223256"/>
                  </a:ext>
                </a:extLst>
              </a:tr>
              <a:tr h="543278">
                <a:tc>
                  <a:txBody>
                    <a:bodyPr/>
                    <a:lstStyle/>
                    <a:p>
                      <a:r>
                        <a:rPr lang="ru-RU" sz="1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Вказівка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28" marR="54328" marT="27164" marB="271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Рішення методичного, технологічного характеру, яке реалізується у формі настанов та роз’яснень</a:t>
                      </a:r>
                    </a:p>
                  </a:txBody>
                  <a:tcPr marL="54328" marR="54328" marT="27164" marB="271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9688326"/>
                  </a:ext>
                </a:extLst>
              </a:tr>
              <a:tr h="217311">
                <a:tc>
                  <a:txBody>
                    <a:bodyPr/>
                    <a:lstStyle/>
                    <a:p>
                      <a:r>
                        <a:rPr lang="ru-RU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Декларація</a:t>
                      </a:r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28" marR="54328" marT="27164" marB="271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Урочиста програмна заява керівника</a:t>
                      </a:r>
                    </a:p>
                  </a:txBody>
                  <a:tcPr marL="54328" marR="54328" marT="27164" marB="271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4174203"/>
                  </a:ext>
                </a:extLst>
              </a:tr>
              <a:tr h="706261">
                <a:tc>
                  <a:txBody>
                    <a:bodyPr/>
                    <a:lstStyle/>
                    <a:p>
                      <a:r>
                        <a:rPr lang="ru-RU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Договір</a:t>
                      </a:r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28" marR="54328" marT="27164" marB="271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Рішення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щодо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спільних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робіт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із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зазначенням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взаємних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прав і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зобов’язань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комерційних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некомерційних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сферах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діяльності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28" marR="54328" marT="27164" marB="271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1756752"/>
                  </a:ext>
                </a:extLst>
              </a:tr>
              <a:tr h="380294">
                <a:tc>
                  <a:txBody>
                    <a:bodyPr/>
                    <a:lstStyle/>
                    <a:p>
                      <a:r>
                        <a:rPr lang="ru-RU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Закон</a:t>
                      </a:r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28" marR="54328" marT="27164" marB="271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Рішення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державної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влади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яке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має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загальнообов’язковий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незмінний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характер</a:t>
                      </a:r>
                    </a:p>
                  </a:txBody>
                  <a:tcPr marL="54328" marR="54328" marT="27164" marB="271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0259179"/>
                  </a:ext>
                </a:extLst>
              </a:tr>
              <a:tr h="217311">
                <a:tc>
                  <a:txBody>
                    <a:bodyPr/>
                    <a:lstStyle/>
                    <a:p>
                      <a:r>
                        <a:rPr lang="ru-RU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Заява</a:t>
                      </a:r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28" marR="54328" marT="27164" marB="271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Офіційна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заява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керівника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найвищого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рангу</a:t>
                      </a:r>
                    </a:p>
                  </a:txBody>
                  <a:tcPr marL="54328" marR="54328" marT="27164" marB="271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1136253"/>
                  </a:ext>
                </a:extLst>
              </a:tr>
              <a:tr h="380294">
                <a:tc>
                  <a:txBody>
                    <a:bodyPr/>
                    <a:lstStyle/>
                    <a:p>
                      <a:r>
                        <a:rPr lang="ru-RU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Повідомлення про зміну</a:t>
                      </a:r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28" marR="54328" marT="27164" marB="271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Рішення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щодо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суттєвих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змін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будь-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якій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діяльності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28" marR="54328" marT="27164" marB="271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3718032"/>
                  </a:ext>
                </a:extLst>
              </a:tr>
              <a:tr h="380294">
                <a:tc>
                  <a:txBody>
                    <a:bodyPr/>
                    <a:lstStyle/>
                    <a:p>
                      <a:r>
                        <a:rPr lang="ru-RU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Інструкція</a:t>
                      </a:r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28" marR="54328" marT="27164" marB="271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Рішення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яке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встановлює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порядок та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спосіб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виконання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будь-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якої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дії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28" marR="54328" marT="27164" marB="271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6003151"/>
                  </a:ext>
                </a:extLst>
              </a:tr>
              <a:tr h="217311">
                <a:tc>
                  <a:txBody>
                    <a:bodyPr/>
                    <a:lstStyle/>
                    <a:p>
                      <a:r>
                        <a:rPr lang="ru-RU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Кодекс</a:t>
                      </a:r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28" marR="54328" marT="27164" marB="271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Збірка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законів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28" marR="54328" marT="27164" marB="271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36085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18932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CDAE693-CFA1-5644-8D16-B3507EEF15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688" y="745803"/>
            <a:ext cx="10888662" cy="4253556"/>
          </a:xfrm>
        </p:spPr>
      </p:pic>
    </p:spTree>
    <p:extLst>
      <p:ext uri="{BB962C8B-B14F-4D97-AF65-F5344CB8AC3E}">
        <p14:creationId xmlns:p14="http://schemas.microsoft.com/office/powerpoint/2010/main" val="3048226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354D47B-D482-094A-B4CD-C5948D666B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5319" y="268288"/>
            <a:ext cx="9346336" cy="5197475"/>
          </a:xfrm>
        </p:spPr>
      </p:pic>
    </p:spTree>
    <p:extLst>
      <p:ext uri="{BB962C8B-B14F-4D97-AF65-F5344CB8AC3E}">
        <p14:creationId xmlns:p14="http://schemas.microsoft.com/office/powerpoint/2010/main" val="6054578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E106531-AD8E-9F4D-B2EF-0D3322A463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0538" y="1540492"/>
            <a:ext cx="10564812" cy="2808641"/>
          </a:xfrm>
        </p:spPr>
      </p:pic>
    </p:spTree>
    <p:extLst>
      <p:ext uri="{BB962C8B-B14F-4D97-AF65-F5344CB8AC3E}">
        <p14:creationId xmlns:p14="http://schemas.microsoft.com/office/powerpoint/2010/main" val="22323323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578D558-3A4C-BF43-B2D5-E4ECBF928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1" y="234176"/>
            <a:ext cx="10876434" cy="523216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формах 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наказу, плану, угоди, договору,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̈, наказу та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способами.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наведено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1.3.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бесіда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засідання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роз’яснення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2005708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ED28614-103D-D148-A540-23F0408752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8576" y="148081"/>
            <a:ext cx="7555135" cy="5317682"/>
          </a:xfrm>
        </p:spPr>
      </p:pic>
    </p:spTree>
    <p:extLst>
      <p:ext uri="{BB962C8B-B14F-4D97-AF65-F5344CB8AC3E}">
        <p14:creationId xmlns:p14="http://schemas.microsoft.com/office/powerpoint/2010/main" val="31004282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C231B15-F1F5-6942-A7C8-F7644F181D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784" y="144966"/>
            <a:ext cx="8708313" cy="5320797"/>
          </a:xfrm>
        </p:spPr>
      </p:pic>
    </p:spTree>
    <p:extLst>
      <p:ext uri="{BB962C8B-B14F-4D97-AF65-F5344CB8AC3E}">
        <p14:creationId xmlns:p14="http://schemas.microsoft.com/office/powerpoint/2010/main" val="37007099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6C0437B-8CF6-DA47-BA9A-37D2E5A93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5" y="89210"/>
            <a:ext cx="10564200" cy="5377135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1.4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відмітити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й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найкращого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часом, ресурсами,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1671416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5800D2E-45EB-4E4D-83A0-5B98513E4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" y="178420"/>
            <a:ext cx="10586503" cy="5287925"/>
          </a:xfrm>
        </p:spPr>
        <p:txBody>
          <a:bodyPr>
            <a:norm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імовірність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функціонально-вартісного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469210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E7F4B47-5F98-EA41-A072-8800A11E7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225" y="289932"/>
            <a:ext cx="10374630" cy="5176413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(ГР)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мети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результатами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єдиноі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безлічі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альтернатив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безцільнии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вольового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акту особи,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(ОПР)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думок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8280429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BEF6C4C-5809-A74A-BBFE-B950F1B14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561" y="278780"/>
            <a:ext cx="10497293" cy="518756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дерева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багатоваріантності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наведено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1.5.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7796494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D710B1D-4940-AC45-8F65-82827A2983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9795" y="79602"/>
            <a:ext cx="8463775" cy="5756392"/>
          </a:xfrm>
        </p:spPr>
      </p:pic>
    </p:spTree>
    <p:extLst>
      <p:ext uri="{BB962C8B-B14F-4D97-AF65-F5344CB8AC3E}">
        <p14:creationId xmlns:p14="http://schemas.microsoft.com/office/powerpoint/2010/main" val="36317768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D928D10-E849-4549-965B-43205BB047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9117" y="512956"/>
            <a:ext cx="9913774" cy="4740934"/>
          </a:xfrm>
        </p:spPr>
      </p:pic>
    </p:spTree>
    <p:extLst>
      <p:ext uri="{BB962C8B-B14F-4D97-AF65-F5344CB8AC3E}">
        <p14:creationId xmlns:p14="http://schemas.microsoft.com/office/powerpoint/2010/main" val="8289916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E30F8C6-1654-B045-93C4-E71AB0C88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99" y="167268"/>
            <a:ext cx="10619956" cy="5299077"/>
          </a:xfrm>
        </p:spPr>
        <p:txBody>
          <a:bodyPr>
            <a:norm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̆.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[7, с. 65]: </a:t>
            </a:r>
          </a:p>
          <a:p>
            <a:pPr lvl="1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таким чином,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охоплювало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контроль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̈); </a:t>
            </a:r>
          </a:p>
          <a:p>
            <a:pPr lvl="1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1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досяжних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часу;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̈); </a:t>
            </a:r>
          </a:p>
          <a:p>
            <a:pPr lvl="1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перед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lvl="1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 сторону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lvl="1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̈; </a:t>
            </a:r>
          </a:p>
          <a:p>
            <a:pPr lvl="1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1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масштаб часу;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5774852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CD8DE79-A9F8-A544-9705-0732A4233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747" y="323386"/>
            <a:ext cx="10631108" cy="514296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віддачі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потенційних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правомірність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несуперечність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нормативно-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актам);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гнучким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 та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алгоритму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й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правового,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верифікаціі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та контролю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6396287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05C5A14-3449-8047-876D-086440445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073" y="289932"/>
            <a:ext cx="10385781" cy="517641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низки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фактор;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інформаційнии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фактор;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організаційнии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фактор;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запасу часу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надійність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стійкість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фактор.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перешкоджати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1015457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39B8EE0-B703-3841-9937-4CC9BEF28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141" y="323386"/>
            <a:ext cx="10675713" cy="514296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недооцінка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проблем,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невміння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розпізнати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затягування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невиважена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брак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наполегливості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короткозорість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слабка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неадекватні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уповноважити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(брак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некомпетентність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згладжування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гострих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нерішучість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суб’єктивізм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9191891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8EF833B-581D-4A4C-BA8C-D1E5C6743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621" y="457200"/>
            <a:ext cx="10419234" cy="5009145"/>
          </a:xfrm>
        </p:spPr>
        <p:txBody>
          <a:bodyPr>
            <a:normAutofit fontScale="77500" lnSpcReduction="20000"/>
          </a:bodyPr>
          <a:lstStyle/>
          <a:p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неякісних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округлення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інформаційних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до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десятих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упереджень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гуманність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передумова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вжиття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профілактичних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дисциплінованість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персоналу;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запасного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̆;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наполегливе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Індикаторами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служать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фондовіддача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матеріалоємність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7940011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EF77F8E-EA53-8D41-8771-16DCF419A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468" y="211874"/>
            <a:ext cx="11240429" cy="5564458"/>
          </a:xfrm>
        </p:spPr>
        <p:txBody>
          <a:bodyPr>
            <a:norm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мети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надійність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прогнозованість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взаємопов’язаність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1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над структурою). </a:t>
            </a:r>
          </a:p>
          <a:p>
            <a:pPr lvl="1"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виявиться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підготовленості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786707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D8AD7-762F-4641-BB89-F8347024E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469" y="356840"/>
            <a:ext cx="10430386" cy="510950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такого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(менеджер,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об’єкта-виконавця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предмета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мети й причини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взаємопов'язаних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аспектах.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організаційні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соціально-психологічні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Організаційна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організаційноі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порядок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себе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шляхів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виникаючих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12044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DD87CC-AFF0-1896-649A-1EB97A015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379" y="124178"/>
            <a:ext cx="11367910" cy="5342167"/>
          </a:xfrm>
        </p:spPr>
        <p:txBody>
          <a:bodyPr/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розроблюваних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розроблюваних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людино-машинних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Соціально-психологічна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ілюструє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 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внутрішньоколективних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взаємовідносин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08339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4CE88CA-BD72-8446-8144-027F75C6C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" y="312234"/>
            <a:ext cx="11240429" cy="5154111"/>
          </a:xfrm>
        </p:spPr>
        <p:txBody>
          <a:bodyPr/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ієрархічними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посадовими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особами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основу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b="1" dirty="0"/>
          </a:p>
          <a:p>
            <a:pPr algn="just"/>
            <a:r>
              <a:rPr lang="ru-RU" b="1" dirty="0"/>
              <a:t>КЛАСИФІКАЦІЇ ГОСПОДАРСЬКИХ РІШЕНЬ </a:t>
            </a:r>
            <a:r>
              <a:rPr lang="ru-RU" b="1" dirty="0" err="1"/>
              <a:t>предсталена</a:t>
            </a:r>
            <a:r>
              <a:rPr lang="ru-RU" b="1" dirty="0"/>
              <a:t> </a:t>
            </a:r>
            <a:r>
              <a:rPr lang="ru-RU" b="1" dirty="0" err="1"/>
              <a:t>далі</a:t>
            </a:r>
            <a:r>
              <a:rPr lang="ru-RU" b="1" dirty="0"/>
              <a:t> в </a:t>
            </a:r>
            <a:r>
              <a:rPr lang="ru-RU" b="1" dirty="0" err="1"/>
              <a:t>таблиці</a:t>
            </a:r>
            <a:r>
              <a:rPr lang="ru-RU" b="1" dirty="0"/>
              <a:t> </a:t>
            </a:r>
            <a:endParaRPr lang="ru-RU" dirty="0"/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486143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AF11736-849F-750F-BF20-669C67E0A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1" y="101600"/>
            <a:ext cx="11571110" cy="5475111"/>
          </a:xfrm>
        </p:spPr>
        <p:txBody>
          <a:bodyPr/>
          <a:lstStyle/>
          <a:p>
            <a:endParaRPr lang="uk-UA" dirty="0"/>
          </a:p>
          <a:p>
            <a:endParaRPr dirty="0"/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3F74B92C-E85B-17B7-5C1A-90504A53EC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2237481"/>
              </p:ext>
            </p:extLst>
          </p:nvPr>
        </p:nvGraphicFramePr>
        <p:xfrm>
          <a:off x="880531" y="270933"/>
          <a:ext cx="10893779" cy="58803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74108">
                  <a:extLst>
                    <a:ext uri="{9D8B030D-6E8A-4147-A177-3AD203B41FA5}">
                      <a16:colId xmlns:a16="http://schemas.microsoft.com/office/drawing/2014/main" val="693376874"/>
                    </a:ext>
                  </a:extLst>
                </a:gridCol>
                <a:gridCol w="6519671">
                  <a:extLst>
                    <a:ext uri="{9D8B030D-6E8A-4147-A177-3AD203B41FA5}">
                      <a16:colId xmlns:a16="http://schemas.microsoft.com/office/drawing/2014/main" val="2033506613"/>
                    </a:ext>
                  </a:extLst>
                </a:gridCol>
              </a:tblGrid>
              <a:tr h="485423">
                <a:tc>
                  <a:txBody>
                    <a:bodyPr/>
                    <a:lstStyle/>
                    <a:p>
                      <a:pPr algn="ctr"/>
                      <a:r>
                        <a:rPr lang="ru-RU" dirty="0" err="1"/>
                        <a:t>Ознаки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/>
                        <a:t>Види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господарських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рішень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2071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/>
                        <a:t>За </a:t>
                      </a:r>
                      <a:r>
                        <a:rPr lang="ru-RU" b="1" dirty="0" err="1"/>
                        <a:t>ступенем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невизначеності</a:t>
                      </a:r>
                      <a:r>
                        <a:rPr lang="ru-RU" b="1" dirty="0"/>
                        <a:t> (</a:t>
                      </a:r>
                      <a:r>
                        <a:rPr lang="ru-RU" b="1" dirty="0" err="1"/>
                        <a:t>повноти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інформації</a:t>
                      </a:r>
                      <a:r>
                        <a:rPr lang="ru-RU" b="1" dirty="0"/>
                        <a:t>)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— прийняті в умовах визначеності; </a:t>
                      </a:r>
                      <a:br>
                        <a:rPr lang="ru-RU"/>
                      </a:br>
                      <a:r>
                        <a:rPr lang="ru-RU"/>
                        <a:t>— прийняті в умовах невизначеності; </a:t>
                      </a:r>
                      <a:br>
                        <a:rPr lang="ru-RU"/>
                      </a:br>
                      <a:r>
                        <a:rPr lang="ru-RU"/>
                        <a:t>— прийняті в умовах ризику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5859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/>
                        <a:t>За метою</a:t>
                      </a:r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— комерційні; </a:t>
                      </a:r>
                      <a:br>
                        <a:rPr lang="ru-RU"/>
                      </a:br>
                      <a:r>
                        <a:rPr lang="ru-RU"/>
                        <a:t>— некомерційні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2549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/>
                        <a:t>За типом застосовуваних критеріїв і часу (швидкості) вирішення завдань</a:t>
                      </a:r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— автоматичні (прийняті миттєво: питання-відповідь); </a:t>
                      </a:r>
                      <a:br>
                        <a:rPr lang="ru-RU"/>
                      </a:br>
                      <a:r>
                        <a:rPr lang="ru-RU"/>
                        <a:t>— бліц-рішення (прийняті за кілька хвилин); </a:t>
                      </a:r>
                      <a:br>
                        <a:rPr lang="ru-RU"/>
                      </a:br>
                      <a:r>
                        <a:rPr lang="ru-RU"/>
                        <a:t>— експрес-рішення — приймаються протягом кількох годин; </a:t>
                      </a:r>
                      <a:br>
                        <a:rPr lang="ru-RU"/>
                      </a:br>
                      <a:r>
                        <a:rPr lang="ru-RU"/>
                        <a:t>— лонгіровані — вироблення рішень впродовж тижнів і місяців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78385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/>
                        <a:t>За сферою дії</a:t>
                      </a:r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— технічні (приймаються з приводу об’єктивних факторів діяльності — використання устаткування, технологій тощо); </a:t>
                      </a:r>
                      <a:br>
                        <a:rPr lang="ru-RU"/>
                      </a:br>
                      <a:r>
                        <a:rPr lang="ru-RU"/>
                        <a:t>— економічні (пов’язані з витратами підприємства й зумовлені ними); </a:t>
                      </a:r>
                      <a:br>
                        <a:rPr lang="ru-RU"/>
                      </a:br>
                      <a:r>
                        <a:rPr lang="ru-RU"/>
                        <a:t>— соціальні (приймаються стосовно умов праці персоналу, її оплати, пільг, гарантій)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9403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/>
                        <a:t>За </a:t>
                      </a:r>
                      <a:r>
                        <a:rPr lang="ru-RU" b="1" dirty="0" err="1"/>
                        <a:t>рівнем</a:t>
                      </a:r>
                      <a:r>
                        <a:rPr lang="ru-RU" b="1" dirty="0"/>
                        <a:t> </a:t>
                      </a:r>
                      <a:r>
                        <a:rPr lang="ru-RU" b="1" dirty="0" err="1"/>
                        <a:t>управління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— </a:t>
                      </a:r>
                      <a:r>
                        <a:rPr lang="ru-RU" dirty="0" err="1"/>
                        <a:t>прийняті</a:t>
                      </a:r>
                      <a:r>
                        <a:rPr lang="ru-RU" dirty="0"/>
                        <a:t> на </a:t>
                      </a:r>
                      <a:r>
                        <a:rPr lang="ru-RU" dirty="0" err="1"/>
                        <a:t>вищому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рівні</a:t>
                      </a:r>
                      <a:r>
                        <a:rPr lang="ru-RU" dirty="0"/>
                        <a:t>; </a:t>
                      </a:r>
                      <a:br>
                        <a:rPr lang="ru-RU" dirty="0"/>
                      </a:br>
                      <a:r>
                        <a:rPr lang="ru-RU" dirty="0"/>
                        <a:t>— </a:t>
                      </a:r>
                      <a:r>
                        <a:rPr lang="ru-RU" dirty="0" err="1"/>
                        <a:t>прийняті</a:t>
                      </a:r>
                      <a:r>
                        <a:rPr lang="ru-RU" dirty="0"/>
                        <a:t> на </a:t>
                      </a:r>
                      <a:r>
                        <a:rPr lang="ru-RU" dirty="0" err="1"/>
                        <a:t>середньому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рівні</a:t>
                      </a:r>
                      <a:r>
                        <a:rPr lang="ru-RU" dirty="0"/>
                        <a:t>; </a:t>
                      </a:r>
                      <a:br>
                        <a:rPr lang="ru-RU" dirty="0"/>
                      </a:br>
                      <a:r>
                        <a:rPr lang="ru-RU" dirty="0"/>
                        <a:t>— </a:t>
                      </a:r>
                      <a:r>
                        <a:rPr lang="ru-RU" dirty="0" err="1"/>
                        <a:t>прийняті</a:t>
                      </a:r>
                      <a:r>
                        <a:rPr lang="ru-RU" dirty="0"/>
                        <a:t> на </a:t>
                      </a:r>
                      <a:r>
                        <a:rPr lang="ru-RU" dirty="0" err="1"/>
                        <a:t>нижчому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рівні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91209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4339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4FD8815-1BB5-C8EE-173D-F42C621FD3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8426164"/>
              </p:ext>
            </p:extLst>
          </p:nvPr>
        </p:nvGraphicFramePr>
        <p:xfrm>
          <a:off x="914399" y="654756"/>
          <a:ext cx="10600268" cy="47526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00134">
                  <a:extLst>
                    <a:ext uri="{9D8B030D-6E8A-4147-A177-3AD203B41FA5}">
                      <a16:colId xmlns:a16="http://schemas.microsoft.com/office/drawing/2014/main" val="43474360"/>
                    </a:ext>
                  </a:extLst>
                </a:gridCol>
                <a:gridCol w="5300134">
                  <a:extLst>
                    <a:ext uri="{9D8B030D-6E8A-4147-A177-3AD203B41FA5}">
                      <a16:colId xmlns:a16="http://schemas.microsoft.com/office/drawing/2014/main" val="1812477923"/>
                    </a:ext>
                  </a:extLst>
                </a:gridCol>
              </a:tblGrid>
              <a:tr h="620647">
                <a:tc>
                  <a:txBody>
                    <a:bodyPr/>
                    <a:lstStyle/>
                    <a:p>
                      <a:r>
                        <a:rPr lang="ru-RU" dirty="0" err="1"/>
                        <a:t>Ознаки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Види господарських рішень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1191856"/>
                  </a:ext>
                </a:extLst>
              </a:tr>
              <a:tr h="1071253">
                <a:tc>
                  <a:txBody>
                    <a:bodyPr/>
                    <a:lstStyle/>
                    <a:p>
                      <a:r>
                        <a:rPr lang="ru-RU" b="1"/>
                        <a:t>За масштабністю</a:t>
                      </a:r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— комплексні; </a:t>
                      </a:r>
                      <a:br>
                        <a:rPr lang="ru-RU"/>
                      </a:br>
                      <a:r>
                        <a:rPr lang="ru-RU"/>
                        <a:t>— часткові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3818244"/>
                  </a:ext>
                </a:extLst>
              </a:tr>
              <a:tr h="1989469">
                <a:tc>
                  <a:txBody>
                    <a:bodyPr/>
                    <a:lstStyle/>
                    <a:p>
                      <a:r>
                        <a:rPr lang="ru-RU" b="1"/>
                        <a:t>За організацією розробки</a:t>
                      </a:r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/>
                        <a:t>— колегіальні; </a:t>
                      </a:r>
                      <a:br>
                        <a:rPr lang="ru-RU"/>
                      </a:br>
                      <a:r>
                        <a:rPr lang="ru-RU"/>
                        <a:t>— корпоративні; </a:t>
                      </a:r>
                      <a:br>
                        <a:rPr lang="ru-RU"/>
                      </a:br>
                      <a:r>
                        <a:rPr lang="ru-RU"/>
                        <a:t>— індивідуальні; </a:t>
                      </a:r>
                      <a:br>
                        <a:rPr lang="ru-RU"/>
                      </a:br>
                      <a:r>
                        <a:rPr lang="ru-RU"/>
                        <a:t>— змішані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3228770"/>
                  </a:ext>
                </a:extLst>
              </a:tr>
              <a:tr h="1071253">
                <a:tc>
                  <a:txBody>
                    <a:bodyPr/>
                    <a:lstStyle/>
                    <a:p>
                      <a:r>
                        <a:rPr lang="ru-RU" b="1"/>
                        <a:t>За кількістю цілей</a:t>
                      </a:r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— </a:t>
                      </a:r>
                      <a:r>
                        <a:rPr lang="ru-RU" dirty="0" err="1"/>
                        <a:t>одноцільові</a:t>
                      </a:r>
                      <a:r>
                        <a:rPr lang="ru-RU" dirty="0"/>
                        <a:t>; </a:t>
                      </a:r>
                      <a:br>
                        <a:rPr lang="ru-RU" dirty="0"/>
                      </a:br>
                      <a:r>
                        <a:rPr lang="ru-RU" dirty="0"/>
                        <a:t>— </a:t>
                      </a:r>
                      <a:r>
                        <a:rPr lang="ru-RU" dirty="0" err="1"/>
                        <a:t>багатоцільові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59301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6436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69EBC12-5795-5199-7547-6A8ED2FB3A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2272916"/>
              </p:ext>
            </p:extLst>
          </p:nvPr>
        </p:nvGraphicFramePr>
        <p:xfrm>
          <a:off x="1293813" y="345370"/>
          <a:ext cx="9604374" cy="530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2187">
                  <a:extLst>
                    <a:ext uri="{9D8B030D-6E8A-4147-A177-3AD203B41FA5}">
                      <a16:colId xmlns:a16="http://schemas.microsoft.com/office/drawing/2014/main" val="1712590031"/>
                    </a:ext>
                  </a:extLst>
                </a:gridCol>
                <a:gridCol w="4802187">
                  <a:extLst>
                    <a:ext uri="{9D8B030D-6E8A-4147-A177-3AD203B41FA5}">
                      <a16:colId xmlns:a16="http://schemas.microsoft.com/office/drawing/2014/main" val="14983614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Ознаки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Види господарських рішень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9556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терміном дії</a:t>
                      </a:r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стратегічні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розробляються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тривалий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термін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(5–10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років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з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охопленням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ключових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елементів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підприємства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ресурси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структура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виробництва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тощо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)); </a:t>
                      </a:r>
                      <a:b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тактичні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розробляються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1–3 роки з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охопленням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частини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ключових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елементів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 </a:t>
                      </a:r>
                      <a:b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оперативні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короткострокові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рішення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які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розробляються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разі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виникнення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ситуацій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заважають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реалізації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тактичних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рішень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457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часом дії</a:t>
                      </a:r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тривалої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дії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b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разові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b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неперервної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дії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b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для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розв’язання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певних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завдань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5109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ознакою управлінських функцій</a:t>
                      </a:r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рішення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функції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планування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b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рішення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функції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організаційної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діяльності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b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рішення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функції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мотивації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учасників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b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рішення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функції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контролю.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50478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0733426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Галерея</Template>
  <TotalTime>2226</TotalTime>
  <Words>3504</Words>
  <Application>Microsoft Macintosh PowerPoint</Application>
  <PresentationFormat>Широкоэкранный</PresentationFormat>
  <Paragraphs>217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2" baseType="lpstr">
      <vt:lpstr>Arial</vt:lpstr>
      <vt:lpstr>Gill Sans MT</vt:lpstr>
      <vt:lpstr>Times New Roman</vt:lpstr>
      <vt:lpstr>Галерея</vt:lpstr>
      <vt:lpstr>РиЗик-менеджмент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Форми вираження господарських рішень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РиЗик-менеджмент</dc:title>
  <dc:creator>Александр Ткачук</dc:creator>
  <cp:lastModifiedBy>Александр Ткачук</cp:lastModifiedBy>
  <cp:revision>23</cp:revision>
  <dcterms:created xsi:type="dcterms:W3CDTF">2021-10-27T17:46:19Z</dcterms:created>
  <dcterms:modified xsi:type="dcterms:W3CDTF">2025-12-08T12:27:35Z</dcterms:modified>
</cp:coreProperties>
</file>