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268" r:id="rId15"/>
    <p:sldId id="302" r:id="rId16"/>
    <p:sldId id="270" r:id="rId17"/>
    <p:sldId id="271" r:id="rId18"/>
    <p:sldId id="272" r:id="rId19"/>
    <p:sldId id="273" r:id="rId20"/>
    <p:sldId id="274" r:id="rId21"/>
    <p:sldId id="303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5" r:id="rId30"/>
    <p:sldId id="286" r:id="rId31"/>
    <p:sldId id="289" r:id="rId32"/>
    <p:sldId id="290" r:id="rId33"/>
    <p:sldId id="287" r:id="rId34"/>
    <p:sldId id="288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/>
    <p:restoredTop sz="95940"/>
  </p:normalViewPr>
  <p:slideViewPr>
    <p:cSldViewPr snapToGrid="0" snapToObjects="1">
      <p:cViewPr varScale="1">
        <p:scale>
          <a:sx n="113" d="100"/>
          <a:sy n="113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53C65-D4B3-2F40-979B-67701D86D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UA" dirty="0"/>
              <a:t>РиЗик-менеджмент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A71B53-F1C7-5641-9F52-F6AE639C3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UA" dirty="0"/>
              <a:t>Господарські рішення</a:t>
            </a:r>
          </a:p>
        </p:txBody>
      </p:sp>
    </p:spTree>
    <p:extLst>
      <p:ext uri="{BB962C8B-B14F-4D97-AF65-F5344CB8AC3E}">
        <p14:creationId xmlns:p14="http://schemas.microsoft.com/office/powerpoint/2010/main" val="245913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16BC72A-69AD-AAEC-E185-0AB1C8850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961438"/>
              </p:ext>
            </p:extLst>
          </p:nvPr>
        </p:nvGraphicFramePr>
        <p:xfrm>
          <a:off x="812800" y="327378"/>
          <a:ext cx="10626372" cy="433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561">
                  <a:extLst>
                    <a:ext uri="{9D8B030D-6E8A-4147-A177-3AD203B41FA5}">
                      <a16:colId xmlns:a16="http://schemas.microsoft.com/office/drawing/2014/main" val="3198243734"/>
                    </a:ext>
                  </a:extLst>
                </a:gridCol>
                <a:gridCol w="6448811">
                  <a:extLst>
                    <a:ext uri="{9D8B030D-6E8A-4147-A177-3AD203B41FA5}">
                      <a16:colId xmlns:a16="http://schemas.microsoft.com/office/drawing/2014/main" val="2466481117"/>
                    </a:ext>
                  </a:extLst>
                </a:gridCol>
              </a:tblGrid>
              <a:tr h="857955"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господарських рішень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10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прогнозованою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ефективністю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ординарні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ефективність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отриманого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результату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нормам і нормативам,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прийнятим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даної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галузі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синергічні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за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ефективність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одиницю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здобутого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ефекту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різко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яскраво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виражений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непропорційного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асинергічні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призводять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непропорційного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ефективності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операції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860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ознакою врахування або неврахування зміни умов реалізації рішення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уже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прийняття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передбачають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різні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залежно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умов;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єдиний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будь-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умов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суб’єктів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об’єктів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95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56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400B27-D250-B9D0-6A42-C7D653BA59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41470"/>
              </p:ext>
            </p:extLst>
          </p:nvPr>
        </p:nvGraphicFramePr>
        <p:xfrm>
          <a:off x="1450975" y="2016125"/>
          <a:ext cx="9604374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:a16="http://schemas.microsoft.com/office/drawing/2014/main" val="1345767169"/>
                    </a:ext>
                  </a:extLst>
                </a:gridCol>
                <a:gridCol w="4802187">
                  <a:extLst>
                    <a:ext uri="{9D8B030D-6E8A-4147-A177-3AD203B41FA5}">
                      <a16:colId xmlns:a16="http://schemas.microsoft.com/office/drawing/2014/main" val="242413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господарських рішень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64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тривалістю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періоду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довгострокові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зумовлені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баченням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майбутнього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випливає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умов і потреб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сьогодення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середньострокові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одного року до 5-ти,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відбиваються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обов’язкових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планах і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програмах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згідно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якими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здійснюються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заходи); </a:t>
                      </a:r>
                      <a:b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 одного року,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відображаються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 правило, в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письмових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наказах,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розпорядженнях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приймаються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попередньої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підготовки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2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3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2DDCE3-2E8E-7D4A-068A-59C3D0274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728746"/>
              </p:ext>
            </p:extLst>
          </p:nvPr>
        </p:nvGraphicFramePr>
        <p:xfrm>
          <a:off x="1021996" y="85725"/>
          <a:ext cx="10154004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7002">
                  <a:extLst>
                    <a:ext uri="{9D8B030D-6E8A-4147-A177-3AD203B41FA5}">
                      <a16:colId xmlns:a16="http://schemas.microsoft.com/office/drawing/2014/main" val="250032410"/>
                    </a:ext>
                  </a:extLst>
                </a:gridCol>
                <a:gridCol w="5077002">
                  <a:extLst>
                    <a:ext uri="{9D8B030D-6E8A-4147-A177-3AD203B41FA5}">
                      <a16:colId xmlns:a16="http://schemas.microsoft.com/office/drawing/2014/main" val="1844482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err="1"/>
                        <a:t>Критерій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err="1"/>
                        <a:t>Види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рішень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35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</a:t>
                      </a:r>
                      <a:r>
                        <a:rPr lang="ru-RU" b="1" dirty="0" err="1"/>
                        <a:t>рівнем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прийняття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організації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цілому</a:t>
                      </a:r>
                      <a:r>
                        <a:rPr lang="ru-RU" dirty="0"/>
                        <a:t>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структурних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підрозділів</a:t>
                      </a:r>
                      <a:r>
                        <a:rPr lang="ru-RU" dirty="0"/>
                        <a:t>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функціональних</a:t>
                      </a:r>
                      <a:r>
                        <a:rPr lang="ru-RU" dirty="0"/>
                        <a:t> служб;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окремих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працівників</a:t>
                      </a:r>
                      <a:r>
                        <a:rPr lang="ru-RU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88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</a:t>
                      </a:r>
                      <a:r>
                        <a:rPr lang="ru-RU" b="1" dirty="0" err="1"/>
                        <a:t>ступенем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обов’язковості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виконання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dirty="0" err="1"/>
                        <a:t>директивні</a:t>
                      </a:r>
                      <a:r>
                        <a:rPr lang="ru-RU" dirty="0"/>
                        <a:t>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рекомендаційні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готуються</a:t>
                      </a:r>
                      <a:r>
                        <a:rPr lang="ru-RU" dirty="0"/>
                        <a:t> органами ради — </a:t>
                      </a:r>
                      <a:r>
                        <a:rPr lang="ru-RU" dirty="0" err="1"/>
                        <a:t>комітетами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комісіями</a:t>
                      </a:r>
                      <a:r>
                        <a:rPr lang="ru-RU" dirty="0"/>
                        <a:t>; </a:t>
                      </a:r>
                      <a:r>
                        <a:rPr lang="ru-RU" dirty="0" err="1"/>
                        <a:t>їх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виконання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бажане</a:t>
                      </a:r>
                      <a:r>
                        <a:rPr lang="ru-RU" dirty="0"/>
                        <a:t>, але не </a:t>
                      </a:r>
                      <a:r>
                        <a:rPr lang="ru-RU" dirty="0" err="1"/>
                        <a:t>обов’язкове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оскільки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ті</a:t>
                      </a:r>
                      <a:r>
                        <a:rPr lang="ru-RU" dirty="0"/>
                        <a:t>, кого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стосується</a:t>
                      </a:r>
                      <a:r>
                        <a:rPr lang="ru-RU" dirty="0"/>
                        <a:t>, не </a:t>
                      </a:r>
                      <a:r>
                        <a:rPr lang="ru-RU" dirty="0" err="1"/>
                        <a:t>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підлеглими</a:t>
                      </a:r>
                      <a:r>
                        <a:rPr lang="ru-RU" dirty="0"/>
                        <a:t> тих, </a:t>
                      </a:r>
                      <a:r>
                        <a:rPr lang="ru-RU" dirty="0" err="1"/>
                        <a:t>хто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їх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приймає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орієнтаційні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призначені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нижчих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рівнів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управління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перебувають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під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значним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впливом</a:t>
                      </a:r>
                      <a:r>
                        <a:rPr lang="ru-RU" dirty="0"/>
                        <a:t> центру).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характером </a:t>
                      </a:r>
                      <a:r>
                        <a:rPr lang="ru-RU" b="1" dirty="0" err="1"/>
                        <a:t>прийняття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dirty="0" err="1"/>
                        <a:t>вибіркові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стосуються</a:t>
                      </a:r>
                      <a:r>
                        <a:rPr lang="ru-RU" dirty="0"/>
                        <a:t> одного </a:t>
                      </a:r>
                      <a:r>
                        <a:rPr lang="ru-RU" dirty="0" err="1"/>
                        <a:t>чи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кількох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близьких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аспектів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проблеми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систематичні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охоплюють</a:t>
                      </a:r>
                      <a:r>
                        <a:rPr lang="ru-RU" dirty="0"/>
                        <a:t> проблему в </a:t>
                      </a:r>
                      <a:r>
                        <a:rPr lang="ru-RU" dirty="0" err="1"/>
                        <a:t>цілому</a:t>
                      </a:r>
                      <a:r>
                        <a:rPr lang="ru-RU" dirty="0"/>
                        <a:t>, в </a:t>
                      </a:r>
                      <a:r>
                        <a:rPr lang="ru-RU" dirty="0" err="1"/>
                        <a:t>усьому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її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різноманітті</a:t>
                      </a:r>
                      <a:r>
                        <a:rPr lang="ru-RU" dirty="0"/>
                        <a:t> та </a:t>
                      </a:r>
                      <a:r>
                        <a:rPr lang="ru-RU" dirty="0" err="1"/>
                        <a:t>взаємозв’язках</a:t>
                      </a:r>
                      <a:r>
                        <a:rPr lang="ru-RU" dirty="0"/>
                        <a:t>).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16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2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959656-F13A-A99E-D214-DB204F5DE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726687"/>
              </p:ext>
            </p:extLst>
          </p:nvPr>
        </p:nvGraphicFramePr>
        <p:xfrm>
          <a:off x="1021997" y="401814"/>
          <a:ext cx="960437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:a16="http://schemas.microsoft.com/office/drawing/2014/main" val="2560697339"/>
                    </a:ext>
                  </a:extLst>
                </a:gridCol>
                <a:gridCol w="4802187">
                  <a:extLst>
                    <a:ext uri="{9D8B030D-6E8A-4147-A177-3AD203B41FA5}">
                      <a16:colId xmlns:a16="http://schemas.microsoft.com/office/drawing/2014/main" val="57775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способом </a:t>
                      </a:r>
                      <a:r>
                        <a:rPr lang="ru-RU" b="1" dirty="0" err="1"/>
                        <a:t>прийняття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консультативне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керівник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радиться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підлеглими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враховує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рекомендації</a:t>
                      </a:r>
                      <a:r>
                        <a:rPr lang="ru-RU" dirty="0"/>
                        <a:t>, але </a:t>
                      </a:r>
                      <a:r>
                        <a:rPr lang="ru-RU" dirty="0" err="1"/>
                        <a:t>приймає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остаточне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самостійно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спільне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ухвалюється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основі</a:t>
                      </a:r>
                      <a:r>
                        <a:rPr lang="ru-RU" dirty="0"/>
                        <a:t> консенсусу </a:t>
                      </a:r>
                      <a:r>
                        <a:rPr lang="ru-RU" dirty="0" err="1"/>
                        <a:t>всіх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учасників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парламентське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приймається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більшістю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учасників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беруть</a:t>
                      </a:r>
                      <a:r>
                        <a:rPr lang="ru-RU" dirty="0"/>
                        <a:t> участь у </a:t>
                      </a:r>
                      <a:r>
                        <a:rPr lang="ru-RU" dirty="0" err="1"/>
                        <a:t>розробці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рішення</a:t>
                      </a:r>
                      <a:r>
                        <a:rPr lang="ru-RU" dirty="0"/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38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 </a:t>
                      </a:r>
                      <a:r>
                        <a:rPr lang="ru-RU" b="1" dirty="0" err="1"/>
                        <a:t>погляду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принципового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підходу</a:t>
                      </a:r>
                      <a:r>
                        <a:rPr lang="ru-RU" b="1" dirty="0"/>
                        <a:t> до </a:t>
                      </a:r>
                      <a:r>
                        <a:rPr lang="ru-RU" b="1" dirty="0" err="1"/>
                        <a:t>варіантності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безальтернативне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існує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єдиний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зрозумілий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варіант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дії</a:t>
                      </a:r>
                      <a:r>
                        <a:rPr lang="ru-RU" dirty="0"/>
                        <a:t>, характерно для </a:t>
                      </a:r>
                      <a:r>
                        <a:rPr lang="ru-RU" dirty="0" err="1"/>
                        <a:t>простих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стандартних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ситуацій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бінарне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передбачає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наявність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однієї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альтернативи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багатоваріантне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можливий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вибір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із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великої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кількості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способів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дії</a:t>
                      </a:r>
                      <a:r>
                        <a:rPr lang="ru-RU" dirty="0"/>
                        <a:t>);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b="1" dirty="0" err="1"/>
                        <a:t>інноваційне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ґрунтується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поєднанні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найбільш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прийнятних</a:t>
                      </a:r>
                      <a:r>
                        <a:rPr lang="ru-RU" dirty="0"/>
                        <a:t> характеристик </a:t>
                      </a:r>
                      <a:r>
                        <a:rPr lang="ru-RU" dirty="0" err="1"/>
                        <a:t>різних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варіантів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були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відхилені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процесі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розробки</a:t>
                      </a:r>
                      <a:r>
                        <a:rPr lang="ru-RU" dirty="0"/>
                        <a:t>).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7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86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36D92-67A6-B842-8948-C31FCEA4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3" y="323386"/>
            <a:ext cx="10307722" cy="514296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приводить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пред’являються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9869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33DDA7-CAA1-3985-1430-AEE9F6D73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01600"/>
            <a:ext cx="11413066" cy="571217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Визначаючи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не з </a:t>
            </a:r>
            <a:r>
              <a:rPr lang="ru-RU" dirty="0" err="1"/>
              <a:t>суб’єктивних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з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і правила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в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  <a:p>
            <a:r>
              <a:rPr lang="ru-RU" dirty="0"/>
              <a:t>У даний час </a:t>
            </a:r>
            <a:r>
              <a:rPr lang="ru-RU" dirty="0" err="1"/>
              <a:t>пред’являються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своєчасність</a:t>
            </a:r>
            <a:r>
              <a:rPr lang="ru-RU" b="1" dirty="0"/>
              <a:t> </a:t>
            </a:r>
            <a:r>
              <a:rPr lang="ru-RU" b="1" dirty="0" err="1"/>
              <a:t>розроблення</a:t>
            </a:r>
            <a:r>
              <a:rPr lang="ru-RU" b="1" dirty="0"/>
              <a:t>, </a:t>
            </a:r>
            <a:r>
              <a:rPr lang="ru-RU" b="1" dirty="0" err="1"/>
              <a:t>прийняття</a:t>
            </a:r>
            <a:r>
              <a:rPr lang="ru-RU" b="1" dirty="0"/>
              <a:t> і </a:t>
            </a:r>
            <a:r>
              <a:rPr lang="ru-RU" b="1" dirty="0" err="1"/>
              <a:t>реалізації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вирішенню</a:t>
            </a:r>
            <a:r>
              <a:rPr lang="ru-RU" dirty="0"/>
              <a:t> </a:t>
            </a:r>
            <a:r>
              <a:rPr lang="ru-RU" dirty="0" err="1"/>
              <a:t>виникаючих</a:t>
            </a:r>
            <a:r>
              <a:rPr lang="ru-RU" dirty="0"/>
              <a:t> проблем і </a:t>
            </a:r>
            <a:r>
              <a:rPr lang="ru-RU" dirty="0" err="1"/>
              <a:t>недопущенню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персоналу в </a:t>
            </a:r>
            <a:r>
              <a:rPr lang="ru-RU" dirty="0" err="1"/>
              <a:t>марну</a:t>
            </a:r>
            <a:r>
              <a:rPr lang="ru-RU" dirty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механізму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мети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підлеглим</a:t>
            </a:r>
            <a:r>
              <a:rPr lang="ru-RU" dirty="0"/>
              <a:t> та порядку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мотивації</a:t>
            </a:r>
            <a:r>
              <a:rPr lang="ru-RU" dirty="0"/>
              <a:t>, контролю,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призначеній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оптимальність</a:t>
            </a:r>
            <a:r>
              <a:rPr lang="ru-RU" dirty="0"/>
              <a:t> 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віддачі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можливість</a:t>
            </a:r>
            <a:r>
              <a:rPr lang="ru-RU" b="1" dirty="0"/>
              <a:t> бути </a:t>
            </a:r>
            <a:r>
              <a:rPr lang="ru-RU" b="1" dirty="0" err="1"/>
              <a:t>реалізованими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забезпеченими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ресурсами (</a:t>
            </a:r>
            <a:r>
              <a:rPr lang="ru-RU" dirty="0" err="1"/>
              <a:t>управлінськими</a:t>
            </a:r>
            <a:r>
              <a:rPr lang="ru-RU" dirty="0"/>
              <a:t>, </a:t>
            </a:r>
            <a:r>
              <a:rPr lang="ru-RU" dirty="0" err="1"/>
              <a:t>матеріальними</a:t>
            </a:r>
            <a:r>
              <a:rPr lang="ru-RU" dirty="0"/>
              <a:t>, </a:t>
            </a:r>
            <a:r>
              <a:rPr lang="ru-RU" dirty="0" err="1"/>
              <a:t>людськими</a:t>
            </a:r>
            <a:r>
              <a:rPr lang="ru-RU" dirty="0"/>
              <a:t>, </a:t>
            </a:r>
            <a:r>
              <a:rPr lang="ru-RU" dirty="0" err="1"/>
              <a:t>правовими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недопущення</a:t>
            </a:r>
            <a:r>
              <a:rPr lang="ru-RU" b="1" dirty="0"/>
              <a:t> </a:t>
            </a:r>
            <a:r>
              <a:rPr lang="ru-RU" b="1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використовуваної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гнучкість</a:t>
            </a:r>
            <a:r>
              <a:rPr lang="ru-RU" dirty="0"/>
              <a:t> 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умов і </a:t>
            </a:r>
            <a:r>
              <a:rPr lang="ru-RU" dirty="0" err="1"/>
              <a:t>ситуацій</a:t>
            </a:r>
            <a:r>
              <a:rPr lang="ru-RU" dirty="0"/>
              <a:t>;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верифікації</a:t>
            </a:r>
            <a:r>
              <a:rPr lang="ru-RU" dirty="0"/>
              <a:t> та контролю </a:t>
            </a:r>
            <a:r>
              <a:rPr lang="ru-RU" dirty="0" err="1"/>
              <a:t>виконання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оригінальність</a:t>
            </a:r>
            <a:r>
              <a:rPr lang="ru-RU" b="1" dirty="0"/>
              <a:t> і </a:t>
            </a:r>
            <a:r>
              <a:rPr lang="ru-RU" b="1" dirty="0" err="1"/>
              <a:t>несподіваність</a:t>
            </a:r>
            <a:r>
              <a:rPr lang="ru-RU" b="1" dirty="0"/>
              <a:t> для конкурента</a:t>
            </a:r>
            <a:r>
              <a:rPr lang="ru-RU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зрозумілість</a:t>
            </a:r>
            <a:r>
              <a:rPr lang="ru-RU" b="1" dirty="0"/>
              <a:t> за формою і </a:t>
            </a:r>
            <a:r>
              <a:rPr lang="ru-RU" b="1" dirty="0" err="1"/>
              <a:t>обґрунтованість</a:t>
            </a:r>
            <a:r>
              <a:rPr lang="ru-RU" dirty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42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A2F796-D91D-6547-8634-FC294CB71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78780"/>
            <a:ext cx="10564200" cy="51875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[11, с. 33]: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званий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маркетингу,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̆); Б – начальники служб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В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головною метою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найважливіші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7074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66E22D-0D57-AB44-AA72-3D5B5D8E0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3" y="390294"/>
            <a:ext cx="10396932" cy="50760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твердження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стан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результат,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час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план,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модель,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служить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у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формулюються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Постановка мети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результат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779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C9C09D-2B48-2242-A5FF-ADCC6DCE0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301084"/>
            <a:ext cx="10330025" cy="516526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багатоцільові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мету (“дерево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̆”),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“дерево”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ресурсами. </a:t>
            </a:r>
          </a:p>
          <a:p>
            <a:pPr algn="just"/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інвестиційнии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організаційних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̆)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(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колективнии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̆)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90462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EB35F9-0D03-6F4F-A207-8E0B87722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3" y="167268"/>
            <a:ext cx="10486142" cy="52990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тактичного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779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EBD88C-B44E-B24A-950B-853DDAF64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301083"/>
            <a:ext cx="11392416" cy="565944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момент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100%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ним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стикається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постановку мети;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здійснення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6316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97E23F-5987-4D4D-87FD-9EDF6748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278780"/>
            <a:ext cx="10408083" cy="5187565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88814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C43DE-F16B-B31A-08C6-11351756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04608"/>
            <a:ext cx="9603275" cy="471125"/>
          </a:xfrm>
        </p:spPr>
        <p:txBody>
          <a:bodyPr>
            <a:normAutofit fontScale="90000"/>
          </a:bodyPr>
          <a:lstStyle/>
          <a:p>
            <a:r>
              <a:rPr lang="uk-UA" dirty="0"/>
              <a:t>Форми вираження господарських рішень</a:t>
            </a:r>
            <a:endParaRPr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2EBAA3-6F23-0229-4533-7D23C862D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73665"/>
              </p:ext>
            </p:extLst>
          </p:nvPr>
        </p:nvGraphicFramePr>
        <p:xfrm>
          <a:off x="1557865" y="515725"/>
          <a:ext cx="9731023" cy="5191761"/>
        </p:xfrm>
        <a:graphic>
          <a:graphicData uri="http://schemas.openxmlformats.org/drawingml/2006/table">
            <a:tbl>
              <a:tblPr/>
              <a:tblGrid>
                <a:gridCol w="1968923">
                  <a:extLst>
                    <a:ext uri="{9D8B030D-6E8A-4147-A177-3AD203B41FA5}">
                      <a16:colId xmlns:a16="http://schemas.microsoft.com/office/drawing/2014/main" val="2797263722"/>
                    </a:ext>
                  </a:extLst>
                </a:gridCol>
                <a:gridCol w="7762100">
                  <a:extLst>
                    <a:ext uri="{9D8B030D-6E8A-4147-A177-3AD203B41FA5}">
                      <a16:colId xmlns:a16="http://schemas.microsoft.com/office/drawing/2014/main" val="738358802"/>
                    </a:ext>
                  </a:extLst>
                </a:gridCol>
              </a:tblGrid>
              <a:tr h="21731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Сутність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55038"/>
                  </a:ext>
                </a:extLst>
              </a:tr>
              <a:tr h="54327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широкого кола державних і суспільних організацій; може мати міжнародний характер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105143"/>
                  </a:ext>
                </a:extLst>
              </a:tr>
              <a:tr h="543278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Акцепт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прийому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пропозицій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угод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запропонованих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оферті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умовах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330648"/>
                  </a:ext>
                </a:extLst>
              </a:tr>
              <a:tr h="543278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Бюлетень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керівника щодо короткого повідомлення підлеглих про стан справ; суспільне значення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223256"/>
                  </a:ext>
                </a:extLst>
              </a:tr>
              <a:tr h="543278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Вказівка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 методичного, технологічного характеру, яке реалізується у формі настанов та роз’яснень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688326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Декларація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Урочиста програмна заява керівника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74203"/>
                  </a:ext>
                </a:extLst>
              </a:tr>
              <a:tr h="70626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Договір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спільних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робіт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зазначенням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взаємних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 і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зобов’язань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комерційних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некомерційних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сферах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56752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має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загальнообов’язковий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незмінний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259179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Заява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Офіційна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найвищого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рангу</a:t>
                      </a: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136253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Повідомлення про зміну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суттєвих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будь-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якій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18032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Інструкція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встановлює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порядок та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спосіб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виконання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будь-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якої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03151"/>
                  </a:ext>
                </a:extLst>
              </a:tr>
              <a:tr h="217311"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Кодекс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Збірка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законів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28" marR="54328" marT="27164" marB="27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608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89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DAE693-CFA1-5644-8D16-B3507EEF1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8" y="745803"/>
            <a:ext cx="10888662" cy="4253556"/>
          </a:xfrm>
        </p:spPr>
      </p:pic>
    </p:spTree>
    <p:extLst>
      <p:ext uri="{BB962C8B-B14F-4D97-AF65-F5344CB8AC3E}">
        <p14:creationId xmlns:p14="http://schemas.microsoft.com/office/powerpoint/2010/main" val="304822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54D47B-D482-094A-B4CD-C5948D666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19" y="268288"/>
            <a:ext cx="9346336" cy="5197475"/>
          </a:xfrm>
        </p:spPr>
      </p:pic>
    </p:spTree>
    <p:extLst>
      <p:ext uri="{BB962C8B-B14F-4D97-AF65-F5344CB8AC3E}">
        <p14:creationId xmlns:p14="http://schemas.microsoft.com/office/powerpoint/2010/main" val="605457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106531-AD8E-9F4D-B2EF-0D3322A46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8" y="1540492"/>
            <a:ext cx="10564812" cy="2808641"/>
          </a:xfrm>
        </p:spPr>
      </p:pic>
    </p:spTree>
    <p:extLst>
      <p:ext uri="{BB962C8B-B14F-4D97-AF65-F5344CB8AC3E}">
        <p14:creationId xmlns:p14="http://schemas.microsoft.com/office/powerpoint/2010/main" val="223233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78D558-3A4C-BF43-B2D5-E4ECBF928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1" y="234176"/>
            <a:ext cx="10876434" cy="52321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формах 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наказу, плану, угоди, договору,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наказу та </a:t>
            </a:r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0057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D28614-103D-D148-A540-23F040875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576" y="148081"/>
            <a:ext cx="7555135" cy="5317682"/>
          </a:xfrm>
        </p:spPr>
      </p:pic>
    </p:spTree>
    <p:extLst>
      <p:ext uri="{BB962C8B-B14F-4D97-AF65-F5344CB8AC3E}">
        <p14:creationId xmlns:p14="http://schemas.microsoft.com/office/powerpoint/2010/main" val="310042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231B15-F1F5-6942-A7C8-F7644F181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784" y="144966"/>
            <a:ext cx="8708313" cy="5320797"/>
          </a:xfrm>
        </p:spPr>
      </p:pic>
    </p:spTree>
    <p:extLst>
      <p:ext uri="{BB962C8B-B14F-4D97-AF65-F5344CB8AC3E}">
        <p14:creationId xmlns:p14="http://schemas.microsoft.com/office/powerpoint/2010/main" val="370070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C0437B-8CF6-DA47-BA9A-37D2E5A9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89210"/>
            <a:ext cx="10564200" cy="537713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часом, ресурсами,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714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800D2E-45EB-4E4D-83A0-5B98513E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78420"/>
            <a:ext cx="10586503" cy="5287925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функціонально-вартісного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692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7F4B47-5F98-EA41-A072-8800A11E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5" y="289932"/>
            <a:ext cx="10374630" cy="51764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безцільнии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вольового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(ОПР)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думок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2804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F6C4C-5809-A74A-BBFE-B950F1B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278780"/>
            <a:ext cx="10497293" cy="518756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багатоваріантності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наведено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1.5.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79649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710B1D-4940-AC45-8F65-82827A298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795" y="79602"/>
            <a:ext cx="8463775" cy="5756392"/>
          </a:xfrm>
        </p:spPr>
      </p:pic>
    </p:spTree>
    <p:extLst>
      <p:ext uri="{BB962C8B-B14F-4D97-AF65-F5344CB8AC3E}">
        <p14:creationId xmlns:p14="http://schemas.microsoft.com/office/powerpoint/2010/main" val="363177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928D10-E849-4549-965B-43205BB04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117" y="512956"/>
            <a:ext cx="9913774" cy="4740934"/>
          </a:xfrm>
        </p:spPr>
      </p:pic>
    </p:spTree>
    <p:extLst>
      <p:ext uri="{BB962C8B-B14F-4D97-AF65-F5344CB8AC3E}">
        <p14:creationId xmlns:p14="http://schemas.microsoft.com/office/powerpoint/2010/main" val="828991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30F8C6-1654-B045-93C4-E71AB0C88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9" y="167268"/>
            <a:ext cx="10619956" cy="5299077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[7, с. 65]: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часу;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 сторону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масштаб часу;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7748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D8DE79-A9F8-A544-9705-0732A4233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7" y="323386"/>
            <a:ext cx="10631108" cy="51429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потенційних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несуперечність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актам);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та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алгоритму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правового,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39628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05C5A14-3449-8047-876D-08644044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73" y="289932"/>
            <a:ext cx="10385781" cy="517641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низки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запасу часу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стійкість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фактор.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01545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9B8EE0-B703-3841-9937-4CC9BEF28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323386"/>
            <a:ext cx="10675713" cy="51429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затягування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невиважена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короткозорість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некомпетентність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9189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EF833B-581D-4A4C-BA8C-D1E5C6743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21" y="457200"/>
            <a:ext cx="10419234" cy="5009145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неякісних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інформаційних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упереджень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профілактичних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дисциплінованість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запасного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ймовірність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Індикаторами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фондовіддача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матеріалоємність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4001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F77F8E-EA53-8D41-8771-16DCF419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211874"/>
            <a:ext cx="11240429" cy="5564458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мети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надійність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над структурою). </a:t>
            </a:r>
          </a:p>
          <a:p>
            <a:pPr lvl="1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67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D8AD7-762F-4641-BB89-F8347024E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9" y="356840"/>
            <a:ext cx="10430386" cy="51095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(менеджер,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об’єкта-виконавця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мети й причини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аспектах.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04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DD87CC-AFF0-1896-649A-1EB97A01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9" y="124178"/>
            <a:ext cx="11367910" cy="5342167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розроблюваних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розроблюваних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людино-машинних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внутрішньоколективних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33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CE88CA-BD72-8446-8144-027F75C6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312234"/>
            <a:ext cx="11240429" cy="5154111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КЛАСИФІКАЦІЇ ГОСПОДАРСЬКИХ РІШЕНЬ </a:t>
            </a:r>
            <a:r>
              <a:rPr lang="ru-RU" b="1" dirty="0" err="1"/>
              <a:t>предсталена</a:t>
            </a:r>
            <a:r>
              <a:rPr lang="ru-RU" b="1" dirty="0"/>
              <a:t> </a:t>
            </a:r>
            <a:r>
              <a:rPr lang="ru-RU" b="1" dirty="0" err="1"/>
              <a:t>далі</a:t>
            </a:r>
            <a:r>
              <a:rPr lang="ru-RU" b="1" dirty="0"/>
              <a:t> в </a:t>
            </a:r>
            <a:r>
              <a:rPr lang="ru-RU" b="1" dirty="0" err="1"/>
              <a:t>таблиці</a:t>
            </a:r>
            <a:r>
              <a:rPr lang="ru-RU" b="1" dirty="0"/>
              <a:t> </a:t>
            </a:r>
            <a:endParaRPr lang="ru-RU" dirty="0"/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8614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F11736-849F-750F-BF20-669C67E0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101600"/>
            <a:ext cx="11571110" cy="5475111"/>
          </a:xfrm>
        </p:spPr>
        <p:txBody>
          <a:bodyPr/>
          <a:lstStyle/>
          <a:p>
            <a:endParaRPr lang="uk-UA" dirty="0"/>
          </a:p>
          <a:p>
            <a:endParaRPr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F74B92C-E85B-17B7-5C1A-90504A53E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237481"/>
              </p:ext>
            </p:extLst>
          </p:nvPr>
        </p:nvGraphicFramePr>
        <p:xfrm>
          <a:off x="880531" y="270933"/>
          <a:ext cx="10893779" cy="588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108">
                  <a:extLst>
                    <a:ext uri="{9D8B030D-6E8A-4147-A177-3AD203B41FA5}">
                      <a16:colId xmlns:a16="http://schemas.microsoft.com/office/drawing/2014/main" val="693376874"/>
                    </a:ext>
                  </a:extLst>
                </a:gridCol>
                <a:gridCol w="6519671">
                  <a:extLst>
                    <a:ext uri="{9D8B030D-6E8A-4147-A177-3AD203B41FA5}">
                      <a16:colId xmlns:a16="http://schemas.microsoft.com/office/drawing/2014/main" val="2033506613"/>
                    </a:ext>
                  </a:extLst>
                </a:gridCol>
              </a:tblGrid>
              <a:tr h="485423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Ознаки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Види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господарських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рішень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07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</a:t>
                      </a:r>
                      <a:r>
                        <a:rPr lang="ru-RU" b="1" dirty="0" err="1"/>
                        <a:t>ступенем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невизначеності</a:t>
                      </a:r>
                      <a:r>
                        <a:rPr lang="ru-RU" b="1" dirty="0"/>
                        <a:t> (</a:t>
                      </a:r>
                      <a:r>
                        <a:rPr lang="ru-RU" b="1" dirty="0" err="1"/>
                        <a:t>повноти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інформації</a:t>
                      </a:r>
                      <a:r>
                        <a:rPr lang="ru-RU" b="1" dirty="0"/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прийняті в умовах визначеності; </a:t>
                      </a:r>
                      <a:br>
                        <a:rPr lang="ru-RU"/>
                      </a:br>
                      <a:r>
                        <a:rPr lang="ru-RU"/>
                        <a:t>— прийняті в умовах невизначеності; </a:t>
                      </a:r>
                      <a:br>
                        <a:rPr lang="ru-RU"/>
                      </a:br>
                      <a:r>
                        <a:rPr lang="ru-RU"/>
                        <a:t>— прийняті в умовах ризику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85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/>
                        <a:t>За метою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комерційні; </a:t>
                      </a:r>
                      <a:br>
                        <a:rPr lang="ru-RU"/>
                      </a:br>
                      <a:r>
                        <a:rPr lang="ru-RU"/>
                        <a:t>— некомерційні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549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/>
                        <a:t>За типом застосовуваних критеріїв і часу (швидкості) вирішення завдань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автоматичні (прийняті миттєво: питання-відповідь); </a:t>
                      </a:r>
                      <a:br>
                        <a:rPr lang="ru-RU"/>
                      </a:br>
                      <a:r>
                        <a:rPr lang="ru-RU"/>
                        <a:t>— бліц-рішення (прийняті за кілька хвилин); </a:t>
                      </a:r>
                      <a:br>
                        <a:rPr lang="ru-RU"/>
                      </a:br>
                      <a:r>
                        <a:rPr lang="ru-RU"/>
                        <a:t>— експрес-рішення — приймаються протягом кількох годин; </a:t>
                      </a:r>
                      <a:br>
                        <a:rPr lang="ru-RU"/>
                      </a:br>
                      <a:r>
                        <a:rPr lang="ru-RU"/>
                        <a:t>— лонгіровані — вироблення рішень впродовж тижнів і місяців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38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/>
                        <a:t>За сферою дії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технічні (приймаються з приводу об’єктивних факторів діяльності — використання устаткування, технологій тощо); </a:t>
                      </a:r>
                      <a:br>
                        <a:rPr lang="ru-RU"/>
                      </a:br>
                      <a:r>
                        <a:rPr lang="ru-RU"/>
                        <a:t>— економічні (пов’язані з витратами підприємства й зумовлені ними); </a:t>
                      </a:r>
                      <a:br>
                        <a:rPr lang="ru-RU"/>
                      </a:br>
                      <a:r>
                        <a:rPr lang="ru-RU"/>
                        <a:t>— соціальні (приймаються стосовно умов праці персоналу, її оплати, пільг, гарантій)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940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За </a:t>
                      </a:r>
                      <a:r>
                        <a:rPr lang="ru-RU" b="1" dirty="0" err="1"/>
                        <a:t>рівнем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управління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dirty="0" err="1"/>
                        <a:t>прийняті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вищому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рівні</a:t>
                      </a:r>
                      <a:r>
                        <a:rPr lang="ru-RU" dirty="0"/>
                        <a:t>; 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прийняті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середньому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рівні</a:t>
                      </a:r>
                      <a:r>
                        <a:rPr lang="ru-RU" dirty="0"/>
                        <a:t>; 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прийняті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нижчому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рівні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12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3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FD8815-1BB5-C8EE-173D-F42C621FD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26164"/>
              </p:ext>
            </p:extLst>
          </p:nvPr>
        </p:nvGraphicFramePr>
        <p:xfrm>
          <a:off x="914399" y="654756"/>
          <a:ext cx="10600268" cy="475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0134">
                  <a:extLst>
                    <a:ext uri="{9D8B030D-6E8A-4147-A177-3AD203B41FA5}">
                      <a16:colId xmlns:a16="http://schemas.microsoft.com/office/drawing/2014/main" val="43474360"/>
                    </a:ext>
                  </a:extLst>
                </a:gridCol>
                <a:gridCol w="5300134">
                  <a:extLst>
                    <a:ext uri="{9D8B030D-6E8A-4147-A177-3AD203B41FA5}">
                      <a16:colId xmlns:a16="http://schemas.microsoft.com/office/drawing/2014/main" val="1812477923"/>
                    </a:ext>
                  </a:extLst>
                </a:gridCol>
              </a:tblGrid>
              <a:tr h="620647">
                <a:tc>
                  <a:txBody>
                    <a:bodyPr/>
                    <a:lstStyle/>
                    <a:p>
                      <a:r>
                        <a:rPr lang="ru-RU" dirty="0" err="1"/>
                        <a:t>Ознаки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Види господарських рішень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1191856"/>
                  </a:ext>
                </a:extLst>
              </a:tr>
              <a:tr h="1071253">
                <a:tc>
                  <a:txBody>
                    <a:bodyPr/>
                    <a:lstStyle/>
                    <a:p>
                      <a:r>
                        <a:rPr lang="ru-RU" b="1"/>
                        <a:t>За масштабністю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комплексні; </a:t>
                      </a:r>
                      <a:br>
                        <a:rPr lang="ru-RU"/>
                      </a:br>
                      <a:r>
                        <a:rPr lang="ru-RU"/>
                        <a:t>— часткові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818244"/>
                  </a:ext>
                </a:extLst>
              </a:tr>
              <a:tr h="1989469">
                <a:tc>
                  <a:txBody>
                    <a:bodyPr/>
                    <a:lstStyle/>
                    <a:p>
                      <a:r>
                        <a:rPr lang="ru-RU" b="1"/>
                        <a:t>За організацією розробки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— колегіальні; </a:t>
                      </a:r>
                      <a:br>
                        <a:rPr lang="ru-RU"/>
                      </a:br>
                      <a:r>
                        <a:rPr lang="ru-RU"/>
                        <a:t>— корпоративні; </a:t>
                      </a:r>
                      <a:br>
                        <a:rPr lang="ru-RU"/>
                      </a:br>
                      <a:r>
                        <a:rPr lang="ru-RU"/>
                        <a:t>— індивідуальні; </a:t>
                      </a:r>
                      <a:br>
                        <a:rPr lang="ru-RU"/>
                      </a:br>
                      <a:r>
                        <a:rPr lang="ru-RU"/>
                        <a:t>— змішані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228770"/>
                  </a:ext>
                </a:extLst>
              </a:tr>
              <a:tr h="1071253">
                <a:tc>
                  <a:txBody>
                    <a:bodyPr/>
                    <a:lstStyle/>
                    <a:p>
                      <a:r>
                        <a:rPr lang="ru-RU" b="1"/>
                        <a:t>За кількістю цілей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— </a:t>
                      </a:r>
                      <a:r>
                        <a:rPr lang="ru-RU" dirty="0" err="1"/>
                        <a:t>одноцільові</a:t>
                      </a:r>
                      <a:r>
                        <a:rPr lang="ru-RU" dirty="0"/>
                        <a:t>; </a:t>
                      </a:r>
                      <a:br>
                        <a:rPr lang="ru-RU" dirty="0"/>
                      </a:br>
                      <a:r>
                        <a:rPr lang="ru-RU" dirty="0"/>
                        <a:t>— </a:t>
                      </a:r>
                      <a:r>
                        <a:rPr lang="ru-RU" dirty="0" err="1"/>
                        <a:t>багатоцільові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93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43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69EBC12-5795-5199-7547-6A8ED2FB3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272916"/>
              </p:ext>
            </p:extLst>
          </p:nvPr>
        </p:nvGraphicFramePr>
        <p:xfrm>
          <a:off x="1293813" y="345370"/>
          <a:ext cx="9604374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:a16="http://schemas.microsoft.com/office/drawing/2014/main" val="1712590031"/>
                    </a:ext>
                  </a:extLst>
                </a:gridCol>
                <a:gridCol w="4802187">
                  <a:extLst>
                    <a:ext uri="{9D8B030D-6E8A-4147-A177-3AD203B41FA5}">
                      <a16:colId xmlns:a16="http://schemas.microsoft.com/office/drawing/2014/main" val="1498361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господарських рішень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55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терміном дії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стратегічні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розробляються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тривалий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(5–10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з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структура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розробляються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1–3 роки з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охопленням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розробляються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виникнення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ситуацій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заважають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реалізації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45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часом дії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тривалої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неперервної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для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розв’язання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певних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завдань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10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ознакою управлінських функцій</a:t>
                      </a:r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планування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організаційної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діяльності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учасників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функції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контролю.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04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3342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2226</TotalTime>
  <Words>3504</Words>
  <Application>Microsoft Macintosh PowerPoint</Application>
  <PresentationFormat>Широкоэкранный</PresentationFormat>
  <Paragraphs>217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Gill Sans MT</vt:lpstr>
      <vt:lpstr>Times New Roman</vt:lpstr>
      <vt:lpstr>Галерея</vt:lpstr>
      <vt:lpstr>РиЗик-менеджмент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вираження господарських рішень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РиЗик-менеджмент</dc:title>
  <dc:creator>Александр Ткачук</dc:creator>
  <cp:lastModifiedBy>Александр Ткачук</cp:lastModifiedBy>
  <cp:revision>23</cp:revision>
  <dcterms:created xsi:type="dcterms:W3CDTF">2021-10-27T17:46:19Z</dcterms:created>
  <dcterms:modified xsi:type="dcterms:W3CDTF">2025-12-08T12:27:35Z</dcterms:modified>
</cp:coreProperties>
</file>