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387"/>
    <p:restoredTop sz="94697"/>
  </p:normalViewPr>
  <p:slideViewPr>
    <p:cSldViewPr>
      <p:cViewPr varScale="1">
        <p:scale>
          <a:sx n="108" d="100"/>
          <a:sy n="108" d="100"/>
        </p:scale>
        <p:origin x="1656" y="1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56219993-D67F-41D8-90AC-00122F4CF950}" type="datetimeFigureOut">
              <a:rPr lang="uk-UA" smtClean="0"/>
              <a:t>04.11.25</a:t>
            </a:fld>
            <a:endParaRPr lang="uk-UA"/>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uk-UA"/>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6BF4DCCA-DC6A-4EA0-9298-4E643D3BC5EC}" type="slidenum">
              <a:rPr lang="uk-UA" smtClean="0"/>
              <a:t>‹#›</a:t>
            </a:fld>
            <a:endParaRPr lang="uk-UA"/>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6219993-D67F-41D8-90AC-00122F4CF950}" type="datetimeFigureOut">
              <a:rPr lang="uk-UA" smtClean="0"/>
              <a:t>04.11.25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6BF4DCCA-DC6A-4EA0-9298-4E643D3BC5EC}"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6219993-D67F-41D8-90AC-00122F4CF950}" type="datetimeFigureOut">
              <a:rPr lang="uk-UA" smtClean="0"/>
              <a:t>04.11.25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6BF4DCCA-DC6A-4EA0-9298-4E643D3BC5EC}" type="slidenum">
              <a:rPr lang="uk-UA" smtClean="0"/>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8" name="Объект 7"/>
          <p:cNvSpPr>
            <a:spLocks noGrp="1"/>
          </p:cNvSpPr>
          <p:nvPr>
            <p:ph sz="quarter" idx="1"/>
          </p:nvPr>
        </p:nvSpPr>
        <p:spPr>
          <a:xfrm>
            <a:off x="457200" y="1600200"/>
            <a:ext cx="7467600" cy="4873752"/>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7" name="Дата 6"/>
          <p:cNvSpPr>
            <a:spLocks noGrp="1"/>
          </p:cNvSpPr>
          <p:nvPr>
            <p:ph type="dt" sz="half" idx="14"/>
          </p:nvPr>
        </p:nvSpPr>
        <p:spPr/>
        <p:txBody>
          <a:bodyPr rtlCol="0"/>
          <a:lstStyle/>
          <a:p>
            <a:fld id="{56219993-D67F-41D8-90AC-00122F4CF950}" type="datetimeFigureOut">
              <a:rPr lang="uk-UA" smtClean="0"/>
              <a:t>04.11.25</a:t>
            </a:fld>
            <a:endParaRPr lang="uk-UA"/>
          </a:p>
        </p:txBody>
      </p:sp>
      <p:sp>
        <p:nvSpPr>
          <p:cNvPr id="9" name="Номер слайда 8"/>
          <p:cNvSpPr>
            <a:spLocks noGrp="1"/>
          </p:cNvSpPr>
          <p:nvPr>
            <p:ph type="sldNum" sz="quarter" idx="15"/>
          </p:nvPr>
        </p:nvSpPr>
        <p:spPr/>
        <p:txBody>
          <a:bodyPr rtlCol="0"/>
          <a:lstStyle/>
          <a:p>
            <a:fld id="{6BF4DCCA-DC6A-4EA0-9298-4E643D3BC5EC}" type="slidenum">
              <a:rPr lang="uk-UA" smtClean="0"/>
              <a:t>‹#›</a:t>
            </a:fld>
            <a:endParaRPr lang="uk-UA"/>
          </a:p>
        </p:txBody>
      </p:sp>
      <p:sp>
        <p:nvSpPr>
          <p:cNvPr id="10" name="Нижний колонтитул 9"/>
          <p:cNvSpPr>
            <a:spLocks noGrp="1"/>
          </p:cNvSpPr>
          <p:nvPr>
            <p:ph type="ftr" sz="quarter" idx="16"/>
          </p:nvPr>
        </p:nvSpPr>
        <p:spPr/>
        <p:txBody>
          <a:bodyPr rtlCol="0"/>
          <a:lstStyle/>
          <a:p>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56219993-D67F-41D8-90AC-00122F4CF950}" type="datetimeFigureOut">
              <a:rPr lang="uk-UA" smtClean="0"/>
              <a:t>04.11.25</a:t>
            </a:fld>
            <a:endParaRPr lang="uk-UA"/>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uk-UA"/>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6BF4DCCA-DC6A-4EA0-9298-4E643D3BC5EC}" type="slidenum">
              <a:rPr lang="uk-UA" smtClean="0"/>
              <a:t>‹#›</a:t>
            </a:fld>
            <a:endParaRPr lang="uk-U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5" name="Дата 4"/>
          <p:cNvSpPr>
            <a:spLocks noGrp="1"/>
          </p:cNvSpPr>
          <p:nvPr>
            <p:ph type="dt" sz="half" idx="10"/>
          </p:nvPr>
        </p:nvSpPr>
        <p:spPr/>
        <p:txBody>
          <a:bodyPr/>
          <a:lstStyle/>
          <a:p>
            <a:fld id="{56219993-D67F-41D8-90AC-00122F4CF950}" type="datetimeFigureOut">
              <a:rPr lang="uk-UA" smtClean="0"/>
              <a:t>04.11.25</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6BF4DCCA-DC6A-4EA0-9298-4E643D3BC5EC}" type="slidenum">
              <a:rPr lang="uk-UA" smtClean="0"/>
              <a:t>‹#›</a:t>
            </a:fld>
            <a:endParaRPr lang="uk-UA"/>
          </a:p>
        </p:txBody>
      </p:sp>
      <p:sp>
        <p:nvSpPr>
          <p:cNvPr id="9" name="Объект 8"/>
          <p:cNvSpPr>
            <a:spLocks noGrp="1"/>
          </p:cNvSpPr>
          <p:nvPr>
            <p:ph sz="quarter" idx="1"/>
          </p:nvPr>
        </p:nvSpPr>
        <p:spPr>
          <a:xfrm>
            <a:off x="457200" y="1600200"/>
            <a:ext cx="3657600" cy="45720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11" name="Объект 10"/>
          <p:cNvSpPr>
            <a:spLocks noGrp="1"/>
          </p:cNvSpPr>
          <p:nvPr>
            <p:ph sz="quarter" idx="2"/>
          </p:nvPr>
        </p:nvSpPr>
        <p:spPr>
          <a:xfrm>
            <a:off x="4270248" y="1600200"/>
            <a:ext cx="3657600" cy="45720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a:t>Образец заголовка</a:t>
            </a:r>
            <a:endParaRPr kumimoji="0" lang="en-US"/>
          </a:p>
        </p:txBody>
      </p:sp>
      <p:sp>
        <p:nvSpPr>
          <p:cNvPr id="7" name="Дата 6"/>
          <p:cNvSpPr>
            <a:spLocks noGrp="1"/>
          </p:cNvSpPr>
          <p:nvPr>
            <p:ph type="dt" sz="half" idx="10"/>
          </p:nvPr>
        </p:nvSpPr>
        <p:spPr/>
        <p:txBody>
          <a:bodyPr/>
          <a:lstStyle/>
          <a:p>
            <a:fld id="{56219993-D67F-41D8-90AC-00122F4CF950}" type="datetimeFigureOut">
              <a:rPr lang="uk-UA" smtClean="0"/>
              <a:t>04.11.25</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6BF4DCCA-DC6A-4EA0-9298-4E643D3BC5EC}" type="slidenum">
              <a:rPr lang="uk-UA" smtClean="0"/>
              <a:t>‹#›</a:t>
            </a:fld>
            <a:endParaRPr lang="uk-UA"/>
          </a:p>
        </p:txBody>
      </p:sp>
      <p:sp>
        <p:nvSpPr>
          <p:cNvPr id="11" name="Объект 10"/>
          <p:cNvSpPr>
            <a:spLocks noGrp="1"/>
          </p:cNvSpPr>
          <p:nvPr>
            <p:ph sz="quarter" idx="2"/>
          </p:nvPr>
        </p:nvSpPr>
        <p:spPr>
          <a:xfrm>
            <a:off x="457200" y="2362200"/>
            <a:ext cx="3657600" cy="38862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13" name="Объект 12"/>
          <p:cNvSpPr>
            <a:spLocks noGrp="1"/>
          </p:cNvSpPr>
          <p:nvPr>
            <p:ph sz="quarter" idx="4"/>
          </p:nvPr>
        </p:nvSpPr>
        <p:spPr>
          <a:xfrm>
            <a:off x="4371975" y="2362200"/>
            <a:ext cx="3657600" cy="38862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6" name="Дата 5"/>
          <p:cNvSpPr>
            <a:spLocks noGrp="1"/>
          </p:cNvSpPr>
          <p:nvPr>
            <p:ph type="dt" sz="half" idx="10"/>
          </p:nvPr>
        </p:nvSpPr>
        <p:spPr/>
        <p:txBody>
          <a:bodyPr rtlCol="0"/>
          <a:lstStyle/>
          <a:p>
            <a:fld id="{56219993-D67F-41D8-90AC-00122F4CF950}" type="datetimeFigureOut">
              <a:rPr lang="uk-UA" smtClean="0"/>
              <a:t>04.11.25</a:t>
            </a:fld>
            <a:endParaRPr lang="uk-UA"/>
          </a:p>
        </p:txBody>
      </p:sp>
      <p:sp>
        <p:nvSpPr>
          <p:cNvPr id="7" name="Номер слайда 6"/>
          <p:cNvSpPr>
            <a:spLocks noGrp="1"/>
          </p:cNvSpPr>
          <p:nvPr>
            <p:ph type="sldNum" sz="quarter" idx="11"/>
          </p:nvPr>
        </p:nvSpPr>
        <p:spPr/>
        <p:txBody>
          <a:bodyPr rtlCol="0"/>
          <a:lstStyle/>
          <a:p>
            <a:fld id="{6BF4DCCA-DC6A-4EA0-9298-4E643D3BC5EC}" type="slidenum">
              <a:rPr lang="uk-UA" smtClean="0"/>
              <a:t>‹#›</a:t>
            </a:fld>
            <a:endParaRPr lang="uk-UA"/>
          </a:p>
        </p:txBody>
      </p:sp>
      <p:sp>
        <p:nvSpPr>
          <p:cNvPr id="8" name="Нижний колонтитул 7"/>
          <p:cNvSpPr>
            <a:spLocks noGrp="1"/>
          </p:cNvSpPr>
          <p:nvPr>
            <p:ph type="ftr" sz="quarter" idx="12"/>
          </p:nvPr>
        </p:nvSpPr>
        <p:spPr/>
        <p:txBody>
          <a:bodyPr rtlCol="0"/>
          <a:lstStyle/>
          <a:p>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6219993-D67F-41D8-90AC-00122F4CF950}" type="datetimeFigureOut">
              <a:rPr lang="uk-UA" smtClean="0"/>
              <a:t>04.11.25</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6BF4DCCA-DC6A-4EA0-9298-4E643D3BC5EC}"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Объект 17"/>
          <p:cNvSpPr>
            <a:spLocks noGrp="1"/>
          </p:cNvSpPr>
          <p:nvPr>
            <p:ph sz="quarter" idx="1"/>
          </p:nvPr>
        </p:nvSpPr>
        <p:spPr>
          <a:xfrm>
            <a:off x="304800" y="274320"/>
            <a:ext cx="5638800" cy="6327648"/>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21" name="Дата 20"/>
          <p:cNvSpPr>
            <a:spLocks noGrp="1"/>
          </p:cNvSpPr>
          <p:nvPr>
            <p:ph type="dt" sz="half" idx="14"/>
          </p:nvPr>
        </p:nvSpPr>
        <p:spPr/>
        <p:txBody>
          <a:bodyPr rtlCol="0"/>
          <a:lstStyle/>
          <a:p>
            <a:fld id="{56219993-D67F-41D8-90AC-00122F4CF950}" type="datetimeFigureOut">
              <a:rPr lang="uk-UA" smtClean="0"/>
              <a:t>04.11.25</a:t>
            </a:fld>
            <a:endParaRPr lang="uk-UA"/>
          </a:p>
        </p:txBody>
      </p:sp>
      <p:sp>
        <p:nvSpPr>
          <p:cNvPr id="22" name="Номер слайда 21"/>
          <p:cNvSpPr>
            <a:spLocks noGrp="1"/>
          </p:cNvSpPr>
          <p:nvPr>
            <p:ph type="sldNum" sz="quarter" idx="15"/>
          </p:nvPr>
        </p:nvSpPr>
        <p:spPr/>
        <p:txBody>
          <a:bodyPr rtlCol="0"/>
          <a:lstStyle/>
          <a:p>
            <a:fld id="{6BF4DCCA-DC6A-4EA0-9298-4E643D3BC5EC}" type="slidenum">
              <a:rPr lang="uk-UA" smtClean="0"/>
              <a:t>‹#›</a:t>
            </a:fld>
            <a:endParaRPr lang="uk-UA"/>
          </a:p>
        </p:txBody>
      </p:sp>
      <p:sp>
        <p:nvSpPr>
          <p:cNvPr id="23" name="Нижний колонтитул 22"/>
          <p:cNvSpPr>
            <a:spLocks noGrp="1"/>
          </p:cNvSpPr>
          <p:nvPr>
            <p:ph type="ftr" sz="quarter" idx="16"/>
          </p:nvPr>
        </p:nvSpPr>
        <p:spPr/>
        <p:txBody>
          <a:bodyPr rtlCol="0"/>
          <a:lstStyle/>
          <a:p>
            <a:endParaRPr lang="uk-U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56219993-D67F-41D8-90AC-00122F4CF950}" type="datetimeFigureOut">
              <a:rPr lang="uk-UA" smtClean="0"/>
              <a:t>04.11.25</a:t>
            </a:fld>
            <a:endParaRPr lang="uk-UA"/>
          </a:p>
        </p:txBody>
      </p:sp>
      <p:sp>
        <p:nvSpPr>
          <p:cNvPr id="18" name="Номер слайда 17"/>
          <p:cNvSpPr>
            <a:spLocks noGrp="1"/>
          </p:cNvSpPr>
          <p:nvPr>
            <p:ph type="sldNum" sz="quarter" idx="11"/>
          </p:nvPr>
        </p:nvSpPr>
        <p:spPr/>
        <p:txBody>
          <a:bodyPr rtlCol="0"/>
          <a:lstStyle/>
          <a:p>
            <a:fld id="{6BF4DCCA-DC6A-4EA0-9298-4E643D3BC5EC}" type="slidenum">
              <a:rPr lang="uk-UA" smtClean="0"/>
              <a:t>‹#›</a:t>
            </a:fld>
            <a:endParaRPr lang="uk-UA"/>
          </a:p>
        </p:txBody>
      </p:sp>
      <p:sp>
        <p:nvSpPr>
          <p:cNvPr id="21" name="Нижний колонтитул 20"/>
          <p:cNvSpPr>
            <a:spLocks noGrp="1"/>
          </p:cNvSpPr>
          <p:nvPr>
            <p:ph type="ftr" sz="quarter" idx="12"/>
          </p:nvPr>
        </p:nvSpPr>
        <p:spPr/>
        <p:txBody>
          <a:bodyPr rtlCol="0"/>
          <a:lstStyle/>
          <a:p>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6219993-D67F-41D8-90AC-00122F4CF950}" type="datetimeFigureOut">
              <a:rPr lang="uk-UA" smtClean="0"/>
              <a:t>04.11.25</a:t>
            </a:fld>
            <a:endParaRPr lang="uk-UA"/>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uk-UA"/>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6BF4DCCA-DC6A-4EA0-9298-4E643D3BC5EC}" type="slidenum">
              <a:rPr lang="uk-UA" smtClean="0"/>
              <a:t>‹#›</a:t>
            </a:fld>
            <a:endParaRPr lang="uk-U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p:txBody>
          <a:bodyPr/>
          <a:lstStyle/>
          <a:p>
            <a:pPr algn="ctr"/>
            <a:r>
              <a:rPr lang="uk-UA" dirty="0"/>
              <a:t>Правові основи антикризового управління</a:t>
            </a:r>
            <a:br>
              <a:rPr lang="uk-UA" dirty="0"/>
            </a:br>
            <a:endParaRPr lang="uk-UA" dirty="0"/>
          </a:p>
        </p:txBody>
      </p:sp>
      <p:sp>
        <p:nvSpPr>
          <p:cNvPr id="5" name="Подзаголовок 4"/>
          <p:cNvSpPr>
            <a:spLocks noGrp="1"/>
          </p:cNvSpPr>
          <p:nvPr>
            <p:ph type="subTitle" idx="1"/>
          </p:nvPr>
        </p:nvSpPr>
        <p:spPr/>
        <p:txBody>
          <a:bodyPr/>
          <a:lstStyle/>
          <a:p>
            <a:r>
              <a:rPr lang="uk-UA" dirty="0"/>
              <a:t>Лекція </a:t>
            </a:r>
          </a:p>
        </p:txBody>
      </p:sp>
    </p:spTree>
    <p:extLst>
      <p:ext uri="{BB962C8B-B14F-4D97-AF65-F5344CB8AC3E}">
        <p14:creationId xmlns:p14="http://schemas.microsoft.com/office/powerpoint/2010/main" val="26084364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476672"/>
            <a:ext cx="7467600" cy="5997280"/>
          </a:xfrm>
        </p:spPr>
        <p:txBody>
          <a:bodyPr>
            <a:normAutofit fontScale="92500" lnSpcReduction="10000"/>
          </a:bodyPr>
          <a:lstStyle/>
          <a:p>
            <a:pPr algn="just"/>
            <a:r>
              <a:rPr lang="uk-UA" i="1" dirty="0"/>
              <a:t>Органи кредиторів: </a:t>
            </a:r>
            <a:r>
              <a:rPr lang="uk-UA" dirty="0"/>
              <a:t>збори кредиторів та комітет кредиторів.</a:t>
            </a:r>
          </a:p>
          <a:p>
            <a:pPr algn="just"/>
            <a:r>
              <a:rPr lang="uk-UA" dirty="0"/>
              <a:t>Крім сторін, </a:t>
            </a:r>
            <a:r>
              <a:rPr lang="uk-UA" b="1" dirty="0"/>
              <a:t>учасниками провадження </a:t>
            </a:r>
            <a:r>
              <a:rPr lang="uk-UA" dirty="0"/>
              <a:t>у справі про банкрутство є:</a:t>
            </a:r>
          </a:p>
          <a:p>
            <a:pPr algn="just"/>
            <a:r>
              <a:rPr lang="uk-UA" i="1" dirty="0"/>
              <a:t>- арбітражний керуючий </a:t>
            </a:r>
            <a:r>
              <a:rPr lang="uk-UA" dirty="0"/>
              <a:t>(розпорядник майном, керуючий санацією, ліквідатор);</a:t>
            </a:r>
          </a:p>
          <a:p>
            <a:pPr algn="just"/>
            <a:r>
              <a:rPr lang="uk-UA" i="1" dirty="0"/>
              <a:t>- власник майна боржника  </a:t>
            </a:r>
            <a:r>
              <a:rPr lang="uk-UA" dirty="0"/>
              <a:t>(орган, уповноважений управляти майном);</a:t>
            </a:r>
          </a:p>
          <a:p>
            <a:pPr algn="just"/>
            <a:r>
              <a:rPr lang="uk-UA" i="1" dirty="0"/>
              <a:t>- Фонд державного майна України і державний орган з питань банкрутства </a:t>
            </a:r>
            <a:r>
              <a:rPr lang="uk-UA" dirty="0"/>
              <a:t>- у разі порушення провадження щодо державних підприємств-боржників, або підприємств, частка державного майна в статутному фонді яких перевищує 50 відсотків;</a:t>
            </a:r>
          </a:p>
          <a:p>
            <a:pPr algn="just"/>
            <a:r>
              <a:rPr lang="uk-UA" i="1" dirty="0"/>
              <a:t>- представник органу місцевого самоврядування  —  </a:t>
            </a:r>
            <a:r>
              <a:rPr lang="uk-UA" dirty="0"/>
              <a:t>щодо комунальних підприємств-боржників;</a:t>
            </a:r>
          </a:p>
          <a:p>
            <a:pPr algn="just"/>
            <a:r>
              <a:rPr lang="uk-UA" i="1" dirty="0"/>
              <a:t>- представник працівників боржника.</a:t>
            </a:r>
            <a:r>
              <a:rPr lang="uk-UA" b="1" i="1" dirty="0"/>
              <a:t> </a:t>
            </a:r>
            <a:endParaRPr lang="uk-UA" dirty="0"/>
          </a:p>
          <a:p>
            <a:pPr algn="just"/>
            <a:endParaRPr lang="uk-UA" dirty="0"/>
          </a:p>
        </p:txBody>
      </p:sp>
    </p:spTree>
    <p:extLst>
      <p:ext uri="{BB962C8B-B14F-4D97-AF65-F5344CB8AC3E}">
        <p14:creationId xmlns:p14="http://schemas.microsoft.com/office/powerpoint/2010/main" val="38958480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620688"/>
            <a:ext cx="7467600" cy="5853264"/>
          </a:xfrm>
        </p:spPr>
        <p:txBody>
          <a:bodyPr>
            <a:normAutofit fontScale="85000" lnSpcReduction="10000"/>
          </a:bodyPr>
          <a:lstStyle/>
          <a:p>
            <a:pPr algn="just"/>
            <a:r>
              <a:rPr lang="uk-UA" b="1" i="1" dirty="0"/>
              <a:t>Стадії провадження у справі про банкрутство:</a:t>
            </a:r>
            <a:endParaRPr lang="uk-UA" dirty="0"/>
          </a:p>
          <a:p>
            <a:pPr algn="just"/>
            <a:r>
              <a:rPr lang="uk-UA" dirty="0"/>
              <a:t>1. Порушення провадження у справі про банкрутство відбувається протягом 5 днів з дня надходження  відповідної заяви передбачених законом документів.</a:t>
            </a:r>
          </a:p>
          <a:p>
            <a:pPr algn="just"/>
            <a:r>
              <a:rPr lang="uk-UA" dirty="0"/>
              <a:t>Ухвала про порушення провадження у справі про банкрутство направляється зацікавленим особам (сторонам, державному органу з питань банкрутства)</a:t>
            </a:r>
          </a:p>
          <a:p>
            <a:pPr algn="just"/>
            <a:r>
              <a:rPr lang="uk-UA" dirty="0"/>
              <a:t>Наслідки порушення провадження у справі про банкрутство:</a:t>
            </a:r>
          </a:p>
          <a:p>
            <a:pPr algn="just"/>
            <a:r>
              <a:rPr lang="uk-UA" dirty="0"/>
              <a:t>•  вводиться процедура розпорядження майном боржника;</a:t>
            </a:r>
          </a:p>
          <a:p>
            <a:pPr algn="just"/>
            <a:r>
              <a:rPr lang="uk-UA" dirty="0"/>
              <a:t>•  вживаються заходи щодо забезпечення грошових вимог кредиторів;</a:t>
            </a:r>
          </a:p>
          <a:p>
            <a:pPr algn="just"/>
            <a:r>
              <a:rPr lang="uk-UA" dirty="0"/>
              <a:t>•  призначається дата проведення підготовчого засідання суду;</a:t>
            </a:r>
          </a:p>
          <a:p>
            <a:pPr algn="just"/>
            <a:r>
              <a:rPr lang="uk-UA" dirty="0"/>
              <a:t>•  боржник зобов'язується надати відгук на заяву про порушення справи про банкрутство.</a:t>
            </a:r>
          </a:p>
          <a:p>
            <a:pPr algn="just"/>
            <a:endParaRPr lang="uk-UA" dirty="0"/>
          </a:p>
        </p:txBody>
      </p:sp>
    </p:spTree>
    <p:extLst>
      <p:ext uri="{BB962C8B-B14F-4D97-AF65-F5344CB8AC3E}">
        <p14:creationId xmlns:p14="http://schemas.microsoft.com/office/powerpoint/2010/main" val="31077309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548680"/>
            <a:ext cx="8003232" cy="5925272"/>
          </a:xfrm>
        </p:spPr>
        <p:txBody>
          <a:bodyPr>
            <a:normAutofit fontScale="85000" lnSpcReduction="20000"/>
          </a:bodyPr>
          <a:lstStyle/>
          <a:p>
            <a:pPr algn="just"/>
            <a:r>
              <a:rPr lang="uk-UA" dirty="0"/>
              <a:t>2. Підготовче засідання суду в процесі провадження у справі про банкрутство за участю сторін і має на меті визначення обґрунтованості вимог кредиторів і боржника (якщо такі будуть) на підставі оцінки наданих документів і пояснень сторін.</a:t>
            </a:r>
          </a:p>
          <a:p>
            <a:pPr algn="just"/>
            <a:r>
              <a:rPr lang="uk-UA" dirty="0"/>
              <a:t>За результатами виноситься ухвала, якою:</a:t>
            </a:r>
          </a:p>
          <a:p>
            <a:pPr algn="just"/>
            <a:r>
              <a:rPr lang="uk-UA" dirty="0"/>
              <a:t>• на заявника покладається обов'язок надати до офіційних друкованих органів оголошення про порушення справи про банкрутство;</a:t>
            </a:r>
          </a:p>
          <a:p>
            <a:pPr algn="just"/>
            <a:r>
              <a:rPr lang="uk-UA" dirty="0"/>
              <a:t>• припиняється процес приватизації. </a:t>
            </a:r>
          </a:p>
          <a:p>
            <a:pPr algn="just"/>
            <a:r>
              <a:rPr lang="uk-UA" dirty="0"/>
              <a:t>Ухвалою визначаються:</a:t>
            </a:r>
          </a:p>
          <a:p>
            <a:pPr algn="just"/>
            <a:r>
              <a:rPr lang="uk-UA" dirty="0"/>
              <a:t>• розмір вимог кредиторів, які подали заяву про порушення справи про банкрутство;</a:t>
            </a:r>
          </a:p>
          <a:p>
            <a:pPr algn="just"/>
            <a:r>
              <a:rPr lang="uk-UA" dirty="0"/>
              <a:t>• дата складання розпорядником майна реєстру вимог кредиторів;</a:t>
            </a:r>
          </a:p>
          <a:p>
            <a:pPr algn="just"/>
            <a:r>
              <a:rPr lang="uk-UA" dirty="0"/>
              <a:t>• дата попереднього засідання суду;</a:t>
            </a:r>
          </a:p>
          <a:p>
            <a:pPr algn="just"/>
            <a:r>
              <a:rPr lang="uk-UA" dirty="0"/>
              <a:t>• дата скликання перших загальних зборів кредиторів;</a:t>
            </a:r>
          </a:p>
          <a:p>
            <a:pPr algn="just"/>
            <a:r>
              <a:rPr lang="uk-UA" dirty="0"/>
              <a:t>• дата засідання суду, на якому буде винесено ухвалу про санацію боржника або про визнання боржника банкрутом і відкриття ліквідаційної процедури або про припинення провадження у справі про банкрутство.</a:t>
            </a:r>
          </a:p>
          <a:p>
            <a:endParaRPr lang="uk-UA" dirty="0"/>
          </a:p>
        </p:txBody>
      </p:sp>
    </p:spTree>
    <p:extLst>
      <p:ext uri="{BB962C8B-B14F-4D97-AF65-F5344CB8AC3E}">
        <p14:creationId xmlns:p14="http://schemas.microsoft.com/office/powerpoint/2010/main" val="11665647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476672"/>
            <a:ext cx="7467600" cy="5997280"/>
          </a:xfrm>
        </p:spPr>
        <p:txBody>
          <a:bodyPr>
            <a:normAutofit lnSpcReduction="10000"/>
          </a:bodyPr>
          <a:lstStyle/>
          <a:p>
            <a:pPr algn="just"/>
            <a:r>
              <a:rPr lang="uk-UA" dirty="0">
                <a:latin typeface="Times New Roman" pitchFamily="18" charset="0"/>
                <a:cs typeface="Times New Roman" pitchFamily="18" charset="0"/>
              </a:rPr>
              <a:t>3. Виявлення кредиторів та осіб, що мають намір взяти участь у санації боржника, відбувається протягом одного місяця після опублікування в офіційних друкованих виданнях оголошення про порушення справи про банкрутство. </a:t>
            </a:r>
          </a:p>
          <a:p>
            <a:pPr algn="just"/>
            <a:r>
              <a:rPr lang="uk-UA" dirty="0">
                <a:latin typeface="Times New Roman" pitchFamily="18" charset="0"/>
                <a:cs typeface="Times New Roman" pitchFamily="18" charset="0"/>
              </a:rPr>
              <a:t>4. Попереднє засідання проводиться у строк, визначений ухвалою підготовчого засідання; на ньому розглядається реєстр вимог кредиторів і вимоги, не включені до цього реєстру; за результатами засідання виноситься ухвала, в якій зазначається розмір виданих судом  вимог кредиторів.</a:t>
            </a:r>
          </a:p>
          <a:p>
            <a:pPr algn="just"/>
            <a:r>
              <a:rPr lang="uk-UA" dirty="0">
                <a:latin typeface="Times New Roman" pitchFamily="18" charset="0"/>
                <a:cs typeface="Times New Roman" pitchFamily="18" charset="0"/>
              </a:rPr>
              <a:t>5. Визнання боржника банкрутом. Якщо  внаслідок  проведення спеціальних судових процедур не була відновлена платоспроможність боржника, суд визнає боржника банкрутом і відкриває ліквідаційну процедуру.</a:t>
            </a:r>
          </a:p>
          <a:p>
            <a:endParaRPr lang="uk-UA" dirty="0"/>
          </a:p>
        </p:txBody>
      </p:sp>
    </p:spTree>
    <p:extLst>
      <p:ext uri="{BB962C8B-B14F-4D97-AF65-F5344CB8AC3E}">
        <p14:creationId xmlns:p14="http://schemas.microsoft.com/office/powerpoint/2010/main" val="17049363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548680"/>
            <a:ext cx="7931224" cy="5925272"/>
          </a:xfrm>
        </p:spPr>
        <p:txBody>
          <a:bodyPr>
            <a:normAutofit fontScale="85000" lnSpcReduction="10000"/>
          </a:bodyPr>
          <a:lstStyle/>
          <a:p>
            <a:pPr algn="just"/>
            <a:r>
              <a:rPr lang="uk-UA" dirty="0"/>
              <a:t>Внаслідок такого визначення з дати прийняття відповідної постанови господарського суду:</a:t>
            </a:r>
          </a:p>
          <a:p>
            <a:pPr algn="just"/>
            <a:r>
              <a:rPr lang="uk-UA" dirty="0"/>
              <a:t>- завершується підприємницька діяльність банкрута;</a:t>
            </a:r>
          </a:p>
          <a:p>
            <a:pPr algn="just"/>
            <a:r>
              <a:rPr lang="uk-UA" dirty="0"/>
              <a:t>- вважається таким,  що  настав,  строк виконання усіх  грошових зобов'язань банкрута;</a:t>
            </a:r>
          </a:p>
          <a:p>
            <a:pPr algn="just"/>
            <a:r>
              <a:rPr lang="uk-UA" dirty="0"/>
              <a:t>- припиняється нарахування неустойки (пені, штрафу), процентів по всіх видах заборгованості банкрута;</a:t>
            </a:r>
          </a:p>
          <a:p>
            <a:pPr algn="just"/>
            <a:r>
              <a:rPr lang="uk-UA" dirty="0"/>
              <a:t>- укладання угод,  пов'язаних з відчуженням майна банкрута чи передачею його майна третім особам, допускається лише в порядку ліквідаційної процедури;</a:t>
            </a:r>
          </a:p>
          <a:p>
            <a:pPr algn="just"/>
            <a:r>
              <a:rPr lang="uk-UA" dirty="0"/>
              <a:t>- припиняються повноваження органів управління та власника (власників) майна банкрута, якщо цього не було зроблено раніше;</a:t>
            </a:r>
          </a:p>
          <a:p>
            <a:pPr algn="just"/>
            <a:r>
              <a:rPr lang="uk-UA" dirty="0"/>
              <a:t>- в офіційних друкованих  виданнях  публікуються  відомості  про визнання боржника банкрутом і відкриття ліквідаційної процедури;</a:t>
            </a:r>
          </a:p>
          <a:p>
            <a:pPr algn="just"/>
            <a:r>
              <a:rPr lang="uk-UA" dirty="0"/>
              <a:t>- призначається ліквідатор і формується ліквідаційна комісія, на яку покладається безпосереднє здійснення ліквідаційної процедури.</a:t>
            </a:r>
          </a:p>
          <a:p>
            <a:endParaRPr lang="uk-UA" dirty="0"/>
          </a:p>
        </p:txBody>
      </p:sp>
    </p:spTree>
    <p:extLst>
      <p:ext uri="{BB962C8B-B14F-4D97-AF65-F5344CB8AC3E}">
        <p14:creationId xmlns:p14="http://schemas.microsoft.com/office/powerpoint/2010/main" val="36138436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br>
              <a:rPr lang="uk-UA" sz="2700" b="1" dirty="0">
                <a:latin typeface="Times New Roman" pitchFamily="18" charset="0"/>
                <a:cs typeface="Times New Roman" pitchFamily="18" charset="0"/>
              </a:rPr>
            </a:br>
            <a:br>
              <a:rPr lang="uk-UA" sz="2700" b="1" dirty="0">
                <a:latin typeface="Times New Roman" pitchFamily="18" charset="0"/>
                <a:cs typeface="Times New Roman" pitchFamily="18" charset="0"/>
              </a:rPr>
            </a:br>
            <a:r>
              <a:rPr lang="uk-UA" sz="2700" b="1" dirty="0">
                <a:latin typeface="Times New Roman" pitchFamily="18" charset="0"/>
                <a:cs typeface="Times New Roman" pitchFamily="18" charset="0"/>
              </a:rPr>
              <a:t>2. Судові процедури, що застосовуються до боржника в процесі провадження у справі про банкрутство</a:t>
            </a:r>
            <a:endParaRPr lang="uk-UA" dirty="0"/>
          </a:p>
        </p:txBody>
      </p:sp>
      <p:sp>
        <p:nvSpPr>
          <p:cNvPr id="3" name="Объект 2"/>
          <p:cNvSpPr>
            <a:spLocks noGrp="1"/>
          </p:cNvSpPr>
          <p:nvPr>
            <p:ph sz="quarter" idx="1"/>
          </p:nvPr>
        </p:nvSpPr>
        <p:spPr/>
        <p:txBody>
          <a:bodyPr>
            <a:normAutofit fontScale="92500" lnSpcReduction="20000"/>
          </a:bodyPr>
          <a:lstStyle/>
          <a:p>
            <a:pPr algn="just"/>
            <a:r>
              <a:rPr lang="uk-UA" dirty="0"/>
              <a:t>До боржника в процесі провадження у справі про банкрутство застосовуються такі судові процедури:</a:t>
            </a:r>
          </a:p>
          <a:p>
            <a:pPr algn="just"/>
            <a:r>
              <a:rPr lang="uk-UA" dirty="0"/>
              <a:t>-  розпорядження майном боржника;</a:t>
            </a:r>
          </a:p>
          <a:p>
            <a:pPr algn="just"/>
            <a:r>
              <a:rPr lang="uk-UA" dirty="0"/>
              <a:t>-  санація;</a:t>
            </a:r>
          </a:p>
          <a:p>
            <a:pPr algn="just"/>
            <a:r>
              <a:rPr lang="uk-UA" dirty="0"/>
              <a:t>-  мирова угода;</a:t>
            </a:r>
          </a:p>
          <a:p>
            <a:pPr algn="just"/>
            <a:r>
              <a:rPr lang="uk-UA" dirty="0"/>
              <a:t>- ліквідаційна процедура.</a:t>
            </a:r>
          </a:p>
          <a:p>
            <a:pPr algn="just"/>
            <a:r>
              <a:rPr lang="uk-UA" b="1" i="1" dirty="0"/>
              <a:t>Розпорядження майном боржника </a:t>
            </a:r>
            <a:r>
              <a:rPr lang="uk-UA" i="1" dirty="0"/>
              <a:t>- </a:t>
            </a:r>
            <a:r>
              <a:rPr lang="uk-UA" dirty="0"/>
              <a:t>це обов'язкова судова процедура у будь-якій справі про банкрутство.</a:t>
            </a:r>
          </a:p>
          <a:p>
            <a:pPr algn="just"/>
            <a:r>
              <a:rPr lang="uk-UA" dirty="0"/>
              <a:t>Вона є системою заходів щодо нагляду та контролю за управлінням та розпорядженням майном боржника, яка застосовується з метою забезпечення збереження та ефективного використання майнових активів боржника та проведення аналізу його фінансового становища.</a:t>
            </a:r>
          </a:p>
          <a:p>
            <a:endParaRPr lang="uk-UA" dirty="0"/>
          </a:p>
        </p:txBody>
      </p:sp>
    </p:spTree>
    <p:extLst>
      <p:ext uri="{BB962C8B-B14F-4D97-AF65-F5344CB8AC3E}">
        <p14:creationId xmlns:p14="http://schemas.microsoft.com/office/powerpoint/2010/main" val="25825276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476672"/>
            <a:ext cx="7931224" cy="5997280"/>
          </a:xfrm>
        </p:spPr>
        <p:txBody>
          <a:bodyPr>
            <a:normAutofit fontScale="85000" lnSpcReduction="10000"/>
          </a:bodyPr>
          <a:lstStyle/>
          <a:p>
            <a:pPr algn="just"/>
            <a:r>
              <a:rPr lang="uk-UA" dirty="0"/>
              <a:t>Здійснення її покладається на розпорядника майном боржника - призначену суддею після порушення справи про банкрутство фізичну особу, яка отримала в установленому порядку ліцензію арбітражного керуючого і не є заінтересованою особою стосовно боржника та кредиторів.</a:t>
            </a:r>
          </a:p>
          <a:p>
            <a:pPr algn="just"/>
            <a:r>
              <a:rPr lang="uk-UA" dirty="0"/>
              <a:t>Після призначення розпорядника майна повноваження органів управління боржника обмежуються.</a:t>
            </a:r>
          </a:p>
          <a:p>
            <a:r>
              <a:rPr lang="uk-UA" dirty="0"/>
              <a:t>Розпорядник майном призначається на строк до 6 місяців, який може бути продовжений чи скорочений.</a:t>
            </a:r>
          </a:p>
          <a:p>
            <a:pPr algn="just"/>
            <a:r>
              <a:rPr lang="uk-UA" dirty="0"/>
              <a:t>При проведені цієї процедури, якщо буде встановлено, що  боржник може одночасно задовольнити вимоги усіх кредиторів відповідно до реєстру повністю чи частково в однаковому для всіх пропорційному відношенні до вимог кожного кредитора, то проведення таких розрахунків свідчить про відновлення платоспроможності боржника, і суд припиняє провадження у справі про банкрутство. В усіх інших випадках процедура розпорядження майном боржника завершується однією з подальших процедур банкрутства, кожна з яких не є обов'язковою сама по собі, однак принаймні одна з них має бути застосована.</a:t>
            </a:r>
          </a:p>
          <a:p>
            <a:endParaRPr lang="uk-UA" dirty="0"/>
          </a:p>
        </p:txBody>
      </p:sp>
    </p:spTree>
    <p:extLst>
      <p:ext uri="{BB962C8B-B14F-4D97-AF65-F5344CB8AC3E}">
        <p14:creationId xmlns:p14="http://schemas.microsoft.com/office/powerpoint/2010/main" val="38854877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404664"/>
            <a:ext cx="7467600" cy="6069288"/>
          </a:xfrm>
        </p:spPr>
        <p:txBody>
          <a:bodyPr>
            <a:normAutofit fontScale="92500" lnSpcReduction="10000"/>
          </a:bodyPr>
          <a:lstStyle/>
          <a:p>
            <a:pPr algn="just"/>
            <a:r>
              <a:rPr lang="uk-UA" b="1" i="1" dirty="0"/>
              <a:t>Санація боржника </a:t>
            </a:r>
            <a:r>
              <a:rPr lang="uk-UA" i="1" dirty="0"/>
              <a:t>- </a:t>
            </a:r>
            <a:r>
              <a:rPr lang="uk-UA" dirty="0"/>
              <a:t>це система заходів, спрямована на оздоровлення фінансово-господарського стану боржника та задоволення вимог кредиторів. Вона може включати кредитування, реорганізацію, зміну організаційно-правової форми боржника, зміну форми власності, системи управління боржника тощо.</a:t>
            </a:r>
          </a:p>
          <a:p>
            <a:pPr algn="just"/>
            <a:r>
              <a:rPr lang="uk-UA" dirty="0"/>
              <a:t>Процедура санації вводиться ухвалою суду за наданням комітету кредиторів на строк до 12 місяців або може бути скорочений.</a:t>
            </a:r>
          </a:p>
          <a:p>
            <a:pPr algn="just"/>
            <a:r>
              <a:rPr lang="uk-UA" dirty="0"/>
              <a:t>Одночасно господарський суд за погодженням комітету кредиторів призначає керуючого санацією, яким може бути керівник підприємства і розпорядник майном або стороння особа, що має ліцензію арбітражного керуючого. З дня винесення ухвали про санацію припиняються повноваження органів управління боржника, управління боржником переходить до керуючого санацією, який має широкі повноваження.</a:t>
            </a:r>
          </a:p>
          <a:p>
            <a:endParaRPr lang="uk-UA" dirty="0"/>
          </a:p>
        </p:txBody>
      </p:sp>
    </p:spTree>
    <p:extLst>
      <p:ext uri="{BB962C8B-B14F-4D97-AF65-F5344CB8AC3E}">
        <p14:creationId xmlns:p14="http://schemas.microsoft.com/office/powerpoint/2010/main" val="10029643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404664"/>
            <a:ext cx="7931224" cy="6069288"/>
          </a:xfrm>
        </p:spPr>
        <p:txBody>
          <a:bodyPr>
            <a:normAutofit fontScale="85000" lnSpcReduction="10000"/>
          </a:bodyPr>
          <a:lstStyle/>
          <a:p>
            <a:pPr algn="just"/>
            <a:r>
              <a:rPr lang="uk-UA" dirty="0"/>
              <a:t>Основне призначення керуючого санацією - це розробка і забезпечення виконання плану санації, який схвалюється комітетом кредиторів та затверджується судом.</a:t>
            </a:r>
          </a:p>
          <a:p>
            <a:pPr algn="just"/>
            <a:r>
              <a:rPr lang="uk-UA" dirty="0"/>
              <a:t>По закінченні строку санації або за наявності підстав для дострокового припинення санації керуючий санацією зобов'язаний надати зборам кредиторів письмовий звіт. Цей звіт повинен містити відомості про фінансово-господарський стан боржника.</a:t>
            </a:r>
          </a:p>
          <a:p>
            <a:pPr algn="just"/>
            <a:r>
              <a:rPr lang="uk-UA" dirty="0"/>
              <a:t>Суд затверджує звіт керуючого санацією і виносить ухвалу про припинення справи про банкрутство, якщо зборами кредиторів за результатами розгляду цього звіту прийнято рішення:</a:t>
            </a:r>
          </a:p>
          <a:p>
            <a:pPr algn="just"/>
            <a:r>
              <a:rPr lang="uk-UA" dirty="0"/>
              <a:t>- про виконання плану санації, закінчення процедури санації та відновлення платоспроможності боржника;</a:t>
            </a:r>
          </a:p>
          <a:p>
            <a:pPr algn="just"/>
            <a:r>
              <a:rPr lang="uk-UA" dirty="0"/>
              <a:t>- про дострокове припинення процедури санації у зв'язку з відновленням платоспроможності боржника.</a:t>
            </a:r>
          </a:p>
          <a:p>
            <a:pPr algn="just"/>
            <a:r>
              <a:rPr lang="uk-UA" dirty="0"/>
              <a:t>Не затвердження судом звіту керуючого санацією або ненадання такого звіту є підставою для визнання боржника банкрутом та відкриття ліквідаційної процедури.</a:t>
            </a:r>
          </a:p>
          <a:p>
            <a:endParaRPr lang="uk-UA" dirty="0"/>
          </a:p>
        </p:txBody>
      </p:sp>
    </p:spTree>
    <p:extLst>
      <p:ext uri="{BB962C8B-B14F-4D97-AF65-F5344CB8AC3E}">
        <p14:creationId xmlns:p14="http://schemas.microsoft.com/office/powerpoint/2010/main" val="14209183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260648"/>
            <a:ext cx="8147248" cy="6213304"/>
          </a:xfrm>
        </p:spPr>
        <p:txBody>
          <a:bodyPr>
            <a:normAutofit fontScale="77500" lnSpcReduction="20000"/>
          </a:bodyPr>
          <a:lstStyle/>
          <a:p>
            <a:r>
              <a:rPr lang="uk-UA" b="1" i="1" dirty="0"/>
              <a:t>Мирова угода </a:t>
            </a:r>
            <a:r>
              <a:rPr lang="uk-UA" dirty="0"/>
              <a:t>(як судова процедура у справі про банкрутство) - це домовленість між боржником і кредитором щодо відстрочки та (або) розстрочки, а також прощення (списання) кредиторами боргів боржника, що оформлюється як письмова угода сторін; набирає чинності у разі затвердження її судом і може бути укладена на будь-якій стадії провадження.</a:t>
            </a:r>
          </a:p>
          <a:p>
            <a:pPr algn="just"/>
            <a:r>
              <a:rPr lang="uk-UA" dirty="0">
                <a:highlight>
                  <a:srgbClr val="00FF00"/>
                </a:highlight>
              </a:rPr>
              <a:t>Мирова угода може бути укладена щодо вимог другої та наступної черг, визначених ст. 31 Кодексу.</a:t>
            </a:r>
          </a:p>
          <a:p>
            <a:pPr algn="just"/>
            <a:r>
              <a:rPr lang="uk-UA" dirty="0"/>
              <a:t>Дуже важливим для процедури мирової угоди є положення Кодексу, згідно з яким органи податкової служби та інші державні органи, які здійснюють контроль за сплатою податків і зборів, зобов'язані при укладанні мирової угоди погодитись на:</a:t>
            </a:r>
          </a:p>
          <a:p>
            <a:r>
              <a:rPr lang="uk-UA" dirty="0"/>
              <a:t>- прощення (списання) всієї заборгованості по сплаті податків і зборів, яка виникла у строк, що передував двом повним календарним рокам до дня подання заяви про порушення справи про банкрутство;</a:t>
            </a:r>
          </a:p>
          <a:p>
            <a:r>
              <a:rPr lang="uk-UA" dirty="0"/>
              <a:t>- прощення (списання) всієї заборгованості, що виникла протягом двох останніх років перед поданням заяви про порушення справи про банкрутство, або на розстрочку (відстрочку) цієї заборгованості до шести років.</a:t>
            </a:r>
          </a:p>
          <a:p>
            <a:r>
              <a:rPr lang="uk-UA" dirty="0"/>
              <a:t>Винесення господарчим судом ухвали про затвердження мирової угоди є підставою для припинення провадження у справі про банкрутство.</a:t>
            </a:r>
          </a:p>
          <a:p>
            <a:endParaRPr lang="uk-UA" dirty="0"/>
          </a:p>
        </p:txBody>
      </p:sp>
    </p:spTree>
    <p:extLst>
      <p:ext uri="{BB962C8B-B14F-4D97-AF65-F5344CB8AC3E}">
        <p14:creationId xmlns:p14="http://schemas.microsoft.com/office/powerpoint/2010/main" val="3716913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1" dirty="0">
                <a:latin typeface="Times New Roman" pitchFamily="18" charset="0"/>
                <a:cs typeface="Times New Roman" pitchFamily="18" charset="0"/>
              </a:rPr>
              <a:t>1.</a:t>
            </a:r>
            <a:r>
              <a:rPr lang="uk-UA" b="1" i="1" dirty="0">
                <a:latin typeface="Times New Roman" pitchFamily="18" charset="0"/>
                <a:cs typeface="Times New Roman" pitchFamily="18" charset="0"/>
              </a:rPr>
              <a:t> </a:t>
            </a:r>
            <a:r>
              <a:rPr lang="uk-UA" b="1" dirty="0">
                <a:latin typeface="Times New Roman" pitchFamily="18" charset="0"/>
                <a:cs typeface="Times New Roman" pitchFamily="18" charset="0"/>
              </a:rPr>
              <a:t>Банкрутство як правовий механізм регулювання підприємницькою діяльністю</a:t>
            </a:r>
            <a:endParaRPr lang="uk-UA" dirty="0">
              <a:latin typeface="Times New Roman" pitchFamily="18" charset="0"/>
              <a:cs typeface="Times New Roman" pitchFamily="18" charset="0"/>
            </a:endParaRPr>
          </a:p>
        </p:txBody>
      </p:sp>
      <p:sp>
        <p:nvSpPr>
          <p:cNvPr id="3" name="Объект 2"/>
          <p:cNvSpPr>
            <a:spLocks noGrp="1"/>
          </p:cNvSpPr>
          <p:nvPr>
            <p:ph sz="quarter" idx="1"/>
          </p:nvPr>
        </p:nvSpPr>
        <p:spPr>
          <a:xfrm>
            <a:off x="457200" y="1340768"/>
            <a:ext cx="7467600" cy="5133184"/>
          </a:xfrm>
        </p:spPr>
        <p:txBody>
          <a:bodyPr>
            <a:normAutofit fontScale="92500" lnSpcReduction="20000"/>
          </a:bodyPr>
          <a:lstStyle/>
          <a:p>
            <a:pPr algn="just"/>
            <a:r>
              <a:rPr lang="uk-UA" dirty="0">
                <a:latin typeface="Times New Roman" pitchFamily="18" charset="0"/>
                <a:cs typeface="Times New Roman" pitchFamily="18" charset="0"/>
              </a:rPr>
              <a:t>Термін "банкрутство" походить від італійського </a:t>
            </a:r>
            <a:r>
              <a:rPr lang="en-US" dirty="0">
                <a:latin typeface="Times New Roman" pitchFamily="18" charset="0"/>
                <a:cs typeface="Times New Roman" pitchFamily="18" charset="0"/>
              </a:rPr>
              <a:t>b</a:t>
            </a:r>
            <a:r>
              <a:rPr lang="uk-UA" dirty="0">
                <a:latin typeface="Times New Roman" pitchFamily="18" charset="0"/>
                <a:cs typeface="Times New Roman" pitchFamily="18" charset="0"/>
              </a:rPr>
              <a:t>а</a:t>
            </a:r>
            <a:r>
              <a:rPr lang="en-US" dirty="0">
                <a:latin typeface="Times New Roman" pitchFamily="18" charset="0"/>
                <a:cs typeface="Times New Roman" pitchFamily="18" charset="0"/>
              </a:rPr>
              <a:t>n</a:t>
            </a:r>
            <a:r>
              <a:rPr lang="uk-UA" dirty="0" err="1">
                <a:latin typeface="Times New Roman" pitchFamily="18" charset="0"/>
                <a:cs typeface="Times New Roman" pitchFamily="18" charset="0"/>
              </a:rPr>
              <a:t>са</a:t>
            </a:r>
            <a:r>
              <a:rPr lang="en-US" dirty="0">
                <a:latin typeface="Times New Roman" pitchFamily="18" charset="0"/>
                <a:cs typeface="Times New Roman" pitchFamily="18" charset="0"/>
              </a:rPr>
              <a:t>r</a:t>
            </a:r>
            <a:r>
              <a:rPr lang="uk-UA" dirty="0">
                <a:latin typeface="Times New Roman" pitchFamily="18" charset="0"/>
                <a:cs typeface="Times New Roman" pitchFamily="18" charset="0"/>
              </a:rPr>
              <a:t>о</a:t>
            </a:r>
            <a:r>
              <a:rPr lang="en-US" dirty="0" err="1">
                <a:latin typeface="Times New Roman" pitchFamily="18" charset="0"/>
                <a:cs typeface="Times New Roman" pitchFamily="18" charset="0"/>
              </a:rPr>
              <a:t>tt</a:t>
            </a:r>
            <a:r>
              <a:rPr lang="uk-UA" dirty="0">
                <a:latin typeface="Times New Roman" pitchFamily="18" charset="0"/>
                <a:cs typeface="Times New Roman" pitchFamily="18" charset="0"/>
              </a:rPr>
              <a:t>а -"зламаний ослін". Під ним розуміють неспроможність або відмову юридичної чи фізичної особи платити кредиторам за своїми борговими зобов'язаннями з мотивів відсутності коштів.</a:t>
            </a:r>
          </a:p>
          <a:p>
            <a:pPr algn="just"/>
            <a:r>
              <a:rPr lang="uk-UA" dirty="0">
                <a:latin typeface="Times New Roman" pitchFamily="18" charset="0"/>
                <a:cs typeface="Times New Roman" pitchFamily="18" charset="0"/>
              </a:rPr>
              <a:t>Цивільне Законодавство УРСР 20-х років визнавало можливість припинення діяльності юридичної особи за рішенням суду внаслідок неплатоспроможності, коли її власних коштів не вистачало для покриття боргів.</a:t>
            </a:r>
          </a:p>
          <a:p>
            <a:pPr algn="just"/>
            <a:r>
              <a:rPr lang="uk-UA" dirty="0">
                <a:latin typeface="Times New Roman" pitchFamily="18" charset="0"/>
                <a:cs typeface="Times New Roman" pitchFamily="18" charset="0"/>
              </a:rPr>
              <a:t>Але згодом, за роки існування радянської влади інститут банкрутства було ліквідовано, оскільки приватної власності на засоби виробництва не існувало, а борги державних чи колективних підприємств держава часто скасовувала. Лише у 1992 р. з прийняттям ЗУ "Про банкрутство" інститут банкрутства було відроджено.</a:t>
            </a:r>
          </a:p>
          <a:p>
            <a:pPr algn="just"/>
            <a:r>
              <a:rPr lang="uk-UA" dirty="0">
                <a:latin typeface="Times New Roman" pitchFamily="18" charset="0"/>
                <a:cs typeface="Times New Roman" pitchFamily="18" charset="0"/>
              </a:rPr>
              <a:t>В світовій практиці законодавство про банкрутство розвивалось за двома принципово різними напрямками.</a:t>
            </a:r>
          </a:p>
          <a:p>
            <a:pPr algn="just"/>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15579022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692696"/>
            <a:ext cx="7467600" cy="5781256"/>
          </a:xfrm>
        </p:spPr>
        <p:txBody>
          <a:bodyPr>
            <a:normAutofit fontScale="92500"/>
          </a:bodyPr>
          <a:lstStyle/>
          <a:p>
            <a:pPr algn="just"/>
            <a:r>
              <a:rPr lang="uk-UA" i="1" dirty="0"/>
              <a:t>Ліквідаційна процедура у справі про банкрутство — </a:t>
            </a:r>
            <a:r>
              <a:rPr lang="uk-UA" dirty="0"/>
              <a:t>це судова процедура, основним призначенням якої є ліквідація визнаної судом заборгованості банкрута шляхом продажу майна банкрута та проведення розрахунків по його боргах. Тривалість ліквідаційної процедури - дванадцять місяців, цей термін може бути продовжено судом ще на шість місяців.</a:t>
            </a:r>
          </a:p>
          <a:p>
            <a:pPr algn="just"/>
            <a:r>
              <a:rPr lang="uk-UA" i="1" dirty="0"/>
              <a:t>Ліквідатор — </a:t>
            </a:r>
            <a:r>
              <a:rPr lang="uk-UA" dirty="0"/>
              <a:t>фізична особа, яка організовує здійснення ліквідаційної процедури та забезпечує задоволення визнаних судом вимог кредиторів. Порядок його призначення та вимоги до кандидата ті ж самі, що передбачені щодо керуючого санацією.</a:t>
            </a:r>
          </a:p>
          <a:p>
            <a:pPr algn="just"/>
            <a:r>
              <a:rPr lang="uk-UA" i="1" dirty="0"/>
              <a:t>Ліквідаційна комісія </a:t>
            </a:r>
            <a:r>
              <a:rPr lang="uk-UA" dirty="0"/>
              <a:t>(її склад) призначається судом за клопотанням ліквідатора, погодженим з комітетом кредиторів.</a:t>
            </a:r>
          </a:p>
          <a:p>
            <a:endParaRPr lang="uk-UA" dirty="0"/>
          </a:p>
        </p:txBody>
      </p:sp>
    </p:spTree>
    <p:extLst>
      <p:ext uri="{BB962C8B-B14F-4D97-AF65-F5344CB8AC3E}">
        <p14:creationId xmlns:p14="http://schemas.microsoft.com/office/powerpoint/2010/main" val="4189743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548680"/>
            <a:ext cx="7467600" cy="5925272"/>
          </a:xfrm>
        </p:spPr>
        <p:txBody>
          <a:bodyPr>
            <a:normAutofit fontScale="77500" lnSpcReduction="20000"/>
          </a:bodyPr>
          <a:lstStyle/>
          <a:p>
            <a:pPr algn="just"/>
            <a:r>
              <a:rPr lang="uk-UA" dirty="0"/>
              <a:t>Ліквідатор виконує такі повноваження:</a:t>
            </a:r>
          </a:p>
          <a:p>
            <a:pPr algn="just"/>
            <a:r>
              <a:rPr lang="uk-UA" dirty="0"/>
              <a:t>• здійснює функції органів управління (керівників) банкрута;</a:t>
            </a:r>
          </a:p>
          <a:p>
            <a:pPr algn="just"/>
            <a:r>
              <a:rPr lang="uk-UA" dirty="0"/>
              <a:t>• приймає до свого відання майно банкрута, управляє та розпоряджається ним;</a:t>
            </a:r>
          </a:p>
          <a:p>
            <a:pPr algn="just"/>
            <a:r>
              <a:rPr lang="uk-UA" dirty="0"/>
              <a:t>• здійснює інвентаризацію та оцінку майна банкрута;</a:t>
            </a:r>
          </a:p>
          <a:p>
            <a:pPr algn="just"/>
            <a:r>
              <a:rPr lang="uk-UA" dirty="0"/>
              <a:t>• вживає заходів щодо виявлення та повернення майна банкрута, що знаходиться у третіх осіб (включаючи дебіторську заборгованість);</a:t>
            </a:r>
          </a:p>
          <a:p>
            <a:pPr algn="just"/>
            <a:r>
              <a:rPr lang="uk-UA" dirty="0"/>
              <a:t>• очолює ліквідаційну комісію та формує ліквідаційну масу (усі види майнових активів банкрута, які належать йому на праві власності або праві повного господарського відання на дату відкриття ліквідаційної процедури);</a:t>
            </a:r>
          </a:p>
          <a:p>
            <a:pPr algn="just"/>
            <a:r>
              <a:rPr lang="uk-UA" dirty="0"/>
              <a:t>• звільняє працівників банкрута згідно з трудовим законодавством;</a:t>
            </a:r>
          </a:p>
          <a:p>
            <a:pPr algn="just"/>
            <a:r>
              <a:rPr lang="uk-UA" dirty="0"/>
              <a:t>• заявляє про відмову від виконання договорів банкрута, щодо яких є зацікавленість з боку боржника, керуючого чи кредиторів;</a:t>
            </a:r>
          </a:p>
          <a:p>
            <a:pPr algn="just"/>
            <a:r>
              <a:rPr lang="uk-UA" dirty="0"/>
              <a:t>• реалізує майно банкрута в установленому порядку (оповіщення через засоби масової інформації про погоджений з комітетом кредиторів порядок продажу майна банкрута, склад, умови та строки придбання майна).</a:t>
            </a:r>
          </a:p>
          <a:p>
            <a:endParaRPr lang="uk-UA" dirty="0"/>
          </a:p>
        </p:txBody>
      </p:sp>
    </p:spTree>
    <p:extLst>
      <p:ext uri="{BB962C8B-B14F-4D97-AF65-F5344CB8AC3E}">
        <p14:creationId xmlns:p14="http://schemas.microsoft.com/office/powerpoint/2010/main" val="28836745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260648"/>
            <a:ext cx="8003232" cy="6213304"/>
          </a:xfrm>
        </p:spPr>
        <p:txBody>
          <a:bodyPr>
            <a:normAutofit fontScale="85000" lnSpcReduction="10000"/>
          </a:bodyPr>
          <a:lstStyle/>
          <a:p>
            <a:pPr algn="just"/>
            <a:r>
              <a:rPr lang="uk-UA" dirty="0"/>
              <a:t>Наявні та отримані від продажу майна та інші кошти банкрута спрямовуються на задоволення вимог кредиторів відповідно до такої черговості:</a:t>
            </a:r>
          </a:p>
          <a:p>
            <a:pPr algn="just"/>
            <a:r>
              <a:rPr lang="uk-UA" dirty="0"/>
              <a:t>1) в першу чергу задовольняються:</a:t>
            </a:r>
          </a:p>
          <a:p>
            <a:pPr algn="just"/>
            <a:r>
              <a:rPr lang="uk-UA" dirty="0"/>
              <a:t>а) вимоги, забезпечені заставою;</a:t>
            </a:r>
          </a:p>
          <a:p>
            <a:pPr algn="just"/>
            <a:r>
              <a:rPr lang="uk-UA" dirty="0"/>
              <a:t>б) виплата вихідної допомоги звільненим працівникам банкрута, у тому числі відшкодування кредиту, отриманого для цієї мети;</a:t>
            </a:r>
          </a:p>
          <a:p>
            <a:pPr algn="just"/>
            <a:r>
              <a:rPr lang="uk-UA" dirty="0"/>
              <a:t>в) витрати, пов'язані з провадженням у справі про банкрутство в господарському суді та роботою ліквідаційної комісії;</a:t>
            </a:r>
          </a:p>
          <a:p>
            <a:pPr algn="just"/>
            <a:r>
              <a:rPr lang="uk-UA" dirty="0"/>
              <a:t>2) у другу чергу задовольняються вимоги, що виникли із:</a:t>
            </a:r>
          </a:p>
          <a:p>
            <a:pPr algn="just"/>
            <a:r>
              <a:rPr lang="uk-UA" dirty="0"/>
              <a:t>а) зобов'язань, що виникли внаслідок заподіяння шкоди життю та здоров'ю громадян, шляхом капіталізації відповідних платежів у встановленому законом порядку;</a:t>
            </a:r>
          </a:p>
          <a:p>
            <a:pPr algn="just"/>
            <a:r>
              <a:rPr lang="uk-UA" dirty="0"/>
              <a:t>б) вимоги громадян-довірителів (вкладників) довірчих товариств або інших суб'єктів підприємницької діяльності, які залучали майно (кошти) довірителів (вкладників);</a:t>
            </a:r>
          </a:p>
          <a:p>
            <a:pPr algn="just"/>
            <a:endParaRPr lang="uk-UA" dirty="0"/>
          </a:p>
        </p:txBody>
      </p:sp>
    </p:spTree>
    <p:extLst>
      <p:ext uri="{BB962C8B-B14F-4D97-AF65-F5344CB8AC3E}">
        <p14:creationId xmlns:p14="http://schemas.microsoft.com/office/powerpoint/2010/main" val="42258901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692696"/>
            <a:ext cx="7467600" cy="5781256"/>
          </a:xfrm>
        </p:spPr>
        <p:txBody>
          <a:bodyPr/>
          <a:lstStyle/>
          <a:p>
            <a:r>
              <a:rPr lang="uk-UA" dirty="0"/>
              <a:t>3) у третю чергу задовольняються вимоги щодо сплати податків та інших обов'язкових платежів;</a:t>
            </a:r>
          </a:p>
          <a:p>
            <a:r>
              <a:rPr lang="uk-UA" dirty="0"/>
              <a:t>4) у четверту чергу задовольняються всі включені до реєстрації вимоги кредиторів, не забезпечені заставою;</a:t>
            </a:r>
          </a:p>
          <a:p>
            <a:r>
              <a:rPr lang="uk-UA" dirty="0"/>
              <a:t>5) у п'яту чергу задовольняються вимоги щодо повернення внесків членів трудового колективу до статутного фонду підприємства;</a:t>
            </a:r>
          </a:p>
          <a:p>
            <a:r>
              <a:rPr lang="uk-UA" dirty="0"/>
              <a:t>6) у шосту чергу задовольняються інші вимоги.</a:t>
            </a:r>
          </a:p>
          <a:p>
            <a:endParaRPr lang="uk-UA" dirty="0"/>
          </a:p>
        </p:txBody>
      </p:sp>
    </p:spTree>
    <p:extLst>
      <p:ext uri="{BB962C8B-B14F-4D97-AF65-F5344CB8AC3E}">
        <p14:creationId xmlns:p14="http://schemas.microsoft.com/office/powerpoint/2010/main" val="30354385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404664"/>
            <a:ext cx="7467600" cy="6069288"/>
          </a:xfrm>
        </p:spPr>
        <p:txBody>
          <a:bodyPr>
            <a:normAutofit fontScale="70000" lnSpcReduction="20000"/>
          </a:bodyPr>
          <a:lstStyle/>
          <a:p>
            <a:pPr algn="just"/>
            <a:r>
              <a:rPr lang="uk-UA" dirty="0"/>
              <a:t>Юридичне значення черговості задоволення вимог кредиторів: </a:t>
            </a:r>
          </a:p>
          <a:p>
            <a:pPr algn="just"/>
            <a:r>
              <a:rPr lang="uk-UA" dirty="0" err="1"/>
              <a:t>-вимоги</a:t>
            </a:r>
            <a:r>
              <a:rPr lang="uk-UA" dirty="0"/>
              <a:t> кожної наступної черги задовольняються після повного задоволення вимог попередньої черги; </a:t>
            </a:r>
          </a:p>
          <a:p>
            <a:pPr algn="just"/>
            <a:r>
              <a:rPr lang="uk-UA" dirty="0"/>
              <a:t>- у разі недостатності коштів однієї черги вимоги задовольняються пропорційно сумі вимог, що належать кожному кредиторові однієї черги. </a:t>
            </a:r>
          </a:p>
          <a:p>
            <a:pPr algn="just"/>
            <a:r>
              <a:rPr lang="uk-UA" dirty="0"/>
              <a:t>Вимоги, не задоволені за недостатністю майна, вважаються погашеними. </a:t>
            </a:r>
          </a:p>
          <a:p>
            <a:pPr algn="just"/>
            <a:r>
              <a:rPr lang="uk-UA" dirty="0"/>
              <a:t>Після завершення усіх розрахунків з кредиторами ліквідатор складає звіт та ліквідаційний баланс, які з врахуванням думки кредиторів затверджується господарським судом. </a:t>
            </a:r>
          </a:p>
          <a:p>
            <a:pPr algn="just"/>
            <a:r>
              <a:rPr lang="uk-UA" dirty="0"/>
              <a:t>Наслідки затвердження ліквідаційного балансу: </a:t>
            </a:r>
          </a:p>
          <a:p>
            <a:pPr algn="just"/>
            <a:r>
              <a:rPr lang="uk-UA"/>
              <a:t>а</a:t>
            </a:r>
            <a:r>
              <a:rPr lang="uk-UA" dirty="0"/>
              <a:t>) якщо за результатами ліквідаційного балансу після задоволення вимог кредиторів не залишилося майна, якого не вистачає для функціонування банкрута відповідно до вимог законодавства, - виноситься ухвала про ліквідацію юридичної особи-банкрута</a:t>
            </a:r>
            <a:r>
              <a:rPr lang="uk-UA"/>
              <a:t>; </a:t>
            </a:r>
          </a:p>
          <a:p>
            <a:pPr algn="just"/>
            <a:r>
              <a:rPr lang="uk-UA"/>
              <a:t>б</a:t>
            </a:r>
            <a:r>
              <a:rPr lang="uk-UA" dirty="0"/>
              <a:t>) якщо після розрахунків по боргах у банкрута залишилося достатньо майна (згідно із законодавством) для його фінансування, він вважається таким, що не має боргів, і може продовжувати свою підприємницьку діяльність.</a:t>
            </a:r>
          </a:p>
          <a:p>
            <a:endParaRPr lang="uk-UA" dirty="0"/>
          </a:p>
        </p:txBody>
      </p:sp>
    </p:spTree>
    <p:extLst>
      <p:ext uri="{BB962C8B-B14F-4D97-AF65-F5344CB8AC3E}">
        <p14:creationId xmlns:p14="http://schemas.microsoft.com/office/powerpoint/2010/main" val="3703519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764704"/>
            <a:ext cx="7467600" cy="5709248"/>
          </a:xfrm>
        </p:spPr>
        <p:txBody>
          <a:bodyPr>
            <a:normAutofit fontScale="77500" lnSpcReduction="20000"/>
          </a:bodyPr>
          <a:lstStyle/>
          <a:p>
            <a:pPr algn="just"/>
            <a:r>
              <a:rPr lang="uk-UA" dirty="0"/>
              <a:t>Один з них ґрунтувався на принципах британської моделі, коли банкрутство розглядалося як спосіб повернення боргів кредиторам за рахунок основних, оборотних і всіх інших наявних коштів шляхом ліквідації боржника-банкрута.</a:t>
            </a:r>
          </a:p>
          <a:p>
            <a:pPr algn="just"/>
            <a:r>
              <a:rPr lang="uk-UA" dirty="0"/>
              <a:t>Другий напрямок в закладений американській моделі. Основна мета тут полягає в тому, щоб через санацію реабілітувати компанію, відновити її платоспроможність.</a:t>
            </a:r>
          </a:p>
          <a:p>
            <a:pPr algn="just"/>
            <a:r>
              <a:rPr lang="uk-UA" dirty="0"/>
              <a:t>В сучасних умовах в законодавстві розвинутих ринкових держав прослідковується тенденція до зближення і інтеграції обох напрямків.</a:t>
            </a:r>
          </a:p>
          <a:p>
            <a:pPr algn="just"/>
            <a:r>
              <a:rPr lang="uk-UA" dirty="0"/>
              <a:t>Прийнята в червні 1999 року нова редакція Закону "Про банкрутство" забезпечила просування вперед у становленні в Україні цієї життєво важливої інституції. Сама назва Закону "Про відновлення платоспроможності боржника або визнання його банкрутом" свідчить про зміни орієнтації Закону на державному рівні. Це віддзеркалилось і на законодавчому визначенні терміну </a:t>
            </a:r>
            <a:r>
              <a:rPr lang="uk-UA" b="1" dirty="0"/>
              <a:t>банкрутства </a:t>
            </a:r>
            <a:r>
              <a:rPr lang="uk-UA" dirty="0"/>
              <a:t>- визнана господарським судом неспроможність боржника відновити свою платоспроможність та задовольнити визнані судом вимоги кредиторів не інакше як через застосування ліквідаційної процедури.</a:t>
            </a:r>
          </a:p>
          <a:p>
            <a:endParaRPr lang="uk-UA" dirty="0"/>
          </a:p>
        </p:txBody>
      </p:sp>
    </p:spTree>
    <p:extLst>
      <p:ext uri="{BB962C8B-B14F-4D97-AF65-F5344CB8AC3E}">
        <p14:creationId xmlns:p14="http://schemas.microsoft.com/office/powerpoint/2010/main" val="17576428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539552" y="620688"/>
            <a:ext cx="7848872" cy="5925272"/>
          </a:xfrm>
        </p:spPr>
        <p:txBody>
          <a:bodyPr>
            <a:normAutofit fontScale="92500" lnSpcReduction="20000"/>
          </a:bodyPr>
          <a:lstStyle/>
          <a:p>
            <a:r>
              <a:rPr lang="uk-UA" dirty="0"/>
              <a:t>У новій редакції Закону і далі у Кодексі України з процедур банкрутства (2018р) перевага надається не карним функціям банкрутства (ліквідація та розподіл), а реорганізаційним, спрямованим на збереження кожного суб'єкта господарювання, відродження його потенціалу.</a:t>
            </a:r>
          </a:p>
          <a:p>
            <a:r>
              <a:rPr lang="uk-UA" i="1" dirty="0"/>
              <a:t>Основні цілі інституту банкрутства наступні:</a:t>
            </a:r>
            <a:endParaRPr lang="uk-UA" dirty="0"/>
          </a:p>
          <a:p>
            <a:r>
              <a:rPr lang="uk-UA" dirty="0"/>
              <a:t>1. Стимулювання розвитку бізнесу (підприємництва) і зростання ефективності економіки.</a:t>
            </a:r>
          </a:p>
          <a:p>
            <a:r>
              <a:rPr lang="uk-UA" dirty="0"/>
              <a:t>2.Контроль господарських відносин між окремими суб'єктами ринку, забезпечення рівності прав, обов'язків і відповідальності. </a:t>
            </a:r>
          </a:p>
          <a:p>
            <a:r>
              <a:rPr lang="uk-UA" dirty="0"/>
              <a:t>3.Очищення ринку від недієздатних учасників. </a:t>
            </a:r>
          </a:p>
          <a:p>
            <a:r>
              <a:rPr lang="uk-UA" dirty="0"/>
              <a:t>4. Справедливий розподіл грошових коштів, отриманих від продажу майна банкрута, між його кредиторами.</a:t>
            </a:r>
          </a:p>
          <a:p>
            <a:r>
              <a:rPr lang="uk-UA" dirty="0"/>
              <a:t>5.Створення умов для відродження бізнесу у випадку доцільності і бажання власників підприємства.</a:t>
            </a:r>
          </a:p>
          <a:p>
            <a:endParaRPr lang="uk-UA" dirty="0"/>
          </a:p>
        </p:txBody>
      </p:sp>
    </p:spTree>
    <p:extLst>
      <p:ext uri="{BB962C8B-B14F-4D97-AF65-F5344CB8AC3E}">
        <p14:creationId xmlns:p14="http://schemas.microsoft.com/office/powerpoint/2010/main" val="41541942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764704"/>
            <a:ext cx="7467600" cy="5709248"/>
          </a:xfrm>
        </p:spPr>
        <p:txBody>
          <a:bodyPr>
            <a:normAutofit fontScale="85000" lnSpcReduction="10000"/>
          </a:bodyPr>
          <a:lstStyle/>
          <a:p>
            <a:pPr algn="just"/>
            <a:r>
              <a:rPr lang="uk-UA" dirty="0"/>
              <a:t>Законодавство в сфері банкрутства належить до основоположних правових актів регулювання підприємницькою діяльності і повинно, виходячи з сучасних уявлень про його стратегічну мету, виконувати такі дві </a:t>
            </a:r>
            <a:r>
              <a:rPr lang="uk-UA" b="1" dirty="0"/>
              <a:t>основні функції, </a:t>
            </a:r>
            <a:r>
              <a:rPr lang="uk-UA" dirty="0"/>
              <a:t>а саме слугувати:</a:t>
            </a:r>
          </a:p>
          <a:p>
            <a:pPr algn="just"/>
            <a:r>
              <a:rPr lang="uk-UA" dirty="0"/>
              <a:t>1. Механізмом припинення непродуктивного використання активів підприємств, що виявилися неспроможними вести свій власний бізнес, остаточного сплачення боргу кредиторам та зупинення відповідальності по боргах. Забезпечується механізмом ліквідації підприємства, що передбачає розпродаж активів або бізнесу в цілому і розподіл виручених коштів між кредиторами.</a:t>
            </a:r>
          </a:p>
          <a:p>
            <a:pPr algn="just"/>
            <a:r>
              <a:rPr lang="uk-UA" dirty="0"/>
              <a:t>2. Механізмом реабілітації підприємств, які хоча й опинилися на межі банкрутства, проте мають резерви для подальшої роботи як самостійні компанії і можуть уникнути ліквідації, а також мають потенціал для оздоровлення бізнесу. Забезпечується механізмом реорганізації.</a:t>
            </a:r>
          </a:p>
          <a:p>
            <a:endParaRPr lang="uk-UA" dirty="0"/>
          </a:p>
        </p:txBody>
      </p:sp>
    </p:spTree>
    <p:extLst>
      <p:ext uri="{BB962C8B-B14F-4D97-AF65-F5344CB8AC3E}">
        <p14:creationId xmlns:p14="http://schemas.microsoft.com/office/powerpoint/2010/main" val="31959653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620688"/>
            <a:ext cx="7467600" cy="5853264"/>
          </a:xfrm>
        </p:spPr>
        <p:txBody>
          <a:bodyPr>
            <a:normAutofit/>
          </a:bodyPr>
          <a:lstStyle/>
          <a:p>
            <a:pPr algn="just"/>
            <a:r>
              <a:rPr lang="uk-UA" b="1" i="1" dirty="0"/>
              <a:t>Ознаками інституту </a:t>
            </a:r>
            <a:r>
              <a:rPr lang="uk-UA" i="1" dirty="0"/>
              <a:t>банкрутства є:</a:t>
            </a:r>
            <a:endParaRPr lang="uk-UA" dirty="0"/>
          </a:p>
          <a:p>
            <a:pPr algn="just"/>
            <a:r>
              <a:rPr lang="uk-UA" dirty="0"/>
              <a:t>1. Застосування інституту за загальним правилом в сфері підприємницької діяльності.</a:t>
            </a:r>
          </a:p>
          <a:p>
            <a:pPr algn="just"/>
            <a:r>
              <a:rPr lang="uk-UA" dirty="0"/>
              <a:t>2. Встановлюється господарським судом як факт, що має певні наслідки.</a:t>
            </a:r>
          </a:p>
          <a:p>
            <a:pPr algn="just"/>
            <a:r>
              <a:rPr lang="uk-UA" dirty="0"/>
              <a:t>3. Зміст цього факту - неспроможність суб'єкта підприємницької діяльності у повній мірі розрахуватися по своїх боргах (неплатоспроможність).</a:t>
            </a:r>
          </a:p>
          <a:p>
            <a:pPr algn="just"/>
            <a:r>
              <a:rPr lang="uk-UA" dirty="0"/>
              <a:t>4. Неплатоспроможність боржника має бути стійкою і не піддаватися усуненню попри здійсненим судовим заходам по відновленню платоспроможності суб'єкта.</a:t>
            </a:r>
          </a:p>
          <a:p>
            <a:endParaRPr lang="uk-UA" dirty="0"/>
          </a:p>
        </p:txBody>
      </p:sp>
    </p:spTree>
    <p:extLst>
      <p:ext uri="{BB962C8B-B14F-4D97-AF65-F5344CB8AC3E}">
        <p14:creationId xmlns:p14="http://schemas.microsoft.com/office/powerpoint/2010/main" val="8854192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620688"/>
            <a:ext cx="8075240" cy="5853264"/>
          </a:xfrm>
        </p:spPr>
        <p:txBody>
          <a:bodyPr>
            <a:normAutofit fontScale="92500" lnSpcReduction="10000"/>
          </a:bodyPr>
          <a:lstStyle/>
          <a:p>
            <a:pPr algn="just"/>
            <a:r>
              <a:rPr lang="uk-UA" i="1" dirty="0"/>
              <a:t>Матеріально-правовими умовами </a:t>
            </a:r>
            <a:r>
              <a:rPr lang="uk-UA" dirty="0"/>
              <a:t>порушення провадження у справі про банкрутство є стійка (понад 3 місяці) і значна (на суму не менше 300 мінімальних розмірів заробітної плати) неплатоспроможність.</a:t>
            </a:r>
          </a:p>
          <a:p>
            <a:pPr algn="just"/>
            <a:r>
              <a:rPr lang="uk-UA" i="1" dirty="0"/>
              <a:t>Процесуально-правовими умовами </a:t>
            </a:r>
            <a:r>
              <a:rPr lang="uk-UA" dirty="0"/>
              <a:t>порушення провадження у справі про банкрутство є надання боржником або кредитором до господарського суду (за місцезнаходженням боржника) заяви про порушення справи про банкрутство з комплектом передбачених законом документів.</a:t>
            </a:r>
          </a:p>
          <a:p>
            <a:pPr algn="just"/>
            <a:r>
              <a:rPr lang="uk-UA" dirty="0"/>
              <a:t>Сторонами в справі про банкрутство є боржник (банкрут) і кредитори.</a:t>
            </a:r>
          </a:p>
          <a:p>
            <a:pPr algn="just"/>
            <a:r>
              <a:rPr lang="uk-UA" b="1" dirty="0"/>
              <a:t>Боржник </a:t>
            </a:r>
            <a:r>
              <a:rPr lang="uk-UA" dirty="0"/>
              <a:t>- суб'єкт підприємницької діяльності, неспроможний виконати перед кредиторами свої грошові зобов'язання, які сукупно складають не менше 300 мінімальних розмірів ЗП, протягом 3 місяців після настання встановленого строку їх сплати.</a:t>
            </a:r>
          </a:p>
          <a:p>
            <a:pPr algn="just"/>
            <a:endParaRPr lang="uk-UA" dirty="0"/>
          </a:p>
          <a:p>
            <a:endParaRPr lang="uk-UA" dirty="0"/>
          </a:p>
        </p:txBody>
      </p:sp>
    </p:spTree>
    <p:extLst>
      <p:ext uri="{BB962C8B-B14F-4D97-AF65-F5344CB8AC3E}">
        <p14:creationId xmlns:p14="http://schemas.microsoft.com/office/powerpoint/2010/main" val="12623871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548680"/>
            <a:ext cx="7467600" cy="5925272"/>
          </a:xfrm>
        </p:spPr>
        <p:txBody>
          <a:bodyPr>
            <a:normAutofit fontScale="85000" lnSpcReduction="20000"/>
          </a:bodyPr>
          <a:lstStyle/>
          <a:p>
            <a:pPr algn="just"/>
            <a:r>
              <a:rPr lang="uk-UA" dirty="0"/>
              <a:t>Боржник, неспроможність якого виконати свої грошові зобов'язання встановлена судом, іменується </a:t>
            </a:r>
            <a:r>
              <a:rPr lang="uk-UA" b="1" dirty="0"/>
              <a:t>банкрутом або суб'єктом банкрутства.</a:t>
            </a:r>
            <a:endParaRPr lang="uk-UA" dirty="0"/>
          </a:p>
          <a:p>
            <a:pPr algn="just"/>
            <a:r>
              <a:rPr lang="uk-UA" dirty="0"/>
              <a:t>Суб'єктами банкрутства не можуть бути:</a:t>
            </a:r>
          </a:p>
          <a:p>
            <a:pPr algn="just"/>
            <a:r>
              <a:rPr lang="uk-UA" dirty="0"/>
              <a:t>- відокремлені структурні підрозділи юридичної особи (філії, представництва, відділення);</a:t>
            </a:r>
          </a:p>
          <a:p>
            <a:pPr algn="just"/>
            <a:r>
              <a:rPr lang="uk-UA" dirty="0"/>
              <a:t>- казенні підприємства;</a:t>
            </a:r>
          </a:p>
          <a:p>
            <a:pPr algn="just"/>
            <a:r>
              <a:rPr lang="uk-UA" dirty="0"/>
              <a:t>- комерційні підприємства, майно за якими закріплене  на праві оперативного управління з прийнятим на засіданні органу місцевого самоврядування відповідними рішеннями; </a:t>
            </a:r>
          </a:p>
          <a:p>
            <a:pPr algn="just"/>
            <a:r>
              <a:rPr lang="uk-UA" dirty="0"/>
              <a:t>- в частині санації та ліквідації - державні підприємства, майно яких не підлягає приватизації.</a:t>
            </a:r>
          </a:p>
          <a:p>
            <a:pPr algn="just"/>
            <a:r>
              <a:rPr lang="uk-UA" b="1" dirty="0"/>
              <a:t>Кредитор </a:t>
            </a:r>
            <a:r>
              <a:rPr lang="uk-UA" dirty="0"/>
              <a:t>- юридична або фізична особа, яка має у встановленому порядку документально підтверджені вимоги щодо грошових зобов'язані до боржника, щодо виплати заборгованості по заробітній платі працівника, а також органи державної податкової служби та інші державні органи, які здійснюють контроль за правильністю та своєчасністю сплати податків та зборів.</a:t>
            </a:r>
          </a:p>
          <a:p>
            <a:endParaRPr lang="uk-UA" dirty="0"/>
          </a:p>
        </p:txBody>
      </p:sp>
    </p:spTree>
    <p:extLst>
      <p:ext uri="{BB962C8B-B14F-4D97-AF65-F5344CB8AC3E}">
        <p14:creationId xmlns:p14="http://schemas.microsoft.com/office/powerpoint/2010/main" val="6996649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548680"/>
            <a:ext cx="8003232" cy="5925272"/>
          </a:xfrm>
        </p:spPr>
        <p:txBody>
          <a:bodyPr>
            <a:normAutofit fontScale="92500" lnSpcReduction="10000"/>
          </a:bodyPr>
          <a:lstStyle/>
          <a:p>
            <a:pPr algn="just"/>
            <a:r>
              <a:rPr lang="uk-UA" dirty="0">
                <a:latin typeface="Times New Roman" pitchFamily="18" charset="0"/>
                <a:cs typeface="Times New Roman" pitchFamily="18" charset="0"/>
              </a:rPr>
              <a:t>Не можуть бути стороною у справі про банкрутство:</a:t>
            </a:r>
          </a:p>
          <a:p>
            <a:pPr algn="just"/>
            <a:r>
              <a:rPr lang="uk-UA" dirty="0">
                <a:latin typeface="Times New Roman" pitchFamily="18" charset="0"/>
                <a:cs typeface="Times New Roman" pitchFamily="18" charset="0"/>
              </a:rPr>
              <a:t>• кредитори, вимоги яких повністю забезпечені заставою;</a:t>
            </a:r>
          </a:p>
          <a:p>
            <a:pPr algn="just"/>
            <a:r>
              <a:rPr lang="uk-UA" dirty="0">
                <a:latin typeface="Times New Roman" pitchFamily="18" charset="0"/>
                <a:cs typeface="Times New Roman" pitchFamily="18" charset="0"/>
              </a:rPr>
              <a:t>• кредитори, вимоги яких задоволені; </a:t>
            </a:r>
          </a:p>
          <a:p>
            <a:pPr algn="just"/>
            <a:r>
              <a:rPr lang="uk-UA" dirty="0">
                <a:latin typeface="Times New Roman" pitchFamily="18" charset="0"/>
                <a:cs typeface="Times New Roman" pitchFamily="18" charset="0"/>
              </a:rPr>
              <a:t>вимоги яких відповідно до Закону вважається погашеними у зв'язку з досягненням згоди про їх припинення, у тому числі заміну або припинення зобов'язання.</a:t>
            </a:r>
          </a:p>
          <a:p>
            <a:pPr algn="just"/>
            <a:r>
              <a:rPr lang="uk-UA" dirty="0">
                <a:latin typeface="Times New Roman" pitchFamily="18" charset="0"/>
                <a:cs typeface="Times New Roman" pitchFamily="18" charset="0"/>
              </a:rPr>
              <a:t>За своїм становищем кредитори поділяються на: </a:t>
            </a:r>
          </a:p>
          <a:p>
            <a:pPr algn="just"/>
            <a:r>
              <a:rPr lang="uk-UA" dirty="0">
                <a:latin typeface="Times New Roman" pitchFamily="18" charset="0"/>
                <a:cs typeface="Times New Roman" pitchFamily="18" charset="0"/>
              </a:rPr>
              <a:t>1) ініціаторів процесу про банкрутство (їхні вимоги, що подаються лише господарському суду, мають бути безспірними: визнані боржниками, підтверджені виконавчими чи розрахунковими документами, за якими відповідно до законодавства здійснюється списання коштів з рахунків боржника); </a:t>
            </a:r>
          </a:p>
          <a:p>
            <a:pPr algn="just"/>
            <a:r>
              <a:rPr lang="uk-UA" dirty="0">
                <a:latin typeface="Times New Roman" pitchFamily="18" charset="0"/>
                <a:cs typeface="Times New Roman" pitchFamily="18" charset="0"/>
              </a:rPr>
              <a:t>2) тих, які вступають в процес після публікації оголошення про порушення справи про банкрутство (їхні вимоги подаються як господарському суду, так і боржнику, мають бути обґрунтованими, але не обов'язково безспірними).</a:t>
            </a:r>
          </a:p>
          <a:p>
            <a:endParaRPr lang="uk-UA" dirty="0"/>
          </a:p>
        </p:txBody>
      </p:sp>
    </p:spTree>
    <p:extLst>
      <p:ext uri="{BB962C8B-B14F-4D97-AF65-F5344CB8AC3E}">
        <p14:creationId xmlns:p14="http://schemas.microsoft.com/office/powerpoint/2010/main" val="188384460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512</TotalTime>
  <Words>2798</Words>
  <Application>Microsoft Macintosh PowerPoint</Application>
  <PresentationFormat>Экран (4:3)</PresentationFormat>
  <Paragraphs>139</Paragraphs>
  <Slides>24</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24</vt:i4>
      </vt:variant>
    </vt:vector>
  </HeadingPairs>
  <TitlesOfParts>
    <vt:vector size="29" baseType="lpstr">
      <vt:lpstr>Century Schoolbook</vt:lpstr>
      <vt:lpstr>Times New Roman</vt:lpstr>
      <vt:lpstr>Wingdings</vt:lpstr>
      <vt:lpstr>Wingdings 2</vt:lpstr>
      <vt:lpstr>Эркер</vt:lpstr>
      <vt:lpstr>Правові основи антикризового управління </vt:lpstr>
      <vt:lpstr>1. Банкрутство як правовий механізм регулювання підприємницькою діяльністю</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2. Судові процедури, що застосовуються до боржника в процесі провадження у справі про банкрутство</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Правові основи антикризового управління </dc:title>
  <dc:creator>Anonim from Hacapetovka</dc:creator>
  <cp:lastModifiedBy>Александр Ткачук</cp:lastModifiedBy>
  <cp:revision>16</cp:revision>
  <dcterms:created xsi:type="dcterms:W3CDTF">2021-05-13T17:23:00Z</dcterms:created>
  <dcterms:modified xsi:type="dcterms:W3CDTF">2025-11-04T10:25:03Z</dcterms:modified>
</cp:coreProperties>
</file>