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5"/>
  </p:notesMasterIdLst>
  <p:sldIdLst>
    <p:sldId id="256" r:id="rId2"/>
    <p:sldId id="257" r:id="rId3"/>
    <p:sldId id="258" r:id="rId4"/>
    <p:sldId id="271" r:id="rId5"/>
    <p:sldId id="259" r:id="rId6"/>
    <p:sldId id="272" r:id="rId7"/>
    <p:sldId id="273" r:id="rId8"/>
    <p:sldId id="260" r:id="rId9"/>
    <p:sldId id="264" r:id="rId10"/>
    <p:sldId id="263" r:id="rId11"/>
    <p:sldId id="262" r:id="rId12"/>
    <p:sldId id="261" r:id="rId13"/>
    <p:sldId id="265" r:id="rId14"/>
    <p:sldId id="266" r:id="rId15"/>
    <p:sldId id="267" r:id="rId16"/>
    <p:sldId id="268" r:id="rId17"/>
    <p:sldId id="270" r:id="rId18"/>
    <p:sldId id="274" r:id="rId19"/>
    <p:sldId id="269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>
        <p:scale>
          <a:sx n="86" d="100"/>
          <a:sy n="86" d="100"/>
        </p:scale>
        <p:origin x="-394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872D2-F5FC-4C4E-9F67-B791DCD0618D}" type="datetimeFigureOut">
              <a:rPr lang="ru-RU"/>
              <a:t>15.01.2025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57E96-27B8-4A6B-9F73-AA742D41DCEB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66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7E96-27B8-4A6B-9F73-AA742D41DCEB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400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7E96-27B8-4A6B-9F73-AA742D41DCEB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88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7E96-27B8-4A6B-9F73-AA742D41DCEB}" type="slidenum">
              <a:rPr lang="ru-RU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440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7E96-27B8-4A6B-9F73-AA742D41DCEB}" type="slidenum">
              <a:rPr lang="ru-RU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480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7E96-27B8-4A6B-9F73-AA742D41DCEB}" type="slidenum">
              <a:rPr lang="ru-RU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065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7E96-27B8-4A6B-9F73-AA742D41DCEB}" type="slidenum">
              <a:rPr lang="ru-RU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5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7E96-27B8-4A6B-9F73-AA742D41DCEB}" type="slidenum">
              <a:rPr lang="ru-RU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138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7E96-27B8-4A6B-9F73-AA742D41DCEB}" type="slidenum">
              <a:rPr lang="ru-RU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507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7E96-27B8-4A6B-9F73-AA742D41DCEB}" type="slidenum">
              <a:rPr lang="ru-RU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92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7E96-27B8-4A6B-9F73-AA742D41DCEB}" type="slidenum">
              <a:rPr lang="ru-RU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92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7E96-27B8-4A6B-9F73-AA742D41DCEB}" type="slidenum">
              <a:rPr lang="ru-RU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85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7E96-27B8-4A6B-9F73-AA742D41DCEB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95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7E96-27B8-4A6B-9F73-AA742D41DCEB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273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7E96-27B8-4A6B-9F73-AA742D41DCEB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273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7E96-27B8-4A6B-9F73-AA742D41DCEB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9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7E96-27B8-4A6B-9F73-AA742D41DCEB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9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7E96-27B8-4A6B-9F73-AA742D41DCEB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9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7E96-27B8-4A6B-9F73-AA742D41DCEB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959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7E96-27B8-4A6B-9F73-AA742D41DCEB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3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7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42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898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82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96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796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446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91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1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6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89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8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0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0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3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79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2FFB779-270B-4192-84BA-A697F48306DC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32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2FFB779-270B-4192-84BA-A697F48306DC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72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1247" y="810087"/>
            <a:ext cx="8327254" cy="2332607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uk-UA" sz="4000" b="1" dirty="0">
                <a:effectLst/>
              </a:rPr>
              <a:t>Своєрідність мови як знакової системи. </a:t>
            </a:r>
            <a:endParaRPr lang="ru-RU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71449"/>
            <a:ext cx="9371940" cy="64940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Мова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 є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універсальною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,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всеосяжною</a:t>
            </a:r>
            <a:endParaRPr lang="ru-RU" sz="3200" b="1" dirty="0">
              <a:solidFill>
                <a:srgbClr val="E9A039"/>
              </a:solidFill>
              <a:latin typeface="Century Gothic"/>
            </a:endParaRPr>
          </a:p>
          <a:p>
            <a:pPr algn="ctr"/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знаковою системою. Будь-яку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іншу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знакову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 систему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мож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-</a:t>
            </a:r>
          </a:p>
          <a:p>
            <a:pPr algn="ctr"/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на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передати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мовою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, а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навпаки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зробити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неможливо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. Усе,</a:t>
            </a:r>
          </a:p>
          <a:p>
            <a:pPr algn="ctr"/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що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 ми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можемо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передати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 за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допомогою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мови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,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неможливо</a:t>
            </a:r>
            <a:endParaRPr lang="ru-RU" sz="3200" b="1" dirty="0">
              <a:solidFill>
                <a:srgbClr val="E9A039"/>
              </a:solidFill>
              <a:latin typeface="Century Gothic"/>
            </a:endParaRPr>
          </a:p>
          <a:p>
            <a:pPr algn="ctr"/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передати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ні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дорожніми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 сигналами,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ні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математичною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чи</a:t>
            </a:r>
            <a:endParaRPr lang="ru-RU" sz="3200" b="1" dirty="0">
              <a:solidFill>
                <a:srgbClr val="E9A039"/>
              </a:solidFill>
              <a:latin typeface="Century Gothic"/>
            </a:endParaRPr>
          </a:p>
          <a:p>
            <a:pPr algn="ctr"/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хімічною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символікою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,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ні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навіть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тими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знаковими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 системами,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які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 є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похідними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від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 </a:t>
            </a:r>
            <a:r>
              <a:rPr lang="ru-RU" sz="3200" b="1" dirty="0" err="1">
                <a:solidFill>
                  <a:srgbClr val="E9A039"/>
                </a:solidFill>
                <a:latin typeface="Century Gothic"/>
              </a:rPr>
              <a:t>мови</a:t>
            </a:r>
            <a:r>
              <a:rPr lang="ru-RU" sz="3200" b="1" dirty="0">
                <a:solidFill>
                  <a:srgbClr val="E9A039"/>
                </a:solidFill>
                <a:latin typeface="Century Gothic"/>
              </a:rPr>
              <a:t>.</a:t>
            </a:r>
          </a:p>
          <a:p>
            <a:pPr algn="ctr"/>
            <a:endParaRPr lang="ru-RU" sz="3200" b="1" dirty="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6601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76225" y="0"/>
            <a:ext cx="13091025" cy="6902450"/>
          </a:xfrm>
        </p:spPr>
      </p:pic>
      <p:sp>
        <p:nvSpPr>
          <p:cNvPr id="5" name="TextBox 4"/>
          <p:cNvSpPr txBox="1"/>
          <p:nvPr/>
        </p:nvSpPr>
        <p:spPr>
          <a:xfrm>
            <a:off x="638175" y="1964549"/>
            <a:ext cx="11347450" cy="2985433"/>
          </a:xfrm>
          <a:prstGeom prst="rect">
            <a:avLst/>
          </a:prstGeom>
          <a:solidFill>
            <a:schemeClr val="tx1"/>
          </a:solidFill>
        </p:spPr>
        <p:txBody>
          <a:bodyPr rtlCol="0">
            <a:spAutoFit/>
          </a:bodyPr>
          <a:lstStyle/>
          <a:p>
            <a:pPr algn="ctr"/>
            <a:r>
              <a:rPr lang="ru-RU" sz="3600" dirty="0" err="1">
                <a:solidFill>
                  <a:srgbClr val="000000"/>
                </a:solidFill>
                <a:latin typeface="Arial Black"/>
              </a:rPr>
              <a:t>Особливе</a:t>
            </a:r>
            <a:r>
              <a:rPr lang="ru-RU" sz="3600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Arial Black"/>
              </a:rPr>
              <a:t>місце</a:t>
            </a:r>
            <a:r>
              <a:rPr lang="ru-RU" sz="3600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Arial Black"/>
              </a:rPr>
              <a:t>мови</a:t>
            </a:r>
            <a:r>
              <a:rPr lang="ru-RU" sz="3600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Arial Black"/>
              </a:rPr>
              <a:t>серед</a:t>
            </a:r>
            <a:r>
              <a:rPr lang="ru-RU" sz="3600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Arial Black"/>
              </a:rPr>
              <a:t>знакових</a:t>
            </a:r>
            <a:r>
              <a:rPr lang="ru-RU" sz="3600" dirty="0">
                <a:solidFill>
                  <a:srgbClr val="000000"/>
                </a:solidFill>
                <a:latin typeface="Arial Black"/>
              </a:rPr>
              <a:t> систем </a:t>
            </a:r>
            <a:r>
              <a:rPr lang="ru-RU" sz="3600" dirty="0" err="1">
                <a:solidFill>
                  <a:srgbClr val="000000"/>
                </a:solidFill>
                <a:latin typeface="Arial Black"/>
              </a:rPr>
              <a:t>пояснюється</a:t>
            </a:r>
            <a:r>
              <a:rPr lang="ru-RU" sz="3600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Arial Black"/>
              </a:rPr>
              <a:t>ще</a:t>
            </a:r>
            <a:r>
              <a:rPr lang="ru-RU" sz="3600" dirty="0">
                <a:solidFill>
                  <a:srgbClr val="000000"/>
                </a:solidFill>
                <a:latin typeface="Arial Black"/>
              </a:rPr>
              <a:t> й </a:t>
            </a:r>
            <a:r>
              <a:rPr lang="ru-RU" sz="3600" dirty="0" err="1">
                <a:solidFill>
                  <a:srgbClr val="000000"/>
                </a:solidFill>
                <a:latin typeface="Arial Black"/>
              </a:rPr>
              <a:t>тим</a:t>
            </a:r>
            <a:r>
              <a:rPr lang="ru-RU" sz="3600" dirty="0">
                <a:solidFill>
                  <a:srgbClr val="000000"/>
                </a:solidFill>
                <a:latin typeface="Arial Black"/>
              </a:rPr>
              <a:t>, </a:t>
            </a:r>
            <a:r>
              <a:rPr lang="ru-RU" sz="3600" dirty="0" err="1">
                <a:solidFill>
                  <a:srgbClr val="000000"/>
                </a:solidFill>
                <a:latin typeface="Arial Black"/>
              </a:rPr>
              <a:t>що</a:t>
            </a:r>
            <a:r>
              <a:rPr lang="ru-RU" sz="3600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Arial Black"/>
              </a:rPr>
              <a:t>мова</a:t>
            </a:r>
            <a:r>
              <a:rPr lang="ru-RU" sz="3600" dirty="0">
                <a:solidFill>
                  <a:srgbClr val="000000"/>
                </a:solidFill>
                <a:latin typeface="Arial Black"/>
              </a:rPr>
              <a:t> є </a:t>
            </a:r>
            <a:r>
              <a:rPr lang="ru-RU" sz="3600" dirty="0" err="1">
                <a:solidFill>
                  <a:srgbClr val="000000"/>
                </a:solidFill>
                <a:latin typeface="Arial Black"/>
              </a:rPr>
              <a:t>найпотужнішим</a:t>
            </a:r>
            <a:r>
              <a:rPr lang="ru-RU" sz="3600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Arial Black"/>
              </a:rPr>
              <a:t>засобом</a:t>
            </a:r>
            <a:r>
              <a:rPr lang="ru-RU" sz="3600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Arial Black"/>
              </a:rPr>
              <a:t>формування</a:t>
            </a:r>
            <a:r>
              <a:rPr lang="ru-RU" sz="3600" dirty="0">
                <a:solidFill>
                  <a:srgbClr val="000000"/>
                </a:solidFill>
                <a:latin typeface="Arial Black"/>
              </a:rPr>
              <a:t> думки.</a:t>
            </a:r>
          </a:p>
          <a:p>
            <a:pPr algn="ctr"/>
            <a:endParaRPr lang="ru-RU" sz="4400" dirty="0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5854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6175" y="-171450"/>
            <a:ext cx="9905998" cy="1905000"/>
          </a:xfrm>
        </p:spPr>
        <p:txBody>
          <a:bodyPr/>
          <a:lstStyle/>
          <a:p>
            <a:r>
              <a:rPr lang="ru-RU" sz="3600" dirty="0" err="1">
                <a:solidFill>
                  <a:srgbClr val="FFFFFF"/>
                </a:solidFill>
                <a:latin typeface="Century Gothic"/>
              </a:rPr>
              <a:t>Мова</a:t>
            </a:r>
            <a:r>
              <a:rPr lang="ru-RU" sz="3600" dirty="0">
                <a:solidFill>
                  <a:srgbClr val="FFFFFF"/>
                </a:solidFill>
                <a:latin typeface="Century Gothic"/>
              </a:rPr>
              <a:t> і </a:t>
            </a:r>
            <a:r>
              <a:rPr lang="ru-RU" sz="3600" dirty="0" err="1">
                <a:solidFill>
                  <a:srgbClr val="FFFFFF"/>
                </a:solidFill>
                <a:latin typeface="Century Gothic"/>
              </a:rPr>
              <a:t>мовлення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913" y="1390650"/>
            <a:ext cx="3211512" cy="295465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 dirty="0"/>
              <a:t>Усе те,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пересічні</a:t>
            </a:r>
            <a:r>
              <a:rPr lang="ru-RU" sz="2400" dirty="0"/>
              <a:t> </a:t>
            </a:r>
            <a:r>
              <a:rPr lang="ru-RU" sz="2400" dirty="0" err="1"/>
              <a:t>мовці</a:t>
            </a:r>
            <a:r>
              <a:rPr lang="ru-RU" sz="2400" dirty="0"/>
              <a:t> </a:t>
            </a:r>
            <a:r>
              <a:rPr lang="ru-RU" sz="2400" dirty="0" err="1"/>
              <a:t>розуміють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словом </a:t>
            </a:r>
            <a:r>
              <a:rPr lang="ru-RU" sz="2400" dirty="0" err="1"/>
              <a:t>мова</a:t>
            </a:r>
            <a:r>
              <a:rPr lang="ru-RU" sz="2400" dirty="0"/>
              <a:t>,</a:t>
            </a:r>
            <a:endParaRPr lang="ru-RU" sz="2400" dirty="0">
              <a:solidFill>
                <a:srgbClr val="FFFFFF"/>
              </a:solidFill>
              <a:latin typeface="Century Gothic"/>
            </a:endParaRPr>
          </a:p>
          <a:p>
            <a:pPr algn="ctr"/>
            <a:r>
              <a:rPr lang="ru-RU" sz="2400" dirty="0" err="1"/>
              <a:t>насправді</a:t>
            </a:r>
            <a:r>
              <a:rPr lang="ru-RU" sz="2400" dirty="0"/>
              <a:t> є </a:t>
            </a:r>
            <a:r>
              <a:rPr lang="ru-RU" sz="2400" dirty="0" err="1"/>
              <a:t>власне</a:t>
            </a:r>
            <a:r>
              <a:rPr lang="ru-RU" sz="2400" dirty="0"/>
              <a:t> </a:t>
            </a:r>
            <a:r>
              <a:rPr lang="ru-RU" sz="2400" dirty="0" err="1"/>
              <a:t>мовою</a:t>
            </a:r>
            <a:r>
              <a:rPr lang="ru-RU" sz="2400" dirty="0"/>
              <a:t> і </a:t>
            </a:r>
            <a:r>
              <a:rPr lang="ru-RU" sz="2400" dirty="0" err="1"/>
              <a:t>мовленням</a:t>
            </a:r>
            <a:r>
              <a:rPr lang="ru-RU" sz="2400" dirty="0"/>
              <a:t>.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70801" y="1085850"/>
            <a:ext cx="2887199" cy="350865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зрозуміло</a:t>
            </a:r>
            <a:r>
              <a:rPr lang="ru-RU" sz="2000" dirty="0"/>
              <a:t> </a:t>
            </a:r>
            <a:r>
              <a:rPr lang="ru-RU" sz="2000" dirty="0" err="1"/>
              <a:t>різницю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мовою</a:t>
            </a:r>
            <a:r>
              <a:rPr lang="ru-RU" sz="2000" dirty="0"/>
              <a:t> і </a:t>
            </a:r>
            <a:r>
              <a:rPr lang="ru-RU" sz="2000" dirty="0" err="1"/>
              <a:t>мовленням</a:t>
            </a:r>
            <a:r>
              <a:rPr lang="ru-RU" sz="2000" dirty="0"/>
              <a:t> нам </a:t>
            </a:r>
            <a:r>
              <a:rPr lang="ru-RU" sz="2000" dirty="0" err="1"/>
              <a:t>пояснює</a:t>
            </a:r>
            <a:r>
              <a:rPr lang="ru-RU" sz="2000" dirty="0"/>
              <a:t>    </a:t>
            </a:r>
            <a:r>
              <a:rPr lang="ru-RU" sz="2000" dirty="0" err="1">
                <a:solidFill>
                  <a:srgbClr val="FF0000"/>
                </a:solidFill>
                <a:latin typeface="Arial"/>
              </a:rPr>
              <a:t>Фердинан</a:t>
            </a:r>
            <a:r>
              <a:rPr lang="ru-RU" sz="2000" dirty="0">
                <a:solidFill>
                  <a:srgbClr val="FF0000"/>
                </a:solidFill>
                <a:latin typeface="Arial"/>
              </a:rPr>
              <a:t> де </a:t>
            </a:r>
            <a:r>
              <a:rPr lang="ru-RU" sz="2000" dirty="0" err="1">
                <a:solidFill>
                  <a:srgbClr val="FF0000"/>
                </a:solidFill>
                <a:latin typeface="Arial"/>
              </a:rPr>
              <a:t>Сосюр</a:t>
            </a:r>
            <a:r>
              <a:rPr lang="ru-RU" sz="2000" dirty="0">
                <a:latin typeface="Arial"/>
              </a:rPr>
              <a:t> </a:t>
            </a:r>
            <a:r>
              <a:rPr lang="ru-RU" sz="2000" dirty="0" err="1">
                <a:solidFill>
                  <a:srgbClr val="FFFFFF"/>
                </a:solidFill>
                <a:latin typeface="Arial"/>
              </a:rPr>
              <a:t>лінгвіст</a:t>
            </a:r>
            <a:r>
              <a:rPr lang="ru-RU" sz="2000" dirty="0">
                <a:solidFill>
                  <a:srgbClr val="FFFFFF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FFFFFF"/>
                </a:solidFill>
                <a:latin typeface="Arial"/>
              </a:rPr>
              <a:t>засновник</a:t>
            </a:r>
            <a:r>
              <a:rPr lang="ru-RU" sz="2000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Arial"/>
              </a:rPr>
              <a:t>структуралізму</a:t>
            </a:r>
            <a:r>
              <a:rPr lang="ru-RU" sz="2000" dirty="0">
                <a:solidFill>
                  <a:srgbClr val="FFFFFF"/>
                </a:solidFill>
                <a:latin typeface="Arial"/>
              </a:rPr>
              <a:t>.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sz="2000" dirty="0"/>
          </a:p>
          <a:p>
            <a:pPr algn="ctr"/>
            <a:endParaRPr lang="ru-RU" sz="24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Стрелка: вправо 5"/>
          <p:cNvSpPr/>
          <p:nvPr/>
        </p:nvSpPr>
        <p:spPr>
          <a:xfrm>
            <a:off x="3019425" y="25336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2190750"/>
            <a:ext cx="4133174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27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  <a:latin typeface="Century Gothic"/>
              </a:rPr>
              <a:t>Мова</a:t>
            </a:r>
            <a:r>
              <a:rPr lang="ru-RU" dirty="0">
                <a:solidFill>
                  <a:schemeClr val="tx1"/>
                </a:solidFill>
                <a:latin typeface="Century Gothic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Century Gothic"/>
              </a:rPr>
              <a:t>мовлення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020000">
            <a:off x="6819900" y="-619125"/>
            <a:ext cx="5863921" cy="4470256"/>
          </a:xfr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010025" y="3033713"/>
            <a:ext cx="3145276" cy="2516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Мовлення</a:t>
            </a:r>
            <a:r>
              <a:rPr lang="ru-RU" sz="2000" dirty="0"/>
              <a:t> — конкретно </a:t>
            </a:r>
            <a:r>
              <a:rPr lang="ru-RU" sz="2000" dirty="0" err="1"/>
              <a:t>застосована</a:t>
            </a:r>
            <a:r>
              <a:rPr lang="ru-RU" sz="2000" dirty="0"/>
              <a:t> </a:t>
            </a:r>
            <a:r>
              <a:rPr lang="ru-RU" sz="2000" dirty="0" err="1"/>
              <a:t>мова</a:t>
            </a:r>
            <a:r>
              <a:rPr lang="ru-RU" sz="2000" dirty="0"/>
              <a:t>, </a:t>
            </a:r>
            <a:r>
              <a:rPr lang="ru-RU" sz="2000" dirty="0" err="1"/>
              <a:t>засоби</a:t>
            </a:r>
            <a:r>
              <a:rPr lang="ru-RU" sz="2000" dirty="0"/>
              <a:t> </a:t>
            </a:r>
            <a:r>
              <a:rPr lang="ru-RU" sz="2000" dirty="0" err="1"/>
              <a:t>спілкування</a:t>
            </a:r>
            <a:r>
              <a:rPr lang="ru-RU" sz="2000" dirty="0"/>
              <a:t> в </a:t>
            </a:r>
            <a:r>
              <a:rPr lang="ru-RU" sz="2000" dirty="0" err="1"/>
              <a:t>їх</a:t>
            </a:r>
            <a:endParaRPr lang="ru-RU" sz="2000" dirty="0">
              <a:solidFill>
                <a:srgbClr val="FFFFFF"/>
              </a:solidFill>
              <a:latin typeface="Century Gothic"/>
            </a:endParaRPr>
          </a:p>
          <a:p>
            <a:pPr algn="ctr"/>
            <a:r>
              <a:rPr lang="ru-RU" sz="2000" dirty="0" err="1"/>
              <a:t>реалізації</a:t>
            </a:r>
            <a:r>
              <a:rPr lang="ru-RU" sz="2000" dirty="0"/>
              <a:t>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200025" y="3019335"/>
            <a:ext cx="3109812" cy="2570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Мова</a:t>
            </a:r>
            <a:r>
              <a:rPr lang="ru-RU" sz="2000" dirty="0"/>
              <a:t> - система </a:t>
            </a:r>
            <a:r>
              <a:rPr lang="ru-RU" sz="2000" dirty="0" err="1"/>
              <a:t>одиниць</a:t>
            </a:r>
            <a:r>
              <a:rPr lang="ru-RU" sz="2000" dirty="0"/>
              <a:t> </a:t>
            </a:r>
            <a:r>
              <a:rPr lang="ru-RU" sz="2000" dirty="0" err="1"/>
              <a:t>спілкування</a:t>
            </a:r>
            <a:r>
              <a:rPr lang="ru-RU" sz="2000" dirty="0"/>
              <a:t> і правил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функціонування</a:t>
            </a:r>
            <a:r>
              <a:rPr lang="ru-RU" sz="2000" dirty="0"/>
              <a:t>.</a:t>
            </a:r>
            <a:r>
              <a:rPr lang="ru-RU" dirty="0"/>
              <a:t> </a:t>
            </a:r>
          </a:p>
        </p:txBody>
      </p:sp>
      <p:sp>
        <p:nvSpPr>
          <p:cNvPr id="8" name="Стрелка: вниз 7"/>
          <p:cNvSpPr/>
          <p:nvPr/>
        </p:nvSpPr>
        <p:spPr>
          <a:xfrm>
            <a:off x="1352550" y="19431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/>
          <p:cNvSpPr/>
          <p:nvPr/>
        </p:nvSpPr>
        <p:spPr>
          <a:xfrm>
            <a:off x="4552950" y="19431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128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Розрізняють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мову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мовлення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Чотирма</a:t>
            </a:r>
            <a:r>
              <a:rPr lang="ru-RU" dirty="0">
                <a:solidFill>
                  <a:schemeClr val="tx1"/>
                </a:solidFill>
              </a:rPr>
              <a:t> пунктами :</a:t>
            </a:r>
            <a:endParaRPr lang="ru-RU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8950" y="2419350"/>
            <a:ext cx="6667500" cy="390876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ru-RU" sz="3200" dirty="0">
                <a:latin typeface="Century Gothic"/>
              </a:rPr>
              <a:t> </a:t>
            </a:r>
            <a:r>
              <a:rPr lang="ru-RU" sz="2400" dirty="0" err="1">
                <a:latin typeface="Century Gothic"/>
              </a:rPr>
              <a:t>Мова</a:t>
            </a:r>
            <a:r>
              <a:rPr lang="ru-RU" sz="2400" dirty="0">
                <a:latin typeface="Century Gothic"/>
              </a:rPr>
              <a:t> — </a:t>
            </a:r>
            <a:r>
              <a:rPr lang="ru-RU" sz="2400" dirty="0" err="1">
                <a:latin typeface="Century Gothic"/>
              </a:rPr>
              <a:t>явище</a:t>
            </a:r>
            <a:r>
              <a:rPr lang="ru-RU" sz="2400" dirty="0">
                <a:latin typeface="Century Gothic"/>
              </a:rPr>
              <a:t> </a:t>
            </a:r>
            <a:r>
              <a:rPr lang="ru-RU" sz="2400" dirty="0" err="1">
                <a:latin typeface="Century Gothic"/>
              </a:rPr>
              <a:t>загальне</a:t>
            </a:r>
            <a:r>
              <a:rPr lang="ru-RU" sz="2400" dirty="0">
                <a:latin typeface="Century Gothic"/>
              </a:rPr>
              <a:t>, </a:t>
            </a:r>
            <a:r>
              <a:rPr lang="ru-RU" sz="2400" dirty="0" err="1">
                <a:latin typeface="Century Gothic"/>
              </a:rPr>
              <a:t>абстрактне;мовлення</a:t>
            </a:r>
            <a:r>
              <a:rPr lang="ru-RU" sz="2400" dirty="0">
                <a:latin typeface="Century Gothic"/>
              </a:rPr>
              <a:t> —</a:t>
            </a:r>
            <a:endParaRPr lang="ru-RU" sz="2400" dirty="0">
              <a:solidFill>
                <a:srgbClr val="FFFFFF"/>
              </a:solidFill>
              <a:latin typeface="Century Gothic"/>
            </a:endParaRPr>
          </a:p>
          <a:p>
            <a:r>
              <a:rPr lang="ru-RU" sz="2400" dirty="0" err="1">
                <a:latin typeface="Century Gothic"/>
              </a:rPr>
              <a:t>конкретне</a:t>
            </a:r>
            <a:r>
              <a:rPr lang="ru-RU" sz="2400" dirty="0">
                <a:latin typeface="Century Gothic"/>
              </a:rPr>
              <a:t>. </a:t>
            </a:r>
            <a:r>
              <a:rPr lang="ru-RU" sz="2400" dirty="0" err="1">
                <a:latin typeface="Century Gothic"/>
              </a:rPr>
              <a:t>Загальне</a:t>
            </a:r>
            <a:r>
              <a:rPr lang="ru-RU" sz="2400" dirty="0">
                <a:latin typeface="Century Gothic"/>
              </a:rPr>
              <a:t> (</a:t>
            </a:r>
            <a:r>
              <a:rPr lang="ru-RU" sz="2400" dirty="0" err="1">
                <a:latin typeface="Century Gothic"/>
              </a:rPr>
              <a:t>мова</a:t>
            </a:r>
            <a:r>
              <a:rPr lang="ru-RU" sz="2400" dirty="0">
                <a:latin typeface="Century Gothic"/>
              </a:rPr>
              <a:t>) </a:t>
            </a:r>
            <a:r>
              <a:rPr lang="ru-RU" sz="2400" dirty="0" err="1">
                <a:latin typeface="Century Gothic"/>
              </a:rPr>
              <a:t>реалізується</a:t>
            </a:r>
            <a:r>
              <a:rPr lang="ru-RU" sz="2400" dirty="0">
                <a:latin typeface="Century Gothic"/>
              </a:rPr>
              <a:t> в конкретному</a:t>
            </a:r>
          </a:p>
          <a:p>
            <a:r>
              <a:rPr lang="ru-RU" sz="2400" dirty="0">
                <a:latin typeface="Century Gothic"/>
              </a:rPr>
              <a:t>(</a:t>
            </a:r>
            <a:r>
              <a:rPr lang="ru-RU" sz="2400" dirty="0" err="1">
                <a:latin typeface="Century Gothic"/>
              </a:rPr>
              <a:t>мовленні</a:t>
            </a:r>
            <a:r>
              <a:rPr lang="ru-RU" sz="2400" dirty="0">
                <a:latin typeface="Century Gothic"/>
              </a:rPr>
              <a:t>). </a:t>
            </a:r>
            <a:r>
              <a:rPr lang="ru-RU" sz="2400" dirty="0" err="1">
                <a:latin typeface="Century Gothic"/>
              </a:rPr>
              <a:t>Конкретність</a:t>
            </a:r>
            <a:r>
              <a:rPr lang="ru-RU" sz="2400" dirty="0">
                <a:latin typeface="Century Gothic"/>
              </a:rPr>
              <a:t> </a:t>
            </a:r>
            <a:r>
              <a:rPr lang="ru-RU" sz="2400" dirty="0" err="1">
                <a:latin typeface="Century Gothic"/>
              </a:rPr>
              <a:t>мовлення</a:t>
            </a:r>
            <a:r>
              <a:rPr lang="ru-RU" sz="2400" dirty="0">
                <a:latin typeface="Century Gothic"/>
              </a:rPr>
              <a:t> </a:t>
            </a:r>
            <a:r>
              <a:rPr lang="ru-RU" sz="2400" dirty="0" err="1">
                <a:latin typeface="Century Gothic"/>
              </a:rPr>
              <a:t>виявляється</a:t>
            </a:r>
            <a:r>
              <a:rPr lang="ru-RU" sz="2400" dirty="0">
                <a:latin typeface="Century Gothic"/>
              </a:rPr>
              <a:t> в тому,</a:t>
            </a:r>
          </a:p>
          <a:p>
            <a:r>
              <a:rPr lang="ru-RU" sz="2400" dirty="0" err="1">
                <a:latin typeface="Century Gothic"/>
              </a:rPr>
              <a:t>що</a:t>
            </a:r>
            <a:r>
              <a:rPr lang="ru-RU" sz="2400" dirty="0">
                <a:latin typeface="Century Gothic"/>
              </a:rPr>
              <a:t> </a:t>
            </a:r>
            <a:r>
              <a:rPr lang="ru-RU" sz="2400" dirty="0" err="1">
                <a:latin typeface="Century Gothic"/>
              </a:rPr>
              <a:t>його</a:t>
            </a:r>
            <a:r>
              <a:rPr lang="ru-RU" sz="2400" dirty="0">
                <a:latin typeface="Century Gothic"/>
              </a:rPr>
              <a:t> </a:t>
            </a:r>
            <a:r>
              <a:rPr lang="ru-RU" sz="2400" dirty="0" err="1">
                <a:latin typeface="Century Gothic"/>
              </a:rPr>
              <a:t>можна</a:t>
            </a:r>
            <a:r>
              <a:rPr lang="ru-RU" sz="2400" dirty="0">
                <a:latin typeface="Century Gothic"/>
              </a:rPr>
              <a:t> </a:t>
            </a:r>
            <a:r>
              <a:rPr lang="ru-RU" sz="2400" dirty="0" err="1">
                <a:latin typeface="Century Gothic"/>
              </a:rPr>
              <a:t>чути</a:t>
            </a:r>
            <a:r>
              <a:rPr lang="ru-RU" sz="2400" dirty="0">
                <a:latin typeface="Century Gothic"/>
              </a:rPr>
              <a:t>, </a:t>
            </a:r>
            <a:r>
              <a:rPr lang="ru-RU" sz="2400" dirty="0" err="1">
                <a:latin typeface="Century Gothic"/>
              </a:rPr>
              <a:t>записати</a:t>
            </a:r>
            <a:r>
              <a:rPr lang="ru-RU" sz="2400" dirty="0">
                <a:latin typeface="Century Gothic"/>
              </a:rPr>
              <a:t> на </a:t>
            </a:r>
            <a:r>
              <a:rPr lang="ru-RU" sz="2400" dirty="0" err="1">
                <a:latin typeface="Century Gothic"/>
              </a:rPr>
              <a:t>магнітну</a:t>
            </a:r>
            <a:r>
              <a:rPr lang="ru-RU" sz="2400" dirty="0">
                <a:latin typeface="Century Gothic"/>
              </a:rPr>
              <a:t> </a:t>
            </a:r>
            <a:r>
              <a:rPr lang="ru-RU" sz="2400" dirty="0" err="1">
                <a:latin typeface="Century Gothic"/>
              </a:rPr>
              <a:t>стрічку</a:t>
            </a:r>
            <a:r>
              <a:rPr lang="ru-RU" sz="2400" dirty="0">
                <a:latin typeface="Century Gothic"/>
              </a:rPr>
              <a:t>, </a:t>
            </a:r>
            <a:r>
              <a:rPr lang="ru-RU" sz="2400" dirty="0" err="1">
                <a:latin typeface="Century Gothic"/>
              </a:rPr>
              <a:t>бачити</a:t>
            </a:r>
            <a:r>
              <a:rPr lang="ru-RU" sz="2400" dirty="0">
                <a:latin typeface="Century Gothic"/>
              </a:rPr>
              <a:t> і </a:t>
            </a:r>
            <a:r>
              <a:rPr lang="ru-RU" sz="2400" dirty="0" err="1">
                <a:latin typeface="Century Gothic"/>
              </a:rPr>
              <a:t>прочитати</a:t>
            </a:r>
            <a:r>
              <a:rPr lang="ru-RU" sz="2400" dirty="0">
                <a:latin typeface="Century Gothic"/>
              </a:rPr>
              <a:t> (</a:t>
            </a:r>
            <a:r>
              <a:rPr lang="ru-RU" sz="2400" dirty="0" err="1">
                <a:latin typeface="Century Gothic"/>
              </a:rPr>
              <a:t>якщо</a:t>
            </a:r>
            <a:r>
              <a:rPr lang="ru-RU" sz="2400" dirty="0">
                <a:latin typeface="Century Gothic"/>
              </a:rPr>
              <a:t> </a:t>
            </a:r>
            <a:r>
              <a:rPr lang="ru-RU" sz="2400" dirty="0" err="1">
                <a:latin typeface="Century Gothic"/>
              </a:rPr>
              <a:t>йдеться</a:t>
            </a:r>
            <a:r>
              <a:rPr lang="ru-RU" sz="2400" dirty="0">
                <a:latin typeface="Century Gothic"/>
              </a:rPr>
              <a:t> про текст). </a:t>
            </a:r>
            <a:r>
              <a:rPr lang="ru-RU" sz="2400" dirty="0" err="1">
                <a:latin typeface="Century Gothic"/>
              </a:rPr>
              <a:t>Мову</a:t>
            </a:r>
            <a:r>
              <a:rPr lang="ru-RU" sz="2400" dirty="0">
                <a:latin typeface="Century Gothic"/>
              </a:rPr>
              <a:t> </a:t>
            </a:r>
            <a:r>
              <a:rPr lang="ru-RU" sz="2400" dirty="0" err="1">
                <a:latin typeface="Century Gothic"/>
              </a:rPr>
              <a:t>безпосередньо</a:t>
            </a:r>
            <a:r>
              <a:rPr lang="ru-RU" sz="2400" dirty="0">
                <a:latin typeface="Century Gothic"/>
              </a:rPr>
              <a:t> </a:t>
            </a:r>
            <a:r>
              <a:rPr lang="ru-RU" sz="2400" dirty="0" err="1">
                <a:latin typeface="Century Gothic"/>
              </a:rPr>
              <a:t>спостерігати</a:t>
            </a:r>
            <a:r>
              <a:rPr lang="ru-RU" sz="2400" dirty="0">
                <a:latin typeface="Century Gothic"/>
              </a:rPr>
              <a:t> </a:t>
            </a:r>
            <a:r>
              <a:rPr lang="ru-RU" sz="2400" dirty="0" err="1">
                <a:latin typeface="Century Gothic"/>
              </a:rPr>
              <a:t>неможливо</a:t>
            </a:r>
            <a:r>
              <a:rPr lang="ru-RU" sz="2400" dirty="0">
                <a:latin typeface="Century Gothic"/>
              </a:rPr>
              <a:t>. </a:t>
            </a:r>
            <a:endParaRPr lang="ru-RU" sz="24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86350" y="155850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45514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86375" y="3905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" y="1009650"/>
            <a:ext cx="2743200" cy="553997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800" dirty="0" err="1">
                <a:latin typeface="Century Gothic"/>
              </a:rPr>
              <a:t>Мова</a:t>
            </a:r>
            <a:r>
              <a:rPr lang="ru-RU" sz="2800" dirty="0">
                <a:latin typeface="Century Gothic"/>
              </a:rPr>
              <a:t> — </a:t>
            </a:r>
            <a:r>
              <a:rPr lang="ru-RU" sz="2800" dirty="0" err="1">
                <a:latin typeface="Century Gothic"/>
              </a:rPr>
              <a:t>явище</a:t>
            </a:r>
            <a:r>
              <a:rPr lang="ru-RU" sz="2800" dirty="0">
                <a:latin typeface="Century Gothic"/>
              </a:rPr>
              <a:t> </a:t>
            </a:r>
            <a:r>
              <a:rPr lang="ru-RU" sz="2800" dirty="0" err="1">
                <a:latin typeface="Century Gothic"/>
              </a:rPr>
              <a:t>відносно</a:t>
            </a:r>
            <a:r>
              <a:rPr lang="ru-RU" sz="2800" dirty="0">
                <a:latin typeface="Century Gothic"/>
              </a:rPr>
              <a:t> </a:t>
            </a:r>
            <a:r>
              <a:rPr lang="ru-RU" sz="2800" dirty="0" err="1">
                <a:latin typeface="Century Gothic"/>
              </a:rPr>
              <a:t>стабільне</a:t>
            </a:r>
            <a:r>
              <a:rPr lang="ru-RU" sz="2800" dirty="0">
                <a:latin typeface="Century Gothic"/>
              </a:rPr>
              <a:t>, </a:t>
            </a:r>
            <a:r>
              <a:rPr lang="ru-RU" sz="2800" dirty="0" err="1">
                <a:latin typeface="Century Gothic"/>
              </a:rPr>
              <a:t>довговічне</a:t>
            </a:r>
            <a:r>
              <a:rPr lang="ru-RU" sz="2800" dirty="0">
                <a:latin typeface="Century Gothic"/>
              </a:rPr>
              <a:t>, </a:t>
            </a:r>
            <a:r>
              <a:rPr lang="ru-RU" sz="2800" dirty="0" err="1">
                <a:latin typeface="Century Gothic"/>
              </a:rPr>
              <a:t>загаль</a:t>
            </a:r>
            <a:r>
              <a:rPr lang="ru-RU" sz="2800" dirty="0">
                <a:latin typeface="Century Gothic"/>
              </a:rPr>
              <a:t>-</a:t>
            </a:r>
            <a:endParaRPr lang="ru-RU" sz="2800" dirty="0">
              <a:solidFill>
                <a:srgbClr val="FFFFFF"/>
              </a:solidFill>
              <a:latin typeface="Century Gothic"/>
            </a:endParaRPr>
          </a:p>
          <a:p>
            <a:pPr algn="ctr"/>
            <a:r>
              <a:rPr lang="ru-RU" sz="2800" dirty="0" err="1">
                <a:latin typeface="Century Gothic"/>
              </a:rPr>
              <a:t>ноприйняте</a:t>
            </a:r>
            <a:r>
              <a:rPr lang="ru-RU" sz="2800" dirty="0">
                <a:latin typeface="Century Gothic"/>
              </a:rPr>
              <a:t>; </a:t>
            </a:r>
            <a:r>
              <a:rPr lang="ru-RU" sz="2800" dirty="0" err="1">
                <a:latin typeface="Century Gothic"/>
              </a:rPr>
              <a:t>мовлення</a:t>
            </a:r>
            <a:r>
              <a:rPr lang="ru-RU" sz="2800" dirty="0">
                <a:latin typeface="Century Gothic"/>
              </a:rPr>
              <a:t> — </a:t>
            </a:r>
            <a:r>
              <a:rPr lang="ru-RU" sz="2800" dirty="0" err="1">
                <a:latin typeface="Century Gothic"/>
              </a:rPr>
              <a:t>динамічне</a:t>
            </a:r>
            <a:r>
              <a:rPr lang="ru-RU" sz="2800" dirty="0">
                <a:latin typeface="Century Gothic"/>
              </a:rPr>
              <a:t> (</a:t>
            </a:r>
            <a:r>
              <a:rPr lang="ru-RU" sz="2800" dirty="0" err="1">
                <a:latin typeface="Century Gothic"/>
              </a:rPr>
              <a:t>рухливе</a:t>
            </a:r>
            <a:r>
              <a:rPr lang="ru-RU" sz="2800" dirty="0">
                <a:latin typeface="Century Gothic"/>
              </a:rPr>
              <a:t>), </a:t>
            </a:r>
            <a:r>
              <a:rPr lang="ru-RU" sz="2800" dirty="0" err="1">
                <a:latin typeface="Century Gothic"/>
              </a:rPr>
              <a:t>випадкове</a:t>
            </a:r>
            <a:endParaRPr lang="ru-RU" sz="2800" dirty="0">
              <a:latin typeface="Century Gothic"/>
            </a:endParaRPr>
          </a:p>
          <a:p>
            <a:pPr algn="ctr"/>
            <a:r>
              <a:rPr lang="ru-RU" sz="2800" dirty="0">
                <a:latin typeface="Century Gothic"/>
              </a:rPr>
              <a:t>й </a:t>
            </a:r>
            <a:r>
              <a:rPr lang="ru-RU" sz="2800" dirty="0" err="1">
                <a:latin typeface="Century Gothic"/>
              </a:rPr>
              <a:t>унікальне</a:t>
            </a:r>
            <a:r>
              <a:rPr lang="ru-RU" sz="2800" dirty="0">
                <a:latin typeface="Century Gothic"/>
              </a:rPr>
              <a:t>.</a:t>
            </a:r>
          </a:p>
          <a:p>
            <a:pPr algn="ctr"/>
            <a:endParaRPr lang="ru-RU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7" name="Рисунок 6" descr="E8fUqGa3yq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350" y="-85725"/>
            <a:ext cx="5262563" cy="4180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7125" y="2952750"/>
            <a:ext cx="2743200" cy="295465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 dirty="0"/>
              <a:t>У </a:t>
            </a:r>
            <a:r>
              <a:rPr lang="ru-RU" sz="2400" dirty="0" err="1"/>
              <a:t>мові</a:t>
            </a:r>
            <a:r>
              <a:rPr lang="ru-RU" sz="2400" dirty="0"/>
              <a:t> </a:t>
            </a:r>
            <a:r>
              <a:rPr lang="ru-RU" sz="2400" dirty="0" err="1"/>
              <a:t>немає</a:t>
            </a:r>
            <a:r>
              <a:rPr lang="ru-RU" sz="2400" dirty="0"/>
              <a:t> </a:t>
            </a:r>
            <a:r>
              <a:rPr lang="ru-RU" sz="2400" dirty="0" err="1"/>
              <a:t>помилок</a:t>
            </a:r>
            <a:r>
              <a:rPr lang="ru-RU" sz="2400" dirty="0"/>
              <a:t>, у </a:t>
            </a:r>
            <a:r>
              <a:rPr lang="ru-RU" sz="2400" dirty="0" err="1"/>
              <a:t>ній</a:t>
            </a:r>
            <a:r>
              <a:rPr lang="ru-RU" sz="2400" dirty="0"/>
              <a:t> усе правильно. У </a:t>
            </a:r>
            <a:r>
              <a:rPr lang="ru-RU" sz="2400" dirty="0" err="1"/>
              <a:t>мовленні</a:t>
            </a:r>
            <a:r>
              <a:rPr lang="ru-RU" sz="2400" dirty="0"/>
              <a:t> люди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припускатися</a:t>
            </a:r>
            <a:r>
              <a:rPr lang="ru-RU" sz="2400" dirty="0"/>
              <a:t> </a:t>
            </a:r>
            <a:r>
              <a:rPr lang="ru-RU" sz="2400" dirty="0" err="1"/>
              <a:t>помилок</a:t>
            </a:r>
            <a:r>
              <a:rPr lang="ru-RU" sz="2400" dirty="0"/>
              <a:t>.</a:t>
            </a:r>
            <a:endParaRPr lang="ru-RU" sz="2400" dirty="0">
              <a:solidFill>
                <a:srgbClr val="FFFFFF"/>
              </a:solidFill>
              <a:latin typeface="Century Gothic"/>
            </a:endParaRPr>
          </a:p>
          <a:p>
            <a:pPr algn="ctr"/>
            <a:endParaRPr lang="ru-RU" dirty="0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6775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57900" y="2857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8575" y="862641"/>
            <a:ext cx="7189199" cy="563231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 dirty="0" err="1"/>
              <a:t>Мова</a:t>
            </a:r>
            <a:r>
              <a:rPr lang="ru-RU" sz="2400" dirty="0"/>
              <a:t> — </a:t>
            </a:r>
            <a:r>
              <a:rPr lang="ru-RU" sz="2400" dirty="0" err="1"/>
              <a:t>явище</a:t>
            </a:r>
            <a:r>
              <a:rPr lang="ru-RU" sz="2400" dirty="0"/>
              <a:t> </a:t>
            </a:r>
            <a:r>
              <a:rPr lang="ru-RU" sz="2400" dirty="0" err="1"/>
              <a:t>психічне</a:t>
            </a:r>
            <a:r>
              <a:rPr lang="ru-RU" sz="2400" dirty="0"/>
              <a:t>, а </a:t>
            </a:r>
            <a:r>
              <a:rPr lang="ru-RU" sz="2400" dirty="0" err="1"/>
              <a:t>мовлення</a:t>
            </a:r>
            <a:r>
              <a:rPr lang="ru-RU" sz="2400" dirty="0"/>
              <a:t> </a:t>
            </a:r>
            <a:endParaRPr lang="ru-RU" sz="2400" dirty="0">
              <a:solidFill>
                <a:srgbClr val="FFFFFF"/>
              </a:solidFill>
              <a:latin typeface="Century Gothic"/>
            </a:endParaRPr>
          </a:p>
          <a:p>
            <a:pPr algn="ctr"/>
            <a:r>
              <a:rPr lang="ru-RU" sz="2400" dirty="0"/>
              <a:t>— </a:t>
            </a:r>
            <a:r>
              <a:rPr lang="ru-RU" sz="2400" dirty="0" err="1"/>
              <a:t>психо-фізичне</a:t>
            </a:r>
            <a:r>
              <a:rPr lang="ru-RU" sz="2400" dirty="0"/>
              <a:t>. </a:t>
            </a:r>
            <a:r>
              <a:rPr lang="ru-RU" sz="2400" dirty="0" err="1"/>
              <a:t>Мова</a:t>
            </a:r>
            <a:r>
              <a:rPr lang="ru-RU" sz="2400" dirty="0"/>
              <a:t> </a:t>
            </a:r>
            <a:r>
              <a:rPr lang="ru-RU" sz="2400" dirty="0" err="1"/>
              <a:t>існує</a:t>
            </a:r>
            <a:r>
              <a:rPr lang="ru-RU" sz="2400" dirty="0"/>
              <a:t> в </a:t>
            </a:r>
            <a:r>
              <a:rPr lang="ru-RU" sz="2400" dirty="0" err="1"/>
              <a:t>індивідуальних</a:t>
            </a:r>
            <a:r>
              <a:rPr lang="ru-RU" sz="2400" dirty="0"/>
              <a:t> </a:t>
            </a:r>
            <a:r>
              <a:rPr lang="ru-RU" sz="2400" dirty="0" err="1"/>
              <a:t>мозках</a:t>
            </a:r>
            <a:r>
              <a:rPr lang="ru-RU" sz="2400" dirty="0"/>
              <a:t>, у душах, </a:t>
            </a:r>
            <a:r>
              <a:rPr lang="ru-RU" sz="2400" dirty="0" err="1"/>
              <a:t>психіці</a:t>
            </a:r>
            <a:r>
              <a:rPr lang="ru-RU" sz="2400" dirty="0"/>
              <a:t> людей,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становлять</a:t>
            </a:r>
            <a:r>
              <a:rPr lang="ru-RU" sz="2400" dirty="0"/>
              <a:t> </a:t>
            </a:r>
            <a:r>
              <a:rPr lang="ru-RU" sz="2400" dirty="0" err="1"/>
              <a:t>певну</a:t>
            </a:r>
            <a:r>
              <a:rPr lang="ru-RU" sz="2400" dirty="0"/>
              <a:t> </a:t>
            </a:r>
            <a:r>
              <a:rPr lang="ru-RU" sz="2400" dirty="0" err="1"/>
              <a:t>мовну</a:t>
            </a:r>
            <a:r>
              <a:rPr lang="ru-RU" sz="2400" dirty="0"/>
              <a:t> </a:t>
            </a:r>
            <a:r>
              <a:rPr lang="ru-RU" sz="2400" dirty="0" err="1"/>
              <a:t>спільність</a:t>
            </a:r>
            <a:r>
              <a:rPr lang="ru-RU" sz="2400" dirty="0"/>
              <a:t>.</a:t>
            </a:r>
          </a:p>
          <a:p>
            <a:pPr algn="ctr"/>
            <a:r>
              <a:rPr lang="ru-RU" sz="2400" dirty="0" err="1"/>
              <a:t>Мовлення</a:t>
            </a:r>
            <a:r>
              <a:rPr lang="ru-RU" sz="2400" dirty="0"/>
              <a:t>, </a:t>
            </a:r>
            <a:r>
              <a:rPr lang="ru-RU" sz="2400" dirty="0" err="1"/>
              <a:t>крім</a:t>
            </a:r>
            <a:r>
              <a:rPr lang="ru-RU" sz="2400" dirty="0"/>
              <a:t> </a:t>
            </a:r>
            <a:r>
              <a:rPr lang="ru-RU" sz="2400" dirty="0" err="1"/>
              <a:t>психічного</a:t>
            </a:r>
            <a:r>
              <a:rPr lang="ru-RU" sz="2400" dirty="0"/>
              <a:t>,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фізичний</a:t>
            </a:r>
            <a:r>
              <a:rPr lang="ru-RU" sz="2400" dirty="0"/>
              <a:t> (</a:t>
            </a:r>
            <a:r>
              <a:rPr lang="ru-RU" sz="2400" dirty="0" err="1"/>
              <a:t>фізіологі</a:t>
            </a:r>
            <a:r>
              <a:rPr lang="ru-RU" sz="2400" dirty="0"/>
              <a:t>-</a:t>
            </a:r>
          </a:p>
          <a:p>
            <a:pPr algn="ctr"/>
            <a:r>
              <a:rPr lang="ru-RU" sz="2400" dirty="0" err="1"/>
              <a:t>чний</a:t>
            </a:r>
            <a:r>
              <a:rPr lang="ru-RU" sz="2400" dirty="0"/>
              <a:t>) аспект, </a:t>
            </a:r>
            <a:r>
              <a:rPr lang="ru-RU" sz="2400" dirty="0" err="1"/>
              <a:t>пов'язаний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породженням</a:t>
            </a:r>
            <a:r>
              <a:rPr lang="ru-RU" sz="2400" dirty="0"/>
              <a:t> і </a:t>
            </a:r>
            <a:r>
              <a:rPr lang="ru-RU" sz="2400" dirty="0" err="1"/>
              <a:t>сприйманням</a:t>
            </a:r>
            <a:r>
              <a:rPr lang="ru-RU" sz="2400" dirty="0"/>
              <a:t>. Особливо </a:t>
            </a:r>
            <a:r>
              <a:rPr lang="ru-RU" sz="2400" dirty="0" err="1"/>
              <a:t>помітний</a:t>
            </a:r>
            <a:r>
              <a:rPr lang="ru-RU" sz="2400" dirty="0"/>
              <a:t> </a:t>
            </a:r>
            <a:r>
              <a:rPr lang="ru-RU" sz="2400" dirty="0" err="1"/>
              <a:t>цей</a:t>
            </a:r>
            <a:r>
              <a:rPr lang="ru-RU" sz="2400" dirty="0"/>
              <a:t> аспект при </a:t>
            </a:r>
            <a:r>
              <a:rPr lang="ru-RU" sz="2400" dirty="0" err="1"/>
              <a:t>вуковій</a:t>
            </a:r>
            <a:r>
              <a:rPr lang="ru-RU" sz="2400" dirty="0"/>
              <a:t>(</a:t>
            </a:r>
            <a:r>
              <a:rPr lang="ru-RU" sz="2400" dirty="0" err="1"/>
              <a:t>аку</a:t>
            </a:r>
            <a:r>
              <a:rPr lang="ru-RU" sz="2400" dirty="0"/>
              <a:t>-</a:t>
            </a:r>
          </a:p>
          <a:p>
            <a:pPr algn="ctr"/>
            <a:r>
              <a:rPr lang="ru-RU" sz="2400" dirty="0" err="1"/>
              <a:t>стичній</a:t>
            </a:r>
            <a:r>
              <a:rPr lang="ru-RU" sz="2400" dirty="0"/>
              <a:t> і </a:t>
            </a:r>
            <a:r>
              <a:rPr lang="ru-RU" sz="2400" dirty="0" err="1"/>
              <a:t>фізіологічній</a:t>
            </a:r>
            <a:r>
              <a:rPr lang="ru-RU" sz="2400" dirty="0"/>
              <a:t>) </a:t>
            </a:r>
            <a:r>
              <a:rPr lang="ru-RU" sz="2400" dirty="0" err="1"/>
              <a:t>характеристиці</a:t>
            </a:r>
            <a:r>
              <a:rPr lang="ru-RU" sz="2400" dirty="0"/>
              <a:t> </a:t>
            </a:r>
            <a:r>
              <a:rPr lang="ru-RU" sz="2400" dirty="0" err="1"/>
              <a:t>мовлення</a:t>
            </a:r>
            <a:r>
              <a:rPr lang="ru-RU" sz="2400" dirty="0"/>
              <a:t>. </a:t>
            </a:r>
            <a:r>
              <a:rPr lang="ru-RU" sz="2400" dirty="0" err="1"/>
              <a:t>Мовлення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характеризувати</a:t>
            </a:r>
            <a:r>
              <a:rPr lang="ru-RU" sz="2400" dirty="0"/>
              <a:t> за темпом, тембром, </a:t>
            </a:r>
            <a:r>
              <a:rPr lang="ru-RU" sz="2400" dirty="0" err="1"/>
              <a:t>тривалістю</a:t>
            </a:r>
            <a:r>
              <a:rPr lang="ru-RU" sz="2400" dirty="0"/>
              <a:t>, </a:t>
            </a:r>
            <a:r>
              <a:rPr lang="ru-RU" sz="2400" dirty="0" err="1"/>
              <a:t>гучністю</a:t>
            </a:r>
            <a:r>
              <a:rPr lang="ru-RU" sz="2400" dirty="0"/>
              <a:t>, </a:t>
            </a:r>
            <a:r>
              <a:rPr lang="ru-RU" sz="2400" dirty="0" err="1"/>
              <a:t>артикуляційною</a:t>
            </a:r>
            <a:r>
              <a:rPr lang="ru-RU" sz="2400" dirty="0"/>
              <a:t> </a:t>
            </a:r>
            <a:r>
              <a:rPr lang="ru-RU" sz="2400" dirty="0" err="1"/>
              <a:t>чіткістю</a:t>
            </a:r>
            <a:r>
              <a:rPr lang="ru-RU" sz="2400" dirty="0"/>
              <a:t>, акцентом</a:t>
            </a:r>
          </a:p>
          <a:p>
            <a:pPr algn="ctr"/>
            <a:r>
              <a:rPr lang="ru-RU" sz="2400" dirty="0" err="1"/>
              <a:t>тощо</a:t>
            </a:r>
            <a:r>
              <a:rPr lang="ru-RU" sz="2400" dirty="0"/>
              <a:t>.</a:t>
            </a:r>
          </a:p>
          <a:p>
            <a:pPr algn="ctr"/>
            <a:endParaRPr lang="ru-RU" sz="24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6" name="Рисунок 5" descr="653147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075" y="1647825"/>
            <a:ext cx="36252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01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draya_kniga_uchit_nas_umu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800" y="-38100"/>
            <a:ext cx="3687875" cy="4298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76825" y="1143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550" y="1228725"/>
            <a:ext cx="5208588" cy="5016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algn="ctr"/>
            <a:r>
              <a:rPr lang="ru-RU" sz="2400" dirty="0" err="1">
                <a:latin typeface="Century Gothic"/>
              </a:rPr>
              <a:t>Мовлення</a:t>
            </a:r>
            <a:r>
              <a:rPr lang="ru-RU" sz="2400" dirty="0">
                <a:latin typeface="Century Gothic"/>
              </a:rPr>
              <a:t> — </a:t>
            </a:r>
            <a:r>
              <a:rPr lang="ru-RU" sz="2400" dirty="0" err="1">
                <a:latin typeface="Century Gothic"/>
              </a:rPr>
              <a:t>лінійне</a:t>
            </a:r>
            <a:r>
              <a:rPr lang="ru-RU" sz="2400" dirty="0">
                <a:latin typeface="Century Gothic"/>
              </a:rPr>
              <a:t>, </a:t>
            </a:r>
            <a:r>
              <a:rPr lang="ru-RU" sz="2400" dirty="0" err="1">
                <a:latin typeface="Century Gothic"/>
              </a:rPr>
              <a:t>мова</a:t>
            </a:r>
            <a:r>
              <a:rPr lang="ru-RU" sz="2400" dirty="0">
                <a:latin typeface="Century Gothic"/>
              </a:rPr>
              <a:t> — </a:t>
            </a:r>
            <a:r>
              <a:rPr lang="ru-RU" sz="2400" dirty="0" err="1">
                <a:latin typeface="Century Gothic"/>
              </a:rPr>
              <a:t>нелінійна</a:t>
            </a:r>
            <a:r>
              <a:rPr lang="ru-RU" sz="2400" dirty="0">
                <a:latin typeface="Century Gothic"/>
              </a:rPr>
              <a:t>. </a:t>
            </a:r>
            <a:r>
              <a:rPr lang="ru-RU" sz="2400" dirty="0" err="1">
                <a:latin typeface="Century Gothic"/>
              </a:rPr>
              <a:t>Мовлення</a:t>
            </a:r>
            <a:endParaRPr lang="ru-RU" sz="2400" dirty="0">
              <a:solidFill>
                <a:srgbClr val="000000"/>
              </a:solidFill>
              <a:latin typeface="Century Gothic"/>
            </a:endParaRPr>
          </a:p>
          <a:p>
            <a:pPr algn="ctr"/>
            <a:r>
              <a:rPr lang="ru-RU" sz="2400" dirty="0" err="1">
                <a:latin typeface="Century Gothic"/>
              </a:rPr>
              <a:t>розгортається</a:t>
            </a:r>
            <a:r>
              <a:rPr lang="ru-RU" sz="2400" dirty="0">
                <a:latin typeface="Century Gothic"/>
              </a:rPr>
              <a:t> в </a:t>
            </a:r>
            <a:r>
              <a:rPr lang="ru-RU" sz="2400" dirty="0" err="1">
                <a:latin typeface="Century Gothic"/>
              </a:rPr>
              <a:t>часі</a:t>
            </a:r>
            <a:r>
              <a:rPr lang="ru-RU" sz="2400" dirty="0">
                <a:latin typeface="Century Gothic"/>
              </a:rPr>
              <a:t>. Для того </a:t>
            </a:r>
            <a:r>
              <a:rPr lang="ru-RU" sz="2400" dirty="0" err="1">
                <a:latin typeface="Century Gothic"/>
              </a:rPr>
              <a:t>щоб</a:t>
            </a:r>
            <a:r>
              <a:rPr lang="ru-RU" sz="2400" dirty="0">
                <a:latin typeface="Century Gothic"/>
              </a:rPr>
              <a:t> </a:t>
            </a:r>
            <a:r>
              <a:rPr lang="ru-RU" sz="2400" dirty="0" err="1">
                <a:latin typeface="Century Gothic"/>
              </a:rPr>
              <a:t>вимовити</a:t>
            </a:r>
            <a:r>
              <a:rPr lang="ru-RU" sz="2400" dirty="0">
                <a:latin typeface="Century Gothic"/>
              </a:rPr>
              <a:t> </a:t>
            </a:r>
            <a:r>
              <a:rPr lang="ru-RU" sz="2400" dirty="0" err="1">
                <a:latin typeface="Century Gothic"/>
              </a:rPr>
              <a:t>якусь</a:t>
            </a:r>
            <a:r>
              <a:rPr lang="ru-RU" sz="2400" dirty="0">
                <a:latin typeface="Century Gothic"/>
              </a:rPr>
              <a:t> фразу</a:t>
            </a:r>
          </a:p>
          <a:p>
            <a:pPr algn="ctr"/>
            <a:r>
              <a:rPr lang="ru-RU" sz="2400" dirty="0" err="1">
                <a:latin typeface="Century Gothic"/>
              </a:rPr>
              <a:t>потрібен</a:t>
            </a:r>
            <a:r>
              <a:rPr lang="ru-RU" sz="2400" dirty="0">
                <a:latin typeface="Century Gothic"/>
              </a:rPr>
              <a:t> </a:t>
            </a:r>
            <a:r>
              <a:rPr lang="ru-RU" sz="2400" dirty="0" err="1">
                <a:latin typeface="Century Gothic"/>
              </a:rPr>
              <a:t>певний</a:t>
            </a:r>
            <a:r>
              <a:rPr lang="ru-RU" sz="2400" dirty="0">
                <a:latin typeface="Century Gothic"/>
              </a:rPr>
              <a:t> </a:t>
            </a:r>
            <a:r>
              <a:rPr lang="ru-RU" sz="2400" dirty="0" err="1">
                <a:latin typeface="Century Gothic"/>
              </a:rPr>
              <a:t>часовий</a:t>
            </a:r>
            <a:r>
              <a:rPr lang="ru-RU" sz="2400" dirty="0">
                <a:latin typeface="Century Gothic"/>
              </a:rPr>
              <a:t> </a:t>
            </a:r>
            <a:r>
              <a:rPr lang="ru-RU" sz="2400" dirty="0" err="1">
                <a:latin typeface="Century Gothic"/>
              </a:rPr>
              <a:t>проміжок</a:t>
            </a:r>
            <a:r>
              <a:rPr lang="ru-RU" sz="2400" dirty="0">
                <a:latin typeface="Century Gothic"/>
              </a:rPr>
              <a:t>, </a:t>
            </a:r>
            <a:r>
              <a:rPr lang="ru-RU" sz="2400" dirty="0" err="1">
                <a:latin typeface="Century Gothic"/>
              </a:rPr>
              <a:t>бо</a:t>
            </a:r>
            <a:r>
              <a:rPr lang="ru-RU" sz="2400" dirty="0">
                <a:latin typeface="Century Gothic"/>
              </a:rPr>
              <a:t> слова </a:t>
            </a:r>
            <a:r>
              <a:rPr lang="ru-RU" sz="2400" dirty="0" err="1">
                <a:latin typeface="Century Gothic"/>
              </a:rPr>
              <a:t>вимовляють</a:t>
            </a:r>
            <a:r>
              <a:rPr lang="ru-RU" sz="2400" dirty="0">
                <a:latin typeface="Century Gothic"/>
              </a:rPr>
              <a:t>-</a:t>
            </a:r>
          </a:p>
          <a:p>
            <a:pPr algn="ctr"/>
            <a:r>
              <a:rPr lang="ru-RU" sz="2400" dirty="0" err="1">
                <a:latin typeface="Century Gothic"/>
              </a:rPr>
              <a:t>ся</a:t>
            </a:r>
            <a:r>
              <a:rPr lang="ru-RU" sz="2400" dirty="0">
                <a:latin typeface="Century Gothic"/>
              </a:rPr>
              <a:t> </a:t>
            </a:r>
            <a:r>
              <a:rPr lang="ru-RU" sz="2400" dirty="0" err="1">
                <a:latin typeface="Century Gothic"/>
              </a:rPr>
              <a:t>послідовно</a:t>
            </a:r>
            <a:r>
              <a:rPr lang="ru-RU" sz="2400" dirty="0">
                <a:latin typeface="Century Gothic"/>
              </a:rPr>
              <a:t> </a:t>
            </a:r>
            <a:r>
              <a:rPr lang="ru-RU" sz="2400" dirty="0" err="1">
                <a:latin typeface="Century Gothic"/>
              </a:rPr>
              <a:t>одне</a:t>
            </a:r>
            <a:r>
              <a:rPr lang="ru-RU" sz="2400" dirty="0">
                <a:latin typeface="Century Gothic"/>
              </a:rPr>
              <a:t> за одним. А в </a:t>
            </a:r>
            <a:r>
              <a:rPr lang="ru-RU" sz="2400" dirty="0" err="1">
                <a:latin typeface="Century Gothic"/>
              </a:rPr>
              <a:t>мові</a:t>
            </a:r>
            <a:r>
              <a:rPr lang="ru-RU" sz="2400" dirty="0">
                <a:latin typeface="Century Gothic"/>
              </a:rPr>
              <a:t> </a:t>
            </a:r>
            <a:r>
              <a:rPr lang="ru-RU" sz="2400" dirty="0" err="1">
                <a:latin typeface="Century Gothic"/>
              </a:rPr>
              <a:t>всі</a:t>
            </a:r>
            <a:r>
              <a:rPr lang="ru-RU" sz="2400" dirty="0">
                <a:latin typeface="Century Gothic"/>
              </a:rPr>
              <a:t> звуки, слова,</a:t>
            </a:r>
          </a:p>
          <a:p>
            <a:pPr algn="ctr"/>
            <a:r>
              <a:rPr lang="ru-RU" sz="2400" dirty="0" err="1">
                <a:latin typeface="Century Gothic"/>
              </a:rPr>
              <a:t>словоформи</a:t>
            </a:r>
            <a:r>
              <a:rPr lang="ru-RU" sz="2400" dirty="0">
                <a:latin typeface="Century Gothic"/>
              </a:rPr>
              <a:t> </a:t>
            </a:r>
            <a:r>
              <a:rPr lang="ru-RU" sz="2400" dirty="0" err="1">
                <a:latin typeface="Century Gothic"/>
              </a:rPr>
              <a:t>тощо</a:t>
            </a:r>
            <a:r>
              <a:rPr lang="ru-RU" sz="2400" dirty="0">
                <a:latin typeface="Century Gothic"/>
              </a:rPr>
              <a:t> </a:t>
            </a:r>
            <a:r>
              <a:rPr lang="ru-RU" sz="2400" dirty="0" err="1">
                <a:latin typeface="Century Gothic"/>
              </a:rPr>
              <a:t>існують</a:t>
            </a:r>
            <a:r>
              <a:rPr lang="ru-RU" sz="2400" dirty="0">
                <a:latin typeface="Century Gothic"/>
              </a:rPr>
              <a:t> </a:t>
            </a:r>
            <a:r>
              <a:rPr lang="ru-RU" sz="2400" dirty="0" err="1">
                <a:latin typeface="Century Gothic"/>
              </a:rPr>
              <a:t>одночасно</a:t>
            </a:r>
            <a:r>
              <a:rPr lang="ru-RU" sz="2400" dirty="0">
                <a:latin typeface="Century Gothic"/>
              </a:rPr>
              <a:t>. На </a:t>
            </a:r>
            <a:r>
              <a:rPr lang="ru-RU" sz="2400" dirty="0" err="1">
                <a:latin typeface="Century Gothic"/>
              </a:rPr>
              <a:t>відміну</a:t>
            </a:r>
            <a:r>
              <a:rPr lang="ru-RU" sz="2400" dirty="0">
                <a:latin typeface="Century Gothic"/>
              </a:rPr>
              <a:t> </a:t>
            </a:r>
            <a:r>
              <a:rPr lang="ru-RU" sz="2400" dirty="0" err="1">
                <a:latin typeface="Century Gothic"/>
              </a:rPr>
              <a:t>від</a:t>
            </a:r>
            <a:r>
              <a:rPr lang="ru-RU" sz="2400" dirty="0">
                <a:latin typeface="Century Gothic"/>
              </a:rPr>
              <a:t> </a:t>
            </a:r>
            <a:r>
              <a:rPr lang="ru-RU" sz="2400" dirty="0" err="1">
                <a:latin typeface="Century Gothic"/>
              </a:rPr>
              <a:t>мов</a:t>
            </a:r>
            <a:r>
              <a:rPr lang="ru-RU" sz="2400" dirty="0">
                <a:latin typeface="Century Gothic"/>
              </a:rPr>
              <a:t>-</a:t>
            </a:r>
          </a:p>
          <a:p>
            <a:pPr algn="ctr"/>
            <a:r>
              <a:rPr lang="ru-RU" sz="2400" dirty="0" err="1">
                <a:latin typeface="Century Gothic"/>
              </a:rPr>
              <a:t>лення</a:t>
            </a:r>
            <a:r>
              <a:rPr lang="ru-RU" sz="2400" dirty="0">
                <a:latin typeface="Century Gothic"/>
              </a:rPr>
              <a:t>, </a:t>
            </a:r>
            <a:r>
              <a:rPr lang="ru-RU" sz="2400" dirty="0" err="1">
                <a:latin typeface="Century Gothic"/>
              </a:rPr>
              <a:t>мова</a:t>
            </a:r>
            <a:r>
              <a:rPr lang="ru-RU" sz="2400" dirty="0">
                <a:latin typeface="Century Gothic"/>
              </a:rPr>
              <a:t> </a:t>
            </a:r>
            <a:r>
              <a:rPr lang="ru-RU" sz="2400" dirty="0" err="1">
                <a:latin typeface="Century Gothic"/>
              </a:rPr>
              <a:t>має</a:t>
            </a:r>
            <a:r>
              <a:rPr lang="ru-RU" sz="2400" dirty="0">
                <a:latin typeface="Century Gothic"/>
              </a:rPr>
              <a:t> </a:t>
            </a:r>
            <a:r>
              <a:rPr lang="ru-RU" sz="2400" dirty="0" err="1">
                <a:latin typeface="Century Gothic"/>
              </a:rPr>
              <a:t>ієрархічну</a:t>
            </a:r>
            <a:r>
              <a:rPr lang="ru-RU" sz="2400" dirty="0">
                <a:latin typeface="Century Gothic"/>
              </a:rPr>
              <a:t> </a:t>
            </a:r>
            <a:r>
              <a:rPr lang="ru-RU" sz="2400" dirty="0" err="1">
                <a:latin typeface="Century Gothic"/>
              </a:rPr>
              <a:t>будову</a:t>
            </a:r>
            <a:r>
              <a:rPr lang="ru-RU" sz="2400" dirty="0">
                <a:latin typeface="Century Gothic"/>
              </a:rPr>
              <a:t>.</a:t>
            </a:r>
          </a:p>
          <a:p>
            <a:pPr algn="ctr"/>
            <a:endParaRPr lang="ru-RU" sz="2400" dirty="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6737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76825" y="1143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4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6" t="33567" r="20375"/>
          <a:stretch/>
        </p:blipFill>
        <p:spPr bwMode="auto">
          <a:xfrm>
            <a:off x="669598" y="571500"/>
            <a:ext cx="9637378" cy="623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104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7325" y="333375"/>
            <a:ext cx="6343200" cy="649408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3200" dirty="0" err="1"/>
              <a:t>Слід</a:t>
            </a:r>
            <a:r>
              <a:rPr lang="ru-RU" sz="3200" dirty="0"/>
              <a:t> </a:t>
            </a:r>
            <a:r>
              <a:rPr lang="ru-RU" sz="3200" dirty="0" err="1"/>
              <a:t>пам'ятати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мова</a:t>
            </a:r>
            <a:r>
              <a:rPr lang="ru-RU" sz="3200" dirty="0"/>
              <a:t> і </a:t>
            </a:r>
            <a:r>
              <a:rPr lang="ru-RU" sz="3200" dirty="0" err="1"/>
              <a:t>мовлення</a:t>
            </a:r>
            <a:r>
              <a:rPr lang="ru-RU" sz="3200" dirty="0"/>
              <a:t> </a:t>
            </a:r>
            <a:r>
              <a:rPr lang="ru-RU" sz="3200" dirty="0" err="1"/>
              <a:t>тісно</a:t>
            </a:r>
            <a:r>
              <a:rPr lang="ru-RU" sz="3200" dirty="0"/>
              <a:t> </a:t>
            </a:r>
            <a:r>
              <a:rPr lang="ru-RU" sz="3200" dirty="0" err="1"/>
              <a:t>пов'язані</a:t>
            </a:r>
            <a:r>
              <a:rPr lang="ru-RU" sz="3200" dirty="0"/>
              <a:t> </a:t>
            </a:r>
            <a:r>
              <a:rPr lang="ru-RU" sz="3200" dirty="0" err="1"/>
              <a:t>між</a:t>
            </a:r>
            <a:r>
              <a:rPr lang="ru-RU" sz="3200" dirty="0"/>
              <a:t> собою: </a:t>
            </a:r>
            <a:r>
              <a:rPr lang="ru-RU" sz="3200" dirty="0" err="1"/>
              <a:t>мова</a:t>
            </a:r>
            <a:r>
              <a:rPr lang="ru-RU" sz="3200" dirty="0"/>
              <a:t> не </a:t>
            </a:r>
            <a:r>
              <a:rPr lang="ru-RU" sz="3200" dirty="0" err="1"/>
              <a:t>тільки</a:t>
            </a:r>
            <a:r>
              <a:rPr lang="ru-RU" sz="3200" dirty="0"/>
              <a:t> </a:t>
            </a:r>
            <a:r>
              <a:rPr lang="ru-RU" sz="3200" dirty="0" err="1"/>
              <a:t>породжує</a:t>
            </a:r>
            <a:r>
              <a:rPr lang="ru-RU" sz="3200" dirty="0"/>
              <a:t> </a:t>
            </a:r>
            <a:r>
              <a:rPr lang="ru-RU" sz="3200" dirty="0" err="1"/>
              <a:t>мовлення</a:t>
            </a:r>
            <a:r>
              <a:rPr lang="ru-RU" sz="3200" dirty="0"/>
              <a:t>, </a:t>
            </a:r>
            <a:r>
              <a:rPr lang="ru-RU" sz="3200" dirty="0" err="1"/>
              <a:t>стримує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неспинну</a:t>
            </a:r>
            <a:r>
              <a:rPr lang="ru-RU" sz="3200" dirty="0"/>
              <a:t> </a:t>
            </a:r>
            <a:r>
              <a:rPr lang="ru-RU" sz="3200" dirty="0" err="1"/>
              <a:t>стихію</a:t>
            </a:r>
            <a:r>
              <a:rPr lang="ru-RU" sz="3200" dirty="0"/>
              <a:t>, а й живиться ним, </a:t>
            </a:r>
            <a:r>
              <a:rPr lang="ru-RU" sz="3200" dirty="0" err="1"/>
              <a:t>змінюється</a:t>
            </a:r>
            <a:r>
              <a:rPr lang="ru-RU" sz="3200" dirty="0"/>
              <a:t>, </a:t>
            </a:r>
            <a:r>
              <a:rPr lang="ru-RU" sz="3200" dirty="0" err="1"/>
              <a:t>розвивається</a:t>
            </a:r>
            <a:r>
              <a:rPr lang="ru-RU" sz="3200" dirty="0"/>
              <a:t> </a:t>
            </a:r>
            <a:r>
              <a:rPr lang="ru-RU" sz="3200" dirty="0" err="1"/>
              <a:t>під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впливом</a:t>
            </a:r>
            <a:r>
              <a:rPr lang="ru-RU" sz="3200" dirty="0"/>
              <a:t>. У </a:t>
            </a:r>
            <a:r>
              <a:rPr lang="ru-RU" sz="3200" dirty="0" err="1"/>
              <a:t>мовленні</a:t>
            </a:r>
            <a:r>
              <a:rPr lang="ru-RU" sz="3200" dirty="0"/>
              <a:t> </a:t>
            </a:r>
            <a:r>
              <a:rPr lang="ru-RU" sz="3200" dirty="0" err="1"/>
              <a:t>з'являється</a:t>
            </a:r>
            <a:r>
              <a:rPr lang="ru-RU" sz="3200" dirty="0"/>
              <a:t> </a:t>
            </a:r>
            <a:r>
              <a:rPr lang="ru-RU" sz="3200" dirty="0" err="1"/>
              <a:t>нове</a:t>
            </a:r>
            <a:r>
              <a:rPr lang="ru-RU" sz="3200" dirty="0"/>
              <a:t>, </a:t>
            </a:r>
            <a:r>
              <a:rPr lang="ru-RU" sz="3200" dirty="0" err="1"/>
              <a:t>оказіональне</a:t>
            </a:r>
            <a:r>
              <a:rPr lang="ru-RU" sz="3200" dirty="0"/>
              <a:t>, яке з часом </a:t>
            </a:r>
            <a:r>
              <a:rPr lang="ru-RU" sz="3200" dirty="0" err="1"/>
              <a:t>може</a:t>
            </a:r>
            <a:r>
              <a:rPr lang="ru-RU" sz="3200" dirty="0"/>
              <a:t> </a:t>
            </a:r>
            <a:r>
              <a:rPr lang="ru-RU" sz="3200" dirty="0" err="1"/>
              <a:t>проникнути</a:t>
            </a:r>
            <a:r>
              <a:rPr lang="ru-RU" sz="3200" dirty="0"/>
              <a:t> в</a:t>
            </a:r>
          </a:p>
          <a:p>
            <a:pPr algn="ctr"/>
            <a:r>
              <a:rPr lang="ru-RU" sz="3200" dirty="0" err="1"/>
              <a:t>мову</a:t>
            </a:r>
            <a:r>
              <a:rPr lang="ru-RU" sz="3200" dirty="0"/>
              <a:t>, стати фактом </a:t>
            </a:r>
            <a:r>
              <a:rPr lang="ru-RU" sz="3200" dirty="0" err="1"/>
              <a:t>мови</a:t>
            </a:r>
            <a:r>
              <a:rPr lang="ru-RU" sz="3200" dirty="0"/>
              <a:t>.</a:t>
            </a:r>
          </a:p>
          <a:p>
            <a:pPr algn="ctr"/>
            <a:endParaRPr lang="ru-RU" sz="32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5" name="Рисунок 4" descr="1294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191" y="1338549"/>
            <a:ext cx="3090904" cy="349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5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375" y="2524125"/>
            <a:ext cx="4921799" cy="4921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25" y="619125"/>
            <a:ext cx="5065199" cy="255454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</a:rPr>
              <a:t>У </a:t>
            </a:r>
            <a:r>
              <a:rPr lang="ru-RU" sz="3200" dirty="0" err="1">
                <a:solidFill>
                  <a:srgbClr val="000000"/>
                </a:solidFill>
              </a:rPr>
              <a:t>світі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існують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різноманітні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системи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знаків</a:t>
            </a:r>
            <a:r>
              <a:rPr lang="ru-RU" sz="3200" dirty="0">
                <a:solidFill>
                  <a:srgbClr val="000000"/>
                </a:solidFill>
              </a:rPr>
              <a:t>, </a:t>
            </a:r>
            <a:r>
              <a:rPr lang="ru-RU" sz="3200" dirty="0" err="1">
                <a:solidFill>
                  <a:srgbClr val="000000"/>
                </a:solidFill>
              </a:rPr>
              <a:t>які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служать</a:t>
            </a:r>
            <a:r>
              <a:rPr lang="ru-RU" sz="3200" dirty="0">
                <a:solidFill>
                  <a:srgbClr val="000000"/>
                </a:solidFill>
              </a:rPr>
              <a:t> для </a:t>
            </a:r>
            <a:r>
              <a:rPr lang="ru-RU" sz="3200" dirty="0" err="1">
                <a:solidFill>
                  <a:srgbClr val="000000"/>
                </a:solidFill>
              </a:rPr>
              <a:t>передачі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інформації</a:t>
            </a:r>
            <a:r>
              <a:rPr lang="ru-RU" sz="3200" dirty="0">
                <a:solidFill>
                  <a:srgbClr val="000000"/>
                </a:solidFill>
              </a:rPr>
              <a:t>.</a:t>
            </a:r>
            <a:endParaRPr lang="ru-RU" sz="3200" dirty="0">
              <a:solidFill>
                <a:srgbClr val="FFFFFF"/>
              </a:solidFill>
            </a:endParaRPr>
          </a:p>
          <a:p>
            <a:pPr algn="ctr"/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60000">
            <a:off x="486247" y="3422814"/>
            <a:ext cx="4179608" cy="356199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800" dirty="0" err="1">
                <a:solidFill>
                  <a:srgbClr val="000000"/>
                </a:solidFill>
              </a:rPr>
              <a:t>Різні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системи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знаків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вивчає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особлива</a:t>
            </a:r>
            <a:r>
              <a:rPr lang="ru-RU" sz="2800" dirty="0">
                <a:solidFill>
                  <a:srgbClr val="000000"/>
                </a:solidFill>
              </a:rPr>
              <a:t> наука — </a:t>
            </a:r>
            <a:r>
              <a:rPr lang="ru-RU" sz="2800" dirty="0" err="1">
                <a:solidFill>
                  <a:srgbClr val="000000"/>
                </a:solidFill>
              </a:rPr>
              <a:t>семіотика</a:t>
            </a:r>
            <a:r>
              <a:rPr lang="ru-RU" sz="2800" dirty="0">
                <a:solidFill>
                  <a:srgbClr val="000000"/>
                </a:solidFill>
              </a:rPr>
              <a:t>(</a:t>
            </a:r>
            <a:r>
              <a:rPr lang="ru-RU" sz="2800" dirty="0" err="1">
                <a:solidFill>
                  <a:srgbClr val="000000"/>
                </a:solidFill>
              </a:rPr>
              <a:t>від</a:t>
            </a:r>
            <a:r>
              <a:rPr lang="ru-RU" sz="2800" dirty="0">
                <a:solidFill>
                  <a:srgbClr val="000000"/>
                </a:solidFill>
              </a:rPr>
              <a:t> гр. </a:t>
            </a:r>
            <a:r>
              <a:rPr lang="ru-RU" sz="2800" dirty="0" err="1">
                <a:solidFill>
                  <a:srgbClr val="000000"/>
                </a:solidFill>
              </a:rPr>
              <a:t>Semeion</a:t>
            </a:r>
            <a:r>
              <a:rPr lang="ru-RU" sz="2800" dirty="0">
                <a:solidFill>
                  <a:srgbClr val="000000"/>
                </a:solidFill>
              </a:rPr>
              <a:t>)</a:t>
            </a:r>
            <a:endParaRPr lang="ru-RU" sz="2800" dirty="0">
              <a:solidFill>
                <a:srgbClr val="000000"/>
              </a:solidFill>
              <a:latin typeface="Century Gothic"/>
            </a:endParaRPr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sz="2800" dirty="0"/>
          </a:p>
          <a:p>
            <a:pPr algn="ctr"/>
            <a:r>
              <a:rPr lang="ru-RU" dirty="0"/>
              <a:t>"знак").</a:t>
            </a:r>
          </a:p>
          <a:p>
            <a:pPr algn="ctr"/>
            <a:r>
              <a:rPr lang="ru-RU" dirty="0"/>
              <a:t>Текст слайда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3193211"/>
            <a:ext cx="2743200" cy="4572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652071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8" t="32712" r="20501" b="1936"/>
          <a:stretch/>
        </p:blipFill>
        <p:spPr bwMode="auto">
          <a:xfrm>
            <a:off x="772357" y="512686"/>
            <a:ext cx="9734741" cy="622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97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0" t="32339" r="20869"/>
          <a:stretch/>
        </p:blipFill>
        <p:spPr bwMode="auto">
          <a:xfrm>
            <a:off x="707118" y="559294"/>
            <a:ext cx="9857309" cy="622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739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7488" y="980728"/>
            <a:ext cx="71310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Список літератури:</a:t>
            </a:r>
            <a:endParaRPr lang="uk-U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7444" y="1988840"/>
            <a:ext cx="10945216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1.Бевзенко С.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Короткий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нарис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школа, 2006. 144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2.Білецький А. О. Про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філол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спец.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Артек, 1996. 224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3.Вступ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[І.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С. М.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Лучканин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В. Ф.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Чемес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.]; за ред. І.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2016. 320 с.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4.Дорошенко С. І.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Центр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Л-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288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5.Карпенко Ю.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336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6.Кочерган М.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2014. 304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Левицький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А. Е.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Центр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104с.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Монжалей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Т. К.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Університецька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книга, 2016. 184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Семегин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Т. С.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(за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вимогами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кредитно-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трансферної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навчально-методичний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семінарських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занять.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Хмельницький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ФОП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Цюпак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А. А., 2017. 140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10.Швачко С.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(курс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лекцій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Вінниця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Нова книга,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2006. 224 с.</a:t>
            </a:r>
          </a:p>
        </p:txBody>
      </p:sp>
    </p:spTree>
    <p:extLst>
      <p:ext uri="{BB962C8B-B14F-4D97-AF65-F5344CB8AC3E}">
        <p14:creationId xmlns:p14="http://schemas.microsoft.com/office/powerpoint/2010/main" val="859106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03096" y="188640"/>
            <a:ext cx="713100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uk-UA" sz="7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uk-UA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Дякую за увагу !</a:t>
            </a:r>
            <a:endParaRPr lang="uk-U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4" name="Picture 2" descr="Мотивуючі Цитати Українською для друку &quot;Мрій. Плануй. Дій!&quot; | Inspirational  words, Inspirational quotes, Quo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09" y="1365399"/>
            <a:ext cx="4606214" cy="4192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Жовто-блакитна троянда | JURAM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344" y="3861049"/>
            <a:ext cx="2870739" cy="1906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638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7225" y="1000125"/>
            <a:ext cx="7009662" cy="252376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800" dirty="0"/>
              <a:t>Знак — </a:t>
            </a:r>
            <a:r>
              <a:rPr lang="ru-RU" sz="2800" dirty="0" err="1"/>
              <a:t>матеріальний</a:t>
            </a:r>
            <a:r>
              <a:rPr lang="ru-RU" sz="2800" dirty="0"/>
              <a:t>, </a:t>
            </a:r>
            <a:r>
              <a:rPr lang="ru-RU" sz="2800" dirty="0" err="1"/>
              <a:t>чуттєво</a:t>
            </a:r>
            <a:r>
              <a:rPr lang="ru-RU" sz="2800" dirty="0"/>
              <a:t> </a:t>
            </a:r>
            <a:r>
              <a:rPr lang="ru-RU" sz="2800" dirty="0" err="1"/>
              <a:t>сприйманий</a:t>
            </a:r>
            <a:r>
              <a:rPr lang="ru-RU" sz="2800" dirty="0"/>
              <a:t> предмет, </a:t>
            </a:r>
            <a:r>
              <a:rPr lang="ru-RU" sz="2800" dirty="0" err="1"/>
              <a:t>який</a:t>
            </a:r>
            <a:r>
              <a:rPr lang="ru-RU" sz="2800" dirty="0"/>
              <a:t> є пред-</a:t>
            </a:r>
            <a:endParaRPr lang="ru-RU" sz="2800" dirty="0">
              <a:solidFill>
                <a:srgbClr val="FFFFFF"/>
              </a:solidFill>
              <a:latin typeface="Century Gothic"/>
            </a:endParaRPr>
          </a:p>
          <a:p>
            <a:pPr algn="ctr"/>
            <a:r>
              <a:rPr lang="ru-RU" sz="2800" dirty="0"/>
              <a:t>ставником </a:t>
            </a:r>
            <a:r>
              <a:rPr lang="ru-RU" sz="2800" dirty="0" err="1"/>
              <a:t>іншого</a:t>
            </a:r>
            <a:r>
              <a:rPr lang="ru-RU" sz="2800" dirty="0"/>
              <a:t> предмета і </a:t>
            </a:r>
            <a:r>
              <a:rPr lang="ru-RU" sz="2800" dirty="0" err="1"/>
              <a:t>використовується</a:t>
            </a:r>
            <a:r>
              <a:rPr lang="ru-RU" sz="2800" dirty="0"/>
              <a:t> для </a:t>
            </a:r>
            <a:r>
              <a:rPr lang="ru-RU" sz="2800" dirty="0" err="1"/>
              <a:t>отримання</a:t>
            </a:r>
            <a:r>
              <a:rPr lang="ru-RU" sz="2800" dirty="0"/>
              <a:t>, </a:t>
            </a:r>
            <a:r>
              <a:rPr lang="ru-RU" sz="2800" dirty="0" err="1"/>
              <a:t>збе</a:t>
            </a:r>
            <a:r>
              <a:rPr lang="ru-RU" dirty="0"/>
              <a:t/>
            </a:r>
            <a:br>
              <a:rPr lang="ru-RU" dirty="0"/>
            </a:br>
            <a:r>
              <a:rPr lang="ru-RU" sz="2800" dirty="0" err="1"/>
              <a:t>рігання</a:t>
            </a:r>
            <a:r>
              <a:rPr lang="ru-RU" sz="2800" dirty="0"/>
              <a:t> і </a:t>
            </a:r>
            <a:r>
              <a:rPr lang="ru-RU" sz="2800" dirty="0" err="1"/>
              <a:t>передачі</a:t>
            </a:r>
            <a:r>
              <a:rPr lang="ru-RU" sz="2800" dirty="0"/>
              <a:t> </a:t>
            </a:r>
            <a:r>
              <a:rPr lang="ru-RU" sz="2800" dirty="0" err="1"/>
              <a:t>інформації</a:t>
            </a:r>
            <a:r>
              <a:rPr lang="ru-RU" sz="2800" dirty="0"/>
              <a:t>.</a:t>
            </a:r>
          </a:p>
          <a:p>
            <a:pPr algn="ctr"/>
            <a:endParaRPr lang="ru-RU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0" y="2809875"/>
            <a:ext cx="4399199" cy="385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1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32415" r="20715"/>
          <a:stretch/>
        </p:blipFill>
        <p:spPr bwMode="auto">
          <a:xfrm>
            <a:off x="790113" y="184795"/>
            <a:ext cx="9499105" cy="656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924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000">
            <a:off x="5815135" y="1998635"/>
            <a:ext cx="6667563" cy="2220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225" y="778824"/>
            <a:ext cx="4471200" cy="600164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FFFF00"/>
                </a:solidFill>
              </a:rPr>
              <a:t>Мова</a:t>
            </a:r>
            <a:r>
              <a:rPr lang="ru-RU" sz="3200" b="1" dirty="0">
                <a:solidFill>
                  <a:srgbClr val="FFFF00"/>
                </a:solidFill>
              </a:rPr>
              <a:t> є </a:t>
            </a:r>
            <a:r>
              <a:rPr lang="ru-RU" sz="3200" b="1" dirty="0" err="1">
                <a:solidFill>
                  <a:srgbClr val="FFFF00"/>
                </a:solidFill>
              </a:rPr>
              <a:t>однією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зі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знакових</a:t>
            </a:r>
            <a:r>
              <a:rPr lang="ru-RU" sz="3200" b="1" dirty="0">
                <a:solidFill>
                  <a:srgbClr val="FFFF00"/>
                </a:solidFill>
              </a:rPr>
              <a:t> систем. У </a:t>
            </a:r>
            <a:r>
              <a:rPr lang="ru-RU" sz="3200" b="1" dirty="0" err="1">
                <a:solidFill>
                  <a:srgbClr val="FFFF00"/>
                </a:solidFill>
              </a:rPr>
              <a:t>цьому</a:t>
            </a:r>
            <a:r>
              <a:rPr lang="ru-RU" sz="3200" b="1" dirty="0">
                <a:solidFill>
                  <a:srgbClr val="FFFF00"/>
                </a:solidFill>
              </a:rPr>
              <a:t> легко </a:t>
            </a:r>
            <a:r>
              <a:rPr lang="ru-RU" sz="3200" b="1" dirty="0" err="1">
                <a:solidFill>
                  <a:srgbClr val="FFFF00"/>
                </a:solidFill>
              </a:rPr>
              <a:t>пе</a:t>
            </a:r>
            <a:r>
              <a:rPr lang="ru-RU" sz="3200" b="1" dirty="0">
                <a:solidFill>
                  <a:srgbClr val="FFFF00"/>
                </a:solidFill>
              </a:rPr>
              <a:t>-</a:t>
            </a:r>
            <a:endParaRPr lang="ru-RU" sz="3200" b="1" dirty="0">
              <a:solidFill>
                <a:srgbClr val="FFFF00"/>
              </a:solidFill>
              <a:latin typeface="Century Gothic"/>
            </a:endParaRPr>
          </a:p>
          <a:p>
            <a:pPr algn="ctr"/>
            <a:r>
              <a:rPr lang="ru-RU" sz="3200" b="1" dirty="0" err="1">
                <a:solidFill>
                  <a:srgbClr val="FFFF00"/>
                </a:solidFill>
              </a:rPr>
              <a:t>реконатися</a:t>
            </a:r>
            <a:r>
              <a:rPr lang="ru-RU" sz="3200" b="1" dirty="0">
                <a:solidFill>
                  <a:srgbClr val="FFFF00"/>
                </a:solidFill>
              </a:rPr>
              <a:t>, взявши до </a:t>
            </a:r>
            <a:r>
              <a:rPr lang="ru-RU" sz="3200" b="1" dirty="0" err="1">
                <a:solidFill>
                  <a:srgbClr val="FFFF00"/>
                </a:solidFill>
              </a:rPr>
              <a:t>уваги</a:t>
            </a:r>
            <a:r>
              <a:rPr lang="ru-RU" sz="3200" b="1" dirty="0">
                <a:solidFill>
                  <a:srgbClr val="FFFF00"/>
                </a:solidFill>
              </a:rPr>
              <a:t> той факт, </a:t>
            </a:r>
            <a:r>
              <a:rPr lang="ru-RU" sz="3200" b="1" dirty="0" err="1">
                <a:solidFill>
                  <a:srgbClr val="FFFF00"/>
                </a:solidFill>
              </a:rPr>
              <a:t>що</a:t>
            </a:r>
            <a:r>
              <a:rPr lang="ru-RU" sz="3200" b="1" dirty="0">
                <a:solidFill>
                  <a:srgbClr val="FFFF00"/>
                </a:solidFill>
              </a:rPr>
              <a:t> будь-</a:t>
            </a:r>
            <a:r>
              <a:rPr lang="ru-RU" sz="3200" b="1" dirty="0" err="1">
                <a:solidFill>
                  <a:srgbClr val="FFFF00"/>
                </a:solidFill>
              </a:rPr>
              <a:t>який</a:t>
            </a:r>
            <a:r>
              <a:rPr lang="ru-RU" sz="3200" b="1" dirty="0">
                <a:solidFill>
                  <a:srgbClr val="FFFF00"/>
                </a:solidFill>
              </a:rPr>
              <a:t> знак</a:t>
            </a:r>
          </a:p>
          <a:p>
            <a:pPr algn="ctr"/>
            <a:r>
              <a:rPr lang="ru-RU" sz="3200" b="1" dirty="0" err="1">
                <a:solidFill>
                  <a:srgbClr val="FFFF00"/>
                </a:solidFill>
              </a:rPr>
              <a:t>іншої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семіотичної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системи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можна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передати</a:t>
            </a:r>
            <a:r>
              <a:rPr lang="ru-RU" sz="3200" b="1" dirty="0">
                <a:solidFill>
                  <a:srgbClr val="FFFF00"/>
                </a:solidFill>
              </a:rPr>
              <a:t> словом </a:t>
            </a:r>
            <a:r>
              <a:rPr lang="ru-RU" sz="3200" b="1" dirty="0" err="1">
                <a:solidFill>
                  <a:srgbClr val="FFFF00"/>
                </a:solidFill>
              </a:rPr>
              <a:t>чи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якимось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іншим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мовним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виразом</a:t>
            </a:r>
            <a:r>
              <a:rPr lang="ru-RU" sz="3200" b="1" dirty="0">
                <a:solidFill>
                  <a:srgbClr val="FFFF00"/>
                </a:solidFill>
              </a:rPr>
              <a:t>.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32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708" y="5477523"/>
            <a:ext cx="3692192" cy="12293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7" t="33156" r="20806"/>
          <a:stretch/>
        </p:blipFill>
        <p:spPr bwMode="auto">
          <a:xfrm>
            <a:off x="177467" y="692458"/>
            <a:ext cx="8442752" cy="574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14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708" y="5477523"/>
            <a:ext cx="3692192" cy="122933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2" t="32331" r="21066"/>
          <a:stretch/>
        </p:blipFill>
        <p:spPr bwMode="auto">
          <a:xfrm>
            <a:off x="542309" y="541538"/>
            <a:ext cx="8059310" cy="564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711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401" y="895499"/>
            <a:ext cx="9941999" cy="1581001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Однак</a:t>
            </a:r>
            <a:r>
              <a:rPr lang="ru-RU" dirty="0">
                <a:solidFill>
                  <a:schemeClr val="tx1"/>
                </a:solidFill>
              </a:rPr>
              <a:t> не все,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є в </a:t>
            </a:r>
            <a:r>
              <a:rPr lang="ru-RU" dirty="0" err="1">
                <a:solidFill>
                  <a:schemeClr val="tx1"/>
                </a:solidFill>
              </a:rPr>
              <a:t>мові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можна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вважати</a:t>
            </a:r>
            <a:r>
              <a:rPr lang="ru-RU" dirty="0">
                <a:solidFill>
                  <a:schemeClr val="tx1"/>
                </a:solidFill>
              </a:rPr>
              <a:t> знаком, а </a:t>
            </a:r>
            <a:r>
              <a:rPr lang="ru-RU" dirty="0" err="1">
                <a:solidFill>
                  <a:schemeClr val="tx1"/>
                </a:solidFill>
              </a:rPr>
              <a:t>лише</a:t>
            </a:r>
            <a:r>
              <a:rPr lang="ru-RU" dirty="0">
                <a:solidFill>
                  <a:schemeClr val="tx1"/>
                </a:solidFill>
              </a:rPr>
              <a:t> те,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служить для </a:t>
            </a:r>
            <a:r>
              <a:rPr lang="ru-RU" dirty="0" err="1">
                <a:solidFill>
                  <a:schemeClr val="tx1"/>
                </a:solidFill>
              </a:rPr>
              <a:t>передачі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інформації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2875" y="2247900"/>
            <a:ext cx="3794125" cy="158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FFFF"/>
                </a:solidFill>
                <a:latin typeface="Century Gothic"/>
              </a:rPr>
              <a:t>Не є знаками</a:t>
            </a:r>
            <a:r>
              <a:rPr lang="ru-RU" sz="3200" dirty="0">
                <a:solidFill>
                  <a:srgbClr val="FFFFFF"/>
                </a:solidFill>
                <a:latin typeface="Century Gothic"/>
              </a:rPr>
              <a:t> </a:t>
            </a:r>
            <a:endParaRPr lang="ru-RU" dirty="0">
              <a:solidFill>
                <a:srgbClr val="FFFFFF"/>
              </a:solidFill>
              <a:latin typeface="Century Gothic"/>
            </a:endParaRPr>
          </a:p>
          <a:p>
            <a:pPr algn="ctr"/>
            <a:endParaRPr lang="ru-RU" dirty="0">
              <a:solidFill>
                <a:srgbClr val="FFFFFF"/>
              </a:solidFill>
              <a:latin typeface="Century Gothic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291128" y="3836631"/>
            <a:ext cx="1659601" cy="42840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714875" y="3913200"/>
            <a:ext cx="327599" cy="1076399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Прямоугольник: скругленные углы 9"/>
          <p:cNvSpPr/>
          <p:nvPr/>
        </p:nvSpPr>
        <p:spPr>
          <a:xfrm>
            <a:off x="260152" y="4210050"/>
            <a:ext cx="2012400" cy="18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Окремо</a:t>
            </a:r>
            <a:endParaRPr lang="ru-RU" sz="2400" dirty="0">
              <a:solidFill>
                <a:srgbClr val="FFFFFF"/>
              </a:solidFill>
              <a:latin typeface="Century Gothic"/>
            </a:endParaRPr>
          </a:p>
          <a:p>
            <a:pPr algn="ctr"/>
            <a:r>
              <a:rPr lang="ru-RU" sz="2400" dirty="0" err="1"/>
              <a:t>взяті</a:t>
            </a:r>
            <a:r>
              <a:rPr lang="ru-RU" sz="2400" dirty="0"/>
              <a:t> звуки</a:t>
            </a:r>
          </a:p>
          <a:p>
            <a:pPr algn="ctr"/>
            <a:endParaRPr lang="ru-RU" sz="2400" dirty="0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191510" y="4933950"/>
            <a:ext cx="2174399" cy="179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FFFFFF"/>
                </a:solidFill>
                <a:latin typeface="Century Gothic"/>
              </a:rPr>
              <a:t>Морфеми</a:t>
            </a:r>
            <a:endParaRPr lang="ru-RU" sz="24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5" y="2269872"/>
            <a:ext cx="3913199" cy="4032503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>
            <a:off x="6284799" y="3877436"/>
            <a:ext cx="194401" cy="73440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Прямоугольник: скругленные углы 15"/>
          <p:cNvSpPr/>
          <p:nvPr/>
        </p:nvSpPr>
        <p:spPr>
          <a:xfrm>
            <a:off x="5743575" y="4657725"/>
            <a:ext cx="2047875" cy="1760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Речення</a:t>
            </a:r>
            <a:endParaRPr lang="ru-RU" sz="2400" dirty="0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331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1975" y="209550"/>
            <a:ext cx="9420000" cy="1905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ЛЕКСЕМА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2039938"/>
            <a:ext cx="6145213" cy="35394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 dirty="0"/>
              <a:t>Л</a:t>
            </a:r>
            <a:r>
              <a:rPr lang="ru-RU" sz="2800" dirty="0"/>
              <a:t>ексема (слово) </a:t>
            </a:r>
            <a:r>
              <a:rPr lang="ru-RU" sz="2800" dirty="0" err="1"/>
              <a:t>має</a:t>
            </a:r>
            <a:r>
              <a:rPr lang="ru-RU" sz="2800" dirty="0"/>
              <a:t> план </a:t>
            </a:r>
            <a:r>
              <a:rPr lang="ru-RU" sz="2800" dirty="0" err="1"/>
              <a:t>вираження</a:t>
            </a:r>
            <a:r>
              <a:rPr lang="ru-RU" sz="2800" dirty="0"/>
              <a:t> і план </a:t>
            </a:r>
            <a:r>
              <a:rPr lang="ru-RU" sz="2800" dirty="0" err="1"/>
              <a:t>змісту</a:t>
            </a:r>
            <a:r>
              <a:rPr lang="ru-RU" sz="2800" dirty="0"/>
              <a:t>,</a:t>
            </a:r>
            <a:endParaRPr lang="ru-RU" sz="2800" dirty="0">
              <a:solidFill>
                <a:srgbClr val="FFFFFF"/>
              </a:solidFill>
              <a:latin typeface="Century Gothic"/>
            </a:endParaRPr>
          </a:p>
          <a:p>
            <a:pPr algn="ctr"/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реалізується</a:t>
            </a:r>
            <a:r>
              <a:rPr lang="ru-RU" sz="2800" dirty="0"/>
              <a:t> </a:t>
            </a:r>
            <a:r>
              <a:rPr lang="ru-RU" sz="2800" dirty="0" err="1"/>
              <a:t>самостійно</a:t>
            </a:r>
            <a:r>
              <a:rPr lang="ru-RU" sz="2800" dirty="0"/>
              <a:t>, тому лексему </a:t>
            </a:r>
            <a:r>
              <a:rPr lang="ru-RU" sz="2800" dirty="0" err="1"/>
              <a:t>вважають</a:t>
            </a:r>
            <a:endParaRPr lang="ru-RU" sz="2800" dirty="0"/>
          </a:p>
          <a:p>
            <a:pPr algn="ctr"/>
            <a:r>
              <a:rPr lang="ru-RU" sz="2800" dirty="0" err="1">
                <a:solidFill>
                  <a:srgbClr val="FF0000"/>
                </a:solidFill>
              </a:rPr>
              <a:t>справжнім</a:t>
            </a:r>
            <a:r>
              <a:rPr lang="ru-RU" sz="2800" dirty="0">
                <a:solidFill>
                  <a:srgbClr val="FF0000"/>
                </a:solidFill>
              </a:rPr>
              <a:t> знаком.</a:t>
            </a:r>
            <a:r>
              <a:rPr lang="ru-RU" sz="2800" dirty="0"/>
              <a:t> Лексема як знак </a:t>
            </a:r>
            <a:r>
              <a:rPr lang="ru-RU" sz="2800" dirty="0" err="1"/>
              <a:t>складається</a:t>
            </a:r>
            <a:r>
              <a:rPr lang="ru-RU" sz="2800" dirty="0"/>
              <a:t> з </a:t>
            </a:r>
            <a:r>
              <a:rPr lang="ru-RU" sz="2800" dirty="0" err="1"/>
              <a:t>незнаків</a:t>
            </a:r>
            <a:r>
              <a:rPr lang="ru-RU" sz="2800" dirty="0"/>
              <a:t> (фонем).</a:t>
            </a:r>
          </a:p>
          <a:p>
            <a:pPr algn="ctr"/>
            <a:endParaRPr lang="ru-RU" sz="28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0000">
            <a:off x="8279795" y="1466818"/>
            <a:ext cx="3807831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41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19</TotalTime>
  <Words>762</Words>
  <Application>Microsoft Office PowerPoint</Application>
  <PresentationFormat>Произвольный</PresentationFormat>
  <Paragraphs>108</Paragraphs>
  <Slides>23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Сетка</vt:lpstr>
      <vt:lpstr>Своєрідність мови як знакової системи.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Однак не все, що є в мові, можна вважати знаком, а лише те, що служить для передачі інформації. </vt:lpstr>
      <vt:lpstr>ЛЕКСЕМА</vt:lpstr>
      <vt:lpstr>Презентация PowerPoint</vt:lpstr>
      <vt:lpstr>Презентация PowerPoint</vt:lpstr>
      <vt:lpstr>Мова і мовлення</vt:lpstr>
      <vt:lpstr>Мова і мовлення</vt:lpstr>
      <vt:lpstr>Розрізняють мову і мовлення за Чотирма пунктами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Мова як знакова система. Мова і мовлення</dc:title>
  <dc:creator>Liudmyla Suvorova</dc:creator>
  <cp:lastModifiedBy>suvor</cp:lastModifiedBy>
  <cp:revision>15</cp:revision>
  <dcterms:created xsi:type="dcterms:W3CDTF">2012-07-30T23:42:41Z</dcterms:created>
  <dcterms:modified xsi:type="dcterms:W3CDTF">2025-01-15T17:27:41Z</dcterms:modified>
</cp:coreProperties>
</file>