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314" r:id="rId2"/>
    <p:sldId id="316" r:id="rId3"/>
    <p:sldId id="317" r:id="rId4"/>
    <p:sldId id="318" r:id="rId5"/>
    <p:sldId id="319" r:id="rId6"/>
    <p:sldId id="320" r:id="rId7"/>
    <p:sldId id="321" r:id="rId8"/>
    <p:sldId id="322" r:id="rId9"/>
    <p:sldId id="323" r:id="rId10"/>
    <p:sldId id="324" r:id="rId11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576" autoAdjust="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EE21DE-8618-4A29-B1BE-627706F3999C}" type="datetimeFigureOut">
              <a:rPr lang="ru-RU" smtClean="0"/>
              <a:pPr/>
              <a:t>19.03.2020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DE0CF9-7B0C-4528-99D6-096D23FB1E09}" type="slidenum">
              <a:rPr lang="ru-RU" smtClean="0"/>
              <a:pPr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45435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‹№›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‹№›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‹№›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‹№›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‹№›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‹№›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‹№›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‹№›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‹№›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‹№›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‹№›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3/19/2020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‹№›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fade/>
  </p:transition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2800" dirty="0" smtClean="0">
                <a:solidFill>
                  <a:schemeClr val="tx2">
                    <a:lumMod val="75000"/>
                  </a:schemeClr>
                </a:solidFill>
              </a:rPr>
              <a:t>Практичне заняття №4</a:t>
            </a:r>
            <a:br>
              <a:rPr lang="uk-UA" sz="28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uk-UA" sz="2800" b="1" i="1" dirty="0" smtClean="0"/>
              <a:t>Розрахунок стійкості багатоярусного відвалу</a:t>
            </a:r>
            <a:r>
              <a:rPr lang="ru-RU" sz="2800" b="1" i="1" dirty="0" smtClean="0"/>
              <a:t>. </a:t>
            </a:r>
            <a:endParaRPr lang="ru-RU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uk-UA" b="1" dirty="0" smtClean="0"/>
              <a:t>Вихідні дані:</a:t>
            </a:r>
            <a:endParaRPr lang="uk-UA" dirty="0" smtClean="0"/>
          </a:p>
          <a:p>
            <a:pPr lvl="0"/>
            <a:r>
              <a:rPr lang="uk-UA" dirty="0" smtClean="0"/>
              <a:t>кут внутрішнього тертя породи </a:t>
            </a:r>
            <a:r>
              <a:rPr lang="uk-UA" i="1" dirty="0" smtClean="0"/>
              <a:t>ρ</a:t>
            </a:r>
            <a:r>
              <a:rPr lang="uk-UA" dirty="0" smtClean="0"/>
              <a:t>, град; </a:t>
            </a:r>
          </a:p>
          <a:p>
            <a:pPr lvl="0"/>
            <a:r>
              <a:rPr lang="uk-UA" dirty="0" smtClean="0"/>
              <a:t>зчеплення породи </a:t>
            </a:r>
            <a:r>
              <a:rPr lang="uk-UA" i="1" dirty="0" smtClean="0"/>
              <a:t>κ</a:t>
            </a:r>
            <a:r>
              <a:rPr lang="uk-UA" dirty="0" smtClean="0"/>
              <a:t>, т/м</a:t>
            </a:r>
            <a:r>
              <a:rPr lang="uk-UA" baseline="30000" dirty="0" smtClean="0"/>
              <a:t>2</a:t>
            </a:r>
            <a:r>
              <a:rPr lang="uk-UA" dirty="0" smtClean="0"/>
              <a:t>;</a:t>
            </a:r>
          </a:p>
          <a:p>
            <a:pPr lvl="0"/>
            <a:r>
              <a:rPr lang="uk-UA" dirty="0" smtClean="0"/>
              <a:t>питома вага породи </a:t>
            </a:r>
            <a:r>
              <a:rPr lang="uk-UA" i="1" dirty="0" smtClean="0"/>
              <a:t>γ</a:t>
            </a:r>
            <a:r>
              <a:rPr lang="uk-UA" dirty="0" smtClean="0"/>
              <a:t>; т/м</a:t>
            </a:r>
            <a:r>
              <a:rPr lang="uk-UA" baseline="30000" dirty="0" smtClean="0"/>
              <a:t>3</a:t>
            </a:r>
            <a:r>
              <a:rPr lang="uk-UA" dirty="0" smtClean="0"/>
              <a:t>;</a:t>
            </a:r>
          </a:p>
          <a:p>
            <a:pPr lvl="0"/>
            <a:r>
              <a:rPr lang="uk-UA" dirty="0" smtClean="0"/>
              <a:t>кут природного відкосу </a:t>
            </a:r>
            <a:r>
              <a:rPr lang="uk-UA" i="1" dirty="0" smtClean="0"/>
              <a:t>α</a:t>
            </a:r>
            <a:r>
              <a:rPr lang="uk-UA" dirty="0" smtClean="0"/>
              <a:t>, град;</a:t>
            </a:r>
          </a:p>
          <a:p>
            <a:pPr lvl="0"/>
            <a:r>
              <a:rPr lang="uk-UA" dirty="0" smtClean="0"/>
              <a:t>висота відвалу </a:t>
            </a:r>
            <a:r>
              <a:rPr lang="uk-UA" i="1" dirty="0" smtClean="0"/>
              <a:t>Н</a:t>
            </a:r>
            <a:r>
              <a:rPr lang="uk-UA" dirty="0" smtClean="0"/>
              <a:t>, м.</a:t>
            </a:r>
          </a:p>
          <a:p>
            <a:pPr marL="0" indent="0">
              <a:buNone/>
            </a:pPr>
            <a:r>
              <a:rPr lang="en-US" dirty="0"/>
              <a:t>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1135442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"/>
          <p:cNvSpPr txBox="1">
            <a:spLocks noGrp="1"/>
          </p:cNvSpPr>
          <p:nvPr>
            <p:ph type="title"/>
          </p:nvPr>
        </p:nvSpPr>
        <p:spPr>
          <a:xfrm>
            <a:off x="609600" y="272534"/>
            <a:ext cx="8305800" cy="10990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latinLnBrk="0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 hangingPunct="1"/>
            <a:r>
              <a:rPr lang="en-US" sz="2400" dirty="0" smtClean="0">
                <a:latin typeface="Arial Narrow" panose="020B0606020202030204" pitchFamily="34" charset="0"/>
              </a:rPr>
              <a:t>10</a:t>
            </a:r>
            <a:r>
              <a:rPr lang="uk-UA" sz="2400" dirty="0" smtClean="0">
                <a:latin typeface="Arial Narrow" panose="020B0606020202030204" pitchFamily="34" charset="0"/>
              </a:rPr>
              <a:t>. </a:t>
            </a:r>
            <a:r>
              <a:rPr lang="uk-UA" sz="2400" dirty="0">
                <a:latin typeface="Arial Narrow" panose="020B0606020202030204" pitchFamily="34" charset="0"/>
              </a:rPr>
              <a:t>У такий спосіб отримали контур </a:t>
            </a:r>
            <a:r>
              <a:rPr lang="uk-UA" sz="2400" b="1" i="1" dirty="0">
                <a:solidFill>
                  <a:srgbClr val="FF0000"/>
                </a:solidFill>
                <a:latin typeface="Arial Narrow" panose="020B0606020202030204" pitchFamily="34" charset="0"/>
              </a:rPr>
              <a:t>АВСDЕF</a:t>
            </a:r>
            <a:r>
              <a:rPr lang="uk-UA" sz="2400" dirty="0">
                <a:latin typeface="Arial Narrow" panose="020B0606020202030204" pitchFamily="34" charset="0"/>
              </a:rPr>
              <a:t> багатоярусного відвалу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805" y="2209800"/>
            <a:ext cx="8534299" cy="4291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2179474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"/>
          <p:cNvSpPr txBox="1">
            <a:spLocks noGrp="1"/>
          </p:cNvSpPr>
          <p:nvPr>
            <p:ph type="title"/>
          </p:nvPr>
        </p:nvSpPr>
        <p:spPr>
          <a:xfrm>
            <a:off x="457200" y="914400"/>
            <a:ext cx="3606421" cy="1219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ctr" defTabSz="914400" rtl="0" latinLnBrk="0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700" dirty="0" smtClean="0">
                <a:latin typeface="Arial Narrow" panose="020B0606020202030204" pitchFamily="34" charset="0"/>
              </a:rPr>
              <a:t>1</a:t>
            </a:r>
            <a:r>
              <a:rPr lang="uk-UA" sz="2700" dirty="0" smtClean="0">
                <a:latin typeface="Arial Narrow" panose="020B0606020202030204" pitchFamily="34" charset="0"/>
              </a:rPr>
              <a:t>. </a:t>
            </a:r>
            <a:r>
              <a:rPr lang="uk-UA" sz="2700" dirty="0">
                <a:latin typeface="Arial Narrow" panose="020B0606020202030204" pitchFamily="34" charset="0"/>
              </a:rPr>
              <a:t>За графіком (рис. </a:t>
            </a:r>
            <a:r>
              <a:rPr lang="ru-RU" sz="2700" dirty="0">
                <a:latin typeface="Arial Narrow" panose="020B0606020202030204" pitchFamily="34" charset="0"/>
              </a:rPr>
              <a:t>9</a:t>
            </a:r>
            <a:r>
              <a:rPr lang="uk-UA" sz="2700" dirty="0">
                <a:latin typeface="Arial Narrow" panose="020B0606020202030204" pitchFamily="34" charset="0"/>
              </a:rPr>
              <a:t>) знаючи кут внутрішнього тертя </a:t>
            </a:r>
            <a:r>
              <a:rPr lang="uk-UA" sz="2700" b="1" i="1" dirty="0">
                <a:latin typeface="Arial Narrow" panose="020B0606020202030204" pitchFamily="34" charset="0"/>
              </a:rPr>
              <a:t>ρ</a:t>
            </a:r>
            <a:r>
              <a:rPr lang="uk-UA" sz="2700" dirty="0">
                <a:latin typeface="Arial Narrow" panose="020B0606020202030204" pitchFamily="34" charset="0"/>
              </a:rPr>
              <a:t> та кут природного відкосу </a:t>
            </a:r>
            <a:r>
              <a:rPr lang="uk-UA" sz="2700" b="1" i="1" dirty="0">
                <a:latin typeface="Arial Narrow" panose="020B0606020202030204" pitchFamily="34" charset="0"/>
              </a:rPr>
              <a:t>α</a:t>
            </a:r>
            <a:r>
              <a:rPr lang="uk-UA" sz="2700" dirty="0">
                <a:latin typeface="Arial Narrow" panose="020B0606020202030204" pitchFamily="34" charset="0"/>
              </a:rPr>
              <a:t> знаходимо граничну висоту </a:t>
            </a:r>
            <a:r>
              <a:rPr lang="uk-UA" sz="2700" b="1" i="1" dirty="0">
                <a:latin typeface="Arial Narrow" panose="020B0606020202030204" pitchFamily="34" charset="0"/>
              </a:rPr>
              <a:t>Н'</a:t>
            </a:r>
            <a:r>
              <a:rPr lang="uk-UA" sz="2700" dirty="0">
                <a:latin typeface="Arial Narrow" panose="020B0606020202030204" pitchFamily="34" charset="0"/>
              </a:rPr>
              <a:t> в безрозмірних координатах</a:t>
            </a:r>
            <a:r>
              <a:rPr lang="uk-UA" sz="2700" dirty="0" smtClean="0">
                <a:latin typeface="Arial Narrow" panose="020B0606020202030204" pitchFamily="34" charset="0"/>
              </a:rPr>
              <a:t>.</a:t>
            </a:r>
            <a:r>
              <a:rPr lang="uk-UA" sz="2400" dirty="0" smtClean="0">
                <a:latin typeface="Arial Narrow" panose="020B0606020202030204" pitchFamily="34" charset="0"/>
              </a:rPr>
              <a:t/>
            </a:r>
            <a:br>
              <a:rPr lang="uk-UA" sz="2400" dirty="0" smtClean="0">
                <a:latin typeface="Arial Narrow" panose="020B0606020202030204" pitchFamily="34" charset="0"/>
              </a:rPr>
            </a:br>
            <a:endParaRPr lang="uk-UA" sz="2400" dirty="0">
              <a:latin typeface="Arial Narrow" panose="020B060602020203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00" y="304800"/>
            <a:ext cx="4416552" cy="6382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1727872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"/>
          <p:cNvSpPr txBox="1">
            <a:spLocks noGrp="1"/>
          </p:cNvSpPr>
          <p:nvPr>
            <p:ph type="title"/>
          </p:nvPr>
        </p:nvSpPr>
        <p:spPr>
          <a:xfrm>
            <a:off x="609600" y="272534"/>
            <a:ext cx="8305800" cy="2590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latinLnBrk="0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uk-UA" sz="2400" dirty="0" smtClean="0">
                <a:latin typeface="Arial Narrow" panose="020B0606020202030204" pitchFamily="34" charset="0"/>
              </a:rPr>
              <a:t>2. </a:t>
            </a:r>
            <a:r>
              <a:rPr lang="uk-UA" sz="2400" dirty="0">
                <a:latin typeface="Arial Narrow" panose="020B0606020202030204" pitchFamily="34" charset="0"/>
              </a:rPr>
              <a:t>Визначаємо розрахункову граничну висоту ярусу </a:t>
            </a:r>
            <a:r>
              <a:rPr lang="uk-UA" sz="2400" dirty="0" smtClean="0">
                <a:latin typeface="Arial Narrow" panose="020B0606020202030204" pitchFamily="34" charset="0"/>
              </a:rPr>
              <a:t>відвалу:</a:t>
            </a:r>
            <a:br>
              <a:rPr lang="uk-UA" sz="2400" dirty="0" smtClean="0">
                <a:latin typeface="Arial Narrow" panose="020B0606020202030204" pitchFamily="34" charset="0"/>
              </a:rPr>
            </a:br>
            <a:r>
              <a:rPr lang="uk-UA" sz="2400" dirty="0">
                <a:latin typeface="Arial Narrow" panose="020B0606020202030204" pitchFamily="34" charset="0"/>
              </a:rPr>
              <a:t/>
            </a:r>
            <a:br>
              <a:rPr lang="uk-UA" sz="2400" dirty="0">
                <a:latin typeface="Arial Narrow" panose="020B0606020202030204" pitchFamily="34" charset="0"/>
              </a:rPr>
            </a:br>
            <a:r>
              <a:rPr lang="en-US" sz="2400" dirty="0" smtClean="0">
                <a:latin typeface="Arial Narrow" panose="020B0606020202030204" pitchFamily="34" charset="0"/>
              </a:rPr>
              <a:t/>
            </a:r>
            <a:br>
              <a:rPr lang="en-US" sz="2400" dirty="0" smtClean="0">
                <a:latin typeface="Arial Narrow" panose="020B0606020202030204" pitchFamily="34" charset="0"/>
              </a:rPr>
            </a:br>
            <a:r>
              <a:rPr lang="ru-RU" sz="2400" dirty="0" smtClean="0">
                <a:latin typeface="Arial Narrow" panose="020B0606020202030204" pitchFamily="34" charset="0"/>
              </a:rPr>
              <a:t/>
            </a:r>
            <a:br>
              <a:rPr lang="ru-RU" sz="2400" dirty="0" smtClean="0">
                <a:latin typeface="Arial Narrow" panose="020B0606020202030204" pitchFamily="34" charset="0"/>
              </a:rPr>
            </a:br>
            <a:endParaRPr lang="uk-UA" sz="2400" dirty="0">
              <a:latin typeface="Arial Narrow" panose="020B0606020202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Прямокутник 15"/>
              <p:cNvSpPr/>
              <p:nvPr/>
            </p:nvSpPr>
            <p:spPr>
              <a:xfrm>
                <a:off x="3048000" y="1295400"/>
                <a:ext cx="2209800" cy="57342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200" i="1" dirty="0">
                        <a:latin typeface="Cambria Math" panose="02040503050406030204" pitchFamily="18" charset="0"/>
                      </a:rPr>
                      <m:t>h</m:t>
                    </m:r>
                    <m:r>
                      <a:rPr lang="ru-RU" sz="3200" i="1" baseline="-25000" dirty="0">
                        <a:latin typeface="Cambria Math" panose="02040503050406030204" pitchFamily="18" charset="0"/>
                      </a:rPr>
                      <m:t>я</m:t>
                    </m:r>
                    <m:r>
                      <a:rPr lang="ru-RU" sz="3200" i="1" dirty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400" dirty="0"/>
                  <a:t>H’ ·k/ɣ</a:t>
                </a:r>
                <a:endParaRPr lang="ru-RU" sz="2400" dirty="0"/>
              </a:p>
            </p:txBody>
          </p:sp>
        </mc:Choice>
        <mc:Fallback xmlns="">
          <p:sp>
            <p:nvSpPr>
              <p:cNvPr id="16" name="Прямокутник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1295400"/>
                <a:ext cx="2209800" cy="573427"/>
              </a:xfrm>
              <a:prstGeom prst="rect">
                <a:avLst/>
              </a:prstGeom>
              <a:blipFill rotWithShape="0">
                <a:blip r:embed="rId2"/>
                <a:stretch>
                  <a:fillRect b="-2021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Заголовок 1"/>
          <p:cNvSpPr txBox="1">
            <a:spLocks/>
          </p:cNvSpPr>
          <p:nvPr/>
        </p:nvSpPr>
        <p:spPr>
          <a:xfrm>
            <a:off x="838200" y="2065188"/>
            <a:ext cx="8305800" cy="1295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latinLnBrk="0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hangingPunct="0"/>
            <a:r>
              <a:rPr lang="uk-UA" sz="2400" dirty="0">
                <a:latin typeface="Arial Narrow" panose="020B0606020202030204" pitchFamily="34" charset="0"/>
              </a:rPr>
              <a:t>де </a:t>
            </a:r>
            <a:r>
              <a:rPr lang="uk-UA" sz="2400" b="1" i="1" dirty="0">
                <a:latin typeface="Arial Narrow" panose="020B0606020202030204" pitchFamily="34" charset="0"/>
              </a:rPr>
              <a:t>Н</a:t>
            </a:r>
            <a:r>
              <a:rPr lang="uk-UA" sz="2400" i="1" dirty="0">
                <a:latin typeface="Arial Narrow" panose="020B0606020202030204" pitchFamily="34" charset="0"/>
              </a:rPr>
              <a:t>' </a:t>
            </a:r>
            <a:r>
              <a:rPr lang="uk-UA" sz="2400" dirty="0">
                <a:latin typeface="Arial Narrow" panose="020B0606020202030204" pitchFamily="34" charset="0"/>
              </a:rPr>
              <a:t>– безрозмірна гранична висота;</a:t>
            </a:r>
            <a:endParaRPr lang="ru-RU" sz="2400" dirty="0">
              <a:latin typeface="Arial Narrow" panose="020B0606020202030204" pitchFamily="34" charset="0"/>
            </a:endParaRPr>
          </a:p>
          <a:p>
            <a:pPr algn="l" hangingPunct="0"/>
            <a:r>
              <a:rPr lang="uk-UA" sz="2400" dirty="0">
                <a:latin typeface="Arial Narrow" panose="020B0606020202030204" pitchFamily="34" charset="0"/>
              </a:rPr>
              <a:t>      </a:t>
            </a:r>
            <a:r>
              <a:rPr lang="uk-UA" sz="2400" b="1" i="1" dirty="0">
                <a:latin typeface="Arial Narrow" panose="020B0606020202030204" pitchFamily="34" charset="0"/>
              </a:rPr>
              <a:t>κ</a:t>
            </a:r>
            <a:r>
              <a:rPr lang="uk-UA" sz="2400" dirty="0">
                <a:latin typeface="Arial Narrow" panose="020B0606020202030204" pitchFamily="34" charset="0"/>
              </a:rPr>
              <a:t> - зчеплення породи κ, т/м</a:t>
            </a:r>
            <a:r>
              <a:rPr lang="uk-UA" sz="2400" baseline="30000" dirty="0">
                <a:latin typeface="Arial Narrow" panose="020B0606020202030204" pitchFamily="34" charset="0"/>
              </a:rPr>
              <a:t>2</a:t>
            </a:r>
            <a:r>
              <a:rPr lang="uk-UA" sz="2400" dirty="0">
                <a:latin typeface="Arial Narrow" panose="020B0606020202030204" pitchFamily="34" charset="0"/>
              </a:rPr>
              <a:t>;</a:t>
            </a:r>
            <a:endParaRPr lang="ru-RU" sz="2400" dirty="0">
              <a:latin typeface="Arial Narrow" panose="020B0606020202030204" pitchFamily="34" charset="0"/>
            </a:endParaRPr>
          </a:p>
          <a:p>
            <a:pPr algn="l" hangingPunct="0"/>
            <a:r>
              <a:rPr lang="uk-UA" sz="2400" dirty="0">
                <a:latin typeface="Arial Narrow" panose="020B0606020202030204" pitchFamily="34" charset="0"/>
              </a:rPr>
              <a:t>     </a:t>
            </a:r>
            <a:r>
              <a:rPr lang="uk-UA" sz="2400" i="1" dirty="0">
                <a:latin typeface="Arial Narrow" panose="020B0606020202030204" pitchFamily="34" charset="0"/>
              </a:rPr>
              <a:t> </a:t>
            </a:r>
            <a:r>
              <a:rPr lang="uk-UA" sz="2400" b="1" i="1" dirty="0">
                <a:latin typeface="Arial Narrow" panose="020B0606020202030204" pitchFamily="34" charset="0"/>
              </a:rPr>
              <a:t>γ</a:t>
            </a:r>
            <a:r>
              <a:rPr lang="uk-UA" sz="2400" dirty="0">
                <a:latin typeface="Arial Narrow" panose="020B0606020202030204" pitchFamily="34" charset="0"/>
              </a:rPr>
              <a:t> – питома вага породи; т/м</a:t>
            </a:r>
            <a:r>
              <a:rPr lang="uk-UA" sz="2400" baseline="30000" dirty="0">
                <a:latin typeface="Arial Narrow" panose="020B0606020202030204" pitchFamily="34" charset="0"/>
              </a:rPr>
              <a:t>3</a:t>
            </a:r>
            <a:r>
              <a:rPr lang="uk-UA" sz="2400" dirty="0">
                <a:latin typeface="Arial Narrow" panose="020B0606020202030204" pitchFamily="34" charset="0"/>
              </a:rPr>
              <a:t>.</a:t>
            </a:r>
            <a:endParaRPr lang="ru-RU" sz="2400" dirty="0">
              <a:latin typeface="Arial Narrow" panose="020B0606020202030204" pitchFamily="34" charset="0"/>
            </a:endParaRPr>
          </a:p>
        </p:txBody>
      </p:sp>
      <p:sp>
        <p:nvSpPr>
          <p:cNvPr id="18" name="Заголовок 1"/>
          <p:cNvSpPr txBox="1">
            <a:spLocks/>
          </p:cNvSpPr>
          <p:nvPr/>
        </p:nvSpPr>
        <p:spPr>
          <a:xfrm>
            <a:off x="801806" y="4008288"/>
            <a:ext cx="8305800" cy="1295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latinLnBrk="0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hangingPunct="0"/>
            <a:r>
              <a:rPr lang="uk-UA" sz="2400" dirty="0">
                <a:latin typeface="Arial Narrow" panose="020B0606020202030204" pitchFamily="34" charset="0"/>
              </a:rPr>
              <a:t>Так, як </a:t>
            </a:r>
            <a:r>
              <a:rPr lang="uk-UA" sz="2400" b="1" i="1" dirty="0" smtClean="0">
                <a:latin typeface="Arial Narrow" panose="020B0606020202030204" pitchFamily="34" charset="0"/>
              </a:rPr>
              <a:t>Н &gt; </a:t>
            </a:r>
            <a:r>
              <a:rPr lang="uk-UA" sz="2400" b="1" i="1" dirty="0" err="1" smtClean="0">
                <a:latin typeface="Arial Narrow" panose="020B0606020202030204" pitchFamily="34" charset="0"/>
              </a:rPr>
              <a:t>h</a:t>
            </a:r>
            <a:r>
              <a:rPr lang="uk-UA" sz="2400" b="1" i="1" baseline="-25000" dirty="0" err="1" smtClean="0">
                <a:latin typeface="Arial Narrow" panose="020B0606020202030204" pitchFamily="34" charset="0"/>
              </a:rPr>
              <a:t>я</a:t>
            </a:r>
            <a:r>
              <a:rPr lang="uk-UA" sz="2400" baseline="-25000" dirty="0">
                <a:latin typeface="Arial Narrow" panose="020B0606020202030204" pitchFamily="34" charset="0"/>
              </a:rPr>
              <a:t>, </a:t>
            </a:r>
            <a:r>
              <a:rPr lang="uk-UA" sz="2400" dirty="0">
                <a:latin typeface="Arial Narrow" panose="020B0606020202030204" pitchFamily="34" charset="0"/>
              </a:rPr>
              <a:t>то необхідно застосувати</a:t>
            </a:r>
            <a:r>
              <a:rPr lang="uk-UA" sz="2400" baseline="-25000" dirty="0">
                <a:latin typeface="Arial Narrow" panose="020B0606020202030204" pitchFamily="34" charset="0"/>
              </a:rPr>
              <a:t> </a:t>
            </a:r>
            <a:r>
              <a:rPr lang="uk-UA" sz="2400" dirty="0">
                <a:latin typeface="Arial Narrow" panose="020B0606020202030204" pitchFamily="34" charset="0"/>
              </a:rPr>
              <a:t>багатоярусне </a:t>
            </a:r>
            <a:r>
              <a:rPr lang="uk-UA" sz="2400" dirty="0" err="1">
                <a:latin typeface="Arial Narrow" panose="020B0606020202030204" pitchFamily="34" charset="0"/>
              </a:rPr>
              <a:t>відвалоутворення</a:t>
            </a:r>
            <a:r>
              <a:rPr lang="uk-UA" sz="2400" dirty="0">
                <a:latin typeface="Arial Narrow" panose="020B0606020202030204" pitchFamily="34" charset="0"/>
              </a:rPr>
              <a:t>.</a:t>
            </a:r>
            <a:endParaRPr lang="ru-RU" sz="24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4253603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"/>
          <p:cNvSpPr txBox="1">
            <a:spLocks noGrp="1"/>
          </p:cNvSpPr>
          <p:nvPr>
            <p:ph type="title"/>
          </p:nvPr>
        </p:nvSpPr>
        <p:spPr>
          <a:xfrm>
            <a:off x="609600" y="272534"/>
            <a:ext cx="8305800" cy="2590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latinLnBrk="0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uk-UA" sz="2700" dirty="0" smtClean="0">
                <a:latin typeface="Arial Narrow" panose="020B0606020202030204" pitchFamily="34" charset="0"/>
              </a:rPr>
              <a:t>3. </a:t>
            </a:r>
            <a:r>
              <a:rPr lang="uk-UA" sz="2400" dirty="0"/>
              <a:t>Знаходимо кількість ярусів</a:t>
            </a:r>
            <a:r>
              <a:rPr lang="uk-UA" sz="2400" dirty="0" smtClean="0"/>
              <a:t>:</a:t>
            </a:r>
            <a:br>
              <a:rPr lang="uk-UA" sz="2400" dirty="0" smtClean="0"/>
            </a:br>
            <a:r>
              <a:rPr lang="uk-UA" sz="2400" dirty="0"/>
              <a:t/>
            </a:r>
            <a:br>
              <a:rPr lang="uk-UA" sz="2400" dirty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uk-UA" sz="2400" dirty="0">
              <a:latin typeface="Arial Narrow" panose="020B0606020202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Прямокутник 15"/>
              <p:cNvSpPr/>
              <p:nvPr/>
            </p:nvSpPr>
            <p:spPr>
              <a:xfrm>
                <a:off x="3048000" y="1295400"/>
                <a:ext cx="2209800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200" b="0" i="1" dirty="0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ru-RU" sz="3200" i="1" baseline="-25000" dirty="0">
                        <a:latin typeface="Cambria Math" panose="02040503050406030204" pitchFamily="18" charset="0"/>
                      </a:rPr>
                      <m:t>я</m:t>
                    </m:r>
                    <m:r>
                      <a:rPr lang="ru-RU" sz="3200" i="1" dirty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400" dirty="0" smtClean="0"/>
                  <a:t>H/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b="0" i="0" dirty="0" smtClean="0">
                        <a:latin typeface="Cambria Math" panose="02040503050406030204" pitchFamily="18" charset="0"/>
                      </a:rPr>
                      <m:t>h</m:t>
                    </m:r>
                    <m:r>
                      <a:rPr lang="ru-RU" sz="2400" i="1" baseline="-25000" dirty="0">
                        <a:latin typeface="Cambria Math" panose="02040503050406030204" pitchFamily="18" charset="0"/>
                      </a:rPr>
                      <m:t>я</m:t>
                    </m:r>
                  </m:oMath>
                </a14:m>
                <a:endParaRPr lang="ru-RU" sz="2400" dirty="0"/>
              </a:p>
            </p:txBody>
          </p:sp>
        </mc:Choice>
        <mc:Fallback xmlns="">
          <p:sp>
            <p:nvSpPr>
              <p:cNvPr id="16" name="Прямокутник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1295400"/>
                <a:ext cx="2209800" cy="584775"/>
              </a:xfrm>
              <a:prstGeom prst="rect">
                <a:avLst/>
              </a:prstGeom>
              <a:blipFill rotWithShape="0">
                <a:blip r:embed="rId2"/>
                <a:stretch>
                  <a:fillRect b="-189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Заголовок 1"/>
          <p:cNvSpPr txBox="1">
            <a:spLocks/>
          </p:cNvSpPr>
          <p:nvPr/>
        </p:nvSpPr>
        <p:spPr>
          <a:xfrm>
            <a:off x="838200" y="2065188"/>
            <a:ext cx="8305800" cy="6018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latinLnBrk="0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hangingPunct="0"/>
            <a:r>
              <a:rPr lang="ru-RU" sz="2400" dirty="0" smtClean="0">
                <a:latin typeface="Arial Narrow" panose="020B0606020202030204" pitchFamily="34" charset="0"/>
              </a:rPr>
              <a:t>д</a:t>
            </a:r>
            <a:r>
              <a:rPr lang="uk-UA" sz="2400" dirty="0" smtClean="0">
                <a:latin typeface="Arial Narrow" panose="020B0606020202030204" pitchFamily="34" charset="0"/>
              </a:rPr>
              <a:t>е</a:t>
            </a:r>
            <a:r>
              <a:rPr lang="en-US" sz="2400" dirty="0" smtClean="0">
                <a:latin typeface="Arial Narrow" panose="020B0606020202030204" pitchFamily="34" charset="0"/>
              </a:rPr>
              <a:t> </a:t>
            </a:r>
            <a:r>
              <a:rPr lang="uk-UA" sz="2400" b="1" i="1" dirty="0">
                <a:latin typeface="Arial Narrow" panose="020B0606020202030204" pitchFamily="34" charset="0"/>
              </a:rPr>
              <a:t>Н</a:t>
            </a:r>
            <a:r>
              <a:rPr lang="uk-UA" sz="2400" dirty="0">
                <a:latin typeface="Arial Narrow" panose="020B0606020202030204" pitchFamily="34" charset="0"/>
              </a:rPr>
              <a:t> – висота відвалу, м</a:t>
            </a:r>
            <a:r>
              <a:rPr lang="uk-UA" sz="2400" dirty="0" smtClean="0">
                <a:latin typeface="Arial Narrow" panose="020B0606020202030204" pitchFamily="34" charset="0"/>
              </a:rPr>
              <a:t>.</a:t>
            </a:r>
            <a:endParaRPr lang="ru-RU" sz="2400" dirty="0">
              <a:latin typeface="Arial Narrow" panose="020B0606020202030204" pitchFamily="34" charset="0"/>
            </a:endParaRPr>
          </a:p>
        </p:txBody>
      </p:sp>
      <p:sp>
        <p:nvSpPr>
          <p:cNvPr id="18" name="Заголовок 1"/>
          <p:cNvSpPr txBox="1">
            <a:spLocks/>
          </p:cNvSpPr>
          <p:nvPr/>
        </p:nvSpPr>
        <p:spPr>
          <a:xfrm>
            <a:off x="609600" y="2929199"/>
            <a:ext cx="8305800" cy="1295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latinLnBrk="0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hangingPunct="0"/>
            <a:r>
              <a:rPr lang="uk-UA" sz="2400" dirty="0" smtClean="0">
                <a:latin typeface="Arial Narrow" panose="020B0606020202030204" pitchFamily="34" charset="0"/>
              </a:rPr>
              <a:t>4. Визначаємо </a:t>
            </a:r>
            <a:r>
              <a:rPr lang="uk-UA" sz="2400" dirty="0">
                <a:latin typeface="Arial Narrow" panose="020B0606020202030204" pitchFamily="34" charset="0"/>
              </a:rPr>
              <a:t>результуючу граничну висоту в безрозмірних координатах:</a:t>
            </a:r>
            <a:endParaRPr lang="ru-RU" sz="2400" dirty="0">
              <a:latin typeface="Arial Narrow" panose="020B0606020202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кутник 1"/>
              <p:cNvSpPr/>
              <p:nvPr/>
            </p:nvSpPr>
            <p:spPr>
              <a:xfrm>
                <a:off x="3194661" y="3886200"/>
                <a:ext cx="1916478" cy="46166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i="1" dirty="0" smtClean="0">
                        <a:latin typeface="Cambria Math" panose="02040503050406030204" pitchFamily="18" charset="0"/>
                      </a:rPr>
                      <m:t>H</m:t>
                    </m:r>
                    <m:r>
                      <a:rPr lang="uk-UA" sz="2400" b="0" i="1" baseline="-25000" dirty="0" smtClean="0">
                        <a:latin typeface="Cambria Math" panose="02040503050406030204" pitchFamily="18" charset="0"/>
                      </a:rPr>
                      <m:t>гр</m:t>
                    </m:r>
                    <m:r>
                      <a:rPr lang="ru-RU" sz="2400" i="1" dirty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400" dirty="0" err="1" smtClean="0"/>
                  <a:t>H·k</a:t>
                </a:r>
                <a:r>
                  <a:rPr lang="en-US" sz="2400" dirty="0" smtClean="0"/>
                  <a:t>/ɣ</a:t>
                </a:r>
                <a:endParaRPr lang="ru-RU" sz="2400" dirty="0"/>
              </a:p>
            </p:txBody>
          </p:sp>
        </mc:Choice>
        <mc:Fallback xmlns="">
          <p:sp>
            <p:nvSpPr>
              <p:cNvPr id="2" name="Прямокут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94661" y="3886200"/>
                <a:ext cx="1916478" cy="461665"/>
              </a:xfrm>
              <a:prstGeom prst="rect">
                <a:avLst/>
              </a:prstGeom>
              <a:blipFill rotWithShape="0">
                <a:blip r:embed="rId3"/>
                <a:stretch>
                  <a:fillRect l="-637" t="-10667" b="-293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Заголовок 1"/>
          <p:cNvSpPr txBox="1">
            <a:spLocks/>
          </p:cNvSpPr>
          <p:nvPr/>
        </p:nvSpPr>
        <p:spPr>
          <a:xfrm>
            <a:off x="609600" y="4409959"/>
            <a:ext cx="8305800" cy="1295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latinLnBrk="0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hangingPunct="0"/>
            <a:r>
              <a:rPr lang="uk-UA" sz="2400" dirty="0">
                <a:latin typeface="Arial Narrow" panose="020B0606020202030204" pitchFamily="34" charset="0"/>
              </a:rPr>
              <a:t>Знаючи кут внутрішнього тертя ρ і граничну висоту </a:t>
            </a:r>
            <a:r>
              <a:rPr lang="uk-UA" sz="2400" b="1" i="1" dirty="0" err="1" smtClean="0">
                <a:latin typeface="Arial Narrow" panose="020B0606020202030204" pitchFamily="34" charset="0"/>
              </a:rPr>
              <a:t>Н</a:t>
            </a:r>
            <a:r>
              <a:rPr lang="uk-UA" sz="2400" b="1" i="1" baseline="-25000" dirty="0" err="1" smtClean="0">
                <a:latin typeface="Arial Narrow" panose="020B0606020202030204" pitchFamily="34" charset="0"/>
              </a:rPr>
              <a:t>гр</a:t>
            </a:r>
            <a:r>
              <a:rPr lang="uk-UA" sz="2400" b="1" dirty="0" smtClean="0">
                <a:latin typeface="Arial Narrow" panose="020B0606020202030204" pitchFamily="34" charset="0"/>
              </a:rPr>
              <a:t> </a:t>
            </a:r>
            <a:r>
              <a:rPr lang="uk-UA" sz="2400" dirty="0">
                <a:latin typeface="Arial Narrow" panose="020B0606020202030204" pitchFamily="34" charset="0"/>
              </a:rPr>
              <a:t>за графіком знаходимо результуючий кут укосу </a:t>
            </a:r>
            <a:r>
              <a:rPr lang="uk-UA" sz="2400" b="1" i="1" dirty="0">
                <a:latin typeface="Arial Narrow" panose="020B0606020202030204" pitchFamily="34" charset="0"/>
              </a:rPr>
              <a:t>α</a:t>
            </a:r>
            <a:r>
              <a:rPr lang="uk-UA" sz="2400" b="1" i="1" baseline="-25000" dirty="0">
                <a:latin typeface="Arial Narrow" panose="020B0606020202030204" pitchFamily="34" charset="0"/>
              </a:rPr>
              <a:t>р</a:t>
            </a:r>
            <a:r>
              <a:rPr lang="uk-UA" sz="2400" i="1" baseline="-25000" dirty="0">
                <a:latin typeface="Arial Narrow" panose="020B0606020202030204" pitchFamily="34" charset="0"/>
              </a:rPr>
              <a:t>.</a:t>
            </a:r>
            <a:endParaRPr lang="ru-RU" sz="24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3741175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"/>
          <p:cNvSpPr txBox="1">
            <a:spLocks noGrp="1"/>
          </p:cNvSpPr>
          <p:nvPr>
            <p:ph type="title"/>
          </p:nvPr>
        </p:nvSpPr>
        <p:spPr>
          <a:xfrm>
            <a:off x="609600" y="272534"/>
            <a:ext cx="8305800" cy="17086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ctr" defTabSz="914400" rtl="0" latinLnBrk="0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hangingPunct="0"/>
            <a:r>
              <a:rPr lang="uk-UA" sz="2700" dirty="0" smtClean="0">
                <a:latin typeface="Arial Narrow" panose="020B0606020202030204" pitchFamily="34" charset="0"/>
              </a:rPr>
              <a:t>5. </a:t>
            </a:r>
            <a:r>
              <a:rPr lang="uk-UA" sz="2700" dirty="0">
                <a:latin typeface="Arial Narrow" panose="020B0606020202030204" pitchFamily="34" charset="0"/>
              </a:rPr>
              <a:t>Профіль багатоярусного відвалу будуємо наступним чином</a:t>
            </a:r>
            <a:r>
              <a:rPr lang="uk-UA" sz="2700" dirty="0" smtClean="0">
                <a:latin typeface="Arial Narrow" panose="020B0606020202030204" pitchFamily="34" charset="0"/>
              </a:rPr>
              <a:t>:</a:t>
            </a:r>
            <a:r>
              <a:rPr lang="en-US" sz="2700" dirty="0" smtClean="0">
                <a:latin typeface="Arial Narrow" panose="020B0606020202030204" pitchFamily="34" charset="0"/>
              </a:rPr>
              <a:t/>
            </a:r>
            <a:br>
              <a:rPr lang="en-US" sz="2700" dirty="0" smtClean="0">
                <a:latin typeface="Arial Narrow" panose="020B0606020202030204" pitchFamily="34" charset="0"/>
              </a:rPr>
            </a:br>
            <a:r>
              <a:rPr lang="ru-RU" sz="2700" dirty="0" smtClean="0">
                <a:latin typeface="Arial Narrow" panose="020B0606020202030204" pitchFamily="34" charset="0"/>
              </a:rPr>
              <a:t>–</a:t>
            </a:r>
            <a:r>
              <a:rPr lang="en-US" sz="2700" dirty="0" smtClean="0">
                <a:latin typeface="Arial Narrow" panose="020B0606020202030204" pitchFamily="34" charset="0"/>
              </a:rPr>
              <a:t> </a:t>
            </a:r>
            <a:r>
              <a:rPr lang="uk-UA" sz="2700" dirty="0" smtClean="0">
                <a:latin typeface="Arial Narrow" panose="020B0606020202030204" pitchFamily="34" charset="0"/>
              </a:rPr>
              <a:t>будуємо систему координат;</a:t>
            </a:r>
            <a:br>
              <a:rPr lang="uk-UA" sz="2700" dirty="0" smtClean="0">
                <a:latin typeface="Arial Narrow" panose="020B0606020202030204" pitchFamily="34" charset="0"/>
              </a:rPr>
            </a:br>
            <a:r>
              <a:rPr lang="ru-RU" sz="2700" dirty="0">
                <a:latin typeface="Arial Narrow" panose="020B0606020202030204" pitchFamily="34" charset="0"/>
              </a:rPr>
              <a:t>–</a:t>
            </a:r>
            <a:r>
              <a:rPr lang="en-US" sz="2700" dirty="0">
                <a:latin typeface="Arial Narrow" panose="020B0606020202030204" pitchFamily="34" charset="0"/>
              </a:rPr>
              <a:t> </a:t>
            </a:r>
            <a:r>
              <a:rPr lang="uk-UA" sz="2700" dirty="0">
                <a:latin typeface="Arial Narrow" panose="020B0606020202030204" pitchFamily="34" charset="0"/>
              </a:rPr>
              <a:t>будуємо </a:t>
            </a:r>
            <a:r>
              <a:rPr lang="uk-UA" sz="2700" dirty="0" smtClean="0">
                <a:latin typeface="Arial Narrow" panose="020B0606020202030204" pitchFamily="34" charset="0"/>
              </a:rPr>
              <a:t>горизонтальну пряму а від вертикалі на висоту відвалу;</a:t>
            </a:r>
            <a:br>
              <a:rPr lang="uk-UA" sz="2700" dirty="0" smtClean="0">
                <a:latin typeface="Arial Narrow" panose="020B0606020202030204" pitchFamily="34" charset="0"/>
              </a:rPr>
            </a:br>
            <a:r>
              <a:rPr lang="ru-RU" sz="2700" dirty="0" smtClean="0">
                <a:latin typeface="Arial Narrow" panose="020B0606020202030204" pitchFamily="34" charset="0"/>
              </a:rPr>
              <a:t>– </a:t>
            </a:r>
            <a:r>
              <a:rPr lang="uk-UA" sz="2700" dirty="0">
                <a:latin typeface="Arial Narrow" panose="020B0606020202030204" pitchFamily="34" charset="0"/>
              </a:rPr>
              <a:t>з точки </a:t>
            </a:r>
            <a:r>
              <a:rPr lang="uk-UA" sz="2700" b="1" i="1" dirty="0">
                <a:latin typeface="Arial Narrow" panose="020B0606020202030204" pitchFamily="34" charset="0"/>
              </a:rPr>
              <a:t>F</a:t>
            </a:r>
            <a:r>
              <a:rPr lang="uk-UA" sz="2700" dirty="0">
                <a:latin typeface="Arial Narrow" panose="020B0606020202030204" pitchFamily="34" charset="0"/>
              </a:rPr>
              <a:t> (нижня бровка) під кутом </a:t>
            </a:r>
            <a:r>
              <a:rPr lang="uk-UA" sz="2700" b="1" i="1" dirty="0">
                <a:latin typeface="Arial Narrow" panose="020B0606020202030204" pitchFamily="34" charset="0"/>
              </a:rPr>
              <a:t>α</a:t>
            </a:r>
            <a:r>
              <a:rPr lang="uk-UA" sz="2700" b="1" i="1" baseline="-25000" dirty="0">
                <a:latin typeface="Arial Narrow" panose="020B0606020202030204" pitchFamily="34" charset="0"/>
              </a:rPr>
              <a:t>р</a:t>
            </a:r>
            <a:r>
              <a:rPr lang="uk-UA" sz="2700" baseline="-25000" dirty="0">
                <a:latin typeface="Arial Narrow" panose="020B0606020202030204" pitchFamily="34" charset="0"/>
              </a:rPr>
              <a:t> </a:t>
            </a:r>
            <a:r>
              <a:rPr lang="uk-UA" sz="2700" dirty="0">
                <a:latin typeface="Arial Narrow" panose="020B0606020202030204" pitchFamily="34" charset="0"/>
              </a:rPr>
              <a:t>проводимо пряму </a:t>
            </a:r>
            <a:r>
              <a:rPr lang="uk-UA" sz="2700" b="1" i="1" dirty="0">
                <a:latin typeface="Arial Narrow" panose="020B0606020202030204" pitchFamily="34" charset="0"/>
              </a:rPr>
              <a:t>FА</a:t>
            </a:r>
            <a:r>
              <a:rPr lang="uk-UA" sz="2700" dirty="0">
                <a:latin typeface="Arial Narrow" panose="020B0606020202030204" pitchFamily="34" charset="0"/>
              </a:rPr>
              <a:t> (точка </a:t>
            </a:r>
            <a:r>
              <a:rPr lang="uk-UA" sz="2700" b="1" i="1" dirty="0">
                <a:latin typeface="Arial Narrow" panose="020B0606020202030204" pitchFamily="34" charset="0"/>
              </a:rPr>
              <a:t>А</a:t>
            </a:r>
            <a:r>
              <a:rPr lang="uk-UA" sz="2700" dirty="0">
                <a:latin typeface="Arial Narrow" panose="020B0606020202030204" pitchFamily="34" charset="0"/>
              </a:rPr>
              <a:t> – верхня бровка</a:t>
            </a:r>
            <a:r>
              <a:rPr lang="uk-UA" sz="2700" dirty="0" smtClean="0">
                <a:latin typeface="Arial Narrow" panose="020B0606020202030204" pitchFamily="34" charset="0"/>
              </a:rPr>
              <a:t>)</a:t>
            </a:r>
            <a:endParaRPr lang="uk-UA" sz="2400" dirty="0">
              <a:latin typeface="Arial Narrow" panose="020B060602020203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698" y="2362200"/>
            <a:ext cx="8150797" cy="4098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1370332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"/>
          <p:cNvSpPr txBox="1">
            <a:spLocks noGrp="1"/>
          </p:cNvSpPr>
          <p:nvPr>
            <p:ph type="title"/>
          </p:nvPr>
        </p:nvSpPr>
        <p:spPr>
          <a:xfrm>
            <a:off x="609600" y="272534"/>
            <a:ext cx="8305800" cy="17086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latinLnBrk="0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hangingPunct="0"/>
            <a:r>
              <a:rPr lang="uk-UA" sz="2700" dirty="0" smtClean="0">
                <a:latin typeface="Arial Narrow" panose="020B0606020202030204" pitchFamily="34" charset="0"/>
              </a:rPr>
              <a:t>6. </a:t>
            </a:r>
            <a:r>
              <a:rPr lang="uk-UA" sz="2400" dirty="0">
                <a:latin typeface="Arial Narrow" panose="020B0606020202030204" pitchFamily="34" charset="0"/>
              </a:rPr>
              <a:t>Д</a:t>
            </a:r>
            <a:r>
              <a:rPr lang="uk-UA" sz="2400" dirty="0" smtClean="0">
                <a:latin typeface="Arial Narrow" panose="020B0606020202030204" pitchFamily="34" charset="0"/>
              </a:rPr>
              <a:t>ілимо </a:t>
            </a:r>
            <a:r>
              <a:rPr lang="uk-UA" sz="2400" dirty="0">
                <a:latin typeface="Arial Narrow" panose="020B0606020202030204" pitchFamily="34" charset="0"/>
              </a:rPr>
              <a:t>висоту відвалу на  кількість ярусів </a:t>
            </a:r>
            <a:r>
              <a:rPr lang="uk-UA" sz="2400" b="1" i="1" dirty="0" err="1">
                <a:latin typeface="Arial Narrow" panose="020B0606020202030204" pitchFamily="34" charset="0"/>
              </a:rPr>
              <a:t>n</a:t>
            </a:r>
            <a:r>
              <a:rPr lang="uk-UA" sz="2400" b="1" baseline="-25000" dirty="0" err="1">
                <a:latin typeface="Arial Narrow" panose="020B0606020202030204" pitchFamily="34" charset="0"/>
              </a:rPr>
              <a:t>я</a:t>
            </a:r>
            <a:r>
              <a:rPr lang="uk-UA" sz="2400" dirty="0">
                <a:latin typeface="Arial Narrow" panose="020B0606020202030204" pitchFamily="34" charset="0"/>
              </a:rPr>
              <a:t> з висотами, сума яких повинна дорівнювати </a:t>
            </a:r>
            <a:r>
              <a:rPr lang="uk-UA" sz="2400" b="1" i="1" dirty="0">
                <a:latin typeface="Arial Narrow" panose="020B0606020202030204" pitchFamily="34" charset="0"/>
              </a:rPr>
              <a:t>Н</a:t>
            </a:r>
            <a:r>
              <a:rPr lang="uk-UA" sz="2400" dirty="0">
                <a:latin typeface="Arial Narrow" panose="020B0606020202030204" pitchFamily="34" charset="0"/>
              </a:rPr>
              <a:t> і висота кожного ярусу не повинна перевищувати </a:t>
            </a:r>
            <a:r>
              <a:rPr lang="uk-UA" sz="2400" b="1" i="1" dirty="0" err="1">
                <a:latin typeface="Arial Narrow" panose="020B0606020202030204" pitchFamily="34" charset="0"/>
              </a:rPr>
              <a:t>h</a:t>
            </a:r>
            <a:r>
              <a:rPr lang="uk-UA" sz="2400" b="1" baseline="-25000" dirty="0" err="1">
                <a:latin typeface="Arial Narrow" panose="020B0606020202030204" pitchFamily="34" charset="0"/>
              </a:rPr>
              <a:t>я</a:t>
            </a:r>
            <a:r>
              <a:rPr lang="uk-UA" sz="2400" dirty="0">
                <a:latin typeface="Arial Narrow" panose="020B0606020202030204" pitchFamily="34" charset="0"/>
              </a:rPr>
              <a:t>;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362200"/>
            <a:ext cx="7928170" cy="3986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8351051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"/>
          <p:cNvSpPr txBox="1">
            <a:spLocks noGrp="1"/>
          </p:cNvSpPr>
          <p:nvPr>
            <p:ph type="title"/>
          </p:nvPr>
        </p:nvSpPr>
        <p:spPr>
          <a:xfrm>
            <a:off x="609600" y="272534"/>
            <a:ext cx="8305800" cy="10512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latinLnBrk="0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 hangingPunct="1"/>
            <a:r>
              <a:rPr lang="uk-UA" sz="2400" dirty="0" smtClean="0">
                <a:latin typeface="Arial Narrow" panose="020B0606020202030204" pitchFamily="34" charset="0"/>
              </a:rPr>
              <a:t>7. З </a:t>
            </a:r>
            <a:r>
              <a:rPr lang="uk-UA" sz="2400" dirty="0">
                <a:latin typeface="Arial Narrow" panose="020B0606020202030204" pitchFamily="34" charset="0"/>
              </a:rPr>
              <a:t>точок </a:t>
            </a:r>
            <a:r>
              <a:rPr lang="uk-UA" sz="2400" b="1" i="1" dirty="0">
                <a:latin typeface="Arial Narrow" panose="020B0606020202030204" pitchFamily="34" charset="0"/>
              </a:rPr>
              <a:t>А</a:t>
            </a:r>
            <a:r>
              <a:rPr lang="uk-UA" sz="2400" dirty="0">
                <a:latin typeface="Arial Narrow" panose="020B0606020202030204" pitchFamily="34" charset="0"/>
              </a:rPr>
              <a:t> та </a:t>
            </a:r>
            <a:r>
              <a:rPr lang="uk-UA" sz="2400" b="1" i="1" dirty="0">
                <a:latin typeface="Arial Narrow" panose="020B0606020202030204" pitchFamily="34" charset="0"/>
              </a:rPr>
              <a:t>F</a:t>
            </a:r>
            <a:r>
              <a:rPr lang="uk-UA" sz="2400" dirty="0">
                <a:latin typeface="Arial Narrow" panose="020B0606020202030204" pitchFamily="34" charset="0"/>
              </a:rPr>
              <a:t> під кутом природного укосу </a:t>
            </a:r>
            <a:r>
              <a:rPr lang="uk-UA" sz="2400" i="1" dirty="0">
                <a:latin typeface="Arial Narrow" panose="020B0606020202030204" pitchFamily="34" charset="0"/>
              </a:rPr>
              <a:t>α</a:t>
            </a:r>
            <a:r>
              <a:rPr lang="uk-UA" sz="2400" dirty="0">
                <a:latin typeface="Arial Narrow" panose="020B0606020202030204" pitchFamily="34" charset="0"/>
              </a:rPr>
              <a:t> проводимо прямі на висоти відповідних ярусів і отримуємо точки </a:t>
            </a:r>
            <a:r>
              <a:rPr lang="uk-UA" sz="2400" b="1" i="1" dirty="0">
                <a:latin typeface="Arial Narrow" panose="020B0606020202030204" pitchFamily="34" charset="0"/>
              </a:rPr>
              <a:t>В</a:t>
            </a:r>
            <a:r>
              <a:rPr lang="uk-UA" sz="2400" dirty="0">
                <a:latin typeface="Arial Narrow" panose="020B0606020202030204" pitchFamily="34" charset="0"/>
              </a:rPr>
              <a:t> і </a:t>
            </a:r>
            <a:r>
              <a:rPr lang="uk-UA" sz="2400" b="1" i="1" dirty="0">
                <a:latin typeface="Arial Narrow" panose="020B0606020202030204" pitchFamily="34" charset="0"/>
              </a:rPr>
              <a:t>Е</a:t>
            </a:r>
            <a:r>
              <a:rPr lang="uk-UA" sz="2400" dirty="0">
                <a:latin typeface="Arial Narrow" panose="020B0606020202030204" pitchFamily="34" charset="0"/>
              </a:rPr>
              <a:t> відповідно</a:t>
            </a:r>
            <a:r>
              <a:rPr lang="uk-UA" sz="2400" dirty="0" smtClean="0">
                <a:latin typeface="Arial Narrow" panose="020B0606020202030204" pitchFamily="34" charset="0"/>
              </a:rPr>
              <a:t>;</a:t>
            </a:r>
            <a:endParaRPr lang="uk-UA" sz="2400" dirty="0">
              <a:latin typeface="Arial Narrow" panose="020B060602020203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133600"/>
            <a:ext cx="8534300" cy="4291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8734633"/>
      </p:ext>
    </p:ext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"/>
          <p:cNvSpPr txBox="1">
            <a:spLocks noGrp="1"/>
          </p:cNvSpPr>
          <p:nvPr>
            <p:ph type="title"/>
          </p:nvPr>
        </p:nvSpPr>
        <p:spPr>
          <a:xfrm>
            <a:off x="609600" y="272534"/>
            <a:ext cx="8305800" cy="17086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latinLnBrk="0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 hangingPunct="1"/>
            <a:r>
              <a:rPr lang="uk-UA" sz="2400" dirty="0" smtClean="0">
                <a:latin typeface="Arial Narrow" panose="020B0606020202030204" pitchFamily="34" charset="0"/>
              </a:rPr>
              <a:t>8. З точок </a:t>
            </a:r>
            <a:r>
              <a:rPr lang="uk-UA" sz="2400" b="1" i="1" dirty="0">
                <a:latin typeface="Arial Narrow" panose="020B0606020202030204" pitchFamily="34" charset="0"/>
              </a:rPr>
              <a:t>В</a:t>
            </a:r>
            <a:r>
              <a:rPr lang="uk-UA" sz="2400" dirty="0">
                <a:latin typeface="Arial Narrow" panose="020B0606020202030204" pitchFamily="34" charset="0"/>
              </a:rPr>
              <a:t> і </a:t>
            </a:r>
            <a:r>
              <a:rPr lang="uk-UA" sz="2400" b="1" i="1" dirty="0">
                <a:latin typeface="Arial Narrow" panose="020B0606020202030204" pitchFamily="34" charset="0"/>
              </a:rPr>
              <a:t>Е</a:t>
            </a:r>
            <a:r>
              <a:rPr lang="uk-UA" sz="2400" dirty="0">
                <a:latin typeface="Arial Narrow" panose="020B0606020202030204" pitchFamily="34" charset="0"/>
              </a:rPr>
              <a:t> проводимо горизонтальні прямі, які перетинаються з прямою </a:t>
            </a:r>
            <a:r>
              <a:rPr lang="uk-UA" sz="2400" b="1" i="1" dirty="0">
                <a:latin typeface="Arial Narrow" panose="020B0606020202030204" pitchFamily="34" charset="0"/>
              </a:rPr>
              <a:t>АF</a:t>
            </a:r>
            <a:r>
              <a:rPr lang="uk-UA" sz="2400" dirty="0">
                <a:latin typeface="Arial Narrow" panose="020B0606020202030204" pitchFamily="34" charset="0"/>
              </a:rPr>
              <a:t> в точках </a:t>
            </a:r>
            <a:r>
              <a:rPr lang="uk-UA" sz="2400" b="1" i="1" dirty="0">
                <a:latin typeface="Arial Narrow" panose="020B0606020202030204" pitchFamily="34" charset="0"/>
              </a:rPr>
              <a:t>G</a:t>
            </a:r>
            <a:r>
              <a:rPr lang="uk-UA" sz="2400" dirty="0">
                <a:latin typeface="Arial Narrow" panose="020B0606020202030204" pitchFamily="34" charset="0"/>
              </a:rPr>
              <a:t> і </a:t>
            </a:r>
            <a:r>
              <a:rPr lang="uk-UA" sz="2400" b="1" i="1" dirty="0">
                <a:latin typeface="Arial Narrow" panose="020B0606020202030204" pitchFamily="34" charset="0"/>
              </a:rPr>
              <a:t>Н</a:t>
            </a:r>
            <a:r>
              <a:rPr lang="uk-UA" sz="2400" dirty="0">
                <a:latin typeface="Arial Narrow" panose="020B0606020202030204" pitchFamily="34" charset="0"/>
              </a:rPr>
              <a:t>.</a:t>
            </a:r>
            <a:r>
              <a:rPr lang="uk-UA" sz="2400" dirty="0" smtClean="0">
                <a:latin typeface="Arial Narrow" panose="020B0606020202030204" pitchFamily="34" charset="0"/>
              </a:rPr>
              <a:t>;</a:t>
            </a:r>
            <a:endParaRPr lang="uk-UA" sz="2400" dirty="0">
              <a:latin typeface="Arial Narrow" panose="020B0606020202030204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445" y="2286000"/>
            <a:ext cx="7776637" cy="3910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4275342"/>
      </p:ext>
    </p:extLst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"/>
          <p:cNvSpPr txBox="1">
            <a:spLocks noGrp="1"/>
          </p:cNvSpPr>
          <p:nvPr>
            <p:ph type="title"/>
          </p:nvPr>
        </p:nvSpPr>
        <p:spPr>
          <a:xfrm>
            <a:off x="609600" y="272534"/>
            <a:ext cx="8305800" cy="17086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latinLnBrk="0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 hangingPunct="1"/>
            <a:r>
              <a:rPr lang="en-US" sz="2400" dirty="0" smtClean="0">
                <a:latin typeface="Arial Narrow" panose="020B0606020202030204" pitchFamily="34" charset="0"/>
              </a:rPr>
              <a:t>9</a:t>
            </a:r>
            <a:r>
              <a:rPr lang="uk-UA" sz="2400" dirty="0" smtClean="0">
                <a:latin typeface="Arial Narrow" panose="020B0606020202030204" pitchFamily="34" charset="0"/>
              </a:rPr>
              <a:t>. Ділимо відрізок </a:t>
            </a:r>
            <a:r>
              <a:rPr lang="en-US" sz="2400" b="1" i="1" dirty="0" smtClean="0">
                <a:latin typeface="Arial Narrow" panose="020B0606020202030204" pitchFamily="34" charset="0"/>
              </a:rPr>
              <a:t>GH</a:t>
            </a:r>
            <a:r>
              <a:rPr lang="en-US" sz="2400" dirty="0" smtClean="0">
                <a:latin typeface="Arial Narrow" panose="020B0606020202030204" pitchFamily="34" charset="0"/>
              </a:rPr>
              <a:t> </a:t>
            </a:r>
            <a:r>
              <a:rPr lang="uk-UA" sz="2400" dirty="0" smtClean="0">
                <a:latin typeface="Arial Narrow" panose="020B0606020202030204" pitchFamily="34" charset="0"/>
              </a:rPr>
              <a:t>навпіл позначивши  точку </a:t>
            </a:r>
            <a:r>
              <a:rPr lang="uk-UA" sz="2400" b="1" i="1" dirty="0" smtClean="0">
                <a:latin typeface="Arial Narrow" panose="020B0606020202030204" pitchFamily="34" charset="0"/>
              </a:rPr>
              <a:t>О. </a:t>
            </a:r>
            <a:r>
              <a:rPr lang="uk-UA" sz="2400" dirty="0" smtClean="0">
                <a:latin typeface="Arial Narrow" panose="020B0606020202030204" pitchFamily="34" charset="0"/>
              </a:rPr>
              <a:t>З цієї точки </a:t>
            </a:r>
            <a:r>
              <a:rPr lang="uk-UA" sz="2400" b="1" i="1" dirty="0" smtClean="0">
                <a:latin typeface="Arial Narrow" panose="020B0606020202030204" pitchFamily="34" charset="0"/>
              </a:rPr>
              <a:t>О </a:t>
            </a:r>
            <a:r>
              <a:rPr lang="uk-UA" sz="2400" dirty="0" smtClean="0">
                <a:latin typeface="Arial Narrow" panose="020B0606020202030204" pitchFamily="34" charset="0"/>
              </a:rPr>
              <a:t> </a:t>
            </a:r>
            <a:r>
              <a:rPr lang="uk-UA" sz="2400" dirty="0">
                <a:latin typeface="Arial Narrow" panose="020B0606020202030204" pitchFamily="34" charset="0"/>
              </a:rPr>
              <a:t>проводимо пряму під кутом природного відкосу </a:t>
            </a:r>
            <a:r>
              <a:rPr lang="uk-UA" sz="2400" b="1" i="1" dirty="0">
                <a:latin typeface="Arial Narrow" panose="020B0606020202030204" pitchFamily="34" charset="0"/>
              </a:rPr>
              <a:t>α</a:t>
            </a:r>
            <a:r>
              <a:rPr lang="uk-UA" sz="2400" dirty="0">
                <a:latin typeface="Arial Narrow" panose="020B0606020202030204" pitchFamily="34" charset="0"/>
              </a:rPr>
              <a:t> до перетину в точках </a:t>
            </a:r>
            <a:r>
              <a:rPr lang="uk-UA" sz="2400" b="1" i="1" dirty="0">
                <a:latin typeface="Arial Narrow" panose="020B0606020202030204" pitchFamily="34" charset="0"/>
              </a:rPr>
              <a:t>С</a:t>
            </a:r>
            <a:r>
              <a:rPr lang="uk-UA" sz="2400" dirty="0">
                <a:latin typeface="Arial Narrow" panose="020B0606020202030204" pitchFamily="34" charset="0"/>
              </a:rPr>
              <a:t> і </a:t>
            </a:r>
            <a:r>
              <a:rPr lang="uk-UA" sz="2400" b="1" i="1" dirty="0" smtClean="0">
                <a:latin typeface="Arial Narrow" panose="020B0606020202030204" pitchFamily="34" charset="0"/>
              </a:rPr>
              <a:t>D</a:t>
            </a:r>
            <a:r>
              <a:rPr lang="en-US" sz="2400" b="1" i="1" dirty="0" smtClean="0">
                <a:latin typeface="Arial Narrow" panose="020B0606020202030204" pitchFamily="34" charset="0"/>
              </a:rPr>
              <a:t> </a:t>
            </a:r>
            <a:r>
              <a:rPr lang="uk-UA" sz="2400" dirty="0" smtClean="0">
                <a:latin typeface="Arial Narrow" panose="020B0606020202030204" pitchFamily="34" charset="0"/>
              </a:rPr>
              <a:t>з </a:t>
            </a:r>
            <a:r>
              <a:rPr lang="uk-UA" sz="2400" dirty="0">
                <a:latin typeface="Arial Narrow" panose="020B0606020202030204" pitchFamily="34" charset="0"/>
              </a:rPr>
              <a:t>попередньо нанесеними горизонтальними </a:t>
            </a:r>
            <a:r>
              <a:rPr lang="uk-UA" sz="2400" dirty="0" smtClean="0">
                <a:latin typeface="Arial Narrow" panose="020B0606020202030204" pitchFamily="34" charset="0"/>
              </a:rPr>
              <a:t>прямими.</a:t>
            </a:r>
            <a:endParaRPr lang="uk-UA" sz="2400" dirty="0">
              <a:latin typeface="Arial Narrow" panose="020B060602020203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399" y="2133600"/>
            <a:ext cx="8431257" cy="4239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2608232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1036</TotalTime>
  <Words>274</Words>
  <Application>Microsoft Office PowerPoint</Application>
  <PresentationFormat>Екран (4:3)</PresentationFormat>
  <Paragraphs>27</Paragraphs>
  <Slides>10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10</vt:i4>
      </vt:variant>
    </vt:vector>
  </HeadingPairs>
  <TitlesOfParts>
    <vt:vector size="15" baseType="lpstr">
      <vt:lpstr>Arial</vt:lpstr>
      <vt:lpstr>Arial Narrow</vt:lpstr>
      <vt:lpstr>Calibri</vt:lpstr>
      <vt:lpstr>Cambria Math</vt:lpstr>
      <vt:lpstr>Office Theme</vt:lpstr>
      <vt:lpstr>Практичне заняття №4 Розрахунок стійкості багатоярусного відвалу. </vt:lpstr>
      <vt:lpstr>1. За графіком (рис. 9) знаючи кут внутрішнього тертя ρ та кут природного відкосу α знаходимо граничну висоту Н' в безрозмірних координатах. </vt:lpstr>
      <vt:lpstr>2. Визначаємо розрахункову граничну висоту ярусу відвалу:    </vt:lpstr>
      <vt:lpstr>3. Знаходимо кількість ярусів:    </vt:lpstr>
      <vt:lpstr>5. Профіль багатоярусного відвалу будуємо наступним чином: – будуємо систему координат; – будуємо горизонтальну пряму а від вертикалі на висоту відвалу; – з точки F (нижня бровка) під кутом αр проводимо пряму FА (точка А – верхня бровка)</vt:lpstr>
      <vt:lpstr>6. Ділимо висоту відвалу на  кількість ярусів nя з висотами, сума яких повинна дорівнювати Н і висота кожного ярусу не повинна перевищувати hя;</vt:lpstr>
      <vt:lpstr>7. З точок А та F під кутом природного укосу α проводимо прямі на висоти відповідних ярусів і отримуємо точки В і Е відповідно;</vt:lpstr>
      <vt:lpstr>8. З точок В і Е проводимо горизонтальні прямі, які перетинаються з прямою АF в точках G і Н.;</vt:lpstr>
      <vt:lpstr>9. Ділимо відрізок GH навпіл позначивши  точку О. З цієї точки О  проводимо пряму під кутом природного відкосу α до перетину в точках С і D з попередньо нанесеними горизонтальними прямими.</vt:lpstr>
      <vt:lpstr>10. У такий спосіб отримали контур АВСDЕF багатоярусного відвалу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Сергей</dc:creator>
  <cp:lastModifiedBy>sv.kalchuk@outlook.com</cp:lastModifiedBy>
  <cp:revision>100</cp:revision>
  <dcterms:created xsi:type="dcterms:W3CDTF">2010-09-02T10:32:20Z</dcterms:created>
  <dcterms:modified xsi:type="dcterms:W3CDTF">2020-03-19T11:48:08Z</dcterms:modified>
</cp:coreProperties>
</file>