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59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DE7D5-6057-435C-A9B1-B688CBBB990E}" type="datetimeFigureOut">
              <a:rPr lang="uk-UA" smtClean="0"/>
              <a:t>24.11.2021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4CDFB-CA40-4D1D-8CA8-E20F586D944F}" type="slidenum">
              <a:rPr lang="uk-UA" smtClean="0"/>
              <a:t>‹#›</a:t>
            </a:fld>
            <a:endParaRPr lang="uk-UA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DE7D5-6057-435C-A9B1-B688CBBB990E}" type="datetimeFigureOut">
              <a:rPr lang="uk-UA" smtClean="0"/>
              <a:t>24.11.2021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4CDFB-CA40-4D1D-8CA8-E20F586D944F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DE7D5-6057-435C-A9B1-B688CBBB990E}" type="datetimeFigureOut">
              <a:rPr lang="uk-UA" smtClean="0"/>
              <a:t>24.11.2021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4CDFB-CA40-4D1D-8CA8-E20F586D944F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DE7D5-6057-435C-A9B1-B688CBBB990E}" type="datetimeFigureOut">
              <a:rPr lang="uk-UA" smtClean="0"/>
              <a:t>24.11.2021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4CDFB-CA40-4D1D-8CA8-E20F586D944F}" type="slidenum">
              <a:rPr lang="uk-UA" smtClean="0"/>
              <a:t>‹#›</a:t>
            </a:fld>
            <a:endParaRPr lang="uk-U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DE7D5-6057-435C-A9B1-B688CBBB990E}" type="datetimeFigureOut">
              <a:rPr lang="uk-UA" smtClean="0"/>
              <a:t>24.11.2021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4CDFB-CA40-4D1D-8CA8-E20F586D944F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DE7D5-6057-435C-A9B1-B688CBBB990E}" type="datetimeFigureOut">
              <a:rPr lang="uk-UA" smtClean="0"/>
              <a:t>24.11.2021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4CDFB-CA40-4D1D-8CA8-E20F586D944F}" type="slidenum">
              <a:rPr lang="uk-UA" smtClean="0"/>
              <a:t>‹#›</a:t>
            </a:fld>
            <a:endParaRPr lang="uk-U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DE7D5-6057-435C-A9B1-B688CBBB990E}" type="datetimeFigureOut">
              <a:rPr lang="uk-UA" smtClean="0"/>
              <a:t>24.11.2021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4CDFB-CA40-4D1D-8CA8-E20F586D944F}" type="slidenum">
              <a:rPr lang="uk-UA" smtClean="0"/>
              <a:t>‹#›</a:t>
            </a:fld>
            <a:endParaRPr lang="uk-UA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DE7D5-6057-435C-A9B1-B688CBBB990E}" type="datetimeFigureOut">
              <a:rPr lang="uk-UA" smtClean="0"/>
              <a:t>24.11.2021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4CDFB-CA40-4D1D-8CA8-E20F586D944F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DE7D5-6057-435C-A9B1-B688CBBB990E}" type="datetimeFigureOut">
              <a:rPr lang="uk-UA" smtClean="0"/>
              <a:t>24.11.2021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4CDFB-CA40-4D1D-8CA8-E20F586D944F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DE7D5-6057-435C-A9B1-B688CBBB990E}" type="datetimeFigureOut">
              <a:rPr lang="uk-UA" smtClean="0"/>
              <a:t>24.11.2021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4CDFB-CA40-4D1D-8CA8-E20F586D944F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DE7D5-6057-435C-A9B1-B688CBBB990E}" type="datetimeFigureOut">
              <a:rPr lang="uk-UA" smtClean="0"/>
              <a:t>24.11.2021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4CDFB-CA40-4D1D-8CA8-E20F586D944F}" type="slidenum">
              <a:rPr lang="uk-UA" smtClean="0"/>
              <a:t>‹#›</a:t>
            </a:fld>
            <a:endParaRPr lang="uk-U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15DE7D5-6057-435C-A9B1-B688CBBB990E}" type="datetimeFigureOut">
              <a:rPr lang="uk-UA" smtClean="0"/>
              <a:t>24.11.2021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EE4CDFB-CA40-4D1D-8CA8-E20F586D944F}" type="slidenum">
              <a:rPr lang="uk-UA" smtClean="0"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uk-UA" dirty="0" smtClean="0"/>
              <a:t>ЛЕКЦІЯ</a:t>
            </a:r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570843" cy="1793167"/>
          </a:xfrm>
        </p:spPr>
        <p:txBody>
          <a:bodyPr/>
          <a:lstStyle/>
          <a:p>
            <a:r>
              <a:rPr lang="uk-UA" sz="3200" dirty="0">
                <a:effectLst/>
                <a:latin typeface="Times New Roman" pitchFamily="18" charset="0"/>
                <a:cs typeface="Times New Roman" pitchFamily="18" charset="0"/>
              </a:rPr>
              <a:t>Організація товарно-матеріальних запасів</a:t>
            </a:r>
            <a:br>
              <a:rPr lang="uk-UA" sz="3200" dirty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en-US" sz="3200" dirty="0">
                <a:effectLst/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uk-UA" sz="3200" dirty="0"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3200" dirty="0">
                <a:effectLst/>
                <a:latin typeface="Times New Roman" pitchFamily="18" charset="0"/>
                <a:cs typeface="Times New Roman" pitchFamily="18" charset="0"/>
              </a:rPr>
            </a:br>
            <a:endParaRPr lang="uk-UA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53164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83568" y="548680"/>
            <a:ext cx="7848872" cy="5616624"/>
          </a:xfrm>
        </p:spPr>
        <p:txBody>
          <a:bodyPr>
            <a:normAutofit/>
          </a:bodyPr>
          <a:lstStyle/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Забезпечення цехів матеріалами здійснюється зі складів у повній відповідності з установленими лімітами і конкретними особливостями виробництва. Ліміт установлюється із врахуванням виробничої програми цеху і норм витрат матеріалів. Розрахунок виконується в натуральних показниках. Потреба матеріалів для виконання виробничого завдання визначається шляхом множення програми випуску па норми витрат на виробництво окремих виробів.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349878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27584" y="476672"/>
            <a:ext cx="7560840" cy="5904656"/>
          </a:xfrm>
        </p:spPr>
        <p:txBody>
          <a:bodyPr>
            <a:normAutofit fontScale="77500" lnSpcReduction="20000"/>
          </a:bodyPr>
          <a:lstStyle/>
          <a:p>
            <a:pPr lvl="1" algn="just"/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3. Категорії 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товарно-матеріальних запасів</a:t>
            </a:r>
            <a:endParaRPr lang="uk-UA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 </a:t>
            </a:r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Виробничі запаси - це засоби виробництва, що надійшли на склади підприємства, але ще не використовуються у виробничому процесі. Створення таких запасів дозволяє забезпечувати відпуск матеріалів у цехи й на робочі місця відповідно до вимог технологічного процесу. Слід зазначити, що на створення запасів витрачається значна кількість матеріальних ресурсів.</a:t>
            </a:r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На підприємстві створюють три види товарно-матеріальних запасів: </a:t>
            </a: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сировина; напівфабрикати; готова продукція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Одним з факторів створення запасів є дефіцит сировини або готової продукції. При наявності дефіциту виникають три види втрат:</a:t>
            </a:r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•   втрати, які пов'язані з невиконанням контракту або замовлення;</a:t>
            </a:r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•   втрата частки ринку;</a:t>
            </a:r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•   втрати, що пов'язані з втратою замовників.</a:t>
            </a:r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Категорії запасів залежать від цільового призначення:</a:t>
            </a:r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Технологічні (перехідні запаси).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На весь обсяг виробництва із врахуванням страхового запасу.</a:t>
            </a:r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497415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99592" y="404664"/>
            <a:ext cx="7560840" cy="5688632"/>
          </a:xfrm>
        </p:spPr>
        <p:txBody>
          <a:bodyPr>
            <a:noAutofit/>
          </a:bodyPr>
          <a:lstStyle/>
          <a:p>
            <a:pPr algn="just"/>
            <a:r>
              <a:rPr lang="uk-UA" sz="2000" b="1" dirty="0">
                <a:latin typeface="Times New Roman" pitchFamily="18" charset="0"/>
                <a:cs typeface="Times New Roman" pitchFamily="18" charset="0"/>
              </a:rPr>
              <a:t>Циклічні запаси (запас на одну партію товару).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У підприємницьких системах, товари часто замовляються у обсягах, які перевищують поточні потреби. Це пояснюється рядом причин, головними із яких є затримка з отриманням замовлення, знижками при продажу великих оптових партій товару, оподаткуванням торгових угод, що мають мінімальні розміри партій замовлень та ін. Здійснюючи замовлення, потрібно враховувати обмеження щодо обсягів товарно-матеріальних запасів. Головним обмеженням є витрати зберігання. У зв'язку з цими обмеженнями виникає необхідність досягнення балансу між перевагами та не­доліками обсягів замовлень з одного боку, та витратами на збері­гання запасів з іншого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uk-UA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49903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27584" y="476672"/>
            <a:ext cx="7560840" cy="5328592"/>
          </a:xfrm>
        </p:spPr>
        <p:txBody>
          <a:bodyPr>
            <a:normAutofit/>
          </a:bodyPr>
          <a:lstStyle/>
          <a:p>
            <a:pPr algn="just"/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Резервні (страхові) матеріально-технічні запаси.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Запаси є аварійним джерелом постачання виробництва у випадку перевищення попиту споживчих очікувань. Розрахунок рівня резервного запасу залежить від трьох факторів:</a:t>
            </a: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-   можливих коливань термінів відновлення запасів сировини;</a:t>
            </a: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-   коливання попиту на товар протягом терміну виконання замовлення;</a:t>
            </a: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-   прийнятих стратегій обслуговування клієнтів. Розрахунок оптимального обсягу запасів здійснюється за до­помогою моделювання та комп'ютерних технологій.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198543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55576" y="404664"/>
            <a:ext cx="7488832" cy="5760640"/>
          </a:xfrm>
        </p:spPr>
        <p:txBody>
          <a:bodyPr>
            <a:normAutofit fontScale="77500" lnSpcReduction="20000"/>
          </a:bodyPr>
          <a:lstStyle/>
          <a:p>
            <a:endParaRPr lang="uk-UA" dirty="0"/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Зменшення запасів скорочує витрати на їх утримання, прискорює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обіговість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коштів, що в кінцевому рахунку підвищує прибуток і рентабельність виробництва. Тому дуже важливо оптимізувати величину запасів.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Для цього потрібно здійснити такі заходи: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- скоротити витрати на зберігання та створення запасів;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- скоротити тривалість поставок сировини на підприємство; 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- підвищити гнучкість виробництва з метою адаптації до умов ринку;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- підвищити якість товару;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- підвищити продуктивність праці;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- визначати оптимальні обсяги товарно-матеріальних запасів.</a:t>
            </a:r>
          </a:p>
          <a:p>
            <a:pPr algn="just"/>
            <a:r>
              <a:rPr lang="uk-UA" i="1" dirty="0">
                <a:latin typeface="Times New Roman" pitchFamily="18" charset="0"/>
                <a:cs typeface="Times New Roman" pitchFamily="18" charset="0"/>
              </a:rPr>
              <a:t>Управління виробничими запасами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на підприємстві передбачає виконання наступних функцій:</a:t>
            </a:r>
          </a:p>
          <a:p>
            <a:pPr lvl="0"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розробку норм запасів за всією номенклатурою матеріалів, які споживаються на підприємстві;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- раціональне розміщення запасів на складах підприємства;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- організацію оперативного контролю за рівнем запасів та вживання необхідних заходів для підтримки їх нормального стану;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- створення необхідної матеріальної бази для розміщення запасів і забезпечення кількісної та якісної їх збереженості.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523020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7389440" cy="5577800"/>
          </a:xfrm>
        </p:spPr>
        <p:txBody>
          <a:bodyPr>
            <a:noAutofit/>
          </a:bodyPr>
          <a:lstStyle/>
          <a:p>
            <a:r>
              <a:rPr lang="uk-UA" sz="2000" i="1" dirty="0">
                <a:latin typeface="Times New Roman" pitchFamily="18" charset="0"/>
                <a:cs typeface="Times New Roman" pitchFamily="18" charset="0"/>
              </a:rPr>
              <a:t>Нормування виробничих запасів -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це визначення їх мінімального розміру за кожним видом матеріальних ресурсів для безперебійного забезпечення виробництва. При нормуванні виробничих запасів спочатку визначаються норми виробничих запасів у днях, а потім - у натуральному та грошовому виразах.</a:t>
            </a:r>
          </a:p>
          <a:p>
            <a:r>
              <a:rPr lang="uk-UA" sz="2000" i="1" dirty="0">
                <a:latin typeface="Times New Roman" pitchFamily="18" charset="0"/>
                <a:cs typeface="Times New Roman" pitchFamily="18" charset="0"/>
              </a:rPr>
              <a:t>Норма запасу в днях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встановлюється на основі наступних даних: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1. Час транспортування матеріалів (транспортний запас</a:t>
            </a:r>
            <a:r>
              <a:rPr lang="uk-UA" sz="2000" i="1" dirty="0">
                <a:latin typeface="Times New Roman" pitchFamily="18" charset="0"/>
                <a:cs typeface="Times New Roman" pitchFamily="18" charset="0"/>
              </a:rPr>
              <a:t>).</a:t>
            </a:r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000" i="1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Час приймання, розвантаження, складування та аналіз якості матеріалів, що надходять на підприємство (підготовчий запас</a:t>
            </a:r>
            <a:r>
              <a:rPr lang="uk-UA" sz="2000" i="1" dirty="0">
                <a:latin typeface="Times New Roman" pitchFamily="18" charset="0"/>
                <a:cs typeface="Times New Roman" pitchFamily="18" charset="0"/>
              </a:rPr>
              <a:t>).</a:t>
            </a:r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3. Час технологічної підготовки матеріалів до виробництва (технологічний запас </a:t>
            </a:r>
            <a:r>
              <a:rPr lang="uk-UA" sz="2000" i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утворюється у тому випадку, якщо до початку виробництва потрібна попередня обробка матеріалів, наприклад, сушіння деревини на меблевих фабриках). Визначається на основі нормативів часу для даних операцій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uk-UA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66036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404664"/>
            <a:ext cx="8280920" cy="5472608"/>
          </a:xfrm>
        </p:spPr>
        <p:txBody>
          <a:bodyPr>
            <a:normAutofit fontScale="85000" lnSpcReduction="10000"/>
          </a:bodyPr>
          <a:lstStyle/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4. Час перебування матеріалів на складі (поточний запас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задовольняє поточну потребу виробництва, забезпечує ритмічну роботу між черговими постачаннями матеріалів).</a:t>
            </a:r>
          </a:p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5. Резерв на випадок перебоїв у постачанні та збільшення випуску продукції (страховий чи гарантійний запас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Ефективним варіантом вирішення проблеми складування є організація виробництва без складів, впровадження якого неможливе без кардинальних змін в організації виробничого процесу. При застосуванні даної системи передбачається, що продукція буде вироблятися в обсягах, які забезпечать збут, а сировина та матеріали будуть купуватися в обсягах, які задовольнять по­пит виробництва.</a:t>
            </a: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Перелічені напрями потребують створення гнучких технологій на цеховому рівні та впровадження нових методів управління запасами "</a:t>
            </a:r>
            <a:r>
              <a:rPr lang="uk-UA" sz="2400" dirty="0" err="1">
                <a:latin typeface="Times New Roman" pitchFamily="18" charset="0"/>
                <a:cs typeface="Times New Roman" pitchFamily="18" charset="0"/>
              </a:rPr>
              <a:t>Канбан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" та "Точно в строк". </a:t>
            </a: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"</a:t>
            </a:r>
            <a:r>
              <a:rPr lang="uk-UA" sz="2400" dirty="0" err="1">
                <a:latin typeface="Times New Roman" pitchFamily="18" charset="0"/>
                <a:cs typeface="Times New Roman" pitchFamily="18" charset="0"/>
              </a:rPr>
              <a:t>Канбан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" - система запасів, яка передбачає відповідність наявних запасів плановому обсягу виробництва не на початковій стадії, а від початку до закінчення виробничого циклу. Вона не передбачає накопичення запасів. </a:t>
            </a: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1500231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7544" y="476672"/>
            <a:ext cx="7992888" cy="5976664"/>
          </a:xfrm>
        </p:spPr>
        <p:txBody>
          <a:bodyPr>
            <a:normAutofit/>
          </a:bodyPr>
          <a:lstStyle/>
          <a:p>
            <a:pPr algn="just"/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Метод "Точно в строк" ґрунтується на трьох умовах:</a:t>
            </a:r>
          </a:p>
          <a:p>
            <a:pPr algn="just"/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1) замовлення споживачів повинно відповідати накопиченим запасам, а виробничі потужності повинні бути здатними переробити сировину з "коліс". Такий підхід сприяє мінімізації запасів та максимальному використанню виробничих потужностей;</a:t>
            </a:r>
          </a:p>
          <a:p>
            <a:pPr algn="just"/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2) одночасно з мінімізацією запасів постійно удосконалюється система управління виробництвом;</a:t>
            </a:r>
          </a:p>
          <a:p>
            <a:pPr algn="just"/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3) для оцінки ефективності виробництва, поряд зі скороченням обсягів запасів та підвищенням рівня використання основних виробничих фондів, враховується вплив тривалості виконання замовлення на тривалість повного виробничого циклу.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387260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11560" y="404664"/>
            <a:ext cx="7992888" cy="5832648"/>
          </a:xfrm>
        </p:spPr>
        <p:txBody>
          <a:bodyPr>
            <a:noAutofit/>
          </a:bodyPr>
          <a:lstStyle/>
          <a:p>
            <a:r>
              <a:rPr lang="uk-UA" sz="2000" b="1" dirty="0">
                <a:latin typeface="Times New Roman" pitchFamily="18" charset="0"/>
                <a:cs typeface="Times New Roman" pitchFamily="18" charset="0"/>
              </a:rPr>
              <a:t>5. Логістика запасів у логістичній системі підприємства.</a:t>
            </a:r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000" i="1" dirty="0" smtClean="0">
                <a:latin typeface="Times New Roman" pitchFamily="18" charset="0"/>
                <a:cs typeface="Times New Roman" pitchFamily="18" charset="0"/>
              </a:rPr>
              <a:t>Логістика </a:t>
            </a:r>
            <a:r>
              <a:rPr lang="uk-UA" sz="2000" i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наука про планування, контроль і управління транспортуванням, складуванням та іншими матеріальними і нематеріальними операціями, які здійснюються в процесі доведення матеріальних ресурсів до виробничого підприємства, внутрішньо­заводської переробки сировини, матеріалів і напівфабрикатів, доведення готової продукції до споживача відповідно до інтересів і вимог останнього, а також передачі, збереженні й обробці відповідної інформації.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Таким  чином, логістичний  підхід до управління  матеріальними потоками на підприємстві передбачає створення логістичної системи, яка здатна адекватно реагувати на впливи зовнішнього та внутрішнього середовища.</a:t>
            </a:r>
          </a:p>
          <a:p>
            <a:r>
              <a:rPr lang="uk-UA" sz="2000" i="1" dirty="0">
                <a:latin typeface="Times New Roman" pitchFamily="18" charset="0"/>
                <a:cs typeface="Times New Roman" pitchFamily="18" charset="0"/>
              </a:rPr>
              <a:t>Цілі логістичної системи -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доставка матеріалів, виробів і товарів у задане місце, у потрібній кількості й асортименті, у максимально можливому ступені підготовлених до виробничого чи особистого споживання при заданому рівні витрат. Діяльність в області логістики різноманітна.</a:t>
            </a:r>
          </a:p>
          <a:p>
            <a:endParaRPr lang="uk-UA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8253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83568" y="476672"/>
            <a:ext cx="7632848" cy="5832648"/>
          </a:xfrm>
        </p:spPr>
        <p:txBody>
          <a:bodyPr>
            <a:normAutofit fontScale="70000" lnSpcReduction="20000"/>
          </a:bodyPr>
          <a:lstStyle/>
          <a:p>
            <a:r>
              <a:rPr lang="uk-UA" sz="3200" dirty="0">
                <a:latin typeface="Times New Roman" pitchFamily="18" charset="0"/>
                <a:cs typeface="Times New Roman" pitchFamily="18" charset="0"/>
              </a:rPr>
              <a:t>Виділяють наступні </a:t>
            </a:r>
            <a:r>
              <a:rPr lang="uk-UA" sz="3200" i="1" dirty="0">
                <a:latin typeface="Times New Roman" pitchFamily="18" charset="0"/>
                <a:cs typeface="Times New Roman" pitchFamily="18" charset="0"/>
              </a:rPr>
              <a:t>елементи логістичної системи:</a:t>
            </a:r>
            <a:endParaRPr lang="uk-UA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3200" i="1" dirty="0">
                <a:latin typeface="Times New Roman" pitchFamily="18" charset="0"/>
                <a:cs typeface="Times New Roman" pitchFamily="18" charset="0"/>
              </a:rPr>
              <a:t>- закупівля - </a:t>
            </a:r>
            <a:r>
              <a:rPr lang="uk-UA" sz="3200" dirty="0">
                <a:latin typeface="Times New Roman" pitchFamily="18" charset="0"/>
                <a:cs typeface="Times New Roman" pitchFamily="18" charset="0"/>
              </a:rPr>
              <a:t>підсистема, що забезпечує надходження матеріального потоку в логістичну систему;</a:t>
            </a:r>
          </a:p>
          <a:p>
            <a:r>
              <a:rPr lang="uk-UA" sz="3200" i="1" dirty="0">
                <a:latin typeface="Times New Roman" pitchFamily="18" charset="0"/>
                <a:cs typeface="Times New Roman" pitchFamily="18" charset="0"/>
              </a:rPr>
              <a:t>- склади - </a:t>
            </a:r>
            <a:r>
              <a:rPr lang="uk-UA" sz="3200" dirty="0">
                <a:latin typeface="Times New Roman" pitchFamily="18" charset="0"/>
                <a:cs typeface="Times New Roman" pitchFamily="18" charset="0"/>
              </a:rPr>
              <a:t>будинки, споруди, пристрої для збереження матеріальних запасів;</a:t>
            </a:r>
          </a:p>
          <a:p>
            <a:r>
              <a:rPr lang="uk-UA" sz="3200" i="1" dirty="0">
                <a:latin typeface="Times New Roman" pitchFamily="18" charset="0"/>
                <a:cs typeface="Times New Roman" pitchFamily="18" charset="0"/>
              </a:rPr>
              <a:t>- запаси - </a:t>
            </a:r>
            <a:r>
              <a:rPr lang="uk-UA" sz="3200" dirty="0" err="1">
                <a:latin typeface="Times New Roman" pitchFamily="18" charset="0"/>
                <a:cs typeface="Times New Roman" pitchFamily="18" charset="0"/>
              </a:rPr>
              <a:t>запаси</a:t>
            </a:r>
            <a:r>
              <a:rPr lang="uk-UA" sz="3200" dirty="0">
                <a:latin typeface="Times New Roman" pitchFamily="18" charset="0"/>
                <a:cs typeface="Times New Roman" pitchFamily="18" charset="0"/>
              </a:rPr>
              <a:t> матеріалів, що дозволяють логістичній системі швидко реагувати на зміну попиту;</a:t>
            </a:r>
          </a:p>
          <a:p>
            <a:r>
              <a:rPr lang="uk-UA" sz="3200" i="1" dirty="0">
                <a:latin typeface="Times New Roman" pitchFamily="18" charset="0"/>
                <a:cs typeface="Times New Roman" pitchFamily="18" charset="0"/>
              </a:rPr>
              <a:t>- обслуговування виробництва </a:t>
            </a:r>
            <a:r>
              <a:rPr lang="uk-UA" sz="3200" dirty="0">
                <a:latin typeface="Times New Roman" pitchFamily="18" charset="0"/>
                <a:cs typeface="Times New Roman" pitchFamily="18" charset="0"/>
              </a:rPr>
              <a:t>підсистема, яка зайнята обслуговуванням процесу виробництва:</a:t>
            </a:r>
          </a:p>
          <a:p>
            <a:r>
              <a:rPr lang="uk-UA" sz="3200" i="1" dirty="0">
                <a:latin typeface="Times New Roman" pitchFamily="18" charset="0"/>
                <a:cs typeface="Times New Roman" pitchFamily="18" charset="0"/>
              </a:rPr>
              <a:t>- транспорт - </a:t>
            </a:r>
            <a:r>
              <a:rPr lang="uk-UA" sz="3200" dirty="0">
                <a:latin typeface="Times New Roman" pitchFamily="18" charset="0"/>
                <a:cs typeface="Times New Roman" pitchFamily="18" charset="0"/>
              </a:rPr>
              <a:t>матеріально-технічна база та інфраструктура, за допомогою якої здійснюється транспортування вантажів;</a:t>
            </a:r>
          </a:p>
          <a:p>
            <a:r>
              <a:rPr lang="uk-UA" sz="3200" i="1" dirty="0">
                <a:latin typeface="Times New Roman" pitchFamily="18" charset="0"/>
                <a:cs typeface="Times New Roman" pitchFamily="18" charset="0"/>
              </a:rPr>
              <a:t>- інформація - </a:t>
            </a:r>
            <a:r>
              <a:rPr lang="uk-UA" sz="3200" dirty="0">
                <a:latin typeface="Times New Roman" pitchFamily="18" charset="0"/>
                <a:cs typeface="Times New Roman" pitchFamily="18" charset="0"/>
              </a:rPr>
              <a:t>підсистема, що забезпечує зв'язок та координацію всіх елементів логістичної системи;</a:t>
            </a:r>
          </a:p>
          <a:p>
            <a:r>
              <a:rPr lang="uk-UA" sz="3200" i="1" dirty="0">
                <a:latin typeface="Times New Roman" pitchFamily="18" charset="0"/>
                <a:cs typeface="Times New Roman" pitchFamily="18" charset="0"/>
              </a:rPr>
              <a:t>- кадри </a:t>
            </a:r>
            <a:r>
              <a:rPr lang="uk-UA" sz="3200" dirty="0">
                <a:latin typeface="Times New Roman" pitchFamily="18" charset="0"/>
                <a:cs typeface="Times New Roman" pitchFamily="18" charset="0"/>
              </a:rPr>
              <a:t>- персонал, зайнятий виконанням логістичних операцій;</a:t>
            </a:r>
          </a:p>
          <a:p>
            <a:r>
              <a:rPr lang="uk-UA" sz="3200" i="1" dirty="0">
                <a:latin typeface="Times New Roman" pitchFamily="18" charset="0"/>
                <a:cs typeface="Times New Roman" pitchFamily="18" charset="0"/>
              </a:rPr>
              <a:t>- збут - </a:t>
            </a:r>
            <a:r>
              <a:rPr lang="uk-UA" sz="3200" dirty="0">
                <a:latin typeface="Times New Roman" pitchFamily="18" charset="0"/>
                <a:cs typeface="Times New Roman" pitchFamily="18" charset="0"/>
              </a:rPr>
              <a:t>підсистема, що забезпечує вибуття матеріального потоку з логістичної системи.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945599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11560" y="731520"/>
            <a:ext cx="7776864" cy="5577800"/>
          </a:xfrm>
        </p:spPr>
        <p:txBody>
          <a:bodyPr>
            <a:normAutofit fontScale="92500"/>
          </a:bodyPr>
          <a:lstStyle/>
          <a:p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1. Задачі </a:t>
            </a:r>
            <a:r>
              <a:rPr lang="uk-UA" sz="2000" b="1" dirty="0">
                <a:latin typeface="Times New Roman" pitchFamily="18" charset="0"/>
                <a:cs typeface="Times New Roman" pitchFamily="18" charset="0"/>
              </a:rPr>
              <a:t>та структура служби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b="1" dirty="0">
                <a:latin typeface="Times New Roman" pitchFamily="18" charset="0"/>
                <a:cs typeface="Times New Roman" pitchFamily="18" charset="0"/>
              </a:rPr>
              <a:t>матеріально-технічного постачання</a:t>
            </a:r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В процесі матеріально-технічного постачання підприємство забезпечується основними та допоміжними матеріалами, напівфабрикатами та комплектуючими виробами, паливом, обладнанням, інструментом та іншими засобами виробництва.</a:t>
            </a:r>
          </a:p>
          <a:p>
            <a:pPr algn="just"/>
            <a:r>
              <a:rPr lang="uk-UA" i="1" dirty="0">
                <a:latin typeface="Times New Roman" pitchFamily="18" charset="0"/>
                <a:cs typeface="Times New Roman" pitchFamily="18" charset="0"/>
              </a:rPr>
              <a:t>Завдання служби матеріально-технічного постачання: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i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своєчасне, безперебійне та комплектне забезпечення підприємства матеріальними ресурсами для виробництва продукції;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організація зберігання та обліку матеріалів на складах;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- зниження рівня запасів матеріалів до мінімально необхідних розмірів (з метою прискорення обертання оборотних засобів);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- скорочення витрат на придбання, доставку та зберігання матеріалів;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- економія матеріальних ресурсів та їх раціональне використання. 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31814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7173416" cy="5577800"/>
          </a:xfrm>
        </p:spPr>
        <p:txBody>
          <a:bodyPr>
            <a:normAutofit lnSpcReduction="10000"/>
          </a:bodyPr>
          <a:lstStyle/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Спочатку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закуповуються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засоби виробництва, що у вигляді матеріального потоку надходять у логістичну систему, предмети праці обробляються, складуються і потім ідуть з логістичної системи в споживання в обмін на фінансові ресурси, що надходять у систему.</a:t>
            </a:r>
          </a:p>
          <a:p>
            <a:pPr algn="just"/>
            <a:r>
              <a:rPr lang="uk-UA" i="1" dirty="0">
                <a:latin typeface="Times New Roman" pitchFamily="18" charset="0"/>
                <a:cs typeface="Times New Roman" pitchFamily="18" charset="0"/>
              </a:rPr>
              <a:t>Матеріальний потік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утворюється в результаті сукупності визначених дій з матеріальними об'єктами. Ці дії називають 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логістичними операціями.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Розрізняють внутрішній і зовнішній, вхідний і вихідний матеріальні потоки.</a:t>
            </a:r>
          </a:p>
          <a:p>
            <a:pPr algn="just"/>
            <a:r>
              <a:rPr lang="uk-UA" i="1" dirty="0">
                <a:latin typeface="Times New Roman" pitchFamily="18" charset="0"/>
                <a:cs typeface="Times New Roman" pitchFamily="18" charset="0"/>
              </a:rPr>
              <a:t>Зовнішній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матеріальний потік проходить в зовнішньому середовищі, за межами логістичної системи, 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внутрішній --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усередині системи. 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Вхідний матеріальний потік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надходить у логістичну систему з зовнішнього середовища, 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вихідний,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навпаки, - у зовнішнє середовище.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21263106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11560" y="260648"/>
            <a:ext cx="7848872" cy="6480720"/>
          </a:xfrm>
        </p:spPr>
        <p:txBody>
          <a:bodyPr>
            <a:normAutofit fontScale="92500" lnSpcReduction="20000"/>
          </a:bodyPr>
          <a:lstStyle/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Матеріальні потоки утворюються в результаті діяльності різних підприємств та організацій. Це можуть бути транспортні підприємства загального користування, різні експедиційні фірми, комерційно-посередницькі організації, виробничі підприємства,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оптової торгівлі тощо, їх силами формуються матеріальні потоки, здійснюється процес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товаропросування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. Вони самостійно оцінюють конкретну ситуацію і приймають рішення. В умовах ринкової економіки лідирує її конкурентній боротьбі той, хто володіє методами логістики.</a:t>
            </a:r>
          </a:p>
          <a:p>
            <a:r>
              <a:rPr lang="uk-UA" dirty="0" err="1">
                <a:latin typeface="Times New Roman" pitchFamily="18" charset="0"/>
                <a:cs typeface="Times New Roman" pitchFamily="18" charset="0"/>
              </a:rPr>
              <a:t>Логістичпа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служба виробничого підприємства керує матеріальними потоками, починаючи від формування договірних відносин з постачальниками, закінчуючи доставкою споживачу готової продукції.</a:t>
            </a:r>
          </a:p>
          <a:p>
            <a:r>
              <a:rPr lang="uk-UA" i="1" dirty="0">
                <a:latin typeface="Times New Roman" pitchFamily="18" charset="0"/>
                <a:cs typeface="Times New Roman" pitchFamily="18" charset="0"/>
              </a:rPr>
              <a:t>Застосування </a:t>
            </a:r>
            <a:r>
              <a:rPr lang="uk-UA" i="1" dirty="0" err="1">
                <a:latin typeface="Times New Roman" pitchFamily="18" charset="0"/>
                <a:cs typeface="Times New Roman" pitchFamily="18" charset="0"/>
              </a:rPr>
              <a:t>логістичиного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 підходу до управління матеріальними потоками в практиці господарської діяльності дозволяє: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i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гнучко реагувати швидкі зміни пріоритетів споживачів: 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- значно скорочувати тимчасові інтервали між придбанням сировини і матеріалів та постачанням товарів кінцевому споживачу;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-  мінімізувати товарні запаси;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-   скорочувати час доставки товарів;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-  прискорювати процес одержання інформації;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-   підвищувати рівень сервісу.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503068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83568" y="548680"/>
            <a:ext cx="7848872" cy="5544616"/>
          </a:xfrm>
        </p:spPr>
        <p:txBody>
          <a:bodyPr>
            <a:normAutofit fontScale="92500" lnSpcReduction="10000"/>
          </a:bodyPr>
          <a:lstStyle/>
          <a:p>
            <a:r>
              <a:rPr lang="uk-UA" i="1" dirty="0">
                <a:latin typeface="Times New Roman" pitchFamily="18" charset="0"/>
                <a:cs typeface="Times New Roman" pitchFamily="18" charset="0"/>
              </a:rPr>
              <a:t>Функції органів  матеріально-технічного постачання: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b="1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Планування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передбачає вивчення зовнішнього та внутрішнього середовища підприємства, а також ринку окремих товарів; прогнозування і визначення потреби усіх видів матеріальних ресурсів, планування оптимальних господарських зв'язків; оптимізацію виробничих запасів; планування потреби матеріалів та встановлення їх ліміту для постачання в цехи; оперативне планування постачання.</a:t>
            </a:r>
          </a:p>
          <a:p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Організація,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що включає: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— збір інформації про потрібну продукцію, участь у ярмарках, виставках-продажах, аукціонах тощо;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- аналіз усіх джерел задоволення потреби в матеріальних ресурсах з метою вибору найбільш оптимального;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заключення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господарських договорів па постачання продукції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uk-UA" dirty="0"/>
              <a:t>-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забезпечення цехів, дільниць, робочих місць необхідними матеріальними ресурсами.</a:t>
            </a:r>
          </a:p>
          <a:p>
            <a:pPr algn="just"/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68697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11560" y="476672"/>
            <a:ext cx="8136904" cy="5544616"/>
          </a:xfrm>
        </p:spPr>
        <p:txBody>
          <a:bodyPr>
            <a:normAutofit/>
          </a:bodyPr>
          <a:lstStyle/>
          <a:p>
            <a:r>
              <a:rPr lang="uk-UA" sz="2000" b="1" i="1" dirty="0">
                <a:latin typeface="Times New Roman" pitchFamily="18" charset="0"/>
                <a:cs typeface="Times New Roman" pitchFamily="18" charset="0"/>
              </a:rPr>
              <a:t>3. Контроль та координація роботи</a:t>
            </a:r>
            <a:r>
              <a:rPr lang="uk-UA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що передбачає: контроль за виконанням договірних зобов'язань постачальників, виконання ними термінів постачання продукції; контроль за витратою матеріальних ресурсів у виробництві; вхідний контроль за якістю і комплектністю матеріальних ресурсів; контроль за виробничими запасами; висування претензій постачальникам і транспортним організаціям; аналіз дієвості служби постачання.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В умовах ринку підприємства мають право вибору постачальника і право закупівлі більш ефективних матеріальних ресурсів. Це змушує їх вивчати якісні характеристики продукції, яка виготовлена різними постачальниками, і визначати для себе критерії вибору постачальника: надійність постачання, можливість вибору способу доставки, час на виконання заказу, можливість надання кредиту, рівень сервісу та ін.</a:t>
            </a:r>
          </a:p>
          <a:p>
            <a:endParaRPr lang="uk-UA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01980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11560" y="548680"/>
            <a:ext cx="8208912" cy="5544616"/>
          </a:xfrm>
        </p:spPr>
        <p:txBody>
          <a:bodyPr>
            <a:normAutofit/>
          </a:bodyPr>
          <a:lstStyle/>
          <a:p>
            <a:pPr algn="just"/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Організаційна побудова служи постачання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має певні особливості на кожному підприємстві. В залежності від обсягів, типів та спеціалізації виробництва, матеріалоємності продукції 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і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територіального розміщення підприємства складаються різні умови, які впливають на вибір типу структури органів постачання.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На невеликих підприємствах, що споживають невеликі обсяги матеріальних ресурсів обмеженої номенклатури, функції постачання покладаються на невеликі групи або окремих працівників господарського відділу підприємства.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На більшості середніх і великих підприємств створені спеціальні відділи матеріально-технічного постачання (ВМТП).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316154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99592" y="620688"/>
            <a:ext cx="7560840" cy="5688632"/>
          </a:xfrm>
        </p:spPr>
        <p:txBody>
          <a:bodyPr>
            <a:normAutofit/>
          </a:bodyPr>
          <a:lstStyle/>
          <a:p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000" b="1" dirty="0">
                <a:latin typeface="Times New Roman" pitchFamily="18" charset="0"/>
                <a:cs typeface="Times New Roman" pitchFamily="18" charset="0"/>
              </a:rPr>
              <a:t>. Організація постачання матеріальних ресурсів</a:t>
            </a:r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just"/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Постачання матеріальних ресурсів на підприємство здійснюється через господарські зв'язки. </a:t>
            </a:r>
            <a:r>
              <a:rPr lang="uk-UA" sz="2000" b="1" i="1" dirty="0">
                <a:latin typeface="Times New Roman" pitchFamily="18" charset="0"/>
                <a:cs typeface="Times New Roman" pitchFamily="18" charset="0"/>
              </a:rPr>
              <a:t>Господарські зв’язки </a:t>
            </a:r>
            <a:r>
              <a:rPr lang="uk-UA" sz="2000" i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це сукупність економічних, організаційних та правових взаємин, що виникають між постачальниками і споживачами засобів виробництва. Раціональна система господарських зв'язків передбачає мінімізацію витрат на виробництво, повну відповідність кількості, якості й асортименту продукції, що постачається, потребам виробництва, своєчасність і комплектність її надходження.</a:t>
            </a:r>
          </a:p>
          <a:p>
            <a:pPr algn="just"/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Господарські зв'язки між підприємствами можуть бути прямими й опосередкованими (непрямими), тривалими і короткостроковими.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828627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7389440" cy="5577800"/>
          </a:xfrm>
        </p:spPr>
        <p:txBody>
          <a:bodyPr>
            <a:normAutofit lnSpcReduction="10000"/>
          </a:bodyPr>
          <a:lstStyle/>
          <a:p>
            <a:pPr algn="just"/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Прямі зв'язки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встановлюються між підприємствами-споживачами і підприємствами-постачальниками безпосередньо.</a:t>
            </a:r>
          </a:p>
          <a:p>
            <a:pPr algn="just"/>
            <a:r>
              <a:rPr lang="uk-UA" i="1" dirty="0">
                <a:latin typeface="Times New Roman" pitchFamily="18" charset="0"/>
                <a:cs typeface="Times New Roman" pitchFamily="18" charset="0"/>
              </a:rPr>
              <a:t>Опосередкованими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вважаються зв'язки, коли між підприємствами є хоча б один посередник. Постачання продукції споживачу можуть здійснюватися змішаним шляхом, тобто як прямо, так і через посередників (дистриб'юторів,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джобберів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, агентів, брокерів).</a:t>
            </a:r>
          </a:p>
          <a:p>
            <a:pPr algn="just"/>
            <a:r>
              <a:rPr lang="uk-UA" i="1" dirty="0">
                <a:latin typeface="Times New Roman" pitchFamily="18" charset="0"/>
                <a:cs typeface="Times New Roman" pitchFamily="18" charset="0"/>
              </a:rPr>
              <a:t>Дистриб'ютори і </a:t>
            </a:r>
            <a:r>
              <a:rPr lang="uk-UA" i="1" dirty="0" err="1">
                <a:latin typeface="Times New Roman" pitchFamily="18" charset="0"/>
                <a:cs typeface="Times New Roman" pitchFamily="18" charset="0"/>
              </a:rPr>
              <a:t>джоббери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це фірми, що здійснюють збут на основі оптових закупівель у промислових підприємств-виробників готової продукції. Дистриб'ютори на відміну від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джобберів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- відносно великі фірми, що мають власні склади і встановлюють тривалі контрактні відносини з промисловими підприємствами.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Джоббери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скуповують окремі великі партії товарів для швидкого перепродажу.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9267614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332656"/>
            <a:ext cx="7992888" cy="612068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uk-UA" i="1" dirty="0">
                <a:latin typeface="Times New Roman" pitchFamily="18" charset="0"/>
                <a:cs typeface="Times New Roman" pitchFamily="18" charset="0"/>
              </a:rPr>
              <a:t>Агенти і брокери -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це фірми або окремі підприємці, що здійснюють збут продукції промислового підприємства на основі комісійної винагороди.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Прямі господарські зв'язки для підприємств є найбільш економічними і прогресивними порівняно з непрямими, тому що вони зменшують витрати на постачання, документообіг, зміцнюють взаємини між постачальниками і споживачами, забезпечують більш регулярне і стабільне постачання продукції.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Опосередковані господарські зв'язки менш економічні. Вони вимагають додаткових витрат, пов'язаних з діяльністю посередників між підприємствами-споживачами і підприємствами-виробниками.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Із класифікацією зв'язків на прямі і непрямі тісно пов'язаний їх розподіл за формами організації постачання продукції. З цього погляду розрізняють транзитну і складську форми постачання.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При 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транзитній формі постачання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матеріальні ресурси переміщуються від постачальника до споживача прямо, минаючи проміжні бази і склади посередницьких організацій. Крім того, підприємство, одержуючи матеріал безпосередньо від постачальника, прискорює доставку і скорочує транспортно-заготівельні витрати. </a:t>
            </a:r>
          </a:p>
          <a:p>
            <a:pPr algn="just"/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55443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7544" y="188640"/>
            <a:ext cx="8136904" cy="5832648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При 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складській формі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матеріальні ресурси </a:t>
            </a:r>
            <a:r>
              <a:rPr lang="uk-UA" i="1" dirty="0" err="1">
                <a:latin typeface="Times New Roman" pitchFamily="18" charset="0"/>
                <a:cs typeface="Times New Roman" pitchFamily="18" charset="0"/>
              </a:rPr>
              <a:t>постачаются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на склади і бази посередницьких організацій, а потім з них відвантажуються безпосередньо споживачам.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Складська форма постачання відіграє велику роль у забезпеченні дрібних споживачів. При складській формі постачання продукція зі складів посередницьких організацій може завозитися малими партіями, з більшою частотою, що сприяє скороченню запасів матеріальних ресурсів у споживачів. 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Підприємство може отримувати матеріальні ресурси також через товарно-сировинні біржі, аукціони, спонсорство, власне виробництво. </a:t>
            </a: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Організація 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постачання матеріалів у виробничі цехи і дільниці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передбачає: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- встановлення кількісних та якісних завдань по постачанню (лімітування);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-  підготовку матеріальних ресурсів до виробничого споживання;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- відпустку і доставку матеріальних ресурсів зі складу служби постачання на місце їх безпосереднього споживання або на склад цеху, дільниці;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- оперативне регулювання постачання;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- облік і контроль за використанням матеріальних ресурсів у підрозділах підприємства.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13016627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20</TotalTime>
  <Words>2047</Words>
  <Application>Microsoft Office PowerPoint</Application>
  <PresentationFormat>Экран (4:3)</PresentationFormat>
  <Paragraphs>114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Воздушный поток</vt:lpstr>
      <vt:lpstr>Організація товарно-матеріальних запасів  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Організація товарно-матеріальних запасів</dc:title>
  <dc:creator>Anonim from Hacapetovka</dc:creator>
  <cp:lastModifiedBy>Anonim from Hacapetovka</cp:lastModifiedBy>
  <cp:revision>3</cp:revision>
  <dcterms:created xsi:type="dcterms:W3CDTF">2021-11-24T16:11:23Z</dcterms:created>
  <dcterms:modified xsi:type="dcterms:W3CDTF">2021-11-24T16:32:05Z</dcterms:modified>
</cp:coreProperties>
</file>