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38FDB-8C54-B4BD-B448-AE265F2B23F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DBAC343-B68E-B291-D3A5-6BC766A87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15C25A4-8975-FAD3-FFE3-BA289F24A4BA}"/>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6EFBD11D-0C53-E7D2-C98B-B2F1CE578EF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6FAC175-ED13-0A99-8024-BD5AE4F67C8D}"/>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37710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AF7DFF-B406-D75A-FF6E-DF1BBD48726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13FA7B2D-EFD3-E760-6C20-4E8B7DF9249B}"/>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83FA531-66D8-13AA-2D70-4E7C73B28850}"/>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6DA35545-1DFA-6876-8F79-79DAF5D1CF1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C042A86-E7C1-790A-C891-17DE358CA0A6}"/>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177063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0E9B2F-5E31-2623-DE0D-E2E1A41E14A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11CD2AB2-EFFB-3EFC-5225-6E3C3FAF8B0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73FCB4D-1688-D74A-AF7B-67F9BE1803BF}"/>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FD3414A1-F062-DE29-AF82-A651E493000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108E426-78F6-1853-9D7B-EB8EB880AB6A}"/>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17056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3EDE9B-A830-EDC2-8A09-35BC73DA2F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8D49F4C-C0F8-9EE5-9AD4-1CA9A4CF9A5A}"/>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E369233-F16F-78CC-9A93-29EBC0905B6D}"/>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56AE0EC7-012C-F728-9FF6-60E45E437E5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4FAF613-1506-FDF1-343C-6F8599459D89}"/>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2695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0CB8A4-04C2-C92F-99F9-20952A6A69E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3C016B4-3D5A-061C-0C0B-40C7D3C32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36387DC-98FD-23C3-2B12-E595A9A0B1FA}"/>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A4486471-DF16-CAAA-8445-53BEB51E33D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D5C1951-165A-6353-5D1F-AFF4D357A1F5}"/>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45002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5C242F-070F-54F9-F3EE-609D9E8E531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C1CC865-27EC-E7FE-E623-27AE70B7E3FF}"/>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88E5AC8-B53D-B5E8-0CE1-B69C105C34FD}"/>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F5874CB-C141-B382-98E7-4F829D15C7C7}"/>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6" name="Місце для нижнього колонтитула 5">
            <a:extLst>
              <a:ext uri="{FF2B5EF4-FFF2-40B4-BE49-F238E27FC236}">
                <a16:creationId xmlns:a16="http://schemas.microsoft.com/office/drawing/2014/main" id="{01A90267-F30E-788F-C311-A70900CAF0B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BD8527B-8FF5-97FF-940E-694B9AEB4889}"/>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90750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96E094-AFE8-2973-13C8-FF2E63D0901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91C9B10-EE76-A678-9881-B240297E5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34634092-B74E-5E51-0562-9779D39C6E8B}"/>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CC4A1179-C778-AE63-9920-E281DFF9B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7D13AAE9-17C3-4ADB-12FD-18394DE0B6F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10B3329B-8D83-2335-0BEA-CB01911DAA8E}"/>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8" name="Місце для нижнього колонтитула 7">
            <a:extLst>
              <a:ext uri="{FF2B5EF4-FFF2-40B4-BE49-F238E27FC236}">
                <a16:creationId xmlns:a16="http://schemas.microsoft.com/office/drawing/2014/main" id="{8F68E1EE-9B25-DCB6-D9F7-D41486B58D58}"/>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FC3940DB-3873-5A24-3685-1C75E1F90554}"/>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9393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87184-E26D-6D8C-E1FC-EC4E5D18AB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6C73C3C2-9D85-7477-34F8-CB4B5B1F20A6}"/>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4" name="Місце для нижнього колонтитула 3">
            <a:extLst>
              <a:ext uri="{FF2B5EF4-FFF2-40B4-BE49-F238E27FC236}">
                <a16:creationId xmlns:a16="http://schemas.microsoft.com/office/drawing/2014/main" id="{9481F321-06EC-DDEB-3CEF-679E73226AEC}"/>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0ED5CBCC-D0E7-86A4-E348-F5E270025BCF}"/>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37910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5752C14-B6C6-AADC-31D6-427FD144D4E7}"/>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3" name="Місце для нижнього колонтитула 2">
            <a:extLst>
              <a:ext uri="{FF2B5EF4-FFF2-40B4-BE49-F238E27FC236}">
                <a16:creationId xmlns:a16="http://schemas.microsoft.com/office/drawing/2014/main" id="{D82E4991-8868-BF8C-8E18-AE6D4B3CFC7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DFD0511-8E80-9908-2371-9F5BCAAFA52D}"/>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268926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FF8DF-2372-950E-5ECF-2CE5A69F4BA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5E28663-3858-65DC-CCC3-ED2412E44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6C37EAF5-D887-AC14-554D-7ACC7EAEB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F34A505-2FA8-53AC-1E5E-2E1ACB1F5C20}"/>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6" name="Місце для нижнього колонтитула 5">
            <a:extLst>
              <a:ext uri="{FF2B5EF4-FFF2-40B4-BE49-F238E27FC236}">
                <a16:creationId xmlns:a16="http://schemas.microsoft.com/office/drawing/2014/main" id="{6D67AED9-6BEF-6296-2355-897B6C7FEAC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BF41467-E8A8-BB65-C0A4-A2F4BCD11B9C}"/>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421051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744C3-1F94-47FA-79F5-B69BE29BF55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1D25DEE-7037-1024-D9C9-AE20CDA3B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9F81EC9F-37DD-0E12-6203-76EE4001C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2EB3DEB-09C1-6149-4F08-9A8B72571CC1}"/>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6" name="Місце для нижнього колонтитула 5">
            <a:extLst>
              <a:ext uri="{FF2B5EF4-FFF2-40B4-BE49-F238E27FC236}">
                <a16:creationId xmlns:a16="http://schemas.microsoft.com/office/drawing/2014/main" id="{8EFED302-DF82-8CDF-77EF-DF3E3B075AC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89ADA8F-DCD8-863D-E2A9-46098B6FC140}"/>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180357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E2FE93BC-D1DA-5F57-4E7E-2680F60BD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E85A61A-5A16-9B7E-AE1E-E19F40B45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6D93DC1-4F57-1B08-0A67-38EA885E3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B301B5A4-4AA1-D30C-3DC9-3F2C184E9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447C9047-4C8E-44C4-A83F-16123FE0C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3E893-72C3-4692-AD5A-5A316A73661B}" type="slidenum">
              <a:rPr lang="uk-UA" smtClean="0"/>
              <a:t>‹№›</a:t>
            </a:fld>
            <a:endParaRPr lang="uk-UA"/>
          </a:p>
        </p:txBody>
      </p:sp>
    </p:spTree>
    <p:extLst>
      <p:ext uri="{BB962C8B-B14F-4D97-AF65-F5344CB8AC3E}">
        <p14:creationId xmlns:p14="http://schemas.microsoft.com/office/powerpoint/2010/main" val="271939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E09F73-8222-4DEF-42E0-86FF9E2F751F}"/>
              </a:ext>
            </a:extLst>
          </p:cNvPr>
          <p:cNvPicPr>
            <a:picLocks noChangeAspect="1"/>
          </p:cNvPicPr>
          <p:nvPr/>
        </p:nvPicPr>
        <p:blipFill>
          <a:blip r:embed="rId2"/>
          <a:stretch>
            <a:fillRect/>
          </a:stretch>
        </p:blipFill>
        <p:spPr>
          <a:xfrm>
            <a:off x="3887284" y="468259"/>
            <a:ext cx="4153480" cy="1943371"/>
          </a:xfrm>
          <a:prstGeom prst="rect">
            <a:avLst/>
          </a:prstGeom>
        </p:spPr>
      </p:pic>
      <p:pic>
        <p:nvPicPr>
          <p:cNvPr id="6" name="Рисунок 5">
            <a:extLst>
              <a:ext uri="{FF2B5EF4-FFF2-40B4-BE49-F238E27FC236}">
                <a16:creationId xmlns:a16="http://schemas.microsoft.com/office/drawing/2014/main" id="{1DA7A32B-2EB9-685A-98BF-36CDB985A7EA}"/>
              </a:ext>
            </a:extLst>
          </p:cNvPr>
          <p:cNvPicPr>
            <a:picLocks noChangeAspect="1"/>
          </p:cNvPicPr>
          <p:nvPr/>
        </p:nvPicPr>
        <p:blipFill>
          <a:blip r:embed="rId3"/>
          <a:stretch>
            <a:fillRect/>
          </a:stretch>
        </p:blipFill>
        <p:spPr>
          <a:xfrm>
            <a:off x="3672942" y="2572540"/>
            <a:ext cx="4582164" cy="638264"/>
          </a:xfrm>
          <a:prstGeom prst="rect">
            <a:avLst/>
          </a:prstGeom>
        </p:spPr>
      </p:pic>
    </p:spTree>
    <p:extLst>
      <p:ext uri="{BB962C8B-B14F-4D97-AF65-F5344CB8AC3E}">
        <p14:creationId xmlns:p14="http://schemas.microsoft.com/office/powerpoint/2010/main" val="408743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2A57-98E4-CEA6-AAAA-225F8E8476BF}"/>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BEB8A9E-0293-383C-F5B1-309DFDF73ADC}"/>
              </a:ext>
            </a:extLst>
          </p:cNvPr>
          <p:cNvPicPr>
            <a:picLocks noChangeAspect="1"/>
          </p:cNvPicPr>
          <p:nvPr/>
        </p:nvPicPr>
        <p:blipFill>
          <a:blip r:embed="rId2"/>
          <a:stretch>
            <a:fillRect/>
          </a:stretch>
        </p:blipFill>
        <p:spPr>
          <a:xfrm>
            <a:off x="4068385" y="88030"/>
            <a:ext cx="3772426" cy="743054"/>
          </a:xfrm>
          <a:prstGeom prst="rect">
            <a:avLst/>
          </a:prstGeom>
        </p:spPr>
      </p:pic>
      <p:sp>
        <p:nvSpPr>
          <p:cNvPr id="6" name="TextBox 5">
            <a:extLst>
              <a:ext uri="{FF2B5EF4-FFF2-40B4-BE49-F238E27FC236}">
                <a16:creationId xmlns:a16="http://schemas.microsoft.com/office/drawing/2014/main" id="{1A562053-7A56-4B5E-8CB2-A94B393D2F56}"/>
              </a:ext>
            </a:extLst>
          </p:cNvPr>
          <p:cNvSpPr txBox="1"/>
          <p:nvPr/>
        </p:nvSpPr>
        <p:spPr>
          <a:xfrm>
            <a:off x="577391" y="831084"/>
            <a:ext cx="10923309" cy="2862322"/>
          </a:xfrm>
          <a:prstGeom prst="rect">
            <a:avLst/>
          </a:prstGeom>
          <a:noFill/>
        </p:spPr>
        <p:txBody>
          <a:bodyPr wrap="square">
            <a:spAutoFit/>
          </a:bodyPr>
          <a:lstStyle/>
          <a:p>
            <a:pPr algn="just"/>
            <a:r>
              <a:rPr lang="uk-UA" dirty="0"/>
              <a:t>У перші роки після незалежності громадянське суспільство розвивалося на базі колишніх партійних організацій і партійного активу. Через це ОГС переважно складалися з представників ізольованих груп і були закриті для участі більшості українців. Тому ці ранні організації були недостатньо ефективними інструментами просування суспільних змін. Організації були слабкими й намагалися йти в ногу з громадянськими суспільствами в інших європейських країнах, у тому числі постсоціалістичних державах Центральної та Східної Європи. Окрім низької громадської активності та організаційних проблем, не сприяло розвитку НУО й законодавство, яке визначало правовий статус об’єднань громадян та їхні права. Оскільки Україна все ще знаходиться в процесі переходу від </a:t>
            </a:r>
            <a:r>
              <a:rPr lang="uk-UA" dirty="0" err="1"/>
              <a:t>від</a:t>
            </a:r>
            <a:r>
              <a:rPr lang="uk-UA" dirty="0"/>
              <a:t> системи, де має місце тотальний контроль держави, до суспільства, заснованого на ліберальних, демократичних принципах, необхідно переглянути функцію інститутів громадянського суспільства в ній як демократичній, незалежній державі.</a:t>
            </a:r>
          </a:p>
        </p:txBody>
      </p:sp>
      <p:sp>
        <p:nvSpPr>
          <p:cNvPr id="8" name="TextBox 7">
            <a:extLst>
              <a:ext uri="{FF2B5EF4-FFF2-40B4-BE49-F238E27FC236}">
                <a16:creationId xmlns:a16="http://schemas.microsoft.com/office/drawing/2014/main" id="{982D8DEB-CDA8-9036-17C7-BD5CE092715B}"/>
              </a:ext>
            </a:extLst>
          </p:cNvPr>
          <p:cNvSpPr txBox="1"/>
          <p:nvPr/>
        </p:nvSpPr>
        <p:spPr>
          <a:xfrm>
            <a:off x="577391" y="3693406"/>
            <a:ext cx="11037218" cy="2862322"/>
          </a:xfrm>
          <a:prstGeom prst="rect">
            <a:avLst/>
          </a:prstGeom>
          <a:noFill/>
        </p:spPr>
        <p:txBody>
          <a:bodyPr wrap="square">
            <a:spAutoFit/>
          </a:bodyPr>
          <a:lstStyle/>
          <a:p>
            <a:pPr algn="just"/>
            <a:r>
              <a:rPr lang="ru-RU" dirty="0" err="1"/>
              <a:t>Під</a:t>
            </a:r>
            <a:r>
              <a:rPr lang="ru-RU" dirty="0"/>
              <a:t> час президентства </a:t>
            </a:r>
            <a:r>
              <a:rPr lang="ru-RU" dirty="0" err="1"/>
              <a:t>Леоніда</a:t>
            </a:r>
            <a:r>
              <a:rPr lang="ru-RU" dirty="0"/>
              <a:t> </a:t>
            </a:r>
            <a:r>
              <a:rPr lang="ru-RU" dirty="0" err="1"/>
              <a:t>Кучми</a:t>
            </a:r>
            <a:r>
              <a:rPr lang="ru-RU" dirty="0"/>
              <a:t> (1994-2004 р.) </a:t>
            </a:r>
            <a:r>
              <a:rPr lang="ru-RU" dirty="0" err="1"/>
              <a:t>влада</a:t>
            </a:r>
            <a:r>
              <a:rPr lang="ru-RU" dirty="0"/>
              <a:t> </a:t>
            </a:r>
            <a:r>
              <a:rPr lang="ru-RU" dirty="0" err="1"/>
              <a:t>схилялася</a:t>
            </a:r>
            <a:r>
              <a:rPr lang="ru-RU" dirty="0"/>
              <a:t> до того, </a:t>
            </a:r>
            <a:r>
              <a:rPr lang="ru-RU" dirty="0" err="1"/>
              <a:t>щоб</a:t>
            </a:r>
            <a:r>
              <a:rPr lang="ru-RU" dirty="0"/>
              <a:t> </a:t>
            </a:r>
            <a:r>
              <a:rPr lang="ru-RU" dirty="0" err="1"/>
              <a:t>сприймати</a:t>
            </a:r>
            <a:r>
              <a:rPr lang="ru-RU" dirty="0"/>
              <a:t> </a:t>
            </a:r>
            <a:r>
              <a:rPr lang="ru-RU" dirty="0" err="1"/>
              <a:t>громадянське</a:t>
            </a:r>
            <a:r>
              <a:rPr lang="ru-RU" dirty="0"/>
              <a:t> </a:t>
            </a:r>
            <a:r>
              <a:rPr lang="ru-RU" dirty="0" err="1"/>
              <a:t>суспільство</a:t>
            </a:r>
            <a:r>
              <a:rPr lang="ru-RU" dirty="0"/>
              <a:t> </a:t>
            </a:r>
            <a:r>
              <a:rPr lang="ru-RU" dirty="0" err="1"/>
              <a:t>радше</a:t>
            </a:r>
            <a:r>
              <a:rPr lang="ru-RU" dirty="0"/>
              <a:t> як </a:t>
            </a:r>
            <a:r>
              <a:rPr lang="ru-RU" dirty="0" err="1"/>
              <a:t>противагу</a:t>
            </a:r>
            <a:r>
              <a:rPr lang="ru-RU" dirty="0"/>
              <a:t> </a:t>
            </a:r>
            <a:r>
              <a:rPr lang="ru-RU" dirty="0" err="1"/>
              <a:t>або</a:t>
            </a:r>
            <a:r>
              <a:rPr lang="ru-RU" dirty="0"/>
              <a:t> </a:t>
            </a:r>
            <a:r>
              <a:rPr lang="ru-RU" dirty="0" err="1"/>
              <a:t>навіть</a:t>
            </a:r>
            <a:r>
              <a:rPr lang="ru-RU" dirty="0"/>
              <a:t> </a:t>
            </a:r>
            <a:r>
              <a:rPr lang="ru-RU" dirty="0" err="1"/>
              <a:t>суперника</a:t>
            </a:r>
            <a:r>
              <a:rPr lang="ru-RU" dirty="0"/>
              <a:t> </a:t>
            </a:r>
            <a:r>
              <a:rPr lang="ru-RU" dirty="0" err="1"/>
              <a:t>політичної</a:t>
            </a:r>
            <a:r>
              <a:rPr lang="ru-RU" dirty="0"/>
              <a:t> </a:t>
            </a:r>
            <a:r>
              <a:rPr lang="ru-RU" dirty="0" err="1"/>
              <a:t>влади</a:t>
            </a:r>
            <a:r>
              <a:rPr lang="ru-RU" dirty="0"/>
              <a:t>, </a:t>
            </a:r>
            <a:r>
              <a:rPr lang="ru-RU" dirty="0" err="1"/>
              <a:t>зосередженої</a:t>
            </a:r>
            <a:r>
              <a:rPr lang="ru-RU" dirty="0"/>
              <a:t> в руках уряду. Тому </a:t>
            </a:r>
            <a:r>
              <a:rPr lang="ru-RU" dirty="0" err="1"/>
              <a:t>розвиток</a:t>
            </a:r>
            <a:r>
              <a:rPr lang="ru-RU" dirty="0"/>
              <a:t> структур, практики і </a:t>
            </a:r>
            <a:r>
              <a:rPr lang="ru-RU" dirty="0" err="1"/>
              <a:t>цінностей</a:t>
            </a:r>
            <a:r>
              <a:rPr lang="ru-RU" dirty="0"/>
              <a:t> </a:t>
            </a:r>
            <a:r>
              <a:rPr lang="ru-RU" dirty="0" err="1"/>
              <a:t>громадянського</a:t>
            </a:r>
            <a:r>
              <a:rPr lang="ru-RU" dirty="0"/>
              <a:t> </a:t>
            </a:r>
            <a:r>
              <a:rPr lang="ru-RU" dirty="0" err="1"/>
              <a:t>суспільства</a:t>
            </a:r>
            <a:r>
              <a:rPr lang="ru-RU" dirty="0"/>
              <a:t> </a:t>
            </a:r>
            <a:r>
              <a:rPr lang="ru-RU" dirty="0" err="1"/>
              <a:t>блокувався</a:t>
            </a:r>
            <a:r>
              <a:rPr lang="ru-RU" dirty="0"/>
              <a:t>, а </a:t>
            </a:r>
            <a:r>
              <a:rPr lang="ru-RU" dirty="0" err="1"/>
              <a:t>можливості</a:t>
            </a:r>
            <a:r>
              <a:rPr lang="ru-RU" dirty="0"/>
              <a:t> </a:t>
            </a:r>
            <a:r>
              <a:rPr lang="ru-RU" dirty="0" err="1"/>
              <a:t>громадянського</a:t>
            </a:r>
            <a:r>
              <a:rPr lang="ru-RU" dirty="0"/>
              <a:t> </a:t>
            </a:r>
            <a:r>
              <a:rPr lang="ru-RU" dirty="0" err="1"/>
              <a:t>суспільства</a:t>
            </a:r>
            <a:r>
              <a:rPr lang="ru-RU" dirty="0"/>
              <a:t> </a:t>
            </a:r>
            <a:r>
              <a:rPr lang="ru-RU" dirty="0" err="1"/>
              <a:t>висловлюватися</a:t>
            </a:r>
            <a:r>
              <a:rPr lang="ru-RU" dirty="0"/>
              <a:t> в </a:t>
            </a:r>
            <a:r>
              <a:rPr lang="ru-RU" dirty="0" err="1"/>
              <a:t>публічній</a:t>
            </a:r>
            <a:r>
              <a:rPr lang="ru-RU" dirty="0"/>
              <a:t> </a:t>
            </a:r>
            <a:r>
              <a:rPr lang="ru-RU" dirty="0" err="1"/>
              <a:t>політиці</a:t>
            </a:r>
            <a:r>
              <a:rPr lang="ru-RU" dirty="0"/>
              <a:t> та ЗМІ були </a:t>
            </a:r>
            <a:r>
              <a:rPr lang="ru-RU" dirty="0" err="1"/>
              <a:t>обмежені</a:t>
            </a:r>
            <a:r>
              <a:rPr lang="ru-RU" dirty="0"/>
              <a:t>. Лише в 1996 р. </a:t>
            </a:r>
            <a:r>
              <a:rPr lang="ru-RU" dirty="0" err="1"/>
              <a:t>важливість</a:t>
            </a:r>
            <a:r>
              <a:rPr lang="ru-RU" dirty="0"/>
              <a:t> </a:t>
            </a:r>
            <a:r>
              <a:rPr lang="ru-RU" dirty="0" err="1"/>
              <a:t>розробки</a:t>
            </a:r>
            <a:r>
              <a:rPr lang="ru-RU" dirty="0"/>
              <a:t> </a:t>
            </a:r>
            <a:r>
              <a:rPr lang="ru-RU" dirty="0" err="1"/>
              <a:t>публічної</a:t>
            </a:r>
            <a:r>
              <a:rPr lang="ru-RU" dirty="0"/>
              <a:t> </a:t>
            </a:r>
            <a:r>
              <a:rPr lang="ru-RU" dirty="0" err="1"/>
              <a:t>політики</a:t>
            </a:r>
            <a:r>
              <a:rPr lang="ru-RU" dirty="0"/>
              <a:t> для </a:t>
            </a:r>
            <a:r>
              <a:rPr lang="ru-RU" dirty="0" err="1"/>
              <a:t>громадянського</a:t>
            </a:r>
            <a:r>
              <a:rPr lang="ru-RU" dirty="0"/>
              <a:t> </a:t>
            </a:r>
            <a:r>
              <a:rPr lang="ru-RU" dirty="0" err="1"/>
              <a:t>суспільства</a:t>
            </a:r>
            <a:r>
              <a:rPr lang="ru-RU" dirty="0"/>
              <a:t> </a:t>
            </a:r>
            <a:r>
              <a:rPr lang="ru-RU" dirty="0" err="1"/>
              <a:t>була</a:t>
            </a:r>
            <a:r>
              <a:rPr lang="ru-RU" dirty="0"/>
              <a:t> </a:t>
            </a:r>
            <a:r>
              <a:rPr lang="ru-RU" dirty="0" err="1"/>
              <a:t>відзначена</a:t>
            </a:r>
            <a:r>
              <a:rPr lang="ru-RU" dirty="0"/>
              <a:t> в </a:t>
            </a:r>
            <a:r>
              <a:rPr lang="ru-RU" dirty="0" err="1"/>
              <a:t>щорічному</a:t>
            </a:r>
            <a:r>
              <a:rPr lang="ru-RU" dirty="0"/>
              <a:t> </a:t>
            </a:r>
            <a:r>
              <a:rPr lang="ru-RU" dirty="0" err="1"/>
              <a:t>зверненні</a:t>
            </a:r>
            <a:r>
              <a:rPr lang="ru-RU" dirty="0"/>
              <a:t> Президента </a:t>
            </a:r>
            <a:r>
              <a:rPr lang="ru-RU" dirty="0" err="1"/>
              <a:t>Кучми</a:t>
            </a:r>
            <a:r>
              <a:rPr lang="ru-RU" dirty="0"/>
              <a:t> до </a:t>
            </a:r>
            <a:r>
              <a:rPr lang="ru-RU" dirty="0" err="1"/>
              <a:t>Верховної</a:t>
            </a:r>
            <a:r>
              <a:rPr lang="ru-RU" dirty="0"/>
              <a:t> Ради </a:t>
            </a:r>
            <a:r>
              <a:rPr lang="ru-RU" dirty="0" err="1"/>
              <a:t>України</a:t>
            </a:r>
            <a:r>
              <a:rPr lang="ru-RU" dirty="0"/>
              <a:t> та у </a:t>
            </a:r>
            <a:r>
              <a:rPr lang="ru-RU" dirty="0" err="1"/>
              <a:t>зверненні</a:t>
            </a:r>
            <a:r>
              <a:rPr lang="ru-RU" dirty="0"/>
              <a:t> до </a:t>
            </a:r>
            <a:r>
              <a:rPr lang="ru-RU" dirty="0" err="1"/>
              <a:t>Верховної</a:t>
            </a:r>
            <a:r>
              <a:rPr lang="ru-RU" dirty="0"/>
              <a:t> Ради «Проект </a:t>
            </a:r>
            <a:r>
              <a:rPr lang="ru-RU" dirty="0" err="1"/>
              <a:t>Україна</a:t>
            </a:r>
            <a:r>
              <a:rPr lang="ru-RU" dirty="0"/>
              <a:t>. </a:t>
            </a:r>
            <a:r>
              <a:rPr lang="ru-RU" dirty="0" err="1"/>
              <a:t>Поступ</a:t>
            </a:r>
            <a:r>
              <a:rPr lang="ru-RU" dirty="0"/>
              <a:t> у XXI </a:t>
            </a:r>
            <a:r>
              <a:rPr lang="ru-RU" dirty="0" err="1"/>
              <a:t>сторіччя</a:t>
            </a:r>
            <a:r>
              <a:rPr lang="ru-RU" dirty="0"/>
              <a:t>. </a:t>
            </a:r>
            <a:r>
              <a:rPr lang="ru-RU" dirty="0" err="1"/>
              <a:t>Стратегія</a:t>
            </a:r>
            <a:r>
              <a:rPr lang="ru-RU" dirty="0"/>
              <a:t> </a:t>
            </a:r>
            <a:r>
              <a:rPr lang="ru-RU" dirty="0" err="1"/>
              <a:t>економічної</a:t>
            </a:r>
            <a:r>
              <a:rPr lang="ru-RU" dirty="0"/>
              <a:t> та </a:t>
            </a:r>
            <a:r>
              <a:rPr lang="ru-RU" dirty="0" err="1"/>
              <a:t>соціальної</a:t>
            </a:r>
            <a:r>
              <a:rPr lang="ru-RU" dirty="0"/>
              <a:t> </a:t>
            </a:r>
            <a:r>
              <a:rPr lang="ru-RU" dirty="0" err="1"/>
              <a:t>політики</a:t>
            </a:r>
            <a:r>
              <a:rPr lang="ru-RU" dirty="0"/>
              <a:t> на 2000- 2004 </a:t>
            </a:r>
            <a:r>
              <a:rPr lang="ru-RU" dirty="0" err="1"/>
              <a:t>рр</a:t>
            </a:r>
            <a:r>
              <a:rPr lang="ru-RU" dirty="0"/>
              <a:t>.». </a:t>
            </a:r>
            <a:r>
              <a:rPr lang="ru-RU" dirty="0" err="1"/>
              <a:t>Хоча</a:t>
            </a:r>
            <a:r>
              <a:rPr lang="ru-RU" dirty="0"/>
              <a:t> </a:t>
            </a:r>
            <a:r>
              <a:rPr lang="ru-RU" dirty="0" err="1"/>
              <a:t>ці</a:t>
            </a:r>
            <a:r>
              <a:rPr lang="ru-RU" dirty="0"/>
              <a:t> </a:t>
            </a:r>
            <a:r>
              <a:rPr lang="ru-RU" dirty="0" err="1"/>
              <a:t>публічні</a:t>
            </a:r>
            <a:r>
              <a:rPr lang="ru-RU" dirty="0"/>
              <a:t> заяви про </a:t>
            </a:r>
            <a:r>
              <a:rPr lang="ru-RU" dirty="0" err="1"/>
              <a:t>необхідність</a:t>
            </a:r>
            <a:r>
              <a:rPr lang="ru-RU" dirty="0"/>
              <a:t> </a:t>
            </a:r>
            <a:r>
              <a:rPr lang="ru-RU" dirty="0" err="1"/>
              <a:t>громадянського</a:t>
            </a:r>
            <a:r>
              <a:rPr lang="ru-RU" dirty="0"/>
              <a:t> </a:t>
            </a:r>
            <a:r>
              <a:rPr lang="ru-RU" dirty="0" err="1"/>
              <a:t>суспільства</a:t>
            </a:r>
            <a:r>
              <a:rPr lang="ru-RU" dirty="0"/>
              <a:t> були </a:t>
            </a:r>
            <a:r>
              <a:rPr lang="ru-RU" dirty="0" err="1"/>
              <a:t>багатообіцяючими</a:t>
            </a:r>
            <a:r>
              <a:rPr lang="ru-RU" dirty="0"/>
              <a:t>, </a:t>
            </a:r>
            <a:r>
              <a:rPr lang="ru-RU" dirty="0" err="1"/>
              <a:t>більшість</a:t>
            </a:r>
            <a:r>
              <a:rPr lang="ru-RU" dirty="0"/>
              <a:t> людей на той час не </a:t>
            </a:r>
            <a:r>
              <a:rPr lang="ru-RU" dirty="0" err="1"/>
              <a:t>розуміли</a:t>
            </a:r>
            <a:r>
              <a:rPr lang="ru-RU" dirty="0"/>
              <a:t> </a:t>
            </a:r>
            <a:r>
              <a:rPr lang="ru-RU" dirty="0" err="1"/>
              <a:t>концепції</a:t>
            </a:r>
            <a:r>
              <a:rPr lang="ru-RU" dirty="0"/>
              <a:t> </a:t>
            </a:r>
            <a:r>
              <a:rPr lang="ru-RU" dirty="0" err="1"/>
              <a:t>чи</a:t>
            </a:r>
            <a:r>
              <a:rPr lang="ru-RU" dirty="0"/>
              <a:t> </a:t>
            </a:r>
            <a:r>
              <a:rPr lang="ru-RU" dirty="0" err="1"/>
              <a:t>ролі</a:t>
            </a:r>
            <a:r>
              <a:rPr lang="ru-RU" dirty="0"/>
              <a:t> </a:t>
            </a:r>
            <a:r>
              <a:rPr lang="ru-RU" dirty="0" err="1"/>
              <a:t>громадянського</a:t>
            </a:r>
            <a:r>
              <a:rPr lang="ru-RU" dirty="0"/>
              <a:t> </a:t>
            </a:r>
            <a:r>
              <a:rPr lang="ru-RU" dirty="0" err="1"/>
              <a:t>суспільства</a:t>
            </a:r>
            <a:r>
              <a:rPr lang="ru-RU" dirty="0"/>
              <a:t> в </a:t>
            </a:r>
            <a:r>
              <a:rPr lang="ru-RU" dirty="0" err="1"/>
              <a:t>демократії</a:t>
            </a:r>
            <a:r>
              <a:rPr lang="ru-RU" dirty="0"/>
              <a:t>. </a:t>
            </a:r>
            <a:r>
              <a:rPr lang="ru-RU" dirty="0" err="1"/>
              <a:t>Це</a:t>
            </a:r>
            <a:r>
              <a:rPr lang="ru-RU" dirty="0"/>
              <a:t> </a:t>
            </a:r>
            <a:r>
              <a:rPr lang="ru-RU" dirty="0" err="1"/>
              <a:t>швидше</a:t>
            </a:r>
            <a:r>
              <a:rPr lang="ru-RU" dirty="0"/>
              <a:t> </a:t>
            </a:r>
            <a:r>
              <a:rPr lang="ru-RU" dirty="0" err="1"/>
              <a:t>сприймалося</a:t>
            </a:r>
            <a:r>
              <a:rPr lang="ru-RU" dirty="0"/>
              <a:t> як </a:t>
            </a:r>
            <a:r>
              <a:rPr lang="ru-RU" dirty="0" err="1"/>
              <a:t>ідея</a:t>
            </a:r>
            <a:r>
              <a:rPr lang="ru-RU" dirty="0"/>
              <a:t> в </a:t>
            </a:r>
            <a:r>
              <a:rPr lang="ru-RU" dirty="0" err="1"/>
              <a:t>демократичній</a:t>
            </a:r>
            <a:r>
              <a:rPr lang="ru-RU" dirty="0"/>
              <a:t> </a:t>
            </a:r>
            <a:r>
              <a:rPr lang="ru-RU" dirty="0" err="1"/>
              <a:t>державі</a:t>
            </a:r>
            <a:r>
              <a:rPr lang="ru-RU" dirty="0"/>
              <a:t>, </a:t>
            </a:r>
            <a:r>
              <a:rPr lang="ru-RU" dirty="0" err="1"/>
              <a:t>але</a:t>
            </a:r>
            <a:r>
              <a:rPr lang="ru-RU" dirty="0"/>
              <a:t> не </a:t>
            </a:r>
            <a:r>
              <a:rPr lang="ru-RU" dirty="0" err="1"/>
              <a:t>явище</a:t>
            </a:r>
            <a:r>
              <a:rPr lang="ru-RU" dirty="0"/>
              <a:t>, </a:t>
            </a:r>
            <a:r>
              <a:rPr lang="ru-RU" dirty="0" err="1"/>
              <a:t>розвинене</a:t>
            </a:r>
            <a:r>
              <a:rPr lang="ru-RU" dirty="0"/>
              <a:t> в реальному </a:t>
            </a:r>
            <a:r>
              <a:rPr lang="ru-RU" dirty="0" err="1"/>
              <a:t>житті</a:t>
            </a:r>
            <a:r>
              <a:rPr lang="ru-RU" dirty="0"/>
              <a:t>.</a:t>
            </a:r>
            <a:endParaRPr lang="uk-UA" dirty="0"/>
          </a:p>
        </p:txBody>
      </p:sp>
    </p:spTree>
    <p:extLst>
      <p:ext uri="{BB962C8B-B14F-4D97-AF65-F5344CB8AC3E}">
        <p14:creationId xmlns:p14="http://schemas.microsoft.com/office/powerpoint/2010/main" val="28926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8C01-DD59-CBA3-5602-CC10E3F944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F94710-4D46-BCEF-D6EE-CFB71B0F1014}"/>
              </a:ext>
            </a:extLst>
          </p:cNvPr>
          <p:cNvSpPr txBox="1"/>
          <p:nvPr/>
        </p:nvSpPr>
        <p:spPr>
          <a:xfrm>
            <a:off x="443060" y="338202"/>
            <a:ext cx="11151909" cy="5632311"/>
          </a:xfrm>
          <a:prstGeom prst="rect">
            <a:avLst/>
          </a:prstGeom>
          <a:noFill/>
        </p:spPr>
        <p:txBody>
          <a:bodyPr wrap="square">
            <a:spAutoFit/>
          </a:bodyPr>
          <a:lstStyle/>
          <a:p>
            <a:pPr algn="just"/>
            <a:r>
              <a:rPr lang="uk-UA" dirty="0"/>
              <a:t>Протягом 2000-2004 р. точилася жорстка політична боротьба, яка сприяла активному залученню громадянського суспільства в політичну сферу. Його участь багато в чому допомогла зміцнити роль громадянського суспільства. Після зникнення журналіста Георгія Гонгадзе 2000 р. й під час так званого «касетного скандалу»130 ОГС мобілізувалися й сприяли зародженню таких рухів початку 2000-х р., як «</a:t>
            </a:r>
            <a:r>
              <a:rPr lang="uk-UA" dirty="0" err="1"/>
              <a:t>Вставай</a:t>
            </a:r>
            <a:r>
              <a:rPr lang="uk-UA" dirty="0"/>
              <a:t>, Україно» та «Україна без Кучми». У цей період ЗМІ також здебільшого були приватними,133 що дозволило журналістам більш відкрито використовувати свободу слова, яка є найважливішим елементом інформування громадськості й забезпечення підзвітності уряду. Помаранчева революція 2004 р. відіграла значну роль у формуванні українського громадянського суспільства. Деякі експерти заходять настільки далеко у своїх оцінках, що називають цей період «днем народження» громадянського суспільства в Україні. Обурення опозиційних  політиків і громадян тим, що президентські вибори 2004 р. не були чесними, призвели до активізації дій у громадянському суспільстві. </a:t>
            </a:r>
          </a:p>
          <a:p>
            <a:pPr algn="just"/>
            <a:r>
              <a:rPr lang="uk-UA" dirty="0"/>
              <a:t>Такі групи, як «Пора», активно залучали молодих людей до боротьби проти корумпованого режиму й забезпечення вільних і справедливих президентських виборів. Вони відіграли вирішальну роль у мобілізації громадськості під час Помаранчевої революції - «Пора» була організацією, яка «згуртовувала молодих людей, невдоволених політичною ситуацією, і підтримувала серед них дисципліну, адже без цього їхні настрої могли б вилитися в неорганізовані протести або й гірші форми спротиву». Незважаючи на те, що громадянське суспільство сприяло успіху Помаранчевої революції, вимагаючи нових виборів, поштовх до акцій протесту дали опозиційні політичні сили. Це можна сприймати як поширене серед громадськості переконання в тому, що за проведення реформ мала відповідати влада. Подальші події в громадянському суспільстві свідчать про зміну ставлення людей до відповідальності за зміни.</a:t>
            </a:r>
          </a:p>
        </p:txBody>
      </p:sp>
    </p:spTree>
    <p:extLst>
      <p:ext uri="{BB962C8B-B14F-4D97-AF65-F5344CB8AC3E}">
        <p14:creationId xmlns:p14="http://schemas.microsoft.com/office/powerpoint/2010/main" val="150184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F876-1474-CFFE-B780-7BEDA31DAD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7FCE9D-9ECD-2E96-F000-D909E9CBEF63}"/>
              </a:ext>
            </a:extLst>
          </p:cNvPr>
          <p:cNvSpPr txBox="1"/>
          <p:nvPr/>
        </p:nvSpPr>
        <p:spPr>
          <a:xfrm>
            <a:off x="735290" y="262761"/>
            <a:ext cx="10558021" cy="1477328"/>
          </a:xfrm>
          <a:prstGeom prst="rect">
            <a:avLst/>
          </a:prstGeom>
          <a:noFill/>
        </p:spPr>
        <p:txBody>
          <a:bodyPr wrap="square">
            <a:spAutoFit/>
          </a:bodyPr>
          <a:lstStyle/>
          <a:p>
            <a:pPr algn="just"/>
            <a:r>
              <a:rPr lang="uk-UA" dirty="0"/>
              <a:t>У 2005-2009 р. громадянське суспільство продовжувало розвиватися, участь громадян України в ньому вийшла на новий рівень. Після Помаранчевої революції багато людей плекали сподівання, що держава піде шляхом демократичних реформ. Лідери Помаранчевої революції та громадянського суспільства прийшли до влади, що створило в громадськості відчуття довіри та безпеки, яке, можливо, приспало їхню пильність і сприяло самозаспокоєнню</a:t>
            </a:r>
          </a:p>
        </p:txBody>
      </p:sp>
      <p:sp>
        <p:nvSpPr>
          <p:cNvPr id="6" name="TextBox 5">
            <a:extLst>
              <a:ext uri="{FF2B5EF4-FFF2-40B4-BE49-F238E27FC236}">
                <a16:creationId xmlns:a16="http://schemas.microsoft.com/office/drawing/2014/main" id="{E476CBCA-32AD-AA6F-FA5E-0107171EFEFA}"/>
              </a:ext>
            </a:extLst>
          </p:cNvPr>
          <p:cNvSpPr txBox="1"/>
          <p:nvPr/>
        </p:nvSpPr>
        <p:spPr>
          <a:xfrm>
            <a:off x="801277" y="1815281"/>
            <a:ext cx="10426045" cy="1477328"/>
          </a:xfrm>
          <a:prstGeom prst="rect">
            <a:avLst/>
          </a:prstGeom>
          <a:noFill/>
        </p:spPr>
        <p:txBody>
          <a:bodyPr wrap="square">
            <a:spAutoFit/>
          </a:bodyPr>
          <a:lstStyle/>
          <a:p>
            <a:pPr algn="just"/>
            <a:r>
              <a:rPr lang="uk-UA" dirty="0"/>
              <a:t> Завдяки цій активізації захисту інтересів кількість неурядових організацій у період 2006-2009 р. значно зросла. Це зростання відображене в нижченаведеній таблиці. Наприклад, кількість зареєстрованих громадських організацій та їх місцевих осередків збільшилася до 46 682 у 2006 р. та до 59 321 до 2009 р. Протягом цього періоду також спостерігається збільшення чисельності профспілок, їхніх місцевих філій і благодійних організацій.</a:t>
            </a:r>
          </a:p>
        </p:txBody>
      </p:sp>
      <p:pic>
        <p:nvPicPr>
          <p:cNvPr id="8" name="Рисунок 7">
            <a:extLst>
              <a:ext uri="{FF2B5EF4-FFF2-40B4-BE49-F238E27FC236}">
                <a16:creationId xmlns:a16="http://schemas.microsoft.com/office/drawing/2014/main" id="{2C022618-782C-6842-F6AD-EF0BAB538F30}"/>
              </a:ext>
            </a:extLst>
          </p:cNvPr>
          <p:cNvPicPr>
            <a:picLocks noChangeAspect="1"/>
          </p:cNvPicPr>
          <p:nvPr/>
        </p:nvPicPr>
        <p:blipFill>
          <a:blip r:embed="rId2"/>
          <a:stretch>
            <a:fillRect/>
          </a:stretch>
        </p:blipFill>
        <p:spPr>
          <a:xfrm>
            <a:off x="2951584" y="3367801"/>
            <a:ext cx="6125430" cy="2838846"/>
          </a:xfrm>
          <a:prstGeom prst="rect">
            <a:avLst/>
          </a:prstGeom>
        </p:spPr>
      </p:pic>
    </p:spTree>
    <p:extLst>
      <p:ext uri="{BB962C8B-B14F-4D97-AF65-F5344CB8AC3E}">
        <p14:creationId xmlns:p14="http://schemas.microsoft.com/office/powerpoint/2010/main" val="426402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CC0A61-3BBD-EADA-CF9B-8343C119C7DC}"/>
              </a:ext>
            </a:extLst>
          </p:cNvPr>
          <p:cNvSpPr txBox="1"/>
          <p:nvPr/>
        </p:nvSpPr>
        <p:spPr>
          <a:xfrm>
            <a:off x="697583" y="381688"/>
            <a:ext cx="10661715" cy="1754326"/>
          </a:xfrm>
          <a:prstGeom prst="rect">
            <a:avLst/>
          </a:prstGeom>
          <a:noFill/>
        </p:spPr>
        <p:txBody>
          <a:bodyPr wrap="square">
            <a:spAutoFit/>
          </a:bodyPr>
          <a:lstStyle/>
          <a:p>
            <a:pPr algn="just"/>
            <a:r>
              <a:rPr lang="uk-UA" dirty="0"/>
              <a:t>Унаслідок збільшення кількості ОГС державним органам довелося рахуватися з громадянським суспільством як активним суб’єктом соціального й політичного впливу в країні. ОГС продовжували захищати демократичні реформи, щоб забезпечити участь громадян у процесі прийняття рішень тощо. Створені при центральних і місцевих органах виконавчої влади громадські ради надавали консультативно-дорадчу допомогу відповідним органам (хоча їхня діяльність не була достатньо ефективною, і самі ради як тоді, так і нині перебувають на початкових стадіях розвитку). </a:t>
            </a:r>
          </a:p>
        </p:txBody>
      </p:sp>
      <p:sp>
        <p:nvSpPr>
          <p:cNvPr id="7" name="TextBox 6">
            <a:extLst>
              <a:ext uri="{FF2B5EF4-FFF2-40B4-BE49-F238E27FC236}">
                <a16:creationId xmlns:a16="http://schemas.microsoft.com/office/drawing/2014/main" id="{E437E480-4BB4-7F15-A4BC-DA0C55298F1E}"/>
              </a:ext>
            </a:extLst>
          </p:cNvPr>
          <p:cNvSpPr txBox="1"/>
          <p:nvPr/>
        </p:nvSpPr>
        <p:spPr>
          <a:xfrm>
            <a:off x="697583" y="2136014"/>
            <a:ext cx="10796834" cy="1754326"/>
          </a:xfrm>
          <a:prstGeom prst="rect">
            <a:avLst/>
          </a:prstGeom>
          <a:noFill/>
        </p:spPr>
        <p:txBody>
          <a:bodyPr wrap="square">
            <a:spAutoFit/>
          </a:bodyPr>
          <a:lstStyle/>
          <a:p>
            <a:pPr algn="just"/>
            <a:r>
              <a:rPr lang="uk-UA" dirty="0"/>
              <a:t>Вплив ОГС почав відчуватись і в інших сферах. Було налагоджено плідну співпрацю між ОГС та представниками бізнесу, що сприяло, наприклад, формуванню «Ялтинської європейської стратегії» (</a:t>
            </a:r>
            <a:r>
              <a:rPr lang="en-US" dirty="0"/>
              <a:t>YES). </a:t>
            </a:r>
            <a:r>
              <a:rPr lang="uk-UA" dirty="0"/>
              <a:t>Значна частина сектору ОГС була зосереджена на таких напрямах, як робота з дітьми та молоддю, вирішення соціальних проблем, захист прав людини, громадянська освіта тощо. Деякі групи ОГС, такі як «Центр протидії корупції», боролися з корупцією, інші – працювали з уразливими групами для забезпечення лікування таких серйозних захворювань, як ВІЛ і туберкульоз. </a:t>
            </a:r>
          </a:p>
        </p:txBody>
      </p:sp>
      <p:sp>
        <p:nvSpPr>
          <p:cNvPr id="9" name="TextBox 8">
            <a:extLst>
              <a:ext uri="{FF2B5EF4-FFF2-40B4-BE49-F238E27FC236}">
                <a16:creationId xmlns:a16="http://schemas.microsoft.com/office/drawing/2014/main" id="{9BE97BB9-A0D1-F40C-CFF3-306CD1AA2922}"/>
              </a:ext>
            </a:extLst>
          </p:cNvPr>
          <p:cNvSpPr txBox="1"/>
          <p:nvPr/>
        </p:nvSpPr>
        <p:spPr>
          <a:xfrm>
            <a:off x="697582" y="3890340"/>
            <a:ext cx="10887959" cy="2308324"/>
          </a:xfrm>
          <a:prstGeom prst="rect">
            <a:avLst/>
          </a:prstGeom>
          <a:noFill/>
        </p:spPr>
        <p:txBody>
          <a:bodyPr wrap="square">
            <a:spAutoFit/>
          </a:bodyPr>
          <a:lstStyle/>
          <a:p>
            <a:pPr algn="just"/>
            <a:r>
              <a:rPr lang="uk-UA" dirty="0"/>
              <a:t>Євромайдан (також відомий під назвою «Революція гідності») у 2013 р. став новим дороговказом в історії розвитку громадянського суспільства в Україні. Динаміка Євромайдану демонструє, що це нова фаза розвитку громадянської активності, адже імпульс до революції походив від народу, а не від політиків чи існуючих ОГС. Рушійною силою протестів стали люди, які вийшли на вулиці у відповідь на одностороннє рішення Президента Януковича відтермінувати підписання Угоди про асоціацію між Україною та Європейським Союзом. Ця акція означала, що настрої людей змінилися в напрямі активних дій, і більше людей, ніж будь-коли раніше, демонстрували готовність вийти з дому, встати й приєднатися до інших, щоб змінити ситуацію</a:t>
            </a:r>
          </a:p>
        </p:txBody>
      </p:sp>
    </p:spTree>
    <p:extLst>
      <p:ext uri="{BB962C8B-B14F-4D97-AF65-F5344CB8AC3E}">
        <p14:creationId xmlns:p14="http://schemas.microsoft.com/office/powerpoint/2010/main" val="335414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FEAB3E-3954-A863-E49E-6AE9FC0D2CD0}"/>
              </a:ext>
            </a:extLst>
          </p:cNvPr>
          <p:cNvSpPr txBox="1"/>
          <p:nvPr/>
        </p:nvSpPr>
        <p:spPr>
          <a:xfrm>
            <a:off x="483124" y="104689"/>
            <a:ext cx="11404076" cy="2031325"/>
          </a:xfrm>
          <a:prstGeom prst="rect">
            <a:avLst/>
          </a:prstGeom>
          <a:noFill/>
        </p:spPr>
        <p:txBody>
          <a:bodyPr wrap="square">
            <a:spAutoFit/>
          </a:bodyPr>
          <a:lstStyle/>
          <a:p>
            <a:pPr algn="just"/>
            <a:r>
              <a:rPr lang="uk-UA" dirty="0"/>
              <a:t>Починаючи з 2014 р., громадянське суспільство перейшло на новий етап розвитку, що характеризувався потужними організаціями, сприятливою нормативно-правовою базою для своєї діяльності, а також професійною та громадською підтримкою. Нормативно-правова база, що визначає права й функціонування ОГС, викладена в Національній стратегії сприяння розвитку громадянського суспільства. Стратегія передбачала право громадян брати участь у процесі прийняття рішень на місцевому рівні, право на інформацію, право оскаржувати рішення органів влади й проводити громадські експертизи. За допомогою таких заходів ОГС можуть посилити підзвітність державних органів і впливати на їхні дії.</a:t>
            </a:r>
          </a:p>
        </p:txBody>
      </p:sp>
      <p:sp>
        <p:nvSpPr>
          <p:cNvPr id="7" name="TextBox 6">
            <a:extLst>
              <a:ext uri="{FF2B5EF4-FFF2-40B4-BE49-F238E27FC236}">
                <a16:creationId xmlns:a16="http://schemas.microsoft.com/office/drawing/2014/main" id="{C9BE2F59-C188-FF28-5DDA-32AB21199E9B}"/>
              </a:ext>
            </a:extLst>
          </p:cNvPr>
          <p:cNvSpPr txBox="1"/>
          <p:nvPr/>
        </p:nvSpPr>
        <p:spPr>
          <a:xfrm>
            <a:off x="511797" y="2136014"/>
            <a:ext cx="11168406" cy="1200329"/>
          </a:xfrm>
          <a:prstGeom prst="rect">
            <a:avLst/>
          </a:prstGeom>
          <a:noFill/>
        </p:spPr>
        <p:txBody>
          <a:bodyPr wrap="square">
            <a:spAutoFit/>
          </a:bodyPr>
          <a:lstStyle/>
          <a:p>
            <a:pPr algn="just"/>
            <a:r>
              <a:rPr lang="uk-UA" dirty="0"/>
              <a:t>Діяльність більшості ОГС зосереджується на моніторингу роботи органів влади, </a:t>
            </a:r>
            <a:r>
              <a:rPr lang="uk-UA" dirty="0" err="1"/>
              <a:t>адвокації</a:t>
            </a:r>
            <a:r>
              <a:rPr lang="uk-UA" dirty="0"/>
              <a:t> прийняття важливих для суспільства рішень, боротьбі з корупцією, наданні допомоги армії та внутрішньо переміщеним особам і наданні соціальних послуг просвітницького характеру. Нижче наведено кілька прикладів діяльності ОГС, які мають вплив в Україні.</a:t>
            </a:r>
          </a:p>
        </p:txBody>
      </p:sp>
      <p:pic>
        <p:nvPicPr>
          <p:cNvPr id="9" name="Рисунок 8">
            <a:extLst>
              <a:ext uri="{FF2B5EF4-FFF2-40B4-BE49-F238E27FC236}">
                <a16:creationId xmlns:a16="http://schemas.microsoft.com/office/drawing/2014/main" id="{29061FDD-8CCB-21AE-F20D-E7402EB5236F}"/>
              </a:ext>
            </a:extLst>
          </p:cNvPr>
          <p:cNvPicPr>
            <a:picLocks noChangeAspect="1"/>
          </p:cNvPicPr>
          <p:nvPr/>
        </p:nvPicPr>
        <p:blipFill>
          <a:blip r:embed="rId2"/>
          <a:stretch>
            <a:fillRect/>
          </a:stretch>
        </p:blipFill>
        <p:spPr>
          <a:xfrm>
            <a:off x="65833" y="3304679"/>
            <a:ext cx="6030167" cy="3553321"/>
          </a:xfrm>
          <a:prstGeom prst="rect">
            <a:avLst/>
          </a:prstGeom>
        </p:spPr>
      </p:pic>
      <p:pic>
        <p:nvPicPr>
          <p:cNvPr id="11" name="Рисунок 10">
            <a:extLst>
              <a:ext uri="{FF2B5EF4-FFF2-40B4-BE49-F238E27FC236}">
                <a16:creationId xmlns:a16="http://schemas.microsoft.com/office/drawing/2014/main" id="{7E90B76F-AFA0-7A63-7FB5-82488E946187}"/>
              </a:ext>
            </a:extLst>
          </p:cNvPr>
          <p:cNvPicPr>
            <a:picLocks noChangeAspect="1"/>
          </p:cNvPicPr>
          <p:nvPr/>
        </p:nvPicPr>
        <p:blipFill>
          <a:blip r:embed="rId3"/>
          <a:stretch>
            <a:fillRect/>
          </a:stretch>
        </p:blipFill>
        <p:spPr>
          <a:xfrm>
            <a:off x="6124673" y="3094270"/>
            <a:ext cx="5973009" cy="1819529"/>
          </a:xfrm>
          <a:prstGeom prst="rect">
            <a:avLst/>
          </a:prstGeom>
        </p:spPr>
      </p:pic>
      <p:pic>
        <p:nvPicPr>
          <p:cNvPr id="13" name="Рисунок 12">
            <a:extLst>
              <a:ext uri="{FF2B5EF4-FFF2-40B4-BE49-F238E27FC236}">
                <a16:creationId xmlns:a16="http://schemas.microsoft.com/office/drawing/2014/main" id="{8CB29375-FDE7-1F5D-7242-59BA279C3F8A}"/>
              </a:ext>
            </a:extLst>
          </p:cNvPr>
          <p:cNvPicPr>
            <a:picLocks noChangeAspect="1"/>
          </p:cNvPicPr>
          <p:nvPr/>
        </p:nvPicPr>
        <p:blipFill>
          <a:blip r:embed="rId4"/>
          <a:stretch>
            <a:fillRect/>
          </a:stretch>
        </p:blipFill>
        <p:spPr>
          <a:xfrm>
            <a:off x="7286886" y="4913799"/>
            <a:ext cx="4810796" cy="1086002"/>
          </a:xfrm>
          <a:prstGeom prst="rect">
            <a:avLst/>
          </a:prstGeom>
        </p:spPr>
      </p:pic>
    </p:spTree>
    <p:extLst>
      <p:ext uri="{BB962C8B-B14F-4D97-AF65-F5344CB8AC3E}">
        <p14:creationId xmlns:p14="http://schemas.microsoft.com/office/powerpoint/2010/main" val="9033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BF182BA-B143-9824-5D05-7FC662F4555D}"/>
              </a:ext>
            </a:extLst>
          </p:cNvPr>
          <p:cNvPicPr>
            <a:picLocks noChangeAspect="1"/>
          </p:cNvPicPr>
          <p:nvPr/>
        </p:nvPicPr>
        <p:blipFill>
          <a:blip r:embed="rId2"/>
          <a:stretch>
            <a:fillRect/>
          </a:stretch>
        </p:blipFill>
        <p:spPr>
          <a:xfrm>
            <a:off x="131222" y="81448"/>
            <a:ext cx="5858693" cy="2905530"/>
          </a:xfrm>
          <a:prstGeom prst="rect">
            <a:avLst/>
          </a:prstGeom>
        </p:spPr>
      </p:pic>
      <p:pic>
        <p:nvPicPr>
          <p:cNvPr id="7" name="Рисунок 6">
            <a:extLst>
              <a:ext uri="{FF2B5EF4-FFF2-40B4-BE49-F238E27FC236}">
                <a16:creationId xmlns:a16="http://schemas.microsoft.com/office/drawing/2014/main" id="{2A3A4B25-9239-96E0-CAA0-56CD51C50756}"/>
              </a:ext>
            </a:extLst>
          </p:cNvPr>
          <p:cNvPicPr>
            <a:picLocks noChangeAspect="1"/>
          </p:cNvPicPr>
          <p:nvPr/>
        </p:nvPicPr>
        <p:blipFill>
          <a:blip r:embed="rId3"/>
          <a:stretch>
            <a:fillRect/>
          </a:stretch>
        </p:blipFill>
        <p:spPr>
          <a:xfrm>
            <a:off x="6096000" y="344217"/>
            <a:ext cx="5753903" cy="2229161"/>
          </a:xfrm>
          <a:prstGeom prst="rect">
            <a:avLst/>
          </a:prstGeom>
        </p:spPr>
      </p:pic>
      <p:pic>
        <p:nvPicPr>
          <p:cNvPr id="9" name="Рисунок 8">
            <a:extLst>
              <a:ext uri="{FF2B5EF4-FFF2-40B4-BE49-F238E27FC236}">
                <a16:creationId xmlns:a16="http://schemas.microsoft.com/office/drawing/2014/main" id="{F49F7ACA-EF51-7DA2-D7C2-E96890350F04}"/>
              </a:ext>
            </a:extLst>
          </p:cNvPr>
          <p:cNvPicPr>
            <a:picLocks noChangeAspect="1"/>
          </p:cNvPicPr>
          <p:nvPr/>
        </p:nvPicPr>
        <p:blipFill>
          <a:blip r:embed="rId4"/>
          <a:stretch>
            <a:fillRect/>
          </a:stretch>
        </p:blipFill>
        <p:spPr>
          <a:xfrm>
            <a:off x="2999942" y="2847894"/>
            <a:ext cx="5973009" cy="1162212"/>
          </a:xfrm>
          <a:prstGeom prst="rect">
            <a:avLst/>
          </a:prstGeom>
        </p:spPr>
      </p:pic>
      <p:pic>
        <p:nvPicPr>
          <p:cNvPr id="11" name="Рисунок 10">
            <a:extLst>
              <a:ext uri="{FF2B5EF4-FFF2-40B4-BE49-F238E27FC236}">
                <a16:creationId xmlns:a16="http://schemas.microsoft.com/office/drawing/2014/main" id="{86C5418B-9760-CC15-5E6F-C9C905CA984E}"/>
              </a:ext>
            </a:extLst>
          </p:cNvPr>
          <p:cNvPicPr>
            <a:picLocks noChangeAspect="1"/>
          </p:cNvPicPr>
          <p:nvPr/>
        </p:nvPicPr>
        <p:blipFill>
          <a:blip r:embed="rId5"/>
          <a:stretch>
            <a:fillRect/>
          </a:stretch>
        </p:blipFill>
        <p:spPr>
          <a:xfrm>
            <a:off x="2999942" y="3951188"/>
            <a:ext cx="5849166" cy="543001"/>
          </a:xfrm>
          <a:prstGeom prst="rect">
            <a:avLst/>
          </a:prstGeom>
        </p:spPr>
      </p:pic>
    </p:spTree>
    <p:extLst>
      <p:ext uri="{BB962C8B-B14F-4D97-AF65-F5344CB8AC3E}">
        <p14:creationId xmlns:p14="http://schemas.microsoft.com/office/powerpoint/2010/main" val="400560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A2FB308-64D2-94A2-C84D-728007D16981}"/>
              </a:ext>
            </a:extLst>
          </p:cNvPr>
          <p:cNvPicPr>
            <a:picLocks noChangeAspect="1"/>
          </p:cNvPicPr>
          <p:nvPr/>
        </p:nvPicPr>
        <p:blipFill>
          <a:blip r:embed="rId2"/>
          <a:stretch>
            <a:fillRect/>
          </a:stretch>
        </p:blipFill>
        <p:spPr>
          <a:xfrm>
            <a:off x="3561996" y="0"/>
            <a:ext cx="5068007" cy="733527"/>
          </a:xfrm>
          <a:prstGeom prst="rect">
            <a:avLst/>
          </a:prstGeom>
        </p:spPr>
      </p:pic>
      <p:sp>
        <p:nvSpPr>
          <p:cNvPr id="7" name="TextBox 6">
            <a:extLst>
              <a:ext uri="{FF2B5EF4-FFF2-40B4-BE49-F238E27FC236}">
                <a16:creationId xmlns:a16="http://schemas.microsoft.com/office/drawing/2014/main" id="{35F7AE4F-89C6-CCB1-56C5-A26AB0000F18}"/>
              </a:ext>
            </a:extLst>
          </p:cNvPr>
          <p:cNvSpPr txBox="1"/>
          <p:nvPr/>
        </p:nvSpPr>
        <p:spPr>
          <a:xfrm>
            <a:off x="379429" y="661616"/>
            <a:ext cx="11394649" cy="3416320"/>
          </a:xfrm>
          <a:prstGeom prst="rect">
            <a:avLst/>
          </a:prstGeom>
          <a:noFill/>
        </p:spPr>
        <p:txBody>
          <a:bodyPr wrap="square">
            <a:spAutoFit/>
          </a:bodyPr>
          <a:lstStyle/>
          <a:p>
            <a:pPr algn="just"/>
            <a:r>
              <a:rPr lang="uk-UA" dirty="0"/>
              <a:t>Довіра до громадянського суспільства зростає завдяки його продуктивності та ефективності. Зокрема на сьогодні «Реанімаційний пакет реформ» (РПР), коаліція НУО та експертів, створена у 2014 р., залишається одним із найвпливовіших інструментів </a:t>
            </a:r>
            <a:r>
              <a:rPr lang="uk-UA" dirty="0" err="1"/>
              <a:t>адвокації</a:t>
            </a:r>
            <a:r>
              <a:rPr lang="uk-UA" dirty="0"/>
              <a:t> реформ в Україні. Експерти коаліції співпрацюють у робочих групах, розробляють </a:t>
            </a:r>
            <a:r>
              <a:rPr lang="uk-UA" dirty="0" err="1"/>
              <a:t>законопроекти</a:t>
            </a:r>
            <a:r>
              <a:rPr lang="uk-UA" dirty="0"/>
              <a:t> й намагаються сприяти прийняттю законів у різних сферах, зокрема публічного врядування, протидії корупції, децентралізації, реформи правоохоронних органів, судочинства, виборчого законодавства, економічного розвитку тощо. За допомогою лобіювання та співпраці з державними органами РПР успішно виступав за прийняття низки законів, у тому числі тих, що передбачають запуск незалежного державного мовлення, автономію університетів, покращення доступу до інформації, створення незалежної системи слідчих органів, що спеціалізуються на корупції серед посадовців високого рівня (Національне антикорупційне бюро України та Спеціалізована антикорупційна прокуратура), запуск системи державних </a:t>
            </a:r>
            <a:r>
              <a:rPr lang="uk-UA" dirty="0" err="1"/>
              <a:t>закупівель</a:t>
            </a:r>
            <a:r>
              <a:rPr lang="uk-UA" dirty="0"/>
              <a:t> </a:t>
            </a:r>
            <a:r>
              <a:rPr lang="en-US" dirty="0"/>
              <a:t>Prozorro, </a:t>
            </a:r>
            <a:r>
              <a:rPr lang="uk-UA" dirty="0"/>
              <a:t>створення Національного агентства з запобігання корупції та запровадження електронної системи декларування доходів і майна державних службовців.</a:t>
            </a:r>
          </a:p>
        </p:txBody>
      </p:sp>
      <p:sp>
        <p:nvSpPr>
          <p:cNvPr id="9" name="TextBox 8">
            <a:extLst>
              <a:ext uri="{FF2B5EF4-FFF2-40B4-BE49-F238E27FC236}">
                <a16:creationId xmlns:a16="http://schemas.microsoft.com/office/drawing/2014/main" id="{C6071592-C297-6960-8412-34E17DA663B8}"/>
              </a:ext>
            </a:extLst>
          </p:cNvPr>
          <p:cNvSpPr txBox="1"/>
          <p:nvPr/>
        </p:nvSpPr>
        <p:spPr>
          <a:xfrm>
            <a:off x="379429" y="4077936"/>
            <a:ext cx="11433142" cy="2308324"/>
          </a:xfrm>
          <a:prstGeom prst="rect">
            <a:avLst/>
          </a:prstGeom>
          <a:noFill/>
        </p:spPr>
        <p:txBody>
          <a:bodyPr wrap="square">
            <a:spAutoFit/>
          </a:bodyPr>
          <a:lstStyle/>
          <a:p>
            <a:pPr algn="just"/>
            <a:r>
              <a:rPr lang="uk-UA" dirty="0"/>
              <a:t>Європейська Бізнес-Асоціація − ще один приклад організації громадянського суспільства, яка є найбільшою та найвпливовішою групою лобіювання, до складу якої входить майже 900 учасників і яка працює над покращенням правового середовища для бізнесу. Вона була створена в 1999 р. з метою поліпшення законодавчого середовища для бізнесу в Україні й заснування платформи, в рамках якої учасники можуть обговорити і спільні проблеми та знайти рішення для них. Вона налагодила стосунки із численними великими компаніями, і її діяльність спрямована на захист інтересів закордонних і вітчизняних інвесторів, стимулювання співпраці провідних компаній між собою, допомогу підприємствам у здобутті помітних позицій на ринку України, надання компаніям-учасникам усебічної й повної інформації про різні аспекти розвитку країни та її регуляторне середовище.</a:t>
            </a:r>
          </a:p>
        </p:txBody>
      </p:sp>
    </p:spTree>
    <p:extLst>
      <p:ext uri="{BB962C8B-B14F-4D97-AF65-F5344CB8AC3E}">
        <p14:creationId xmlns:p14="http://schemas.microsoft.com/office/powerpoint/2010/main" val="288164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BDEE914-012C-BA77-4222-72EBF75872F1}"/>
              </a:ext>
            </a:extLst>
          </p:cNvPr>
          <p:cNvPicPr>
            <a:picLocks noChangeAspect="1"/>
          </p:cNvPicPr>
          <p:nvPr/>
        </p:nvPicPr>
        <p:blipFill>
          <a:blip r:embed="rId2"/>
          <a:stretch>
            <a:fillRect/>
          </a:stretch>
        </p:blipFill>
        <p:spPr>
          <a:xfrm>
            <a:off x="3843919" y="0"/>
            <a:ext cx="4334480" cy="647790"/>
          </a:xfrm>
          <a:prstGeom prst="rect">
            <a:avLst/>
          </a:prstGeom>
        </p:spPr>
      </p:pic>
      <p:sp>
        <p:nvSpPr>
          <p:cNvPr id="7" name="TextBox 6">
            <a:extLst>
              <a:ext uri="{FF2B5EF4-FFF2-40B4-BE49-F238E27FC236}">
                <a16:creationId xmlns:a16="http://schemas.microsoft.com/office/drawing/2014/main" id="{B642CC6D-77D0-69B4-FC61-CC8BB72B8554}"/>
              </a:ext>
            </a:extLst>
          </p:cNvPr>
          <p:cNvSpPr txBox="1"/>
          <p:nvPr/>
        </p:nvSpPr>
        <p:spPr>
          <a:xfrm>
            <a:off x="271414" y="647790"/>
            <a:ext cx="11649172" cy="2308324"/>
          </a:xfrm>
          <a:prstGeom prst="rect">
            <a:avLst/>
          </a:prstGeom>
          <a:noFill/>
        </p:spPr>
        <p:txBody>
          <a:bodyPr wrap="square">
            <a:spAutoFit/>
          </a:bodyPr>
          <a:lstStyle/>
          <a:p>
            <a:pPr algn="just"/>
            <a:r>
              <a:rPr lang="uk-UA" dirty="0"/>
              <a:t>Незважаючи на численні позитивні зрушення в розвитку громадянського суспільства в Україні, на сьогодні потрібно дати відповідь на багато викликів, щоб повною мірою реалізувати його потенціал. Серед цих проблем є слабка співпраця між органами влади й громадянським суспільством, повільне просування реформ, обмежені ресурси та низький рівень залучення громадськості. Основне фінансування для ОГС надходить із зовнішніх джерел.145 Обмежена державна підтримка й залежність від іноземних донорів ускладнюють сталий розвиток сектора. Через брак фінансових ресурсів більшість місцевих активістів громадянського суспільства не беруть участь в роботі ОГС на умовах повної зайнятості, а присвячують громадській роботі лише незначну частину свого часу, нерідко на волонтерських засадах.</a:t>
            </a:r>
          </a:p>
        </p:txBody>
      </p:sp>
      <p:sp>
        <p:nvSpPr>
          <p:cNvPr id="9" name="TextBox 8">
            <a:extLst>
              <a:ext uri="{FF2B5EF4-FFF2-40B4-BE49-F238E27FC236}">
                <a16:creationId xmlns:a16="http://schemas.microsoft.com/office/drawing/2014/main" id="{C0386683-F873-CE38-7379-FBB989356DEA}"/>
              </a:ext>
            </a:extLst>
          </p:cNvPr>
          <p:cNvSpPr txBox="1"/>
          <p:nvPr/>
        </p:nvSpPr>
        <p:spPr>
          <a:xfrm>
            <a:off x="671660" y="3164681"/>
            <a:ext cx="10913882" cy="2031325"/>
          </a:xfrm>
          <a:prstGeom prst="rect">
            <a:avLst/>
          </a:prstGeom>
          <a:noFill/>
        </p:spPr>
        <p:txBody>
          <a:bodyPr wrap="square">
            <a:spAutoFit/>
          </a:bodyPr>
          <a:lstStyle/>
          <a:p>
            <a:pPr algn="just"/>
            <a:r>
              <a:rPr lang="uk-UA" dirty="0"/>
              <a:t>Незважаючи на право активістів громадянського суспільства проводити громадську експертизу актів органів виконавчої влади та місцевого </a:t>
            </a:r>
            <a:r>
              <a:rPr lang="uk-UA" dirty="0" err="1"/>
              <a:t>самовряування</a:t>
            </a:r>
            <a:r>
              <a:rPr lang="uk-UA" dirty="0"/>
              <a:t>, зокрема актів у сфері регулювання діяльності неурядових організацій, ОГС інколи не мають можливості взяти участь у проведенні такої експертизи, що негативно впливає на якість прийнятих актів, які не відповідають кращим стандартам і практикам. Як приклад можна навести прийняття без громадських консультацій вимог щодо декларування активів антикорупційними активістами, причому ці вимоги є порушенням прав людини й зазнають серйозної критики з боку українського громадянського суспільства та міжнародної спільноти.</a:t>
            </a:r>
          </a:p>
        </p:txBody>
      </p:sp>
    </p:spTree>
    <p:extLst>
      <p:ext uri="{BB962C8B-B14F-4D97-AF65-F5344CB8AC3E}">
        <p14:creationId xmlns:p14="http://schemas.microsoft.com/office/powerpoint/2010/main" val="177151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F9025FE-326F-0056-C79B-5E6CF4E47549}"/>
              </a:ext>
            </a:extLst>
          </p:cNvPr>
          <p:cNvPicPr>
            <a:picLocks noChangeAspect="1"/>
          </p:cNvPicPr>
          <p:nvPr/>
        </p:nvPicPr>
        <p:blipFill>
          <a:blip r:embed="rId2"/>
          <a:srcRect t="14251"/>
          <a:stretch>
            <a:fillRect/>
          </a:stretch>
        </p:blipFill>
        <p:spPr>
          <a:xfrm>
            <a:off x="3591612" y="1"/>
            <a:ext cx="4800731" cy="856836"/>
          </a:xfrm>
          <a:prstGeom prst="rect">
            <a:avLst/>
          </a:prstGeom>
        </p:spPr>
      </p:pic>
      <p:sp>
        <p:nvSpPr>
          <p:cNvPr id="7" name="TextBox 6">
            <a:extLst>
              <a:ext uri="{FF2B5EF4-FFF2-40B4-BE49-F238E27FC236}">
                <a16:creationId xmlns:a16="http://schemas.microsoft.com/office/drawing/2014/main" id="{D919FD7E-1C56-8CB9-F805-339ADE3EACCD}"/>
              </a:ext>
            </a:extLst>
          </p:cNvPr>
          <p:cNvSpPr txBox="1"/>
          <p:nvPr/>
        </p:nvSpPr>
        <p:spPr>
          <a:xfrm>
            <a:off x="407710" y="764509"/>
            <a:ext cx="11413502" cy="923330"/>
          </a:xfrm>
          <a:prstGeom prst="rect">
            <a:avLst/>
          </a:prstGeom>
          <a:noFill/>
        </p:spPr>
        <p:txBody>
          <a:bodyPr wrap="square">
            <a:spAutoFit/>
          </a:bodyPr>
          <a:lstStyle/>
          <a:p>
            <a:pPr algn="just"/>
            <a:r>
              <a:rPr lang="uk-UA" dirty="0"/>
              <a:t>У суспільстві існує багато проблем, які можуть бути вирішені ефективніше, якщо люди об’єднаються, щоб працювати разом. Іноді організації, до яких людина може приєднатися, вже існують, а буває і так, що потрібні нові організації або підходи. Прочитайте кожен із наведених нижче прикладів і дайте відповіді на питання після них.</a:t>
            </a:r>
          </a:p>
        </p:txBody>
      </p:sp>
      <p:pic>
        <p:nvPicPr>
          <p:cNvPr id="9" name="Рисунок 8">
            <a:extLst>
              <a:ext uri="{FF2B5EF4-FFF2-40B4-BE49-F238E27FC236}">
                <a16:creationId xmlns:a16="http://schemas.microsoft.com/office/drawing/2014/main" id="{D11B8C7D-21D4-4F73-269F-71C1027B51A0}"/>
              </a:ext>
            </a:extLst>
          </p:cNvPr>
          <p:cNvPicPr>
            <a:picLocks noChangeAspect="1"/>
          </p:cNvPicPr>
          <p:nvPr/>
        </p:nvPicPr>
        <p:blipFill>
          <a:blip r:embed="rId3"/>
          <a:stretch>
            <a:fillRect/>
          </a:stretch>
        </p:blipFill>
        <p:spPr>
          <a:xfrm>
            <a:off x="3496839" y="1616589"/>
            <a:ext cx="4895504" cy="688937"/>
          </a:xfrm>
          <a:prstGeom prst="rect">
            <a:avLst/>
          </a:prstGeom>
        </p:spPr>
      </p:pic>
      <p:sp>
        <p:nvSpPr>
          <p:cNvPr id="11" name="TextBox 10">
            <a:extLst>
              <a:ext uri="{FF2B5EF4-FFF2-40B4-BE49-F238E27FC236}">
                <a16:creationId xmlns:a16="http://schemas.microsoft.com/office/drawing/2014/main" id="{D3D7BCF8-8C89-24AD-CDBC-38203D23FDCD}"/>
              </a:ext>
            </a:extLst>
          </p:cNvPr>
          <p:cNvSpPr txBox="1"/>
          <p:nvPr/>
        </p:nvSpPr>
        <p:spPr>
          <a:xfrm>
            <a:off x="245097" y="2201832"/>
            <a:ext cx="11602534" cy="4801314"/>
          </a:xfrm>
          <a:prstGeom prst="rect">
            <a:avLst/>
          </a:prstGeom>
          <a:noFill/>
        </p:spPr>
        <p:txBody>
          <a:bodyPr wrap="square">
            <a:spAutoFit/>
          </a:bodyPr>
          <a:lstStyle/>
          <a:p>
            <a:pPr algn="just"/>
            <a:r>
              <a:rPr lang="uk-UA" dirty="0"/>
              <a:t>Хмельницький молодіжний клуб розвитку (ХМКР) – неприбуткова організація, заснована у 2013 році, безпосередньо перед Євромайданом; на її створення надихнула власна маленька «революція» в Хмельницькому. В 2012 році місцеві чиновники та бізнесмени вирішили побудувати житловий комплекс в єдиній прибережній зеленій зоні річки Південний Буг у центрі міста. Цей прецедент став для молоді закликом для дій та захисту цієї території. Щоб привернути увагу ЗМІ й громадськості до проблеми, молоді люди організували проведення на цьому місці еко-фестивалю. Зараз «</a:t>
            </a:r>
            <a:r>
              <a:rPr lang="en-US" dirty="0"/>
              <a:t>Green Fest» </a:t>
            </a:r>
            <a:r>
              <a:rPr lang="uk-UA" dirty="0"/>
              <a:t>є одним з найбільших екологічних заходів у регіоні, й кожного року люди з усіх куточків області приїжджають на те саме місце, що все ще залишається зеленою зоною, яку захищають місцеві жителі. «Інколи суспільству потрібен мотиваційний поштовх від органів влади чи ще когось, як нагадування, що ми повинні слідкувати, що відбувається, щоб досягти якихось позитивних змін або запобігти прийняттю шкідливих рішень. Можливе захоплення міського пляжу та зеленої зони бізнесовою структурою і стало тим самим мотиваційним поштовхом для спільноти», − прокоментував активіст Артур </a:t>
            </a:r>
            <a:r>
              <a:rPr lang="uk-UA" dirty="0" err="1"/>
              <a:t>Кокаревич</a:t>
            </a:r>
            <a:r>
              <a:rPr lang="uk-UA" dirty="0"/>
              <a:t>. «Так, беззаперечно, Євромайдан став своєрідним «будильником» для громадянського суспільства нашого міста, але тільки для окремих людей. Наша команда «прокинулася» задовго до революції, просто місцева спільнота ще не звертала на нас уваги. Події останніх двох років в Україні кристалізувалися в нову філософію громадян – філософію турботи про інших, безкорисливої допомоги і взяття на себе відповідальності за своє місто. Я впевнений, що це ще не кінець, для нас це просто постійний процес розвитку, який розпочався ще до революції. Про це ми говорили зі сцени Євромайдану, і саме це ми робимо зараз», − прокоментував керівник Хмельницького молодіжного клубу розвитку Степан Кушнір</a:t>
            </a:r>
          </a:p>
        </p:txBody>
      </p:sp>
    </p:spTree>
    <p:extLst>
      <p:ext uri="{BB962C8B-B14F-4D97-AF65-F5344CB8AC3E}">
        <p14:creationId xmlns:p14="http://schemas.microsoft.com/office/powerpoint/2010/main" val="186114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9A2D51-FD5A-793E-AC7A-3C8802543CAE}"/>
              </a:ext>
            </a:extLst>
          </p:cNvPr>
          <p:cNvPicPr>
            <a:picLocks noChangeAspect="1"/>
          </p:cNvPicPr>
          <p:nvPr/>
        </p:nvPicPr>
        <p:blipFill>
          <a:blip r:embed="rId2"/>
          <a:stretch>
            <a:fillRect/>
          </a:stretch>
        </p:blipFill>
        <p:spPr>
          <a:xfrm>
            <a:off x="3006298" y="0"/>
            <a:ext cx="5877745" cy="819264"/>
          </a:xfrm>
          <a:prstGeom prst="rect">
            <a:avLst/>
          </a:prstGeom>
        </p:spPr>
      </p:pic>
      <p:sp>
        <p:nvSpPr>
          <p:cNvPr id="7" name="TextBox 6">
            <a:extLst>
              <a:ext uri="{FF2B5EF4-FFF2-40B4-BE49-F238E27FC236}">
                <a16:creationId xmlns:a16="http://schemas.microsoft.com/office/drawing/2014/main" id="{951FD07B-4072-0959-859E-83D1C40CF862}"/>
              </a:ext>
            </a:extLst>
          </p:cNvPr>
          <p:cNvSpPr txBox="1"/>
          <p:nvPr/>
        </p:nvSpPr>
        <p:spPr>
          <a:xfrm>
            <a:off x="351148" y="668436"/>
            <a:ext cx="11734014" cy="4524315"/>
          </a:xfrm>
          <a:prstGeom prst="rect">
            <a:avLst/>
          </a:prstGeom>
          <a:noFill/>
        </p:spPr>
        <p:txBody>
          <a:bodyPr wrap="square">
            <a:spAutoFit/>
          </a:bodyPr>
          <a:lstStyle/>
          <a:p>
            <a:pPr algn="just"/>
            <a:r>
              <a:rPr lang="uk-UA" dirty="0"/>
              <a:t>У Вінниці досить активне й потужне громадянське суспільство, у місті діють більше сотні громадських організацій, чимало з них мають успішний досвід співпраці з міською радою завдяки конструктивній позиції з обох сторін. Відповідно, коли у 2015 році на прийом до міського голови прийшла низка громадських організацій з пропозицією спільно створити у місті простір для розвитку громадянського суспільства, ідея була підтримана. Невдовзі було знайдено приміщення у центрі міста, яке й було для цього виділено. Для того, щоб розробити концепцію Центру підтримки громадянського суспільства (у подальшому він отримає назву Хаб «Місто змістів») громадські організації Вінниці об’єднались у робочу групу та близько </a:t>
            </a:r>
            <a:r>
              <a:rPr lang="uk-UA" dirty="0" err="1"/>
              <a:t>півроку</a:t>
            </a:r>
            <a:r>
              <a:rPr lang="uk-UA" dirty="0"/>
              <a:t> напрацьовували можливу модель роботи та дизайн майбутнього приміщення. Для врахування якомога більшої кількості думок та ідей наприкінці 2016 року було проведено загальноміський форум «Точки взаємодії», на якому відбулося обговорення. Протягом 2017 року у приміщенні тривали ремонтно-реставраційні роботі, які були профінансовані з міського бюджету. На початку 2018 року Хаб відкрив свої двері для громадськості, і в ньому почали проводитися різноманітні заходи. Паралельно з цим громадські організації почали напрацьовувати стратегію розвитку Хабу, його бізнес-модель, бренд і комунікаційну стратегію. Для цього було проведено низку публічних консультацій з громадськістю, у яких у підсумку взяли участь більше </a:t>
            </a:r>
            <a:r>
              <a:rPr lang="uk-UA" dirty="0" err="1"/>
              <a:t>півсотні</a:t>
            </a:r>
            <a:r>
              <a:rPr lang="uk-UA" dirty="0"/>
              <a:t> громадських організацій Вінниці. Для подальшої координації дій, ухвалення спільних рішень і розділення відповідальності за розвиток Хабу «Місто змістів» 29 громадських організацій міста об’єдналися у Громадську спілку «Місто змістів»</a:t>
            </a:r>
          </a:p>
        </p:txBody>
      </p:sp>
      <p:sp>
        <p:nvSpPr>
          <p:cNvPr id="9" name="TextBox 8">
            <a:extLst>
              <a:ext uri="{FF2B5EF4-FFF2-40B4-BE49-F238E27FC236}">
                <a16:creationId xmlns:a16="http://schemas.microsoft.com/office/drawing/2014/main" id="{0C1DCE93-A117-562B-C52A-C42B58A75154}"/>
              </a:ext>
            </a:extLst>
          </p:cNvPr>
          <p:cNvSpPr txBox="1"/>
          <p:nvPr/>
        </p:nvSpPr>
        <p:spPr>
          <a:xfrm>
            <a:off x="351148" y="5063906"/>
            <a:ext cx="11489704" cy="1477328"/>
          </a:xfrm>
          <a:prstGeom prst="rect">
            <a:avLst/>
          </a:prstGeom>
          <a:noFill/>
        </p:spPr>
        <p:txBody>
          <a:bodyPr wrap="square">
            <a:spAutoFit/>
          </a:bodyPr>
          <a:lstStyle/>
          <a:p>
            <a:pPr algn="just"/>
            <a:r>
              <a:rPr lang="uk-UA" dirty="0"/>
              <a:t>Загалом протягом 2018 року у Хабі відбулося 365 заходів, організаторами яких виступали як місцеві, так і всеукраїнські громадські організації, а також департаменти міської ради, комунальні установи і міжнародні фонди. В Хабі проходили засідання робочих груп, громадські обговорення, розроблялися міські програми і стратегії, організовувалися тренінги, лекторії, презентації досліджень, кінопокази, події у форматі </a:t>
            </a:r>
            <a:r>
              <a:rPr lang="en-US" dirty="0"/>
              <a:t>TED </a:t>
            </a:r>
            <a:r>
              <a:rPr lang="uk-UA" dirty="0"/>
              <a:t>тощо. Ці заходи стосувалися багатьох тем, включаючи освіту, ґендерну рівність, громадянську участь, права людини тощо.</a:t>
            </a:r>
          </a:p>
        </p:txBody>
      </p:sp>
    </p:spTree>
    <p:extLst>
      <p:ext uri="{BB962C8B-B14F-4D97-AF65-F5344CB8AC3E}">
        <p14:creationId xmlns:p14="http://schemas.microsoft.com/office/powerpoint/2010/main" val="383493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BEF539-462B-0399-05E0-683A38CEFA17}"/>
              </a:ext>
            </a:extLst>
          </p:cNvPr>
          <p:cNvSpPr txBox="1"/>
          <p:nvPr/>
        </p:nvSpPr>
        <p:spPr>
          <a:xfrm>
            <a:off x="435990" y="216968"/>
            <a:ext cx="6094428" cy="2585323"/>
          </a:xfrm>
          <a:prstGeom prst="rect">
            <a:avLst/>
          </a:prstGeom>
          <a:noFill/>
        </p:spPr>
        <p:txBody>
          <a:bodyPr wrap="square">
            <a:spAutoFit/>
          </a:bodyPr>
          <a:lstStyle/>
          <a:p>
            <a:pPr algn="just"/>
            <a:r>
              <a:rPr lang="uk-UA" dirty="0"/>
              <a:t>Четвертий президент США Джеймс </a:t>
            </a:r>
            <a:r>
              <a:rPr lang="uk-UA" dirty="0" err="1"/>
              <a:t>Медісон</a:t>
            </a:r>
            <a:r>
              <a:rPr lang="uk-UA" dirty="0"/>
              <a:t> (роки правління 1809-1817) був одним із батьків-засновників американської демократії й непохитним прихильником Конституції США. </a:t>
            </a:r>
            <a:r>
              <a:rPr lang="uk-UA" dirty="0" err="1"/>
              <a:t>Медісон</a:t>
            </a:r>
            <a:r>
              <a:rPr lang="uk-UA" dirty="0"/>
              <a:t> глибоко вірив у систему представницького уряду й потребу громадян вільно створювати організації та об’єднуватися з іншими людьми, які поділяють їхні інтереси й цінності. Однак він також застерігав проти «</a:t>
            </a:r>
            <a:r>
              <a:rPr lang="uk-UA" dirty="0" err="1"/>
              <a:t>фракціонізму</a:t>
            </a:r>
            <a:r>
              <a:rPr lang="uk-UA" dirty="0"/>
              <a:t>», який визначив як ситуацію, коли</a:t>
            </a:r>
          </a:p>
        </p:txBody>
      </p:sp>
      <p:pic>
        <p:nvPicPr>
          <p:cNvPr id="6" name="Рисунок 5">
            <a:extLst>
              <a:ext uri="{FF2B5EF4-FFF2-40B4-BE49-F238E27FC236}">
                <a16:creationId xmlns:a16="http://schemas.microsoft.com/office/drawing/2014/main" id="{DCA7E3C8-6831-993B-13E8-6CB414233D45}"/>
              </a:ext>
            </a:extLst>
          </p:cNvPr>
          <p:cNvPicPr>
            <a:picLocks noChangeAspect="1"/>
          </p:cNvPicPr>
          <p:nvPr/>
        </p:nvPicPr>
        <p:blipFill>
          <a:blip r:embed="rId2"/>
          <a:stretch>
            <a:fillRect/>
          </a:stretch>
        </p:blipFill>
        <p:spPr>
          <a:xfrm>
            <a:off x="7104914" y="300676"/>
            <a:ext cx="4173184" cy="3128324"/>
          </a:xfrm>
          <a:prstGeom prst="rect">
            <a:avLst/>
          </a:prstGeom>
        </p:spPr>
      </p:pic>
      <p:pic>
        <p:nvPicPr>
          <p:cNvPr id="8" name="Рисунок 7">
            <a:extLst>
              <a:ext uri="{FF2B5EF4-FFF2-40B4-BE49-F238E27FC236}">
                <a16:creationId xmlns:a16="http://schemas.microsoft.com/office/drawing/2014/main" id="{01795091-E145-0B58-53EE-04D78A9B3509}"/>
              </a:ext>
            </a:extLst>
          </p:cNvPr>
          <p:cNvPicPr>
            <a:picLocks noChangeAspect="1"/>
          </p:cNvPicPr>
          <p:nvPr/>
        </p:nvPicPr>
        <p:blipFill>
          <a:blip r:embed="rId3"/>
          <a:stretch>
            <a:fillRect/>
          </a:stretch>
        </p:blipFill>
        <p:spPr>
          <a:xfrm>
            <a:off x="1989055" y="2740342"/>
            <a:ext cx="5011504" cy="823318"/>
          </a:xfrm>
          <a:prstGeom prst="rect">
            <a:avLst/>
          </a:prstGeom>
        </p:spPr>
      </p:pic>
      <p:sp>
        <p:nvSpPr>
          <p:cNvPr id="10" name="TextBox 9">
            <a:extLst>
              <a:ext uri="{FF2B5EF4-FFF2-40B4-BE49-F238E27FC236}">
                <a16:creationId xmlns:a16="http://schemas.microsoft.com/office/drawing/2014/main" id="{D882D938-3483-B787-A054-435A80844CDF}"/>
              </a:ext>
            </a:extLst>
          </p:cNvPr>
          <p:cNvSpPr txBox="1"/>
          <p:nvPr/>
        </p:nvSpPr>
        <p:spPr>
          <a:xfrm>
            <a:off x="827595" y="3778710"/>
            <a:ext cx="10536809" cy="2862322"/>
          </a:xfrm>
          <a:prstGeom prst="rect">
            <a:avLst/>
          </a:prstGeom>
          <a:noFill/>
        </p:spPr>
        <p:txBody>
          <a:bodyPr wrap="square">
            <a:spAutoFit/>
          </a:bodyPr>
          <a:lstStyle/>
          <a:p>
            <a:pPr algn="just"/>
            <a:r>
              <a:rPr lang="ru-RU" dirty="0" err="1"/>
              <a:t>Медісон</a:t>
            </a:r>
            <a:r>
              <a:rPr lang="ru-RU" dirty="0"/>
              <a:t> </a:t>
            </a:r>
            <a:r>
              <a:rPr lang="ru-RU" dirty="0" err="1"/>
              <a:t>попереджав</a:t>
            </a:r>
            <a:r>
              <a:rPr lang="ru-RU" dirty="0"/>
              <a:t> про те, </a:t>
            </a:r>
            <a:r>
              <a:rPr lang="ru-RU" dirty="0" err="1"/>
              <a:t>що</a:t>
            </a:r>
            <a:r>
              <a:rPr lang="ru-RU" dirty="0"/>
              <a:t> </a:t>
            </a:r>
            <a:r>
              <a:rPr lang="ru-RU" dirty="0" err="1"/>
              <a:t>фракції</a:t>
            </a:r>
            <a:r>
              <a:rPr lang="ru-RU" dirty="0"/>
              <a:t> </a:t>
            </a:r>
            <a:r>
              <a:rPr lang="ru-RU" dirty="0" err="1"/>
              <a:t>потенційно</a:t>
            </a:r>
            <a:r>
              <a:rPr lang="ru-RU" dirty="0"/>
              <a:t> </a:t>
            </a:r>
            <a:r>
              <a:rPr lang="ru-RU" dirty="0" err="1"/>
              <a:t>можуть</a:t>
            </a:r>
            <a:r>
              <a:rPr lang="ru-RU" dirty="0"/>
              <a:t> </a:t>
            </a:r>
            <a:r>
              <a:rPr lang="ru-RU" dirty="0" err="1"/>
              <a:t>здобути</a:t>
            </a:r>
            <a:r>
              <a:rPr lang="ru-RU" dirty="0"/>
              <a:t> </a:t>
            </a:r>
            <a:r>
              <a:rPr lang="ru-RU" dirty="0" err="1"/>
              <a:t>владу</a:t>
            </a:r>
            <a:r>
              <a:rPr lang="ru-RU" dirty="0"/>
              <a:t>, </a:t>
            </a:r>
            <a:r>
              <a:rPr lang="ru-RU" dirty="0" err="1"/>
              <a:t>якою</a:t>
            </a:r>
            <a:r>
              <a:rPr lang="ru-RU" dirty="0"/>
              <a:t> вони </a:t>
            </a:r>
            <a:r>
              <a:rPr lang="ru-RU" dirty="0" err="1"/>
              <a:t>послуговуватимуться</a:t>
            </a:r>
            <a:r>
              <a:rPr lang="ru-RU" dirty="0"/>
              <a:t> для </a:t>
            </a:r>
            <a:r>
              <a:rPr lang="ru-RU" dirty="0" err="1"/>
              <a:t>представлення</a:t>
            </a:r>
            <a:r>
              <a:rPr lang="ru-RU" dirty="0"/>
              <a:t> </a:t>
            </a:r>
            <a:r>
              <a:rPr lang="ru-RU" dirty="0" err="1"/>
              <a:t>інтересів</a:t>
            </a:r>
            <a:r>
              <a:rPr lang="ru-RU" dirty="0"/>
              <a:t> </a:t>
            </a:r>
            <a:r>
              <a:rPr lang="ru-RU" dirty="0" err="1"/>
              <a:t>невеликої</a:t>
            </a:r>
            <a:r>
              <a:rPr lang="ru-RU" dirty="0"/>
              <a:t> групи, а не для </a:t>
            </a:r>
            <a:r>
              <a:rPr lang="ru-RU" dirty="0" err="1"/>
              <a:t>загального</a:t>
            </a:r>
            <a:r>
              <a:rPr lang="ru-RU" dirty="0"/>
              <a:t> блага, </a:t>
            </a:r>
            <a:r>
              <a:rPr lang="ru-RU" dirty="0" err="1"/>
              <a:t>що</a:t>
            </a:r>
            <a:r>
              <a:rPr lang="ru-RU" dirty="0"/>
              <a:t> </a:t>
            </a:r>
            <a:r>
              <a:rPr lang="ru-RU" dirty="0" err="1"/>
              <a:t>призведе</a:t>
            </a:r>
            <a:r>
              <a:rPr lang="ru-RU" dirty="0"/>
              <a:t> до «</a:t>
            </a:r>
            <a:r>
              <a:rPr lang="ru-RU" dirty="0" err="1"/>
              <a:t>тиранії</a:t>
            </a:r>
            <a:r>
              <a:rPr lang="ru-RU" dirty="0"/>
              <a:t> </a:t>
            </a:r>
            <a:r>
              <a:rPr lang="ru-RU" dirty="0" err="1"/>
              <a:t>меншості</a:t>
            </a:r>
            <a:r>
              <a:rPr lang="ru-RU" dirty="0"/>
              <a:t>», </a:t>
            </a:r>
            <a:r>
              <a:rPr lang="ru-RU" dirty="0" err="1"/>
              <a:t>або</a:t>
            </a:r>
            <a:r>
              <a:rPr lang="ru-RU" dirty="0"/>
              <a:t> ж на </a:t>
            </a:r>
            <a:r>
              <a:rPr lang="ru-RU" dirty="0" err="1"/>
              <a:t>користь</a:t>
            </a:r>
            <a:r>
              <a:rPr lang="ru-RU" dirty="0"/>
              <a:t> тих, </a:t>
            </a:r>
            <a:r>
              <a:rPr lang="ru-RU" dirty="0" err="1"/>
              <a:t>хто</a:t>
            </a:r>
            <a:r>
              <a:rPr lang="ru-RU" dirty="0"/>
              <a:t> </a:t>
            </a:r>
            <a:r>
              <a:rPr lang="ru-RU" dirty="0" err="1"/>
              <a:t>встановлює</a:t>
            </a:r>
            <a:r>
              <a:rPr lang="ru-RU" dirty="0"/>
              <a:t> </a:t>
            </a:r>
            <a:r>
              <a:rPr lang="ru-RU" dirty="0" err="1"/>
              <a:t>владу</a:t>
            </a:r>
            <a:r>
              <a:rPr lang="ru-RU" dirty="0"/>
              <a:t> </a:t>
            </a:r>
            <a:r>
              <a:rPr lang="ru-RU" dirty="0" err="1"/>
              <a:t>більшості</a:t>
            </a:r>
            <a:r>
              <a:rPr lang="ru-RU" dirty="0"/>
              <a:t>, </a:t>
            </a:r>
            <a:r>
              <a:rPr lang="ru-RU" dirty="0" err="1"/>
              <a:t>нехтуючи</a:t>
            </a:r>
            <a:r>
              <a:rPr lang="ru-RU" dirty="0"/>
              <a:t> </a:t>
            </a:r>
            <a:r>
              <a:rPr lang="ru-RU" dirty="0" err="1"/>
              <a:t>інтересами</a:t>
            </a:r>
            <a:r>
              <a:rPr lang="ru-RU" dirty="0"/>
              <a:t> </a:t>
            </a:r>
            <a:r>
              <a:rPr lang="ru-RU" dirty="0" err="1"/>
              <a:t>меншин</a:t>
            </a:r>
            <a:r>
              <a:rPr lang="ru-RU" dirty="0"/>
              <a:t>, </a:t>
            </a:r>
            <a:r>
              <a:rPr lang="ru-RU" dirty="0" err="1"/>
              <a:t>що</a:t>
            </a:r>
            <a:r>
              <a:rPr lang="ru-RU" dirty="0"/>
              <a:t> </a:t>
            </a:r>
            <a:r>
              <a:rPr lang="uk-UA" dirty="0"/>
              <a:t>призведе до «тиранії більшості». Обидві ситуації загрожували б здоровій демократії. </a:t>
            </a:r>
            <a:r>
              <a:rPr lang="uk-UA" dirty="0" err="1"/>
              <a:t>Медісон</a:t>
            </a:r>
            <a:r>
              <a:rPr lang="uk-UA" dirty="0"/>
              <a:t> стверджував, що представницький уряд повинен мати таку структуру, щоб «кількість представників була достатньою, аби </a:t>
            </a:r>
            <a:r>
              <a:rPr lang="uk-UA" dirty="0" err="1"/>
              <a:t>убезпечуватися</a:t>
            </a:r>
            <a:r>
              <a:rPr lang="uk-UA" dirty="0"/>
              <a:t> від диктату кількох осіб; і щоб, якою б великою вона не була, цю кількість неможливо було хибно сприймати як більшість народу», отже, ця умова є запобіжником від тиранії меншості або більшості. Побоювання </a:t>
            </a:r>
            <a:r>
              <a:rPr lang="uk-UA" dirty="0" err="1"/>
              <a:t>Медісона</a:t>
            </a:r>
            <a:r>
              <a:rPr lang="uk-UA" dirty="0"/>
              <a:t> стосувалися структури влади, а не впливу ОГС, проте його застереження можуть бути доречними, особливо в системах, де сили, які просувають окремі інтереси, здатні чинити вплив на державних службовців.</a:t>
            </a:r>
          </a:p>
        </p:txBody>
      </p:sp>
    </p:spTree>
    <p:extLst>
      <p:ext uri="{BB962C8B-B14F-4D97-AF65-F5344CB8AC3E}">
        <p14:creationId xmlns:p14="http://schemas.microsoft.com/office/powerpoint/2010/main" val="642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3104C57-4898-A5AB-13A8-544279827A78}"/>
              </a:ext>
            </a:extLst>
          </p:cNvPr>
          <p:cNvPicPr>
            <a:picLocks noChangeAspect="1"/>
          </p:cNvPicPr>
          <p:nvPr/>
        </p:nvPicPr>
        <p:blipFill>
          <a:blip r:embed="rId2"/>
          <a:stretch>
            <a:fillRect/>
          </a:stretch>
        </p:blipFill>
        <p:spPr>
          <a:xfrm>
            <a:off x="2369271" y="1538832"/>
            <a:ext cx="7453458" cy="3215217"/>
          </a:xfrm>
          <a:prstGeom prst="rect">
            <a:avLst/>
          </a:prstGeom>
        </p:spPr>
      </p:pic>
    </p:spTree>
    <p:extLst>
      <p:ext uri="{BB962C8B-B14F-4D97-AF65-F5344CB8AC3E}">
        <p14:creationId xmlns:p14="http://schemas.microsoft.com/office/powerpoint/2010/main" val="4236716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02F39E4-285C-8742-A88D-A964824C7084}"/>
              </a:ext>
            </a:extLst>
          </p:cNvPr>
          <p:cNvPicPr>
            <a:picLocks noChangeAspect="1"/>
          </p:cNvPicPr>
          <p:nvPr/>
        </p:nvPicPr>
        <p:blipFill>
          <a:blip r:embed="rId2"/>
          <a:stretch>
            <a:fillRect/>
          </a:stretch>
        </p:blipFill>
        <p:spPr>
          <a:xfrm>
            <a:off x="2752627" y="855710"/>
            <a:ext cx="6396363" cy="4709411"/>
          </a:xfrm>
          <a:prstGeom prst="rect">
            <a:avLst/>
          </a:prstGeom>
        </p:spPr>
      </p:pic>
    </p:spTree>
    <p:extLst>
      <p:ext uri="{BB962C8B-B14F-4D97-AF65-F5344CB8AC3E}">
        <p14:creationId xmlns:p14="http://schemas.microsoft.com/office/powerpoint/2010/main" val="17017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DD97A4-C263-264A-67EA-4D7ABF932C97}"/>
              </a:ext>
            </a:extLst>
          </p:cNvPr>
          <p:cNvPicPr>
            <a:picLocks noChangeAspect="1"/>
          </p:cNvPicPr>
          <p:nvPr/>
        </p:nvPicPr>
        <p:blipFill>
          <a:blip r:embed="rId2"/>
          <a:stretch>
            <a:fillRect/>
          </a:stretch>
        </p:blipFill>
        <p:spPr>
          <a:xfrm>
            <a:off x="4088731" y="111447"/>
            <a:ext cx="3486637" cy="771633"/>
          </a:xfrm>
          <a:prstGeom prst="rect">
            <a:avLst/>
          </a:prstGeom>
        </p:spPr>
      </p:pic>
      <p:sp>
        <p:nvSpPr>
          <p:cNvPr id="6" name="TextBox 5">
            <a:extLst>
              <a:ext uri="{FF2B5EF4-FFF2-40B4-BE49-F238E27FC236}">
                <a16:creationId xmlns:a16="http://schemas.microsoft.com/office/drawing/2014/main" id="{2848F573-2E9A-9165-B524-3E6C2978A55B}"/>
              </a:ext>
            </a:extLst>
          </p:cNvPr>
          <p:cNvSpPr txBox="1"/>
          <p:nvPr/>
        </p:nvSpPr>
        <p:spPr>
          <a:xfrm>
            <a:off x="624526" y="883080"/>
            <a:ext cx="10961015" cy="3970318"/>
          </a:xfrm>
          <a:prstGeom prst="rect">
            <a:avLst/>
          </a:prstGeom>
          <a:noFill/>
        </p:spPr>
        <p:txBody>
          <a:bodyPr wrap="square">
            <a:spAutoFit/>
          </a:bodyPr>
          <a:lstStyle/>
          <a:p>
            <a:pPr algn="just"/>
            <a:r>
              <a:rPr lang="uk-UA" dirty="0"/>
              <a:t>«Свобода слова означає свободу і для тих, кого ви зневажаєте, і свободу до висловлення найбільш негідних думок. Це також означає, що уряд не може обирати, які погляди санкціонувати, а які забороняти».</a:t>
            </a:r>
          </a:p>
          <a:p>
            <a:pPr algn="just"/>
            <a:r>
              <a:rPr lang="uk-UA" dirty="0"/>
              <a:t> У наведеній вище цитаті вчений і публіцист Алан </a:t>
            </a:r>
            <a:r>
              <a:rPr lang="uk-UA" dirty="0" err="1"/>
              <a:t>Дершовіц</a:t>
            </a:r>
            <a:r>
              <a:rPr lang="uk-UA" dirty="0"/>
              <a:t> ще раз наголошує на необхідності поважати право інших на свободу вираження поглядів, однак він також порушує важливу проблему, на яку повинні зважати органи влади, які зобов’язані підтримувати це право. </a:t>
            </a:r>
          </a:p>
          <a:p>
            <a:pPr algn="just"/>
            <a:r>
              <a:rPr lang="uk-UA" dirty="0"/>
              <a:t>Він стверджує: «Це також означає, що уряд не може обирати, які погляди санкціонувати, а які забороняти», - говорячи про виклики, які постають перед органами влади. Як проілюстровано у вправі «Наскільки широким може бути захист свободи слова та об’єднань?», виконання цього зобов’язання може означати захист прав певної організації на та висловлення нею своїх поглядів, навіть якщо ці погляди є обурливими для більшості суспільства. </a:t>
            </a:r>
          </a:p>
          <a:p>
            <a:pPr algn="just"/>
            <a:r>
              <a:rPr lang="uk-UA" dirty="0"/>
              <a:t>Демократичні уряди несуть відповідальність за забезпечення захисту прав усіх громадян, що може означати виділення ресурсів для забезпечення цього права. Наприклад, якщо членам непопулярної організації погрожують смертю, органи влади повинні мобілізувати свої сили для розслідування та охорони цих осіб. Навіть непопулярні організації та їхні члени мають право на безпеку</a:t>
            </a:r>
          </a:p>
        </p:txBody>
      </p:sp>
    </p:spTree>
    <p:extLst>
      <p:ext uri="{BB962C8B-B14F-4D97-AF65-F5344CB8AC3E}">
        <p14:creationId xmlns:p14="http://schemas.microsoft.com/office/powerpoint/2010/main" val="379713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B4CABB7-F8AE-05DC-EC12-7EB4B3A033B6}"/>
              </a:ext>
            </a:extLst>
          </p:cNvPr>
          <p:cNvPicPr>
            <a:picLocks noChangeAspect="1"/>
          </p:cNvPicPr>
          <p:nvPr/>
        </p:nvPicPr>
        <p:blipFill>
          <a:blip r:embed="rId2"/>
          <a:stretch>
            <a:fillRect/>
          </a:stretch>
        </p:blipFill>
        <p:spPr>
          <a:xfrm>
            <a:off x="3474879" y="97656"/>
            <a:ext cx="4601217" cy="704948"/>
          </a:xfrm>
          <a:prstGeom prst="rect">
            <a:avLst/>
          </a:prstGeom>
        </p:spPr>
      </p:pic>
      <p:sp>
        <p:nvSpPr>
          <p:cNvPr id="6" name="TextBox 5">
            <a:extLst>
              <a:ext uri="{FF2B5EF4-FFF2-40B4-BE49-F238E27FC236}">
                <a16:creationId xmlns:a16="http://schemas.microsoft.com/office/drawing/2014/main" id="{8BCDB1EE-10A5-1670-5F78-FD09AFFEC3EC}"/>
              </a:ext>
            </a:extLst>
          </p:cNvPr>
          <p:cNvSpPr txBox="1"/>
          <p:nvPr/>
        </p:nvSpPr>
        <p:spPr>
          <a:xfrm>
            <a:off x="219172" y="702200"/>
            <a:ext cx="11972828" cy="1754326"/>
          </a:xfrm>
          <a:prstGeom prst="rect">
            <a:avLst/>
          </a:prstGeom>
          <a:noFill/>
        </p:spPr>
        <p:txBody>
          <a:bodyPr wrap="square">
            <a:spAutoFit/>
          </a:bodyPr>
          <a:lstStyle/>
          <a:p>
            <a:pPr algn="just"/>
            <a:r>
              <a:rPr lang="uk-UA" dirty="0"/>
              <a:t>Перша функція громадянського суспільства, на якій наголошував </a:t>
            </a:r>
            <a:r>
              <a:rPr lang="uk-UA" dirty="0" err="1"/>
              <a:t>Ларрі</a:t>
            </a:r>
            <a:r>
              <a:rPr lang="uk-UA" dirty="0"/>
              <a:t> </a:t>
            </a:r>
            <a:r>
              <a:rPr lang="uk-UA" dirty="0" err="1"/>
              <a:t>Даймонд</a:t>
            </a:r>
            <a:r>
              <a:rPr lang="uk-UA" dirty="0"/>
              <a:t> у цьому розділі, полягає в тому, щоб забезпечити «основу для обмеження державної влади». Це пояснюється необхідністю для громадянського суспільства контролювати й обмежувати здійснення влади в демократичній політичній системі. З цієї причини ОГС іноді називають «вартовими влади». У цій ролі ОГС можуть бути важливим механізмом громадського нагляду за діяльністю владних інституцій і забезпечення їх прозорості. У країнах, де розвивається демократія, ця роль громадського суспільства була надзвичайно важливою.</a:t>
            </a:r>
          </a:p>
        </p:txBody>
      </p:sp>
      <p:sp>
        <p:nvSpPr>
          <p:cNvPr id="10" name="TextBox 9">
            <a:extLst>
              <a:ext uri="{FF2B5EF4-FFF2-40B4-BE49-F238E27FC236}">
                <a16:creationId xmlns:a16="http://schemas.microsoft.com/office/drawing/2014/main" id="{A27EC545-B6C5-9ED3-8707-6CB9D8F3B8B0}"/>
              </a:ext>
            </a:extLst>
          </p:cNvPr>
          <p:cNvSpPr txBox="1"/>
          <p:nvPr/>
        </p:nvSpPr>
        <p:spPr>
          <a:xfrm>
            <a:off x="289874" y="2420694"/>
            <a:ext cx="11531338" cy="4524315"/>
          </a:xfrm>
          <a:prstGeom prst="rect">
            <a:avLst/>
          </a:prstGeom>
          <a:noFill/>
        </p:spPr>
        <p:txBody>
          <a:bodyPr wrap="square">
            <a:spAutoFit/>
          </a:bodyPr>
          <a:lstStyle/>
          <a:p>
            <a:pPr algn="just"/>
            <a:r>
              <a:rPr lang="uk-UA" dirty="0"/>
              <a:t>Доктор Карлос </a:t>
            </a:r>
            <a:r>
              <a:rPr lang="uk-UA" dirty="0" err="1"/>
              <a:t>Едуардо</a:t>
            </a:r>
            <a:r>
              <a:rPr lang="uk-UA" dirty="0"/>
              <a:t> </a:t>
            </a:r>
            <a:r>
              <a:rPr lang="uk-UA" dirty="0" err="1"/>
              <a:t>Понсе</a:t>
            </a:r>
            <a:r>
              <a:rPr lang="uk-UA" dirty="0"/>
              <a:t> </a:t>
            </a:r>
            <a:r>
              <a:rPr lang="uk-UA" dirty="0" err="1"/>
              <a:t>Сілен</a:t>
            </a:r>
            <a:r>
              <a:rPr lang="uk-UA" dirty="0"/>
              <a:t>, який досліджував зростання громадянського суспільства в країнах, що розвиваються, висловлює деякі висновки та застереження щодо цього процесу. Він виявив, що в багатьох країнах, де громадянське суспільство розвивалося й сприяло демократичним реформам, уряд реагував на це утисками. Доктор </a:t>
            </a:r>
            <a:r>
              <a:rPr lang="uk-UA" dirty="0" err="1"/>
              <a:t>Понсе</a:t>
            </a:r>
            <a:r>
              <a:rPr lang="uk-UA" dirty="0"/>
              <a:t> </a:t>
            </a:r>
            <a:r>
              <a:rPr lang="uk-UA" dirty="0" err="1"/>
              <a:t>Сілен</a:t>
            </a:r>
            <a:r>
              <a:rPr lang="uk-UA" dirty="0"/>
              <a:t> пояснює, що безпосередні заходи проти груп та окремих осіб були спрямовані на придушення й руйнування роботи ОГС.120 Ці дії включають залякування й переслідування, свавільні арешти й затримання, зникнення людей, тортури та інші акти фізичного насильства. Інші форми репресій здійснюються через національне законодавство та судову систему. Законодавчі дії часто створюють перепони для формування чи здійснення роботи ОГС, адже вони можуть передбачати проходження складних систем реєстрації, установлювати підстави для відхилення заяв і вигнання ОГС та їхніх працівників з країни. Інші законодавчі акти ускладнюють або забороняють організаціям інформувати громадськість про свою роботу або мобілізувати громадськість, обмежуючи доступ до преси або забороняючи громадські зібрання. Звіт Міжнародного центру некомерційного права (</a:t>
            </a:r>
            <a:r>
              <a:rPr lang="en-US" dirty="0"/>
              <a:t>ICNL) </a:t>
            </a:r>
            <a:r>
              <a:rPr lang="uk-UA" dirty="0"/>
              <a:t>звертає увагу на «посилення регуляторних утисків проти організацій громадянського суспільства в багатьох частинах світу». </a:t>
            </a:r>
            <a:r>
              <a:rPr lang="en-US" dirty="0"/>
              <a:t>ICNL </a:t>
            </a:r>
            <a:r>
              <a:rPr lang="uk-UA" dirty="0"/>
              <a:t>зазначає, що особливо в Латинській Америці, на Близькому Сході, у країнах колишнього Радянського Союзу та Африки неприбуткові організації зіткнулися з низкою перешкод, включно зі свавільною конфіскацією активів та об’єктів, розпуском, скасуванням ліцензій, обмеженням чи забороною на використання іноземного фінансування й залякуванням.</a:t>
            </a:r>
          </a:p>
        </p:txBody>
      </p:sp>
    </p:spTree>
    <p:extLst>
      <p:ext uri="{BB962C8B-B14F-4D97-AF65-F5344CB8AC3E}">
        <p14:creationId xmlns:p14="http://schemas.microsoft.com/office/powerpoint/2010/main" val="68137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BB29517-BF96-C2C0-54FB-18EA62099BC0}"/>
              </a:ext>
            </a:extLst>
          </p:cNvPr>
          <p:cNvPicPr>
            <a:picLocks noChangeAspect="1"/>
          </p:cNvPicPr>
          <p:nvPr/>
        </p:nvPicPr>
        <p:blipFill>
          <a:blip r:embed="rId2"/>
          <a:stretch>
            <a:fillRect/>
          </a:stretch>
        </p:blipFill>
        <p:spPr>
          <a:xfrm>
            <a:off x="3607737" y="1685795"/>
            <a:ext cx="5334744" cy="2562583"/>
          </a:xfrm>
          <a:prstGeom prst="rect">
            <a:avLst/>
          </a:prstGeom>
        </p:spPr>
      </p:pic>
    </p:spTree>
    <p:extLst>
      <p:ext uri="{BB962C8B-B14F-4D97-AF65-F5344CB8AC3E}">
        <p14:creationId xmlns:p14="http://schemas.microsoft.com/office/powerpoint/2010/main" val="380766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401B82-6658-5953-6BF6-3AE7B00AF35A}"/>
              </a:ext>
            </a:extLst>
          </p:cNvPr>
          <p:cNvSpPr txBox="1"/>
          <p:nvPr/>
        </p:nvSpPr>
        <p:spPr>
          <a:xfrm>
            <a:off x="329938" y="157654"/>
            <a:ext cx="11293311" cy="4247317"/>
          </a:xfrm>
          <a:prstGeom prst="rect">
            <a:avLst/>
          </a:prstGeom>
          <a:noFill/>
        </p:spPr>
        <p:txBody>
          <a:bodyPr wrap="square">
            <a:spAutoFit/>
          </a:bodyPr>
          <a:lstStyle/>
          <a:p>
            <a:pPr algn="just"/>
            <a:r>
              <a:rPr lang="uk-UA" dirty="0"/>
              <a:t>За радянського режиму громадянського суспільства в Україні не було, як ми вже згадували в цьому розділі. Попри існування Всесоюзної піонерської організації ім. В.І. Леніна, Всесоюзного ленінського комуністичного союзу молоді та Комуністичної партії Радянського Союзу, держава ретельно </a:t>
            </a:r>
            <a:r>
              <a:rPr lang="uk-UA" dirty="0" err="1"/>
              <a:t>моніторила</a:t>
            </a:r>
            <a:r>
              <a:rPr lang="uk-UA" dirty="0"/>
              <a:t> й контролювала цілі, організацію та дії таких груп. Для багатьох людей участь у них була не стільки добровільним вибором, скільки гарантією безпеки й певного становища в суспільстві. Тому переважна більшість українців розглядала формування добровільних об’єднань для досягнення спільних цілей як нереальну, неефективну й навіть небезпечну справу. Спроби колективних дій, навіть колективне звернення до уряду, розглядалися як злочин чи діяння проти правлячої партії. Тих, хто не погоджувався з партійною політикою, переслідували, ув’язнювали й навіть розстрілювали. Прикладом може служити Розстріляне Відродження 1920-х р., яке також називають Червоним Відродженням − рух митців, громадських діячів, які відзначалися незалежним мисленням. Вони кинули виклик радянським цінностям, які ставили потреби мас понад індивідуальними, і писали про це в своїх творах. Через це комуністичний режим їх переслідував, страчував і відправляв у заслання. Тривалий період радянського режиму й відсутність справжнього громадянського суспільства справили значний вплив на нинішнє становище громадянського суспільства в Україні. Прочитавши цей розділ підручника, вам важливо оцінити досягнутий прогрес, а також визначити, чого ще можна досягти. </a:t>
            </a:r>
          </a:p>
        </p:txBody>
      </p:sp>
      <p:sp>
        <p:nvSpPr>
          <p:cNvPr id="6" name="TextBox 5">
            <a:extLst>
              <a:ext uri="{FF2B5EF4-FFF2-40B4-BE49-F238E27FC236}">
                <a16:creationId xmlns:a16="http://schemas.microsoft.com/office/drawing/2014/main" id="{DF044259-E4F2-6A4F-1D4F-9DACBEDC190F}"/>
              </a:ext>
            </a:extLst>
          </p:cNvPr>
          <p:cNvSpPr txBox="1"/>
          <p:nvPr/>
        </p:nvSpPr>
        <p:spPr>
          <a:xfrm>
            <a:off x="1227841" y="4836198"/>
            <a:ext cx="9245337" cy="646331"/>
          </a:xfrm>
          <a:prstGeom prst="rect">
            <a:avLst/>
          </a:prstGeom>
          <a:noFill/>
        </p:spPr>
        <p:txBody>
          <a:bodyPr wrap="square">
            <a:spAutoFit/>
          </a:bodyPr>
          <a:lstStyle/>
          <a:p>
            <a:pPr algn="just"/>
            <a:r>
              <a:rPr lang="ru-RU" dirty="0"/>
              <a:t>Перш </a:t>
            </a:r>
            <a:r>
              <a:rPr lang="ru-RU" dirty="0" err="1"/>
              <a:t>ніж</a:t>
            </a:r>
            <a:r>
              <a:rPr lang="ru-RU" dirty="0"/>
              <a:t> </a:t>
            </a:r>
            <a:r>
              <a:rPr lang="ru-RU" dirty="0" err="1"/>
              <a:t>розглядати</a:t>
            </a:r>
            <a:r>
              <a:rPr lang="ru-RU" dirty="0"/>
              <a:t> </a:t>
            </a:r>
            <a:r>
              <a:rPr lang="ru-RU" dirty="0" err="1"/>
              <a:t>сучасний</a:t>
            </a:r>
            <a:r>
              <a:rPr lang="ru-RU" dirty="0"/>
              <a:t> стан </a:t>
            </a:r>
            <a:r>
              <a:rPr lang="ru-RU" dirty="0" err="1"/>
              <a:t>громадянського</a:t>
            </a:r>
            <a:r>
              <a:rPr lang="ru-RU" dirty="0"/>
              <a:t> </a:t>
            </a:r>
            <a:r>
              <a:rPr lang="ru-RU" dirty="0" err="1"/>
              <a:t>суспільства</a:t>
            </a:r>
            <a:r>
              <a:rPr lang="ru-RU" dirty="0"/>
              <a:t> в </a:t>
            </a:r>
            <a:r>
              <a:rPr lang="ru-RU" dirty="0" err="1"/>
              <a:t>Україні</a:t>
            </a:r>
            <a:r>
              <a:rPr lang="ru-RU" dirty="0"/>
              <a:t>, </a:t>
            </a:r>
            <a:r>
              <a:rPr lang="ru-RU" dirty="0" err="1"/>
              <a:t>варто</a:t>
            </a:r>
            <a:r>
              <a:rPr lang="ru-RU" dirty="0"/>
              <a:t> </a:t>
            </a:r>
            <a:r>
              <a:rPr lang="ru-RU" dirty="0" err="1"/>
              <a:t>дослідити</a:t>
            </a:r>
            <a:r>
              <a:rPr lang="ru-RU" dirty="0"/>
              <a:t> </a:t>
            </a:r>
            <a:r>
              <a:rPr lang="ru-RU" dirty="0" err="1"/>
              <a:t>історичний</a:t>
            </a:r>
            <a:r>
              <a:rPr lang="ru-RU" dirty="0"/>
              <a:t> </a:t>
            </a:r>
            <a:r>
              <a:rPr lang="ru-RU" dirty="0" err="1"/>
              <a:t>розвиток</a:t>
            </a:r>
            <a:r>
              <a:rPr lang="ru-RU" dirty="0"/>
              <a:t> </a:t>
            </a:r>
            <a:r>
              <a:rPr lang="ru-RU" dirty="0" err="1"/>
              <a:t>громадянського</a:t>
            </a:r>
            <a:r>
              <a:rPr lang="ru-RU" dirty="0"/>
              <a:t> </a:t>
            </a:r>
            <a:r>
              <a:rPr lang="ru-RU" dirty="0" err="1"/>
              <a:t>суспільства</a:t>
            </a:r>
            <a:r>
              <a:rPr lang="ru-RU" dirty="0"/>
              <a:t> на наших землях. </a:t>
            </a:r>
            <a:endParaRPr lang="uk-UA" dirty="0"/>
          </a:p>
        </p:txBody>
      </p:sp>
    </p:spTree>
    <p:extLst>
      <p:ext uri="{BB962C8B-B14F-4D97-AF65-F5344CB8AC3E}">
        <p14:creationId xmlns:p14="http://schemas.microsoft.com/office/powerpoint/2010/main" val="60633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269B3-5EE9-45A7-AA23-9A6C261E9987}"/>
              </a:ext>
            </a:extLst>
          </p:cNvPr>
          <p:cNvSpPr txBox="1"/>
          <p:nvPr/>
        </p:nvSpPr>
        <p:spPr>
          <a:xfrm>
            <a:off x="624525" y="491214"/>
            <a:ext cx="10763053" cy="4247317"/>
          </a:xfrm>
          <a:prstGeom prst="rect">
            <a:avLst/>
          </a:prstGeom>
          <a:noFill/>
        </p:spPr>
        <p:txBody>
          <a:bodyPr wrap="square">
            <a:spAutoFit/>
          </a:bodyPr>
          <a:lstStyle/>
          <a:p>
            <a:pPr algn="just"/>
            <a:r>
              <a:rPr lang="uk-UA" dirty="0"/>
              <a:t>Громадянське суспільство на території України почало розвиватися в кінці ХІХ – на початку ХХ ст. Однак суттєві відмінності між підконтрольними свого часу Російській та Австро-Угорській імперіям частинами України також зумовлювали й різні процеси розвитку. У регіонах України, що належали до Австро-Угорської імперії, певною мірою дотримувалися верховенства прав</a:t>
            </a:r>
          </a:p>
          <a:p>
            <a:pPr algn="just"/>
            <a:r>
              <a:rPr lang="uk-UA" dirty="0"/>
              <a:t>а, що дало змогу окремим особам впливати на процес прийняття рішень в Австрії. Це сприяло подальшому розвитку громадської діяльності й привело до створення розгалуженої мережі кооперативів, освітніх спілок, політичних партій тощо. </a:t>
            </a:r>
          </a:p>
          <a:p>
            <a:pPr algn="just"/>
            <a:r>
              <a:rPr lang="uk-UA" dirty="0"/>
              <a:t>Одним із проявів українського громадянського суспільства в Західній Україні став кооперативний рух. Перший кооператив «Віра» був створений у 1894 р. в місті Перемишлі для надання селянам кредитів під низькі відсотки. У 1904 р. було створено Центральну асоціацію українських кооперативів, до складу якої входили 550 інституційних і 180 000 індивідуальних членів.126 Громадянські рухи в Наддніпрянській Україні виникли майже одночасно з тими, що організовувалися в Галичині (після реформ 1860-х р.). Ці рухи виявилися менш успішними і зосереджувалися головним чином на просвітницькій роботі. На відміну від Галичини, громадянське суспільство в Наддніпрянській Україні було сформоване в умовах постійного тиску з боку російської влади, при жорсткому регулюванні та моніторингу його дій.</a:t>
            </a:r>
          </a:p>
        </p:txBody>
      </p:sp>
      <p:sp>
        <p:nvSpPr>
          <p:cNvPr id="6" name="TextBox 5">
            <a:extLst>
              <a:ext uri="{FF2B5EF4-FFF2-40B4-BE49-F238E27FC236}">
                <a16:creationId xmlns:a16="http://schemas.microsoft.com/office/drawing/2014/main" id="{DBCD253C-DAAE-EBA6-ABBD-3E5ECB04ED46}"/>
              </a:ext>
            </a:extLst>
          </p:cNvPr>
          <p:cNvSpPr txBox="1"/>
          <p:nvPr/>
        </p:nvSpPr>
        <p:spPr>
          <a:xfrm>
            <a:off x="624525" y="4738531"/>
            <a:ext cx="10942950" cy="1754326"/>
          </a:xfrm>
          <a:prstGeom prst="rect">
            <a:avLst/>
          </a:prstGeom>
          <a:noFill/>
        </p:spPr>
        <p:txBody>
          <a:bodyPr wrap="square">
            <a:spAutoFit/>
          </a:bodyPr>
          <a:lstStyle/>
          <a:p>
            <a:pPr algn="just"/>
            <a:r>
              <a:rPr lang="ru-RU" dirty="0" err="1"/>
              <a:t>Крім</a:t>
            </a:r>
            <a:r>
              <a:rPr lang="ru-RU" dirty="0"/>
              <a:t> того, у </a:t>
            </a:r>
            <a:r>
              <a:rPr lang="ru-RU" dirty="0" err="1"/>
              <a:t>цей</a:t>
            </a:r>
            <a:r>
              <a:rPr lang="ru-RU" dirty="0"/>
              <a:t> час </a:t>
            </a:r>
            <a:r>
              <a:rPr lang="ru-RU" dirty="0" err="1"/>
              <a:t>виник</a:t>
            </a:r>
            <a:r>
              <a:rPr lang="ru-RU" dirty="0"/>
              <a:t> </a:t>
            </a:r>
            <a:r>
              <a:rPr lang="ru-RU" dirty="0" err="1"/>
              <a:t>жіночий</a:t>
            </a:r>
            <a:r>
              <a:rPr lang="ru-RU" dirty="0"/>
              <a:t> рух. На </a:t>
            </a:r>
            <a:r>
              <a:rPr lang="ru-RU" dirty="0" err="1"/>
              <a:t>Галичині</a:t>
            </a:r>
            <a:r>
              <a:rPr lang="ru-RU" dirty="0"/>
              <a:t> </a:t>
            </a:r>
            <a:r>
              <a:rPr lang="ru-RU" dirty="0" err="1"/>
              <a:t>Наталія</a:t>
            </a:r>
            <a:r>
              <a:rPr lang="ru-RU" dirty="0"/>
              <a:t> </a:t>
            </a:r>
            <a:r>
              <a:rPr lang="ru-RU" dirty="0" err="1"/>
              <a:t>Кобринська</a:t>
            </a:r>
            <a:r>
              <a:rPr lang="ru-RU" dirty="0"/>
              <a:t> </a:t>
            </a:r>
            <a:r>
              <a:rPr lang="ru-RU" dirty="0" err="1"/>
              <a:t>заснувала</a:t>
            </a:r>
            <a:r>
              <a:rPr lang="ru-RU" dirty="0"/>
              <a:t> </a:t>
            </a:r>
            <a:r>
              <a:rPr lang="ru-RU" dirty="0" err="1"/>
              <a:t>організацію</a:t>
            </a:r>
            <a:r>
              <a:rPr lang="ru-RU" dirty="0"/>
              <a:t> «</a:t>
            </a:r>
            <a:r>
              <a:rPr lang="ru-RU" dirty="0" err="1"/>
              <a:t>Товариство</a:t>
            </a:r>
            <a:r>
              <a:rPr lang="ru-RU" dirty="0"/>
              <a:t> руських </a:t>
            </a:r>
            <a:r>
              <a:rPr lang="ru-RU" dirty="0" err="1"/>
              <a:t>жінок</a:t>
            </a:r>
            <a:r>
              <a:rPr lang="ru-RU" dirty="0"/>
              <a:t>» і стала </a:t>
            </a:r>
            <a:r>
              <a:rPr lang="ru-RU" dirty="0" err="1"/>
              <a:t>однією</a:t>
            </a:r>
            <a:r>
              <a:rPr lang="ru-RU" dirty="0"/>
              <a:t> </a:t>
            </a:r>
            <a:r>
              <a:rPr lang="ru-RU" dirty="0" err="1"/>
              <a:t>із</a:t>
            </a:r>
            <a:r>
              <a:rPr lang="ru-RU" dirty="0"/>
              <a:t> </a:t>
            </a:r>
            <a:r>
              <a:rPr lang="ru-RU" dirty="0" err="1"/>
              <a:t>засновниць</a:t>
            </a:r>
            <a:r>
              <a:rPr lang="ru-RU" dirty="0"/>
              <a:t> </a:t>
            </a:r>
            <a:r>
              <a:rPr lang="ru-RU" dirty="0" err="1"/>
              <a:t>жіночого</a:t>
            </a:r>
            <a:r>
              <a:rPr lang="ru-RU" dirty="0"/>
              <a:t> руху на </a:t>
            </a:r>
            <a:r>
              <a:rPr lang="ru-RU" dirty="0" err="1"/>
              <a:t>Західній</a:t>
            </a:r>
            <a:r>
              <a:rPr lang="ru-RU" dirty="0"/>
              <a:t> </a:t>
            </a:r>
            <a:r>
              <a:rPr lang="ru-RU" dirty="0" err="1"/>
              <a:t>Україні</a:t>
            </a:r>
            <a:r>
              <a:rPr lang="ru-RU" dirty="0"/>
              <a:t>. </a:t>
            </a:r>
            <a:r>
              <a:rPr lang="ru-RU" dirty="0" err="1"/>
              <a:t>Товариство</a:t>
            </a:r>
            <a:r>
              <a:rPr lang="ru-RU" dirty="0"/>
              <a:t> вида </a:t>
            </a:r>
            <a:r>
              <a:rPr lang="uk-UA" dirty="0" err="1"/>
              <a:t>вало</a:t>
            </a:r>
            <a:r>
              <a:rPr lang="uk-UA" dirty="0"/>
              <a:t> літературний журнал «Перший вінок», де були зібрані оповідання </a:t>
            </a:r>
            <a:r>
              <a:rPr lang="uk-UA" dirty="0" err="1"/>
              <a:t>жінокписьменниць</a:t>
            </a:r>
            <a:r>
              <a:rPr lang="uk-UA" dirty="0"/>
              <a:t>. Іншим прикладом жіночого руху є «Союз українок», який був найбільшою жіночою організацією в Галичині. Основна мета організації − зробити українських жінок активнішими й підвищувати рівень їхньої освіти та економічні навички</a:t>
            </a:r>
          </a:p>
        </p:txBody>
      </p:sp>
    </p:spTree>
    <p:extLst>
      <p:ext uri="{BB962C8B-B14F-4D97-AF65-F5344CB8AC3E}">
        <p14:creationId xmlns:p14="http://schemas.microsoft.com/office/powerpoint/2010/main" val="355391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0B942-504F-C854-AD09-36D531620A36}"/>
              </a:ext>
            </a:extLst>
          </p:cNvPr>
          <p:cNvSpPr txBox="1"/>
          <p:nvPr/>
        </p:nvSpPr>
        <p:spPr>
          <a:xfrm>
            <a:off x="1963525" y="368666"/>
            <a:ext cx="8264950" cy="5355312"/>
          </a:xfrm>
          <a:prstGeom prst="rect">
            <a:avLst/>
          </a:prstGeom>
          <a:noFill/>
        </p:spPr>
        <p:txBody>
          <a:bodyPr wrap="square">
            <a:spAutoFit/>
          </a:bodyPr>
          <a:lstStyle/>
          <a:p>
            <a:pPr algn="just"/>
            <a:r>
              <a:rPr lang="uk-UA" dirty="0"/>
              <a:t>У Західній та Східній Україні кілька організацій зуміли набути політичної ваги та вплинути на громадсько-політичне життя. Серед цих організацій можна згадати Кирило-Мефодіївське товариство, товариство «Просвіта» і «Пласт». Усі вони були засновані як культурні спілки, але з часом почали активну суспільну й політичну діяльність. Зокрема вони працювали над національною консолідацією України й підвищенням національної самосвідомості українців. Члени «Пласту» та «Просвіти» стали засновниками перших українських політичних партій, брали участь у процесі державотворення й боролися за незалежність Української Народної Республіки та Західноукраїнської Народної Республіки. Прихід більшовиків до влади обірвав розвиток громадянського суспільства в Україні. Радянський режим намагався викорінити всі прояви громадянського суспільства. Проте деякі елементи колективної організації в Україні збереглися. Прикладом цього є Український визвольний рух, який був сформований у 1920-х р. (існував до 1950-х р.), щоб відновити незалежність України, і діяв у підпіллі. Рух об’єднав представників широкого кола політичних партій − від соціалістичних до консервативних (наприклад, Української військової організації, Організації українських націоналістів, Антибільшовицького блоку, руху Кубанських козаків та ін.). У 1941-1943 р. у Бабиному Яру був страчено 621 учасник Організації Українських Націоналістів.</a:t>
            </a:r>
          </a:p>
        </p:txBody>
      </p:sp>
    </p:spTree>
    <p:extLst>
      <p:ext uri="{BB962C8B-B14F-4D97-AF65-F5344CB8AC3E}">
        <p14:creationId xmlns:p14="http://schemas.microsoft.com/office/powerpoint/2010/main" val="209182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E8DA41-54AD-CAEA-0944-9130B709FCB3}"/>
              </a:ext>
            </a:extLst>
          </p:cNvPr>
          <p:cNvSpPr txBox="1"/>
          <p:nvPr/>
        </p:nvSpPr>
        <p:spPr>
          <a:xfrm>
            <a:off x="2868105" y="969771"/>
            <a:ext cx="6094428" cy="4524315"/>
          </a:xfrm>
          <a:prstGeom prst="rect">
            <a:avLst/>
          </a:prstGeom>
          <a:noFill/>
        </p:spPr>
        <p:txBody>
          <a:bodyPr wrap="square">
            <a:spAutoFit/>
          </a:bodyPr>
          <a:lstStyle/>
          <a:p>
            <a:pPr algn="just"/>
            <a:r>
              <a:rPr lang="uk-UA" dirty="0"/>
              <a:t>Під час «хрущовської відлиги» (1953-1964 р.) виник рух шістдесятників. Шістдесятники докладали всіх зусиль до створення організованого визвольного руху в Україні. Рух почався з політичної опозиції до комуністичного режиму, при цьому його учасники незабаром стали активістами дисидентського руху в Україні. Наприклад, вони увійшли до складу Української Гельсінської Спілки, що мала на меті захист прав і свобод громадян. Ці події сприяли тому, що в кінці 1980-х р. розвивалися такі організації, як профспілки та мистецькі спільноти. Крім того, стали з’являтися центри дозвілля, почалися екологічні протести, з’явилися рок-групи й нові музичні жанри. Усе це було першими проявами становлення громадянського суспільства, і багато людей, які брали участь у цих рухах, пізніше стали активними представниками громадянського суспільства незалежної України.</a:t>
            </a:r>
          </a:p>
        </p:txBody>
      </p:sp>
    </p:spTree>
    <p:extLst>
      <p:ext uri="{BB962C8B-B14F-4D97-AF65-F5344CB8AC3E}">
        <p14:creationId xmlns:p14="http://schemas.microsoft.com/office/powerpoint/2010/main" val="393518275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3959</Words>
  <Application>Microsoft Office PowerPoint</Application>
  <PresentationFormat>Широкий екран</PresentationFormat>
  <Paragraphs>35</Paragraphs>
  <Slides>21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21</vt:i4>
      </vt:variant>
    </vt:vector>
  </HeadingPairs>
  <TitlesOfParts>
    <vt:vector size="25" baseType="lpstr">
      <vt:lpstr>Arial</vt:lpstr>
      <vt:lpstr>Calibri</vt:lpstr>
      <vt:lpstr>Calibri Light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cp:revision>
  <dcterms:created xsi:type="dcterms:W3CDTF">2026-01-15T12:18:13Z</dcterms:created>
  <dcterms:modified xsi:type="dcterms:W3CDTF">2026-01-16T10:23:35Z</dcterms:modified>
</cp:coreProperties>
</file>