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57"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 id="305" r:id="rId25"/>
    <p:sldId id="306" r:id="rId26"/>
    <p:sldId id="307"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16.06.2014</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16.06.2014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16.06.2014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16.06.2014</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16.06.2014</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1071538" y="1428736"/>
            <a:ext cx="721520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ctr" fontAlgn="base">
              <a:spcBef>
                <a:spcPct val="0"/>
              </a:spcBef>
              <a:spcAft>
                <a:spcPct val="0"/>
              </a:spcAft>
            </a:pPr>
            <a:r>
              <a:rPr lang="uk-UA" sz="4800" b="1" dirty="0" smtClean="0">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Предмет, метод і об’єкти організації та методики </a:t>
            </a:r>
            <a:r>
              <a:rPr lang="uk-UA" sz="4800" b="1" dirty="0" smtClean="0">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аудиту</a:t>
            </a:r>
            <a:endParaRPr lang="uk-UA" sz="4800" b="1" dirty="0" smtClean="0">
              <a:effectLst>
                <a:outerShdw blurRad="38100" dist="38100" dir="2700000" algn="tl">
                  <a:srgbClr val="000000">
                    <a:alpha val="43137"/>
                  </a:srgbClr>
                </a:outerShdw>
              </a:effectLst>
              <a:latin typeface="Times New Roman" pitchFamily="18" charset="0"/>
              <a:ea typeface="Calibri" pitchFamily="34"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7158" y="714356"/>
          <a:ext cx="8358246" cy="4310624"/>
        </p:xfrm>
        <a:graphic>
          <a:graphicData uri="http://schemas.openxmlformats.org/drawingml/2006/table">
            <a:tbl>
              <a:tblPr/>
              <a:tblGrid>
                <a:gridCol w="2428892"/>
                <a:gridCol w="5929354"/>
              </a:tblGrid>
              <a:tr h="152638">
                <a:tc>
                  <a:txBody>
                    <a:bodyPr/>
                    <a:lstStyle/>
                    <a:p>
                      <a:pPr algn="ctr">
                        <a:spcAft>
                          <a:spcPts val="0"/>
                        </a:spcAft>
                      </a:pPr>
                      <a:r>
                        <a:rPr lang="uk-UA" sz="1400" b="1" i="1" dirty="0">
                          <a:latin typeface="Times New Roman" pitchFamily="18" charset="0"/>
                          <a:ea typeface="Times New Roman"/>
                          <a:cs typeface="Times New Roman" pitchFamily="18" charset="0"/>
                        </a:rPr>
                        <a:t>Класифікаційні ознаки об'єкта</a:t>
                      </a:r>
                      <a:endParaRPr lang="uk-UA" sz="1400" dirty="0">
                        <a:latin typeface="Times New Roman" pitchFamily="18" charset="0"/>
                        <a:ea typeface="Times New Roman"/>
                        <a:cs typeface="Times New Roman" pitchFamily="18" charset="0"/>
                      </a:endParaRP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b="1" i="1">
                          <a:latin typeface="Times New Roman" pitchFamily="18" charset="0"/>
                          <a:ea typeface="Times New Roman"/>
                          <a:cs typeface="Times New Roman" pitchFamily="18" charset="0"/>
                        </a:rPr>
                        <a:t>Групи об'єктів</a:t>
                      </a:r>
                      <a:endParaRPr lang="uk-UA" sz="1400">
                        <a:latin typeface="Times New Roman" pitchFamily="18" charset="0"/>
                        <a:ea typeface="Times New Roman"/>
                        <a:cs typeface="Times New Roman" pitchFamily="18" charset="0"/>
                      </a:endParaRP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434">
                <a:tc>
                  <a:txBody>
                    <a:bodyPr/>
                    <a:lstStyle/>
                    <a:p>
                      <a:pPr algn="just">
                        <a:spcAft>
                          <a:spcPts val="0"/>
                        </a:spcAft>
                      </a:pPr>
                      <a:r>
                        <a:rPr lang="uk-UA" sz="1400" dirty="0">
                          <a:latin typeface="Times New Roman" pitchFamily="18" charset="0"/>
                          <a:ea typeface="Times New Roman"/>
                          <a:cs typeface="Times New Roman" pitchFamily="18" charset="0"/>
                        </a:rPr>
                        <a:t>Види об'єктів</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latin typeface="Times New Roman" pitchFamily="18" charset="0"/>
                          <a:ea typeface="Times New Roman"/>
                          <a:cs typeface="Times New Roman" pitchFamily="18" charset="0"/>
                        </a:rPr>
                        <a:t>ресурси господарські процеси економічні результати діяльності організаційні форми управління методи управління функції управління</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434">
                <a:tc>
                  <a:txBody>
                    <a:bodyPr/>
                    <a:lstStyle/>
                    <a:p>
                      <a:pPr algn="just">
                        <a:spcAft>
                          <a:spcPts val="0"/>
                        </a:spcAft>
                      </a:pPr>
                      <a:r>
                        <a:rPr lang="uk-UA" sz="1400" dirty="0">
                          <a:latin typeface="Times New Roman" pitchFamily="18" charset="0"/>
                          <a:ea typeface="Times New Roman"/>
                          <a:cs typeface="Times New Roman" pitchFamily="18" charset="0"/>
                        </a:rPr>
                        <a:t>Складність</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latin typeface="Times New Roman" pitchFamily="18" charset="0"/>
                          <a:ea typeface="Times New Roman"/>
                          <a:cs typeface="Times New Roman" pitchFamily="18" charset="0"/>
                        </a:rPr>
                        <a:t>сукупні ресурси і господарські процеси, цілісність системи управління групи ресурсів, відносно відокремлені частини системи управління</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434">
                <a:tc>
                  <a:txBody>
                    <a:bodyPr/>
                    <a:lstStyle/>
                    <a:p>
                      <a:pPr algn="just">
                        <a:spcAft>
                          <a:spcPts val="0"/>
                        </a:spcAft>
                      </a:pPr>
                      <a:r>
                        <a:rPr lang="uk-UA" sz="1400">
                          <a:latin typeface="Times New Roman" pitchFamily="18" charset="0"/>
                          <a:ea typeface="Times New Roman"/>
                          <a:cs typeface="Times New Roman" pitchFamily="18" charset="0"/>
                        </a:rPr>
                        <a:t>Відношення до сфери діяльності</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latin typeface="Times New Roman" pitchFamily="18" charset="0"/>
                          <a:ea typeface="Times New Roman"/>
                          <a:cs typeface="Times New Roman" pitchFamily="18" charset="0"/>
                        </a:rPr>
                        <a:t>відокремлені сфери діяльності підприємства (матеріально-технічне постачання, допоміжні виробництва, обслуговування виробництва, основне виробництво тощо)</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434">
                <a:tc>
                  <a:txBody>
                    <a:bodyPr/>
                    <a:lstStyle/>
                    <a:p>
                      <a:pPr algn="just">
                        <a:spcAft>
                          <a:spcPts val="0"/>
                        </a:spcAft>
                      </a:pPr>
                      <a:r>
                        <a:rPr lang="uk-UA" sz="1400">
                          <a:latin typeface="Times New Roman" pitchFamily="18" charset="0"/>
                          <a:ea typeface="Times New Roman"/>
                          <a:cs typeface="Times New Roman" pitchFamily="18" charset="0"/>
                        </a:rPr>
                        <a:t>За часом здійснення операцій</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latin typeface="Times New Roman" pitchFamily="18" charset="0"/>
                          <a:ea typeface="Times New Roman"/>
                          <a:cs typeface="Times New Roman" pitchFamily="18" charset="0"/>
                        </a:rPr>
                        <a:t>об'єкти, стан яких оцінюється в минулому часі об'єкти, стан яких оцінюється в теперішньому часі об'єкти, стан яких оцінюється в майбутньому</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434">
                <a:tc>
                  <a:txBody>
                    <a:bodyPr/>
                    <a:lstStyle/>
                    <a:p>
                      <a:pPr algn="just">
                        <a:spcAft>
                          <a:spcPts val="0"/>
                        </a:spcAft>
                      </a:pPr>
                      <a:r>
                        <a:rPr lang="uk-UA" sz="1400">
                          <a:latin typeface="Times New Roman" pitchFamily="18" charset="0"/>
                          <a:ea typeface="Times New Roman"/>
                          <a:cs typeface="Times New Roman" pitchFamily="18" charset="0"/>
                        </a:rPr>
                        <a:t>Характер оцінки об'єкта</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latin typeface="Times New Roman" pitchFamily="18" charset="0"/>
                          <a:ea typeface="Times New Roman"/>
                          <a:cs typeface="Times New Roman" pitchFamily="18" charset="0"/>
                        </a:rPr>
                        <a:t>об'єкти, які оцінюються кількісно</a:t>
                      </a:r>
                    </a:p>
                    <a:p>
                      <a:pPr algn="just">
                        <a:spcAft>
                          <a:spcPts val="0"/>
                        </a:spcAft>
                      </a:pPr>
                      <a:r>
                        <a:rPr lang="uk-UA" sz="1400">
                          <a:latin typeface="Times New Roman" pitchFamily="18" charset="0"/>
                          <a:ea typeface="Times New Roman"/>
                          <a:cs typeface="Times New Roman" pitchFamily="18" charset="0"/>
                        </a:rPr>
                        <a:t>об'єкти, які оцінюються якісно</a:t>
                      </a:r>
                    </a:p>
                    <a:p>
                      <a:pPr algn="just">
                        <a:spcAft>
                          <a:spcPts val="0"/>
                        </a:spcAft>
                      </a:pPr>
                      <a:r>
                        <a:rPr lang="uk-UA" sz="1400">
                          <a:latin typeface="Times New Roman" pitchFamily="18" charset="0"/>
                          <a:ea typeface="Times New Roman"/>
                          <a:cs typeface="Times New Roman" pitchFamily="18" charset="0"/>
                        </a:rPr>
                        <a:t>об'єкти, які оцінюються як кількісно, так і якісно</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0551">
                <a:tc>
                  <a:txBody>
                    <a:bodyPr/>
                    <a:lstStyle/>
                    <a:p>
                      <a:pPr algn="just">
                        <a:spcAft>
                          <a:spcPts val="0"/>
                        </a:spcAft>
                      </a:pPr>
                      <a:r>
                        <a:rPr lang="uk-UA" sz="1400">
                          <a:latin typeface="Times New Roman" pitchFamily="18" charset="0"/>
                          <a:ea typeface="Times New Roman"/>
                          <a:cs typeface="Times New Roman" pitchFamily="18" charset="0"/>
                        </a:rPr>
                        <a:t>Тривалість знаходження в полі діяльності аудитора</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latin typeface="Times New Roman" pitchFamily="18" charset="0"/>
                          <a:ea typeface="Times New Roman"/>
                          <a:cs typeface="Times New Roman" pitchFamily="18" charset="0"/>
                        </a:rPr>
                        <a:t>об'єкти, які знаходяться в полі аудиторського впливу об'єкти, по яких здійснюється періодична аудиторська оцінка</a:t>
                      </a:r>
                    </a:p>
                    <a:p>
                      <a:pPr algn="just">
                        <a:spcAft>
                          <a:spcPts val="0"/>
                        </a:spcAft>
                      </a:pPr>
                      <a:r>
                        <a:rPr lang="uk-UA" sz="1400">
                          <a:latin typeface="Times New Roman" pitchFamily="18" charset="0"/>
                          <a:ea typeface="Times New Roman"/>
                          <a:cs typeface="Times New Roman" pitchFamily="18" charset="0"/>
                        </a:rPr>
                        <a:t>об'єкти, що потребують разової оцінки</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716">
                <a:tc>
                  <a:txBody>
                    <a:bodyPr/>
                    <a:lstStyle/>
                    <a:p>
                      <a:pPr algn="just">
                        <a:spcAft>
                          <a:spcPts val="0"/>
                        </a:spcAft>
                      </a:pPr>
                      <a:r>
                        <a:rPr lang="uk-UA" sz="1400">
                          <a:latin typeface="Times New Roman" pitchFamily="18" charset="0"/>
                          <a:ea typeface="Times New Roman"/>
                          <a:cs typeface="Times New Roman" pitchFamily="18" charset="0"/>
                        </a:rPr>
                        <a:t>Вид аудиту</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latin typeface="Times New Roman" pitchFamily="18" charset="0"/>
                          <a:ea typeface="Times New Roman"/>
                          <a:cs typeface="Times New Roman" pitchFamily="18" charset="0"/>
                        </a:rPr>
                        <a:t>об'єкти зовнішнього аудиту об'єкти внутрішнього аудиту</a:t>
                      </a:r>
                    </a:p>
                  </a:txBody>
                  <a:tcPr marL="63944" marR="639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5361" name="Rectangle 1"/>
          <p:cNvSpPr>
            <a:spLocks noChangeArrowheads="1"/>
          </p:cNvSpPr>
          <p:nvPr/>
        </p:nvSpPr>
        <p:spPr bwMode="auto">
          <a:xfrm>
            <a:off x="0" y="142852"/>
            <a:ext cx="7358082" cy="40011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2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Таблиця 1. </a:t>
            </a:r>
            <a:r>
              <a:rPr kumimoji="0" lang="uk-UA" sz="200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Класифікація об'єктів аудиту</a:t>
            </a:r>
            <a:endParaRPr kumimoji="0" lang="uk-UA"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42876" y="252407"/>
            <a:ext cx="8715404" cy="513986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ctr" defTabSz="914400" rtl="0" eaLnBrk="1" fontAlgn="base" latinLnBrk="0" hangingPunct="1">
              <a:lnSpc>
                <a:spcPct val="100000"/>
              </a:lnSpc>
              <a:spcBef>
                <a:spcPct val="0"/>
              </a:spcBef>
              <a:spcAft>
                <a:spcPct val="0"/>
              </a:spcAft>
              <a:buClrTx/>
              <a:buSzTx/>
              <a:buFontTx/>
              <a:buNone/>
              <a:tabLst/>
            </a:pPr>
            <a:r>
              <a:rPr kumimoji="0" lang="uk-UA"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Методика аудиту</a:t>
            </a:r>
            <a:endParaRPr kumimoji="0" lang="uk-UA" sz="1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Аудиторська діяльність включає в себе організаційне і методичне забезпечення аудиту, практичне виконання аудиторських перевірок (аудит) та надання інших аудиторських послуг. Метод будь-якої науки-це спосіб дослідження явищ, процесів, систем. В основі дослідження складних систем, до яких належить аудит, лежить діалектичний метод передбачає вивчення явищ у природі й суспільстві у взаємозв’язку та взаємозалежності, в єдності та боротьби протилежностей, що відображають об’єктивні закони дійсності. У межах діалектичного є дедуктивний та індуктивний прийоми. При першому дослідження здійснюють від загального до одиничного, при другому від одиничного до загального. Дедуктивний використовується при вивченні фінансово-господарської діяльності підприємства, оцінці напрямку та ефективності системи управління, в межах якої діє об’єкт. Застосовують і для характеристики системи внутрішнього контролю, яка включає систему бухгалтерського обліку, процедури внутрішнього контролю, середовище контролю.</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428596" y="413097"/>
            <a:ext cx="8358214"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Метод аудиту. Метод аудиторської діяльності сформувався в системі прикладних економічних наук, крім того, він характеризується використанням загальнонаукових методів дослідження, що ґрунтуються на філософських принципах.</a:t>
            </a:r>
            <a:endParaRPr kumimoji="0" lang="uk-UA"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314" name="Rectangle 2"/>
          <p:cNvSpPr>
            <a:spLocks noChangeArrowheads="1"/>
          </p:cNvSpPr>
          <p:nvPr/>
        </p:nvSpPr>
        <p:spPr bwMode="auto">
          <a:xfrm>
            <a:off x="571472" y="2699089"/>
            <a:ext cx="8072462"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Загальнонауковими методами є: аналіз і синтез, Індукція і дедукція, аналогія і моделювання, абстрагування і конкретизація, системний аналіз, функціонально-вартісний аналіз тощо.</a:t>
            </a:r>
            <a:endParaRPr kumimoji="0" lang="uk-UA"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214314" y="798498"/>
            <a:ext cx="842965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Аналіз – це метод дослідження, який стосується вивчення предмета шляхом розчленування його на складові, кожна з яких аналізується (вивчається) окремо в рамках одного цілого (аудит фінансово-господарської діяльності підприємства).</a:t>
            </a:r>
            <a:endPar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Синтез (від гр. </a:t>
            </a:r>
            <a:r>
              <a:rPr kumimoji="0" lang="uk-UA"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sinthesis</a:t>
            </a: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сполучення, поєднання, складання) – метод дослідження об'єкта в його цілісності, в єдності його частин (аудит виконання договорів на постачання товарно-матеріальних цінностей).</a:t>
            </a:r>
            <a:endParaRPr kumimoji="0" lang="uk-UA"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285752" y="488462"/>
            <a:ext cx="8286776"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Індукція (від гр.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induction</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наведення) – метод дослідження, за яким загальний висновок складається на підставі ознайомлення не зі всіма ознаками, а лише з частиною їх, тобто способом виведення висновків від окремого до загального (аудит витрат обігу здійснюється насамперед за даними аналітичного обліку, а відтак – синтетичного обліку).</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Дедукція (від лат.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deduction</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виведення) – метод дослідження, за якого спочатку вивчається стан об'єкта в цілому, а потім стан його складових елементів, тобто висновки роблять від загального до окремого (аудит фінансових результатів спочатку проводиться за даними синтетичного обліку, а потім – аналітичного обліку).</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357190" y="985423"/>
            <a:ext cx="835821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Аналогія – прийом наукових висновків, за допомогою якого досягається пізнання ознак суб'єктів на основі їх подібності з іншими. Метод аналогії, базуючись на подібності окремих сторін різних об'єктів, є основою моделювання.</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Моделювання – спосіб наукового пізнання, який ґрунтується на заміні об'єкта, що вивчається, на його аналог, модель, що містить істотні прикмети оригіналу (наприклад, стандарти).</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357190" y="789745"/>
            <a:ext cx="8358214"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Абстрагування (від лат.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abstrahere</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відволікати) – прийом відволікання, способом абстракції переходять від конкретних об'єктів до загальних понять (за перевіркою стану збереження матеріальних цінностей на окремих складах, абстрагуючись, роблять висновки щодо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гуртовні</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 цілому).</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Конкретизація (від лат.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concretus</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густий, твердий) – дослідження стану об'єктів за певними конкретними умовами існування їх (виявлення нестач в окремих магазинах).</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285720" y="180969"/>
            <a:ext cx="8501122"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Системний аналіз – вивчення об'єкта як сукупності елементів, що утворюють систему. В аудиті системний аналіз передбачає оцінку поведінки об'єктів як системи з усіма факторами, що впливають на його функціонування. Він дає змогу застосувати системний підхід до оцінки виробничої і фінансово-господарської діяльності підприємства (аналіз систем для дослідження об'єктів за умов невизначеності).</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Функціонально-вартісний аналіз – це вивчення об'єктів на стадії підготовки виробництва, що включає проектування і синтез складних систем у процесі дослідження їх функціонування (проектування й оцінювання економічної ефективності технологічних процесів тощо). Існують також власні метод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ичні</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прийоми аудиту, які можна об'єднати в групи: органолептичні, розрахунково-аналітичні, документальні, узагальнення і реалізації результатів аудиту.</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571504" y="1547328"/>
            <a:ext cx="7929586"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Органолептичні методи (від гр. </a:t>
            </a:r>
            <a:r>
              <a:rPr kumimoji="0" lang="uk-UA"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organon</a:t>
            </a:r>
            <a:r>
              <a:rPr kumimoji="0" lang="uk-UA"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знаряддя, інструмент) – це інвентаризація, контрольні заміри, вибіркові й суцільні спостереження, технологічний та хіміко-технологічний контроль, експертизи, службові розслідування, експеримент.</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500034" y="500042"/>
            <a:ext cx="7929586"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Інвентаризація – перевірка стану об'єктів органолептичним способом, тобто перевірка наявності й стану об'єкта шляхом огляду, підрахунку, зважування, обміру тощо. Практично інвентаризація – це перевірка фактичної наявності запасів, сировини, готової продукції, товарів та інших цінностей, які зіставляються з даними бухгалтерського фінансового обліку і встановлюється результат – нестача, надлишок,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пересортиця</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природний убуток.</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Контрольні замірювання робіт – прийом фактичного контролю за дотриманням норм витрачання сировини та матеріалів у виробництві, на будівництві, транспорті тощо.</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785786" y="1428736"/>
            <a:ext cx="785818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4000" b="1" dirty="0" smtClean="0">
                <a:latin typeface="Bookman Old Style" pitchFamily="18" charset="0"/>
              </a:rPr>
              <a:t>1. Предмет, метод і об’єкти аудиту</a:t>
            </a:r>
          </a:p>
          <a:p>
            <a:pPr algn="ctr"/>
            <a:endParaRPr lang="uk-UA" sz="4000" b="1" dirty="0" smtClean="0">
              <a:latin typeface="Bookman Old Style" pitchFamily="18" charset="0"/>
            </a:endParaRPr>
          </a:p>
          <a:p>
            <a:pPr algn="ctr"/>
            <a:r>
              <a:rPr lang="uk-UA" sz="4000" b="1" dirty="0" smtClean="0">
                <a:latin typeface="Bookman Old Style" pitchFamily="18" charset="0"/>
              </a:rPr>
              <a:t>2</a:t>
            </a:r>
            <a:r>
              <a:rPr lang="uk-UA" sz="4000" b="1" dirty="0" smtClean="0">
                <a:latin typeface="Bookman Old Style" pitchFamily="18" charset="0"/>
              </a:rPr>
              <a:t>. Методика аудиту</a:t>
            </a:r>
            <a:endParaRPr lang="uk-UA" sz="4000" b="1" dirty="0">
              <a:latin typeface="Bookman Old Style"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42876" y="1117571"/>
            <a:ext cx="8643966"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Вибіркові спостереження – прийоми статистичного спостереження якісних характеристик господарського процесу (при визначенні дефектів товарів, що надійшли в торгівлю).</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Суцільні спостереження – прийоми статистичного спостереження фактичного стану об'єктів (хронометраж норм виробітку, використання робочого часу за звітний період).</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571504" y="808381"/>
            <a:ext cx="8001024"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Технологічний контроль –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контроль</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якості продукції, її відповідності технічним умовам (контрольний запуск сировини і матеріалів у виробництво, що застосовується для перевірки оптимальності технології виробництва, обґрунтованості норм витрат матеріалів і повноти виходу готової продукції).</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Хімічно-технологічний контроль –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контроль</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якості сировини і матеріалів, що використовуються у виробництві продукції, а також якісних характеристик (способом лабораторного аналізу встановлюють і смакові якості продуктів харчування).</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428596" y="285728"/>
            <a:ext cx="8286776"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Експертизи – експертні оцінки, що застосовуються криміналістичними, судово-бухгалтерськими, товарознавчими та іншими експертизами, коли у складі аудиторів немає відповідних фахівців або коли за виявленими аудитом зловживаннями порушено кримінальну справу.</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Службове розслідування – сукупність прийомів перевірки дотримання службовими особами і робітниками чи службовцями нормативно-правових актів (застосовується при вивченні порушення чинного законодавства).</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Експеримент – науково поставлений дослід з метою аудиту для перевірки результатів процесів, що плануються або виконані (експеримент проводиться за чітко визначеними умовами, які дають змогу стежити за перебігом запланованого процесу).</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42876" y="168544"/>
            <a:ext cx="8715404"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Під час аудиту також використовують розрахунково-аналітичні методи (статистичні розрахунки, економіко-математичні методи, економічний аналіз тощо).</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Економічний аналіз – це система прийомів для розкриття причинних зв'язків, що зумовлюють результати явищ і процесів (середні й відносні величини, групування, індексний метод, коефіцієнти автономії, довготермінового залучення коштів, маневрування власними коштами підприємства, нагромадження амортизації, реальної вартості основних засобів, коефіцієнти ліквідності (платоспроможності) тощо). Статистичні розрахунки застосовуються при потребі відтворення реальних кількісних відношень (за їхньою допомогою розраховуються коефіцієнти трудової участі членів бригади, коефіцієнти використання обладнання, ритмічність випуску продукції тощо).</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5752" y="312550"/>
            <a:ext cx="8358214"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1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аудиті також використовують документальні способи перевірки – дослідження документів, суцільне і </a:t>
            </a:r>
            <a:r>
              <a:rPr kumimoji="0" lang="uk-UA" sz="21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несуцільне</a:t>
            </a:r>
            <a:r>
              <a:rPr kumimoji="0" lang="uk-UA" sz="21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(вибіркове) спостереження, групування недоліків, формальну й арифметичну перевірку документів, нормативну (юридичну) оцінку документально оформлених господарських операцій, логічну перевірку, зустрічну перевірку, балансовий метод, порівняння, оцінку законності й обґрунтованості господарських операцій за даними кореспонденції рахунків бухгалтерського фінансового обліку тощо. При цьому джерелами інформації є: первинні документи, у тому числі технічні носії інформації, реєстри синтетичного й аналітичного бухгалтерського фінансового обліку (книги, журнали, оборотні відомості, </a:t>
            </a:r>
            <a:r>
              <a:rPr kumimoji="0" lang="uk-UA" sz="21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нагромаджувальні</a:t>
            </a:r>
            <a:r>
              <a:rPr kumimoji="0" lang="uk-UA" sz="21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й розроблювальні таблиці, Головна книга, оборотна відомість за синтетичними рахунками та ін.); фінансова, податкова, статистична й оперативна звітність тощо.</a:t>
            </a:r>
            <a:endParaRPr kumimoji="0" lang="uk-UA" sz="21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214314" y="357166"/>
            <a:ext cx="8643966"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Дослідження документів – спосіб документальної перевірки достовірності й доцільності господарських операцій, відповідності їх законодавчим і нормативно-правовим актам.</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суцільному способі перевірці підлягають усі документи і записи у реєстрах бухгалтерського обліку та фінансової звітності (грошові документи і кошти, виписки з рахунків у банках, цінні папери і векселі, власний капітал, розрахунки за податками і платежами, доходи, товарні втрати і результати діяльності, фінансова звітність).</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Несуцільне</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спостереження (вибіркова перевірка) характеризує всю сукупність одиниць за результатами обстеження певної її частини (вибіркової сукупності), відібраної випадковим чином за правилами наукової теорії вибірки.</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42844" y="236877"/>
            <a:ext cx="8786874"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0363" algn="just"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Узагальнення і реалізація результатів аудиту – сукупність прийомів синтезування результатів аудиту і прийняття відповідних рішень </a:t>
            </a:r>
            <a:b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щодо виправлення недоліків і запобігання їх повторенню в майбутньому (групування недоліків і правопорушень, економічне </a:t>
            </a:r>
            <a:r>
              <a:rPr kumimoji="0" lang="uk-UA"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обгрунтування</a:t>
            </a: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систематизація недоліків у висновку аудитора, рішень за результатами аудиту).</a:t>
            </a:r>
          </a:p>
          <a:p>
            <a:pPr marL="0" marR="0" lvl="0" indent="450850" algn="just" defTabSz="914400" rtl="0" eaLnBrk="1" fontAlgn="base" latinLnBrk="0" hangingPunct="1">
              <a:lnSpc>
                <a:spcPct val="100000"/>
              </a:lnSpc>
              <a:spcBef>
                <a:spcPct val="0"/>
              </a:spcBef>
              <a:spcAft>
                <a:spcPct val="0"/>
              </a:spcAft>
              <a:buClrTx/>
              <a:buSzTx/>
              <a:buFontTx/>
              <a:buNone/>
              <a:tabLst/>
            </a:pPr>
            <a:endParaRPr lang="uk-UA" sz="2200" dirty="0" smtClean="0">
              <a:latin typeface="Times New Roman" pitchFamily="18"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Отже, метод аудиту – це сукупність прийомів і способів аудиту за процесами розширеного відтворення національного продукту і дотримання його законодавчого та нормативно-правового регулювання за умов ринкової економіки.</a:t>
            </a:r>
            <a:endParaRPr kumimoji="0" lang="uk-UA"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928662" y="428604"/>
            <a:ext cx="7286676"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AutoNum type="arabicPeriod"/>
              <a:tabLst/>
            </a:pPr>
            <a:r>
              <a:rPr kumimoji="0" lang="uk-UA" sz="3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Предмет, метод і об’єкти аудиту</a:t>
            </a:r>
          </a:p>
          <a:p>
            <a:pPr marL="0" marR="0" lvl="0" indent="450850" algn="l" defTabSz="914400" rtl="0" eaLnBrk="1" fontAlgn="base" latinLnBrk="0" hangingPunct="1">
              <a:lnSpc>
                <a:spcPct val="100000"/>
              </a:lnSpc>
              <a:spcBef>
                <a:spcPct val="0"/>
              </a:spcBef>
              <a:spcAft>
                <a:spcPct val="0"/>
              </a:spcAft>
              <a:buClrTx/>
              <a:buSzTx/>
              <a:buFontTx/>
              <a:buAutoNum type="arabicPeriod"/>
              <a:tabLst/>
            </a:pPr>
            <a:endParaRPr lang="uk-UA" sz="3200" b="1" i="1" dirty="0" smtClean="0">
              <a:latin typeface="Times New Roman" pitchFamily="18" charset="0"/>
              <a:ea typeface="Times New Roman" pitchFamily="18" charset="0"/>
              <a:cs typeface="Times New Roman" pitchFamily="18" charset="0"/>
            </a:endParaRPr>
          </a:p>
          <a:p>
            <a:pPr marL="0" marR="0" lvl="0" indent="450850" algn="l" defTabSz="914400" rtl="0" eaLnBrk="1" fontAlgn="base" latinLnBrk="0" hangingPunct="1">
              <a:lnSpc>
                <a:spcPct val="100000"/>
              </a:lnSpc>
              <a:spcBef>
                <a:spcPct val="0"/>
              </a:spcBef>
              <a:spcAft>
                <a:spcPct val="0"/>
              </a:spcAft>
              <a:buClrTx/>
              <a:buSzTx/>
              <a:buFontTx/>
              <a:buAutoNum type="arabicPeriod"/>
              <a:tabLst/>
            </a:pPr>
            <a:endParaRPr kumimoji="0" lang="uk-UA" sz="3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l" defTabSz="914400" rtl="0" eaLnBrk="1" fontAlgn="base" latinLnBrk="0" hangingPunct="1">
              <a:lnSpc>
                <a:spcPct val="100000"/>
              </a:lnSpc>
              <a:spcBef>
                <a:spcPct val="0"/>
              </a:spcBef>
              <a:spcAft>
                <a:spcPct val="0"/>
              </a:spcAft>
              <a:buClrTx/>
              <a:buSzTx/>
              <a:tabLst/>
            </a:pPr>
            <a:endParaRPr kumimoji="0" lang="uk-UA"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Аудит як вид діяльності має свій предмет, метод, за допомогою якого вивчає предмет, та об'єкт.</a:t>
            </a:r>
            <a:endParaRPr kumimoji="0" lang="uk-UA"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714348" y="1325107"/>
            <a:ext cx="7643866"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Предметом аудиту в загальноекономічному розумінні є фінансово господарська діяльність підприємства, а на локальному рівні – предмет аудиту залежить від об’єкта, який визначає його головну мету. </a:t>
            </a:r>
            <a:endParaRPr kumimoji="0" lang="uk-UA"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714348" y="357166"/>
            <a:ext cx="7786710" cy="452431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Предметна область аудиту</a:t>
            </a: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це вся інформація, яка досліджується аудитором з метою формування ним думки щодо повноти, достовірності й законності відображення в бухгалтерському обліку та звітності господарських фактів. До неї входять такі розділи: </a:t>
            </a:r>
            <a:endParaRPr kumimoji="0" lang="uk-UA"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засновницькі й інші загальні документи підприємства; </a:t>
            </a:r>
            <a:endParaRPr kumimoji="0" lang="uk-UA"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облікова політика підприємства; </a:t>
            </a:r>
            <a:endParaRPr kumimoji="0" lang="uk-UA"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документи по всіх рахунках та розділах бухгалтерського обліку; </a:t>
            </a:r>
            <a:endParaRPr kumimoji="0" lang="uk-UA"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фінансова звітність; </a:t>
            </a:r>
            <a:endParaRPr kumimoji="0" lang="uk-UA"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інші джерела інформації. </a:t>
            </a:r>
            <a:endParaRPr kumimoji="0" lang="uk-UA"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642910" y="572042"/>
            <a:ext cx="7786742"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Предмет аудиту конкретизується його об'єктами. Об'єктами аудиту є юридичні й фізичні особи, при цьому перевірці підлягають окремі господарські засоби і процеси, сукупність яких характеризує виробничу і фінансово-господарську діяльність підприємств і окремих посадових осіб за відповідний період, що складає поняття об'єктів контролю. До об'єктів можна віднести й економічні процеси, матеріально-технічне постачання, виробництво, збут продукції, продуктивність праці, собівартість, прибуток тощо.</a:t>
            </a:r>
            <a:endParaRPr kumimoji="0" lang="uk-UA"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42876" y="684424"/>
            <a:ext cx="8643966"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Є складні й прості об'єкти дослідження. До простих належать об'єкти, які містять декілька елементів. Наприклад, товарна продукція є простим об'єктом для контролю, але їй притаманні такі елементи: якість, асортимент, конкурентоспроможність на ринку, естетична привабливість тощо. </a:t>
            </a:r>
            <a:b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 складних належать об'єкти з невизначеною структурою, яка підлягає дослідженню. Наприклад, автоматизацію технологічного процесу відносять до складних об'єктів аудиту, на вході яких відомі затрати на впровадження, а на виході – вироблена продукція. Але ті елементи, які характеризують її, тобто фактори, що впливають на результативні показники (ефективність нової техніки), можна встановити при подальшому дослідженні із застосуванням методів економічного аналізу.</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642910" y="394154"/>
            <a:ext cx="7858148"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Об'єктами аудиту є окремі або взаємопов'язані економічні, організаційні та інші сторони функціонування системи, що вивчається, стан яких може бути оцінено кількісно та якісно. Так, до об'єктів аудиту відносять:</a:t>
            </a:r>
            <a:endPar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установчі документи;</a:t>
            </a:r>
            <a:endPar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ресурси підприємства (матеріальні, трудові);</a:t>
            </a:r>
            <a:endPar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господарські процеси;</a:t>
            </a:r>
            <a:endPar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економічні результати діяльності;</a:t>
            </a:r>
            <a:endPar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організаційні форми управління;</a:t>
            </a:r>
            <a:endPar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методи управління;</a:t>
            </a:r>
            <a:endPar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функції управління;</a:t>
            </a:r>
            <a:endPar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конкретні господарські засоби або джерела їх утворення (матеріали, паливо, готівка, статутний капітал і т.д.) тощо.</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428596" y="1546199"/>
            <a:ext cx="7858148"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Тобто об'єкти аудиту різноманітні і багатогранні, але всі вони документально обґрунтовані даними про наявність засобів підприємства та джерел їх формування (утворення). Всі об'єкти аудиту умовно можна поділити на групи за рядом ознак (табл. 1), що зумовлюють їх класифікацію.</a:t>
            </a:r>
            <a:endParaRPr kumimoji="0" lang="uk-UA"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399</TotalTime>
  <Words>1805</Words>
  <PresentationFormat>Экран (4:3)</PresentationFormat>
  <Paragraphs>89</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Открытая</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Lenovo</dc:creator>
  <cp:lastModifiedBy>Lenovo</cp:lastModifiedBy>
  <cp:revision>32</cp:revision>
  <dcterms:created xsi:type="dcterms:W3CDTF">2014-06-12T19:51:14Z</dcterms:created>
  <dcterms:modified xsi:type="dcterms:W3CDTF">2014-06-16T02:25:06Z</dcterms:modified>
</cp:coreProperties>
</file>