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48" autoAdjust="0"/>
    <p:restoredTop sz="86353" autoAdjust="0"/>
  </p:normalViewPr>
  <p:slideViewPr>
    <p:cSldViewPr>
      <p:cViewPr varScale="1">
        <p:scale>
          <a:sx n="95" d="100"/>
          <a:sy n="95" d="100"/>
        </p:scale>
        <p:origin x="-1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1399F-8E71-4681-85EC-FD7940D7918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2AE582E-2207-4341-8C86-6B36272C3302}">
      <dgm:prSet phldrT="[Текст]"/>
      <dgm:spPr/>
      <dgm:t>
        <a:bodyPr/>
        <a:lstStyle/>
        <a:p>
          <a:r>
            <a:rPr lang="uk-UA" dirty="0" smtClean="0"/>
            <a:t>Пізнавальна</a:t>
          </a:r>
          <a:endParaRPr lang="uk-UA" dirty="0"/>
        </a:p>
      </dgm:t>
    </dgm:pt>
    <dgm:pt modelId="{F47D7628-0E4D-41EF-B7B1-3F6CEC78AC83}" type="parTrans" cxnId="{1696283B-EE32-498A-95E9-74F4B05979F7}">
      <dgm:prSet/>
      <dgm:spPr/>
      <dgm:t>
        <a:bodyPr/>
        <a:lstStyle/>
        <a:p>
          <a:endParaRPr lang="uk-UA"/>
        </a:p>
      </dgm:t>
    </dgm:pt>
    <dgm:pt modelId="{9F35D0B1-A538-4BF8-8083-03775AE405DF}" type="sibTrans" cxnId="{1696283B-EE32-498A-95E9-74F4B05979F7}">
      <dgm:prSet/>
      <dgm:spPr/>
      <dgm:t>
        <a:bodyPr/>
        <a:lstStyle/>
        <a:p>
          <a:endParaRPr lang="uk-UA"/>
        </a:p>
      </dgm:t>
    </dgm:pt>
    <dgm:pt modelId="{365155DA-F654-475D-982E-ACD5F792C633}">
      <dgm:prSet phldrT="[Текст]"/>
      <dgm:spPr/>
      <dgm:t>
        <a:bodyPr/>
        <a:lstStyle/>
        <a:p>
          <a:r>
            <a:rPr lang="uk-UA" dirty="0" smtClean="0"/>
            <a:t>Методологічна</a:t>
          </a:r>
          <a:endParaRPr lang="uk-UA" dirty="0"/>
        </a:p>
      </dgm:t>
    </dgm:pt>
    <dgm:pt modelId="{8B9D8853-7F32-458B-ACFA-554255F81973}" type="parTrans" cxnId="{BABBC934-06CD-417C-8A47-B631C90C42AF}">
      <dgm:prSet/>
      <dgm:spPr/>
      <dgm:t>
        <a:bodyPr/>
        <a:lstStyle/>
        <a:p>
          <a:endParaRPr lang="uk-UA"/>
        </a:p>
      </dgm:t>
    </dgm:pt>
    <dgm:pt modelId="{089CED3B-5661-47C4-A637-A163F0A76968}" type="sibTrans" cxnId="{BABBC934-06CD-417C-8A47-B631C90C42AF}">
      <dgm:prSet/>
      <dgm:spPr/>
      <dgm:t>
        <a:bodyPr/>
        <a:lstStyle/>
        <a:p>
          <a:endParaRPr lang="uk-UA"/>
        </a:p>
      </dgm:t>
    </dgm:pt>
    <dgm:pt modelId="{FBE12C26-7AF0-4EF7-85DB-958C588ED454}">
      <dgm:prSet phldrT="[Текст]"/>
      <dgm:spPr/>
      <dgm:t>
        <a:bodyPr/>
        <a:lstStyle/>
        <a:p>
          <a:r>
            <a:rPr lang="uk-UA" dirty="0" smtClean="0"/>
            <a:t>Практична</a:t>
          </a:r>
          <a:endParaRPr lang="uk-UA" dirty="0"/>
        </a:p>
      </dgm:t>
    </dgm:pt>
    <dgm:pt modelId="{5CD178C3-ED37-4972-9F06-D874C04BF68C}" type="parTrans" cxnId="{011606F1-F4CF-43F7-8325-B389832BB95D}">
      <dgm:prSet/>
      <dgm:spPr/>
      <dgm:t>
        <a:bodyPr/>
        <a:lstStyle/>
        <a:p>
          <a:endParaRPr lang="uk-UA"/>
        </a:p>
      </dgm:t>
    </dgm:pt>
    <dgm:pt modelId="{817F45D9-C9E4-427B-99AC-F77A8280B801}" type="sibTrans" cxnId="{011606F1-F4CF-43F7-8325-B389832BB95D}">
      <dgm:prSet/>
      <dgm:spPr/>
      <dgm:t>
        <a:bodyPr/>
        <a:lstStyle/>
        <a:p>
          <a:endParaRPr lang="uk-UA"/>
        </a:p>
      </dgm:t>
    </dgm:pt>
    <dgm:pt modelId="{54E80F9F-899D-44DE-B572-8D54E1407009}">
      <dgm:prSet phldrT="[Текст]"/>
      <dgm:spPr/>
      <dgm:t>
        <a:bodyPr/>
        <a:lstStyle/>
        <a:p>
          <a:r>
            <a:rPr lang="uk-UA" dirty="0" smtClean="0"/>
            <a:t>Прогностична</a:t>
          </a:r>
          <a:endParaRPr lang="uk-UA" dirty="0"/>
        </a:p>
      </dgm:t>
    </dgm:pt>
    <dgm:pt modelId="{C6DF0924-2C4A-401C-9790-FA6BCA3BECFE}" type="parTrans" cxnId="{C9F5A3FC-80CD-430E-90F3-219E5CDE54CD}">
      <dgm:prSet/>
      <dgm:spPr/>
      <dgm:t>
        <a:bodyPr/>
        <a:lstStyle/>
        <a:p>
          <a:endParaRPr lang="uk-UA"/>
        </a:p>
      </dgm:t>
    </dgm:pt>
    <dgm:pt modelId="{D9CD8AE4-9BBA-483F-9E1C-2C27E7351F12}" type="sibTrans" cxnId="{C9F5A3FC-80CD-430E-90F3-219E5CDE54CD}">
      <dgm:prSet/>
      <dgm:spPr/>
      <dgm:t>
        <a:bodyPr/>
        <a:lstStyle/>
        <a:p>
          <a:endParaRPr lang="uk-UA"/>
        </a:p>
      </dgm:t>
    </dgm:pt>
    <dgm:pt modelId="{E5DA1386-D211-4DBA-B4B3-595B3C7417A6}" type="pres">
      <dgm:prSet presAssocID="{CB11399F-8E71-4681-85EC-FD7940D79183}" presName="linear" presStyleCnt="0">
        <dgm:presLayoutVars>
          <dgm:dir/>
          <dgm:animLvl val="lvl"/>
          <dgm:resizeHandles val="exact"/>
        </dgm:presLayoutVars>
      </dgm:prSet>
      <dgm:spPr/>
    </dgm:pt>
    <dgm:pt modelId="{56E0DACC-FAE8-4D86-BF17-AB2D9CCEB403}" type="pres">
      <dgm:prSet presAssocID="{12AE582E-2207-4341-8C86-6B36272C3302}" presName="parentLin" presStyleCnt="0"/>
      <dgm:spPr/>
    </dgm:pt>
    <dgm:pt modelId="{C8A1BC18-0FFF-4E85-9C3B-2927EC8F8CF1}" type="pres">
      <dgm:prSet presAssocID="{12AE582E-2207-4341-8C86-6B36272C3302}" presName="parentLeftMargin" presStyleLbl="node1" presStyleIdx="0" presStyleCnt="4"/>
      <dgm:spPr/>
    </dgm:pt>
    <dgm:pt modelId="{DA1ABBAE-1492-4168-8CF9-F0A57946ED87}" type="pres">
      <dgm:prSet presAssocID="{12AE582E-2207-4341-8C86-6B36272C330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3DA9C1B-D673-48CA-BDF2-0984456185B4}" type="pres">
      <dgm:prSet presAssocID="{12AE582E-2207-4341-8C86-6B36272C3302}" presName="negativeSpace" presStyleCnt="0"/>
      <dgm:spPr/>
    </dgm:pt>
    <dgm:pt modelId="{F152C015-3358-48F4-9ECC-DB07F43F7623}" type="pres">
      <dgm:prSet presAssocID="{12AE582E-2207-4341-8C86-6B36272C3302}" presName="childText" presStyleLbl="conFgAcc1" presStyleIdx="0" presStyleCnt="4">
        <dgm:presLayoutVars>
          <dgm:bulletEnabled val="1"/>
        </dgm:presLayoutVars>
      </dgm:prSet>
      <dgm:spPr/>
    </dgm:pt>
    <dgm:pt modelId="{EF2BE050-2E9E-4941-9202-3A6A57B7914F}" type="pres">
      <dgm:prSet presAssocID="{9F35D0B1-A538-4BF8-8083-03775AE405DF}" presName="spaceBetweenRectangles" presStyleCnt="0"/>
      <dgm:spPr/>
    </dgm:pt>
    <dgm:pt modelId="{1E498A36-9A3D-4BEF-ADB4-9220F0964524}" type="pres">
      <dgm:prSet presAssocID="{365155DA-F654-475D-982E-ACD5F792C633}" presName="parentLin" presStyleCnt="0"/>
      <dgm:spPr/>
    </dgm:pt>
    <dgm:pt modelId="{4847A520-9674-4531-8AA4-D9CC085AD168}" type="pres">
      <dgm:prSet presAssocID="{365155DA-F654-475D-982E-ACD5F792C633}" presName="parentLeftMargin" presStyleLbl="node1" presStyleIdx="0" presStyleCnt="4"/>
      <dgm:spPr/>
    </dgm:pt>
    <dgm:pt modelId="{1C578A75-5C96-47F0-A9A4-D288CFE0A54C}" type="pres">
      <dgm:prSet presAssocID="{365155DA-F654-475D-982E-ACD5F792C63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E5455E8-4B3B-43EE-8C74-2A5E508D4ACD}" type="pres">
      <dgm:prSet presAssocID="{365155DA-F654-475D-982E-ACD5F792C633}" presName="negativeSpace" presStyleCnt="0"/>
      <dgm:spPr/>
    </dgm:pt>
    <dgm:pt modelId="{3758B2A9-1A62-4B16-BF16-6A60A9659C07}" type="pres">
      <dgm:prSet presAssocID="{365155DA-F654-475D-982E-ACD5F792C633}" presName="childText" presStyleLbl="conFgAcc1" presStyleIdx="1" presStyleCnt="4">
        <dgm:presLayoutVars>
          <dgm:bulletEnabled val="1"/>
        </dgm:presLayoutVars>
      </dgm:prSet>
      <dgm:spPr/>
    </dgm:pt>
    <dgm:pt modelId="{716745B7-45E3-4500-B13B-AB240841EA42}" type="pres">
      <dgm:prSet presAssocID="{089CED3B-5661-47C4-A637-A163F0A76968}" presName="spaceBetweenRectangles" presStyleCnt="0"/>
      <dgm:spPr/>
    </dgm:pt>
    <dgm:pt modelId="{512C4476-1D59-4E90-BA88-082EB4948FA9}" type="pres">
      <dgm:prSet presAssocID="{FBE12C26-7AF0-4EF7-85DB-958C588ED454}" presName="parentLin" presStyleCnt="0"/>
      <dgm:spPr/>
    </dgm:pt>
    <dgm:pt modelId="{B8998255-0883-4762-B5B8-569A186C4B8B}" type="pres">
      <dgm:prSet presAssocID="{FBE12C26-7AF0-4EF7-85DB-958C588ED454}" presName="parentLeftMargin" presStyleLbl="node1" presStyleIdx="1" presStyleCnt="4"/>
      <dgm:spPr/>
    </dgm:pt>
    <dgm:pt modelId="{E756CBAC-3021-423B-9AB8-05F550D32F3D}" type="pres">
      <dgm:prSet presAssocID="{FBE12C26-7AF0-4EF7-85DB-958C588ED45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3E632FF-AA37-485B-82B5-91D762A0E98E}" type="pres">
      <dgm:prSet presAssocID="{FBE12C26-7AF0-4EF7-85DB-958C588ED454}" presName="negativeSpace" presStyleCnt="0"/>
      <dgm:spPr/>
    </dgm:pt>
    <dgm:pt modelId="{5B0D9419-A392-4486-B068-F947B4F9EDF8}" type="pres">
      <dgm:prSet presAssocID="{FBE12C26-7AF0-4EF7-85DB-958C588ED454}" presName="childText" presStyleLbl="conFgAcc1" presStyleIdx="2" presStyleCnt="4">
        <dgm:presLayoutVars>
          <dgm:bulletEnabled val="1"/>
        </dgm:presLayoutVars>
      </dgm:prSet>
      <dgm:spPr/>
    </dgm:pt>
    <dgm:pt modelId="{7CFBCD28-63B3-4AFE-A6E9-42EA0528FFF4}" type="pres">
      <dgm:prSet presAssocID="{817F45D9-C9E4-427B-99AC-F77A8280B801}" presName="spaceBetweenRectangles" presStyleCnt="0"/>
      <dgm:spPr/>
    </dgm:pt>
    <dgm:pt modelId="{7C8E2DA4-B7C0-4468-B85C-031D682429E7}" type="pres">
      <dgm:prSet presAssocID="{54E80F9F-899D-44DE-B572-8D54E1407009}" presName="parentLin" presStyleCnt="0"/>
      <dgm:spPr/>
    </dgm:pt>
    <dgm:pt modelId="{220B0B4B-47F3-4AFB-A523-03425949F286}" type="pres">
      <dgm:prSet presAssocID="{54E80F9F-899D-44DE-B572-8D54E1407009}" presName="parentLeftMargin" presStyleLbl="node1" presStyleIdx="2" presStyleCnt="4"/>
      <dgm:spPr/>
    </dgm:pt>
    <dgm:pt modelId="{E2A7EA11-797E-4E63-A3E2-12081F19167A}" type="pres">
      <dgm:prSet presAssocID="{54E80F9F-899D-44DE-B572-8D54E140700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71524A-3AC9-4AB3-B724-5330E9DF8A37}" type="pres">
      <dgm:prSet presAssocID="{54E80F9F-899D-44DE-B572-8D54E1407009}" presName="negativeSpace" presStyleCnt="0"/>
      <dgm:spPr/>
    </dgm:pt>
    <dgm:pt modelId="{BAECFFC0-DDCF-4F0B-8B17-11AA2302E28B}" type="pres">
      <dgm:prSet presAssocID="{54E80F9F-899D-44DE-B572-8D54E140700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ABBC934-06CD-417C-8A47-B631C90C42AF}" srcId="{CB11399F-8E71-4681-85EC-FD7940D79183}" destId="{365155DA-F654-475D-982E-ACD5F792C633}" srcOrd="1" destOrd="0" parTransId="{8B9D8853-7F32-458B-ACFA-554255F81973}" sibTransId="{089CED3B-5661-47C4-A637-A163F0A76968}"/>
    <dgm:cxn modelId="{F57C1F68-0E0A-4216-BF9D-8D28336B6954}" type="presOf" srcId="{FBE12C26-7AF0-4EF7-85DB-958C588ED454}" destId="{B8998255-0883-4762-B5B8-569A186C4B8B}" srcOrd="0" destOrd="0" presId="urn:microsoft.com/office/officeart/2005/8/layout/list1"/>
    <dgm:cxn modelId="{E2EA6BB8-FB03-4C9E-BFA6-734B652A7968}" type="presOf" srcId="{54E80F9F-899D-44DE-B572-8D54E1407009}" destId="{E2A7EA11-797E-4E63-A3E2-12081F19167A}" srcOrd="1" destOrd="0" presId="urn:microsoft.com/office/officeart/2005/8/layout/list1"/>
    <dgm:cxn modelId="{2E738FC0-8A53-48D1-8054-1C6B169985DB}" type="presOf" srcId="{365155DA-F654-475D-982E-ACD5F792C633}" destId="{1C578A75-5C96-47F0-A9A4-D288CFE0A54C}" srcOrd="1" destOrd="0" presId="urn:microsoft.com/office/officeart/2005/8/layout/list1"/>
    <dgm:cxn modelId="{011606F1-F4CF-43F7-8325-B389832BB95D}" srcId="{CB11399F-8E71-4681-85EC-FD7940D79183}" destId="{FBE12C26-7AF0-4EF7-85DB-958C588ED454}" srcOrd="2" destOrd="0" parTransId="{5CD178C3-ED37-4972-9F06-D874C04BF68C}" sibTransId="{817F45D9-C9E4-427B-99AC-F77A8280B801}"/>
    <dgm:cxn modelId="{A118541B-0D4B-4AB7-9DFD-0DA8B156EB91}" type="presOf" srcId="{FBE12C26-7AF0-4EF7-85DB-958C588ED454}" destId="{E756CBAC-3021-423B-9AB8-05F550D32F3D}" srcOrd="1" destOrd="0" presId="urn:microsoft.com/office/officeart/2005/8/layout/list1"/>
    <dgm:cxn modelId="{A863A923-BEE9-45DC-A114-0A5680BE3A96}" type="presOf" srcId="{12AE582E-2207-4341-8C86-6B36272C3302}" destId="{DA1ABBAE-1492-4168-8CF9-F0A57946ED87}" srcOrd="1" destOrd="0" presId="urn:microsoft.com/office/officeart/2005/8/layout/list1"/>
    <dgm:cxn modelId="{54F8D286-C825-46F1-AF92-6494D5423BDE}" type="presOf" srcId="{12AE582E-2207-4341-8C86-6B36272C3302}" destId="{C8A1BC18-0FFF-4E85-9C3B-2927EC8F8CF1}" srcOrd="0" destOrd="0" presId="urn:microsoft.com/office/officeart/2005/8/layout/list1"/>
    <dgm:cxn modelId="{59430F07-43B3-4324-A3FD-6D7141D81FAF}" type="presOf" srcId="{54E80F9F-899D-44DE-B572-8D54E1407009}" destId="{220B0B4B-47F3-4AFB-A523-03425949F286}" srcOrd="0" destOrd="0" presId="urn:microsoft.com/office/officeart/2005/8/layout/list1"/>
    <dgm:cxn modelId="{C9F5A3FC-80CD-430E-90F3-219E5CDE54CD}" srcId="{CB11399F-8E71-4681-85EC-FD7940D79183}" destId="{54E80F9F-899D-44DE-B572-8D54E1407009}" srcOrd="3" destOrd="0" parTransId="{C6DF0924-2C4A-401C-9790-FA6BCA3BECFE}" sibTransId="{D9CD8AE4-9BBA-483F-9E1C-2C27E7351F12}"/>
    <dgm:cxn modelId="{C9BA4CDD-9B3E-4C92-8E46-FF9C5C4BCFDB}" type="presOf" srcId="{365155DA-F654-475D-982E-ACD5F792C633}" destId="{4847A520-9674-4531-8AA4-D9CC085AD168}" srcOrd="0" destOrd="0" presId="urn:microsoft.com/office/officeart/2005/8/layout/list1"/>
    <dgm:cxn modelId="{5AC97E69-236C-403B-86F0-BC859B284A37}" type="presOf" srcId="{CB11399F-8E71-4681-85EC-FD7940D79183}" destId="{E5DA1386-D211-4DBA-B4B3-595B3C7417A6}" srcOrd="0" destOrd="0" presId="urn:microsoft.com/office/officeart/2005/8/layout/list1"/>
    <dgm:cxn modelId="{1696283B-EE32-498A-95E9-74F4B05979F7}" srcId="{CB11399F-8E71-4681-85EC-FD7940D79183}" destId="{12AE582E-2207-4341-8C86-6B36272C3302}" srcOrd="0" destOrd="0" parTransId="{F47D7628-0E4D-41EF-B7B1-3F6CEC78AC83}" sibTransId="{9F35D0B1-A538-4BF8-8083-03775AE405DF}"/>
    <dgm:cxn modelId="{0F98964A-D6D2-4607-8ABE-D4C2243024D0}" type="presParOf" srcId="{E5DA1386-D211-4DBA-B4B3-595B3C7417A6}" destId="{56E0DACC-FAE8-4D86-BF17-AB2D9CCEB403}" srcOrd="0" destOrd="0" presId="urn:microsoft.com/office/officeart/2005/8/layout/list1"/>
    <dgm:cxn modelId="{9C3BEDB9-8C4D-4057-A020-23A3110FA5E9}" type="presParOf" srcId="{56E0DACC-FAE8-4D86-BF17-AB2D9CCEB403}" destId="{C8A1BC18-0FFF-4E85-9C3B-2927EC8F8CF1}" srcOrd="0" destOrd="0" presId="urn:microsoft.com/office/officeart/2005/8/layout/list1"/>
    <dgm:cxn modelId="{D2D587A7-F5AA-44C4-9392-45DE29F0F6C7}" type="presParOf" srcId="{56E0DACC-FAE8-4D86-BF17-AB2D9CCEB403}" destId="{DA1ABBAE-1492-4168-8CF9-F0A57946ED87}" srcOrd="1" destOrd="0" presId="urn:microsoft.com/office/officeart/2005/8/layout/list1"/>
    <dgm:cxn modelId="{D62BC880-A01C-42D1-8404-DAF038179E45}" type="presParOf" srcId="{E5DA1386-D211-4DBA-B4B3-595B3C7417A6}" destId="{A3DA9C1B-D673-48CA-BDF2-0984456185B4}" srcOrd="1" destOrd="0" presId="urn:microsoft.com/office/officeart/2005/8/layout/list1"/>
    <dgm:cxn modelId="{468828F5-8AE7-4925-BEF0-30E3D76D6BAC}" type="presParOf" srcId="{E5DA1386-D211-4DBA-B4B3-595B3C7417A6}" destId="{F152C015-3358-48F4-9ECC-DB07F43F7623}" srcOrd="2" destOrd="0" presId="urn:microsoft.com/office/officeart/2005/8/layout/list1"/>
    <dgm:cxn modelId="{BDA80AD8-0358-4663-9C83-00AD1DA3EBE7}" type="presParOf" srcId="{E5DA1386-D211-4DBA-B4B3-595B3C7417A6}" destId="{EF2BE050-2E9E-4941-9202-3A6A57B7914F}" srcOrd="3" destOrd="0" presId="urn:microsoft.com/office/officeart/2005/8/layout/list1"/>
    <dgm:cxn modelId="{439B4B68-554D-4909-8984-29C13A89752F}" type="presParOf" srcId="{E5DA1386-D211-4DBA-B4B3-595B3C7417A6}" destId="{1E498A36-9A3D-4BEF-ADB4-9220F0964524}" srcOrd="4" destOrd="0" presId="urn:microsoft.com/office/officeart/2005/8/layout/list1"/>
    <dgm:cxn modelId="{94B6EE4E-0421-49B9-AD59-E39FDF3BBBA2}" type="presParOf" srcId="{1E498A36-9A3D-4BEF-ADB4-9220F0964524}" destId="{4847A520-9674-4531-8AA4-D9CC085AD168}" srcOrd="0" destOrd="0" presId="urn:microsoft.com/office/officeart/2005/8/layout/list1"/>
    <dgm:cxn modelId="{28571F3C-8E49-4AEC-B90C-53340FCA0387}" type="presParOf" srcId="{1E498A36-9A3D-4BEF-ADB4-9220F0964524}" destId="{1C578A75-5C96-47F0-A9A4-D288CFE0A54C}" srcOrd="1" destOrd="0" presId="urn:microsoft.com/office/officeart/2005/8/layout/list1"/>
    <dgm:cxn modelId="{5983619F-6832-4DB3-808C-51B1C43E76D5}" type="presParOf" srcId="{E5DA1386-D211-4DBA-B4B3-595B3C7417A6}" destId="{2E5455E8-4B3B-43EE-8C74-2A5E508D4ACD}" srcOrd="5" destOrd="0" presId="urn:microsoft.com/office/officeart/2005/8/layout/list1"/>
    <dgm:cxn modelId="{F1B60296-93B5-4C41-901B-CFEF19F28C68}" type="presParOf" srcId="{E5DA1386-D211-4DBA-B4B3-595B3C7417A6}" destId="{3758B2A9-1A62-4B16-BF16-6A60A9659C07}" srcOrd="6" destOrd="0" presId="urn:microsoft.com/office/officeart/2005/8/layout/list1"/>
    <dgm:cxn modelId="{F5AC08B9-BD2A-4DE5-B03B-6BAE8230DC07}" type="presParOf" srcId="{E5DA1386-D211-4DBA-B4B3-595B3C7417A6}" destId="{716745B7-45E3-4500-B13B-AB240841EA42}" srcOrd="7" destOrd="0" presId="urn:microsoft.com/office/officeart/2005/8/layout/list1"/>
    <dgm:cxn modelId="{73E28111-03C3-43B7-9D64-27BD3D067EF0}" type="presParOf" srcId="{E5DA1386-D211-4DBA-B4B3-595B3C7417A6}" destId="{512C4476-1D59-4E90-BA88-082EB4948FA9}" srcOrd="8" destOrd="0" presId="urn:microsoft.com/office/officeart/2005/8/layout/list1"/>
    <dgm:cxn modelId="{CBA6E3F6-7224-45ED-B626-0CCF22924E54}" type="presParOf" srcId="{512C4476-1D59-4E90-BA88-082EB4948FA9}" destId="{B8998255-0883-4762-B5B8-569A186C4B8B}" srcOrd="0" destOrd="0" presId="urn:microsoft.com/office/officeart/2005/8/layout/list1"/>
    <dgm:cxn modelId="{14DE9E82-3AAD-4922-A3C4-A9C5575034E4}" type="presParOf" srcId="{512C4476-1D59-4E90-BA88-082EB4948FA9}" destId="{E756CBAC-3021-423B-9AB8-05F550D32F3D}" srcOrd="1" destOrd="0" presId="urn:microsoft.com/office/officeart/2005/8/layout/list1"/>
    <dgm:cxn modelId="{EC995AEF-283A-4DFC-8AF1-DE98B073998E}" type="presParOf" srcId="{E5DA1386-D211-4DBA-B4B3-595B3C7417A6}" destId="{73E632FF-AA37-485B-82B5-91D762A0E98E}" srcOrd="9" destOrd="0" presId="urn:microsoft.com/office/officeart/2005/8/layout/list1"/>
    <dgm:cxn modelId="{57D9F79B-CFA9-4445-8C11-62ECC4E89D82}" type="presParOf" srcId="{E5DA1386-D211-4DBA-B4B3-595B3C7417A6}" destId="{5B0D9419-A392-4486-B068-F947B4F9EDF8}" srcOrd="10" destOrd="0" presId="urn:microsoft.com/office/officeart/2005/8/layout/list1"/>
    <dgm:cxn modelId="{32EA574C-FDB8-4CDD-A170-77AD7CF743A4}" type="presParOf" srcId="{E5DA1386-D211-4DBA-B4B3-595B3C7417A6}" destId="{7CFBCD28-63B3-4AFE-A6E9-42EA0528FFF4}" srcOrd="11" destOrd="0" presId="urn:microsoft.com/office/officeart/2005/8/layout/list1"/>
    <dgm:cxn modelId="{630AB9BD-9E91-45D2-BA8D-68F12477B2A3}" type="presParOf" srcId="{E5DA1386-D211-4DBA-B4B3-595B3C7417A6}" destId="{7C8E2DA4-B7C0-4468-B85C-031D682429E7}" srcOrd="12" destOrd="0" presId="urn:microsoft.com/office/officeart/2005/8/layout/list1"/>
    <dgm:cxn modelId="{8595E8EC-6ADE-4127-B98A-2E662B35812E}" type="presParOf" srcId="{7C8E2DA4-B7C0-4468-B85C-031D682429E7}" destId="{220B0B4B-47F3-4AFB-A523-03425949F286}" srcOrd="0" destOrd="0" presId="urn:microsoft.com/office/officeart/2005/8/layout/list1"/>
    <dgm:cxn modelId="{54331CE6-7815-4C86-8BA6-67032B852A3C}" type="presParOf" srcId="{7C8E2DA4-B7C0-4468-B85C-031D682429E7}" destId="{E2A7EA11-797E-4E63-A3E2-12081F19167A}" srcOrd="1" destOrd="0" presId="urn:microsoft.com/office/officeart/2005/8/layout/list1"/>
    <dgm:cxn modelId="{4397F2C0-6666-4E3A-8BE1-972796F2DED4}" type="presParOf" srcId="{E5DA1386-D211-4DBA-B4B3-595B3C7417A6}" destId="{8971524A-3AC9-4AB3-B724-5330E9DF8A37}" srcOrd="13" destOrd="0" presId="urn:microsoft.com/office/officeart/2005/8/layout/list1"/>
    <dgm:cxn modelId="{CDDB348B-FC5B-44E3-B6D3-EF748DFABD09}" type="presParOf" srcId="{E5DA1386-D211-4DBA-B4B3-595B3C7417A6}" destId="{BAECFFC0-DDCF-4F0B-8B17-11AA2302E28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2FD13B-5260-4199-B663-236E284C039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876EDA5-9C63-426F-953F-6682218F216D}">
      <dgm:prSet phldrT="[Текст]"/>
      <dgm:spPr/>
      <dgm:t>
        <a:bodyPr/>
        <a:lstStyle/>
        <a:p>
          <a:r>
            <a:rPr lang="uk-UA" dirty="0" smtClean="0"/>
            <a:t>Абстракція</a:t>
          </a:r>
          <a:endParaRPr lang="uk-UA" dirty="0"/>
        </a:p>
      </dgm:t>
    </dgm:pt>
    <dgm:pt modelId="{D8EE58B9-A68C-4CA8-8ED5-632AFBED3FD9}" type="parTrans" cxnId="{C531C0B6-8D9E-4C86-BAB1-BD265B3AE24E}">
      <dgm:prSet/>
      <dgm:spPr/>
      <dgm:t>
        <a:bodyPr/>
        <a:lstStyle/>
        <a:p>
          <a:endParaRPr lang="uk-UA"/>
        </a:p>
      </dgm:t>
    </dgm:pt>
    <dgm:pt modelId="{A8874E9A-933E-45E0-B17E-31A4CD80A047}" type="sibTrans" cxnId="{C531C0B6-8D9E-4C86-BAB1-BD265B3AE24E}">
      <dgm:prSet/>
      <dgm:spPr/>
      <dgm:t>
        <a:bodyPr/>
        <a:lstStyle/>
        <a:p>
          <a:endParaRPr lang="uk-UA"/>
        </a:p>
      </dgm:t>
    </dgm:pt>
    <dgm:pt modelId="{C79BEE7F-1928-43B6-BD0E-BA2B403FA747}">
      <dgm:prSet phldrT="[Текст]"/>
      <dgm:spPr/>
      <dgm:t>
        <a:bodyPr/>
        <a:lstStyle/>
        <a:p>
          <a:r>
            <a:rPr lang="uk-UA" dirty="0" smtClean="0"/>
            <a:t>Наукова категорія</a:t>
          </a:r>
          <a:endParaRPr lang="uk-UA" dirty="0"/>
        </a:p>
      </dgm:t>
    </dgm:pt>
    <dgm:pt modelId="{CBF503E1-AE5B-494F-9B89-48621570D5D6}" type="parTrans" cxnId="{2737A8A2-5452-4739-9DD4-C4738FF80102}">
      <dgm:prSet/>
      <dgm:spPr/>
      <dgm:t>
        <a:bodyPr/>
        <a:lstStyle/>
        <a:p>
          <a:endParaRPr lang="uk-UA"/>
        </a:p>
      </dgm:t>
    </dgm:pt>
    <dgm:pt modelId="{FD03619E-D843-4D3B-99E0-4AA2B74B7C4C}" type="sibTrans" cxnId="{2737A8A2-5452-4739-9DD4-C4738FF80102}">
      <dgm:prSet/>
      <dgm:spPr/>
      <dgm:t>
        <a:bodyPr/>
        <a:lstStyle/>
        <a:p>
          <a:endParaRPr lang="uk-UA"/>
        </a:p>
      </dgm:t>
    </dgm:pt>
    <dgm:pt modelId="{E68FA83E-8CBA-4A6F-A22B-D9692B7666EB}">
      <dgm:prSet phldrT="[Текст]"/>
      <dgm:spPr/>
      <dgm:t>
        <a:bodyPr/>
        <a:lstStyle/>
        <a:p>
          <a:r>
            <a:rPr lang="uk-UA" dirty="0" smtClean="0"/>
            <a:t>Модель</a:t>
          </a:r>
          <a:endParaRPr lang="uk-UA" dirty="0"/>
        </a:p>
      </dgm:t>
    </dgm:pt>
    <dgm:pt modelId="{499EFD47-5815-4383-AA82-7BBF08D43890}" type="parTrans" cxnId="{B8BDD90E-B489-422D-86AB-E84086382118}">
      <dgm:prSet/>
      <dgm:spPr/>
      <dgm:t>
        <a:bodyPr/>
        <a:lstStyle/>
        <a:p>
          <a:endParaRPr lang="uk-UA"/>
        </a:p>
      </dgm:t>
    </dgm:pt>
    <dgm:pt modelId="{98C8692C-36D3-4305-8A67-2DD2787E1F0D}" type="sibTrans" cxnId="{B8BDD90E-B489-422D-86AB-E84086382118}">
      <dgm:prSet/>
      <dgm:spPr/>
      <dgm:t>
        <a:bodyPr/>
        <a:lstStyle/>
        <a:p>
          <a:endParaRPr lang="uk-UA"/>
        </a:p>
      </dgm:t>
    </dgm:pt>
    <dgm:pt modelId="{A8D87148-215E-4287-8416-B0F55AD0F1FF}">
      <dgm:prSet phldrT="[Текст]"/>
      <dgm:spPr/>
      <dgm:t>
        <a:bodyPr/>
        <a:lstStyle/>
        <a:p>
          <a:r>
            <a:rPr lang="uk-UA" dirty="0" smtClean="0"/>
            <a:t>Принцип (закон)</a:t>
          </a:r>
          <a:endParaRPr lang="uk-UA" dirty="0"/>
        </a:p>
      </dgm:t>
    </dgm:pt>
    <dgm:pt modelId="{9B1F3295-325F-40EA-9377-F3F807B3E4DD}" type="parTrans" cxnId="{449906E9-ADC3-476B-99F9-252BC9832D13}">
      <dgm:prSet/>
      <dgm:spPr/>
      <dgm:t>
        <a:bodyPr/>
        <a:lstStyle/>
        <a:p>
          <a:endParaRPr lang="uk-UA"/>
        </a:p>
      </dgm:t>
    </dgm:pt>
    <dgm:pt modelId="{C3604390-A07D-49B4-9C55-D7AA99C8128F}" type="sibTrans" cxnId="{449906E9-ADC3-476B-99F9-252BC9832D13}">
      <dgm:prSet/>
      <dgm:spPr/>
      <dgm:t>
        <a:bodyPr/>
        <a:lstStyle/>
        <a:p>
          <a:endParaRPr lang="uk-UA"/>
        </a:p>
      </dgm:t>
    </dgm:pt>
    <dgm:pt modelId="{F2125CE8-3931-411B-9159-80955EB6650A}" type="pres">
      <dgm:prSet presAssocID="{DF2FD13B-5260-4199-B663-236E284C039D}" presName="CompostProcess" presStyleCnt="0">
        <dgm:presLayoutVars>
          <dgm:dir/>
          <dgm:resizeHandles val="exact"/>
        </dgm:presLayoutVars>
      </dgm:prSet>
      <dgm:spPr/>
    </dgm:pt>
    <dgm:pt modelId="{E2EB4F9F-902C-47D7-8230-B080340FA1B3}" type="pres">
      <dgm:prSet presAssocID="{DF2FD13B-5260-4199-B663-236E284C039D}" presName="arrow" presStyleLbl="bgShp" presStyleIdx="0" presStyleCnt="1"/>
      <dgm:spPr/>
    </dgm:pt>
    <dgm:pt modelId="{0C349142-4205-4EE5-86B8-D11EEB188F1D}" type="pres">
      <dgm:prSet presAssocID="{DF2FD13B-5260-4199-B663-236E284C039D}" presName="linearProcess" presStyleCnt="0"/>
      <dgm:spPr/>
    </dgm:pt>
    <dgm:pt modelId="{6A5AD641-A6FC-43D1-8D67-5B7ED9296AB1}" type="pres">
      <dgm:prSet presAssocID="{0876EDA5-9C63-426F-953F-6682218F216D}" presName="textNode" presStyleLbl="node1" presStyleIdx="0" presStyleCnt="4">
        <dgm:presLayoutVars>
          <dgm:bulletEnabled val="1"/>
        </dgm:presLayoutVars>
      </dgm:prSet>
      <dgm:spPr/>
    </dgm:pt>
    <dgm:pt modelId="{3F4E82BD-C2F3-4CFA-A6B3-754D7BFFF994}" type="pres">
      <dgm:prSet presAssocID="{A8874E9A-933E-45E0-B17E-31A4CD80A047}" presName="sibTrans" presStyleCnt="0"/>
      <dgm:spPr/>
    </dgm:pt>
    <dgm:pt modelId="{66B5E960-1634-49F5-B049-5342038A63FD}" type="pres">
      <dgm:prSet presAssocID="{C79BEE7F-1928-43B6-BD0E-BA2B403FA747}" presName="textNode" presStyleLbl="node1" presStyleIdx="1" presStyleCnt="4">
        <dgm:presLayoutVars>
          <dgm:bulletEnabled val="1"/>
        </dgm:presLayoutVars>
      </dgm:prSet>
      <dgm:spPr/>
    </dgm:pt>
    <dgm:pt modelId="{DA542ACF-2296-479D-B047-9B6ECC44F59F}" type="pres">
      <dgm:prSet presAssocID="{FD03619E-D843-4D3B-99E0-4AA2B74B7C4C}" presName="sibTrans" presStyleCnt="0"/>
      <dgm:spPr/>
    </dgm:pt>
    <dgm:pt modelId="{1BA1F108-89CE-4852-A9D1-522A3769A4F9}" type="pres">
      <dgm:prSet presAssocID="{E68FA83E-8CBA-4A6F-A22B-D9692B7666EB}" presName="textNode" presStyleLbl="node1" presStyleIdx="2" presStyleCnt="4">
        <dgm:presLayoutVars>
          <dgm:bulletEnabled val="1"/>
        </dgm:presLayoutVars>
      </dgm:prSet>
      <dgm:spPr/>
    </dgm:pt>
    <dgm:pt modelId="{F927F448-2FF8-4BE0-A2B5-E338009A8827}" type="pres">
      <dgm:prSet presAssocID="{98C8692C-36D3-4305-8A67-2DD2787E1F0D}" presName="sibTrans" presStyleCnt="0"/>
      <dgm:spPr/>
    </dgm:pt>
    <dgm:pt modelId="{BE7A7973-0ECE-4E2D-928C-56C057582761}" type="pres">
      <dgm:prSet presAssocID="{A8D87148-215E-4287-8416-B0F55AD0F1F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67CDA15-E1E1-4C5D-98D8-2E4D0297114E}" type="presOf" srcId="{C79BEE7F-1928-43B6-BD0E-BA2B403FA747}" destId="{66B5E960-1634-49F5-B049-5342038A63FD}" srcOrd="0" destOrd="0" presId="urn:microsoft.com/office/officeart/2005/8/layout/hProcess9"/>
    <dgm:cxn modelId="{C531C0B6-8D9E-4C86-BAB1-BD265B3AE24E}" srcId="{DF2FD13B-5260-4199-B663-236E284C039D}" destId="{0876EDA5-9C63-426F-953F-6682218F216D}" srcOrd="0" destOrd="0" parTransId="{D8EE58B9-A68C-4CA8-8ED5-632AFBED3FD9}" sibTransId="{A8874E9A-933E-45E0-B17E-31A4CD80A047}"/>
    <dgm:cxn modelId="{C736A266-762B-4DBD-BB1A-202E23445F45}" type="presOf" srcId="{0876EDA5-9C63-426F-953F-6682218F216D}" destId="{6A5AD641-A6FC-43D1-8D67-5B7ED9296AB1}" srcOrd="0" destOrd="0" presId="urn:microsoft.com/office/officeart/2005/8/layout/hProcess9"/>
    <dgm:cxn modelId="{FB24010D-B583-44EF-980C-BA5FAD958004}" type="presOf" srcId="{A8D87148-215E-4287-8416-B0F55AD0F1FF}" destId="{BE7A7973-0ECE-4E2D-928C-56C057582761}" srcOrd="0" destOrd="0" presId="urn:microsoft.com/office/officeart/2005/8/layout/hProcess9"/>
    <dgm:cxn modelId="{FE375449-B6C9-47ED-87C0-88E13D95C2CA}" type="presOf" srcId="{E68FA83E-8CBA-4A6F-A22B-D9692B7666EB}" destId="{1BA1F108-89CE-4852-A9D1-522A3769A4F9}" srcOrd="0" destOrd="0" presId="urn:microsoft.com/office/officeart/2005/8/layout/hProcess9"/>
    <dgm:cxn modelId="{449906E9-ADC3-476B-99F9-252BC9832D13}" srcId="{DF2FD13B-5260-4199-B663-236E284C039D}" destId="{A8D87148-215E-4287-8416-B0F55AD0F1FF}" srcOrd="3" destOrd="0" parTransId="{9B1F3295-325F-40EA-9377-F3F807B3E4DD}" sibTransId="{C3604390-A07D-49B4-9C55-D7AA99C8128F}"/>
    <dgm:cxn modelId="{8AA5B960-8EDA-4A22-8FCE-B992B2531D63}" type="presOf" srcId="{DF2FD13B-5260-4199-B663-236E284C039D}" destId="{F2125CE8-3931-411B-9159-80955EB6650A}" srcOrd="0" destOrd="0" presId="urn:microsoft.com/office/officeart/2005/8/layout/hProcess9"/>
    <dgm:cxn modelId="{B8BDD90E-B489-422D-86AB-E84086382118}" srcId="{DF2FD13B-5260-4199-B663-236E284C039D}" destId="{E68FA83E-8CBA-4A6F-A22B-D9692B7666EB}" srcOrd="2" destOrd="0" parTransId="{499EFD47-5815-4383-AA82-7BBF08D43890}" sibTransId="{98C8692C-36D3-4305-8A67-2DD2787E1F0D}"/>
    <dgm:cxn modelId="{2737A8A2-5452-4739-9DD4-C4738FF80102}" srcId="{DF2FD13B-5260-4199-B663-236E284C039D}" destId="{C79BEE7F-1928-43B6-BD0E-BA2B403FA747}" srcOrd="1" destOrd="0" parTransId="{CBF503E1-AE5B-494F-9B89-48621570D5D6}" sibTransId="{FD03619E-D843-4D3B-99E0-4AA2B74B7C4C}"/>
    <dgm:cxn modelId="{CD5F61B2-D828-4393-974B-74A6E1E623EB}" type="presParOf" srcId="{F2125CE8-3931-411B-9159-80955EB6650A}" destId="{E2EB4F9F-902C-47D7-8230-B080340FA1B3}" srcOrd="0" destOrd="0" presId="urn:microsoft.com/office/officeart/2005/8/layout/hProcess9"/>
    <dgm:cxn modelId="{BD4AB908-731F-4792-A5C9-758DDCF944DB}" type="presParOf" srcId="{F2125CE8-3931-411B-9159-80955EB6650A}" destId="{0C349142-4205-4EE5-86B8-D11EEB188F1D}" srcOrd="1" destOrd="0" presId="urn:microsoft.com/office/officeart/2005/8/layout/hProcess9"/>
    <dgm:cxn modelId="{DA2EA161-661A-4BDC-8E17-3C8F6A3E861F}" type="presParOf" srcId="{0C349142-4205-4EE5-86B8-D11EEB188F1D}" destId="{6A5AD641-A6FC-43D1-8D67-5B7ED9296AB1}" srcOrd="0" destOrd="0" presId="urn:microsoft.com/office/officeart/2005/8/layout/hProcess9"/>
    <dgm:cxn modelId="{C379F067-C7D7-434F-9F21-8216E507DD86}" type="presParOf" srcId="{0C349142-4205-4EE5-86B8-D11EEB188F1D}" destId="{3F4E82BD-C2F3-4CFA-A6B3-754D7BFFF994}" srcOrd="1" destOrd="0" presId="urn:microsoft.com/office/officeart/2005/8/layout/hProcess9"/>
    <dgm:cxn modelId="{E2AE3935-3ECF-4946-801A-31405F482751}" type="presParOf" srcId="{0C349142-4205-4EE5-86B8-D11EEB188F1D}" destId="{66B5E960-1634-49F5-B049-5342038A63FD}" srcOrd="2" destOrd="0" presId="urn:microsoft.com/office/officeart/2005/8/layout/hProcess9"/>
    <dgm:cxn modelId="{F7C828C3-50B4-4C83-AE00-4E3704BA4C41}" type="presParOf" srcId="{0C349142-4205-4EE5-86B8-D11EEB188F1D}" destId="{DA542ACF-2296-479D-B047-9B6ECC44F59F}" srcOrd="3" destOrd="0" presId="urn:microsoft.com/office/officeart/2005/8/layout/hProcess9"/>
    <dgm:cxn modelId="{62C2A0BD-468A-4BC7-AB26-A6A8DDF8F086}" type="presParOf" srcId="{0C349142-4205-4EE5-86B8-D11EEB188F1D}" destId="{1BA1F108-89CE-4852-A9D1-522A3769A4F9}" srcOrd="4" destOrd="0" presId="urn:microsoft.com/office/officeart/2005/8/layout/hProcess9"/>
    <dgm:cxn modelId="{30B434BB-1EEE-497A-88FD-314CFA1821F3}" type="presParOf" srcId="{0C349142-4205-4EE5-86B8-D11EEB188F1D}" destId="{F927F448-2FF8-4BE0-A2B5-E338009A8827}" srcOrd="5" destOrd="0" presId="urn:microsoft.com/office/officeart/2005/8/layout/hProcess9"/>
    <dgm:cxn modelId="{79A139A0-F603-4256-9ACB-477FA7F2BAB2}" type="presParOf" srcId="{0C349142-4205-4EE5-86B8-D11EEB188F1D}" destId="{BE7A7973-0ECE-4E2D-928C-56C05758276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2C015-3358-48F4-9ECC-DB07F43F7623}">
      <dsp:nvSpPr>
        <dsp:cNvPr id="0" name=""/>
        <dsp:cNvSpPr/>
      </dsp:nvSpPr>
      <dsp:spPr>
        <a:xfrm>
          <a:off x="0" y="442135"/>
          <a:ext cx="828092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1ABBAE-1492-4168-8CF9-F0A57946ED87}">
      <dsp:nvSpPr>
        <dsp:cNvPr id="0" name=""/>
        <dsp:cNvSpPr/>
      </dsp:nvSpPr>
      <dsp:spPr>
        <a:xfrm>
          <a:off x="414046" y="43615"/>
          <a:ext cx="5796644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Пізнавальна</a:t>
          </a:r>
          <a:endParaRPr lang="uk-UA" sz="2700" kern="1200" dirty="0"/>
        </a:p>
      </dsp:txBody>
      <dsp:txXfrm>
        <a:off x="452954" y="82523"/>
        <a:ext cx="5718828" cy="719224"/>
      </dsp:txXfrm>
    </dsp:sp>
    <dsp:sp modelId="{3758B2A9-1A62-4B16-BF16-6A60A9659C07}">
      <dsp:nvSpPr>
        <dsp:cNvPr id="0" name=""/>
        <dsp:cNvSpPr/>
      </dsp:nvSpPr>
      <dsp:spPr>
        <a:xfrm>
          <a:off x="0" y="1666855"/>
          <a:ext cx="828092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578A75-5C96-47F0-A9A4-D288CFE0A54C}">
      <dsp:nvSpPr>
        <dsp:cNvPr id="0" name=""/>
        <dsp:cNvSpPr/>
      </dsp:nvSpPr>
      <dsp:spPr>
        <a:xfrm>
          <a:off x="414046" y="1268335"/>
          <a:ext cx="5796644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Методологічна</a:t>
          </a:r>
          <a:endParaRPr lang="uk-UA" sz="2700" kern="1200" dirty="0"/>
        </a:p>
      </dsp:txBody>
      <dsp:txXfrm>
        <a:off x="452954" y="1307243"/>
        <a:ext cx="5718828" cy="719224"/>
      </dsp:txXfrm>
    </dsp:sp>
    <dsp:sp modelId="{5B0D9419-A392-4486-B068-F947B4F9EDF8}">
      <dsp:nvSpPr>
        <dsp:cNvPr id="0" name=""/>
        <dsp:cNvSpPr/>
      </dsp:nvSpPr>
      <dsp:spPr>
        <a:xfrm>
          <a:off x="0" y="2891575"/>
          <a:ext cx="828092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6CBAC-3021-423B-9AB8-05F550D32F3D}">
      <dsp:nvSpPr>
        <dsp:cNvPr id="0" name=""/>
        <dsp:cNvSpPr/>
      </dsp:nvSpPr>
      <dsp:spPr>
        <a:xfrm>
          <a:off x="414046" y="2493055"/>
          <a:ext cx="5796644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Практична</a:t>
          </a:r>
          <a:endParaRPr lang="uk-UA" sz="2700" kern="1200" dirty="0"/>
        </a:p>
      </dsp:txBody>
      <dsp:txXfrm>
        <a:off x="452954" y="2531963"/>
        <a:ext cx="5718828" cy="719224"/>
      </dsp:txXfrm>
    </dsp:sp>
    <dsp:sp modelId="{BAECFFC0-DDCF-4F0B-8B17-11AA2302E28B}">
      <dsp:nvSpPr>
        <dsp:cNvPr id="0" name=""/>
        <dsp:cNvSpPr/>
      </dsp:nvSpPr>
      <dsp:spPr>
        <a:xfrm>
          <a:off x="0" y="4116296"/>
          <a:ext cx="828092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A7EA11-797E-4E63-A3E2-12081F19167A}">
      <dsp:nvSpPr>
        <dsp:cNvPr id="0" name=""/>
        <dsp:cNvSpPr/>
      </dsp:nvSpPr>
      <dsp:spPr>
        <a:xfrm>
          <a:off x="414046" y="3717776"/>
          <a:ext cx="5796644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Прогностична</a:t>
          </a:r>
          <a:endParaRPr lang="uk-UA" sz="2700" kern="1200" dirty="0"/>
        </a:p>
      </dsp:txBody>
      <dsp:txXfrm>
        <a:off x="452954" y="3756684"/>
        <a:ext cx="5718828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B4F9F-902C-47D7-8230-B080340FA1B3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AD641-A6FC-43D1-8D67-5B7ED9296AB1}">
      <dsp:nvSpPr>
        <dsp:cNvPr id="0" name=""/>
        <dsp:cNvSpPr/>
      </dsp:nvSpPr>
      <dsp:spPr>
        <a:xfrm>
          <a:off x="1108" y="1357788"/>
          <a:ext cx="19698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Абстракція</a:t>
          </a:r>
          <a:endParaRPr lang="uk-UA" sz="2700" kern="1200" dirty="0"/>
        </a:p>
      </dsp:txBody>
      <dsp:txXfrm>
        <a:off x="89484" y="1446164"/>
        <a:ext cx="1793146" cy="1633633"/>
      </dsp:txXfrm>
    </dsp:sp>
    <dsp:sp modelId="{66B5E960-1634-49F5-B049-5342038A63FD}">
      <dsp:nvSpPr>
        <dsp:cNvPr id="0" name=""/>
        <dsp:cNvSpPr/>
      </dsp:nvSpPr>
      <dsp:spPr>
        <a:xfrm>
          <a:off x="2086936" y="1357788"/>
          <a:ext cx="19698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Наукова категорія</a:t>
          </a:r>
          <a:endParaRPr lang="uk-UA" sz="2700" kern="1200" dirty="0"/>
        </a:p>
      </dsp:txBody>
      <dsp:txXfrm>
        <a:off x="2175312" y="1446164"/>
        <a:ext cx="1793146" cy="1633633"/>
      </dsp:txXfrm>
    </dsp:sp>
    <dsp:sp modelId="{1BA1F108-89CE-4852-A9D1-522A3769A4F9}">
      <dsp:nvSpPr>
        <dsp:cNvPr id="0" name=""/>
        <dsp:cNvSpPr/>
      </dsp:nvSpPr>
      <dsp:spPr>
        <a:xfrm>
          <a:off x="4172764" y="1357788"/>
          <a:ext cx="19698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Модель</a:t>
          </a:r>
          <a:endParaRPr lang="uk-UA" sz="2700" kern="1200" dirty="0"/>
        </a:p>
      </dsp:txBody>
      <dsp:txXfrm>
        <a:off x="4261140" y="1446164"/>
        <a:ext cx="1793146" cy="1633633"/>
      </dsp:txXfrm>
    </dsp:sp>
    <dsp:sp modelId="{BE7A7973-0ECE-4E2D-928C-56C057582761}">
      <dsp:nvSpPr>
        <dsp:cNvPr id="0" name=""/>
        <dsp:cNvSpPr/>
      </dsp:nvSpPr>
      <dsp:spPr>
        <a:xfrm>
          <a:off x="6258593" y="1357788"/>
          <a:ext cx="19698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Принцип (закон)</a:t>
          </a:r>
          <a:endParaRPr lang="uk-UA" sz="2700" kern="1200" dirty="0"/>
        </a:p>
      </dsp:txBody>
      <dsp:txXfrm>
        <a:off x="6346969" y="1446164"/>
        <a:ext cx="1793146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4276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685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18.09.2022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Опортуністична поведінка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/>
          <a:lstStyle/>
          <a:p>
            <a:r>
              <a:rPr lang="uk-UA" dirty="0" smtClean="0"/>
              <a:t>Економічна недобросовісність, надання завідомо неправдивої або неповної інформації контрагентом угоди</a:t>
            </a:r>
          </a:p>
          <a:p>
            <a:pPr marL="0" indent="0" algn="r">
              <a:buNone/>
            </a:pPr>
            <a:r>
              <a:rPr lang="uk-UA" dirty="0" err="1" smtClean="0">
                <a:solidFill>
                  <a:srgbClr val="FFC000"/>
                </a:solidFill>
              </a:rPr>
              <a:t>Опорунізм</a:t>
            </a:r>
            <a:r>
              <a:rPr lang="uk-UA" dirty="0" smtClean="0">
                <a:solidFill>
                  <a:srgbClr val="FFC000"/>
                </a:solidFill>
              </a:rPr>
              <a:t> це </a:t>
            </a:r>
            <a:r>
              <a:rPr lang="uk-UA" dirty="0" smtClean="0">
                <a:solidFill>
                  <a:srgbClr val="FFFF00"/>
                </a:solidFill>
              </a:rPr>
              <a:t>«</a:t>
            </a:r>
            <a:r>
              <a:rPr lang="uk-UA" i="1" dirty="0" smtClean="0">
                <a:solidFill>
                  <a:srgbClr val="FFFF00"/>
                </a:solidFill>
              </a:rPr>
              <a:t>прагнення особистої вигоди з використанням підступності, враховуючи продумані зусилля щодо навернення на хибний шлях, обман, приховування інформації та інші дії, що перешкоджають реалізації інтересів організації</a:t>
            </a:r>
            <a:r>
              <a:rPr lang="uk-UA" dirty="0" smtClean="0">
                <a:solidFill>
                  <a:srgbClr val="FFFF00"/>
                </a:solidFill>
              </a:rPr>
              <a:t>»</a:t>
            </a:r>
          </a:p>
          <a:p>
            <a:pPr marL="0" indent="0" algn="r">
              <a:buNone/>
            </a:pPr>
            <a:r>
              <a:rPr lang="uk-UA" i="1" dirty="0">
                <a:solidFill>
                  <a:srgbClr val="FFFF00"/>
                </a:solidFill>
              </a:rPr>
              <a:t>Олівер </a:t>
            </a:r>
            <a:r>
              <a:rPr lang="uk-UA" i="1" dirty="0" err="1" smtClean="0">
                <a:solidFill>
                  <a:srgbClr val="FFFF00"/>
                </a:solidFill>
              </a:rPr>
              <a:t>Вільямсон</a:t>
            </a:r>
            <a:endParaRPr lang="uk-UA" i="1" dirty="0" smtClean="0">
              <a:solidFill>
                <a:srgbClr val="FFFF00"/>
              </a:solidFill>
            </a:endParaRPr>
          </a:p>
          <a:p>
            <a:r>
              <a:rPr lang="uk-UA" dirty="0">
                <a:solidFill>
                  <a:srgbClr val="FFC000"/>
                </a:solidFill>
              </a:rPr>
              <a:t>Неринкова </a:t>
            </a:r>
            <a:r>
              <a:rPr lang="uk-UA" dirty="0" smtClean="0">
                <a:solidFill>
                  <a:srgbClr val="FFC000"/>
                </a:solidFill>
              </a:rPr>
              <a:t>поведінка </a:t>
            </a:r>
            <a:r>
              <a:rPr lang="uk-UA" dirty="0" smtClean="0"/>
              <a:t>– це поведінка суб'єктів господарювання, що сформовані в умовах командно-адміністративної системи: схильність до патерналізму з боку держави, економічна недобросовісність, інертність, страх особистої відповідальності тощо</a:t>
            </a:r>
            <a:endParaRPr lang="uk-UA" dirty="0"/>
          </a:p>
          <a:p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50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1.3. Предмет економічної </a:t>
            </a:r>
            <a:r>
              <a:rPr lang="uk-UA" dirty="0"/>
              <a:t>теорії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/>
          <a:lstStyle/>
          <a:p>
            <a:r>
              <a:rPr lang="uk-UA" dirty="0" smtClean="0"/>
              <a:t>Уявлення щодо предмету економічної теорії пов'язують з </a:t>
            </a:r>
            <a:r>
              <a:rPr lang="uk-UA" dirty="0" smtClean="0">
                <a:solidFill>
                  <a:srgbClr val="FFC000"/>
                </a:solidFill>
              </a:rPr>
              <a:t>рідкісністю</a:t>
            </a:r>
            <a:r>
              <a:rPr lang="uk-UA" dirty="0"/>
              <a:t> </a:t>
            </a:r>
            <a:r>
              <a:rPr lang="uk-UA" dirty="0" smtClean="0"/>
              <a:t>ресурсів</a:t>
            </a:r>
          </a:p>
          <a:p>
            <a:r>
              <a:rPr lang="uk-UA" dirty="0" smtClean="0">
                <a:solidFill>
                  <a:srgbClr val="FFC000"/>
                </a:solidFill>
              </a:rPr>
              <a:t>Обмеженість</a:t>
            </a:r>
            <a:r>
              <a:rPr lang="uk-UA" dirty="0" smtClean="0"/>
              <a:t> ресурсів ставить </a:t>
            </a:r>
            <a:r>
              <a:rPr lang="uk-UA" dirty="0"/>
              <a:t>проблему </a:t>
            </a:r>
            <a:r>
              <a:rPr lang="uk-UA" dirty="0"/>
              <a:t>їх раціонального </a:t>
            </a:r>
            <a:r>
              <a:rPr lang="uk-UA" dirty="0" smtClean="0"/>
              <a:t>використання. Природні властивості ресурсів визначають </a:t>
            </a:r>
            <a:r>
              <a:rPr lang="uk-UA" dirty="0" smtClean="0">
                <a:solidFill>
                  <a:srgbClr val="FFC000"/>
                </a:solidFill>
              </a:rPr>
              <a:t>варіативність</a:t>
            </a:r>
            <a:r>
              <a:rPr lang="uk-UA" dirty="0" smtClean="0"/>
              <a:t>, а </a:t>
            </a:r>
            <a:r>
              <a:rPr lang="uk-UA" dirty="0"/>
              <a:t>рідкісність ресурсів </a:t>
            </a:r>
            <a:r>
              <a:rPr lang="uk-UA" dirty="0" smtClean="0"/>
              <a:t>– </a:t>
            </a:r>
            <a:r>
              <a:rPr lang="uk-UA" dirty="0" smtClean="0">
                <a:solidFill>
                  <a:srgbClr val="FFC000"/>
                </a:solidFill>
              </a:rPr>
              <a:t>альтернативність</a:t>
            </a:r>
            <a:r>
              <a:rPr lang="uk-UA" dirty="0" smtClean="0"/>
              <a:t> їх використання</a:t>
            </a:r>
          </a:p>
          <a:p>
            <a:r>
              <a:rPr lang="uk-UA" dirty="0" smtClean="0"/>
              <a:t> Потреби людей у своєму розвиту </a:t>
            </a:r>
            <a:r>
              <a:rPr lang="uk-UA" dirty="0" smtClean="0">
                <a:solidFill>
                  <a:srgbClr val="FFC000"/>
                </a:solidFill>
              </a:rPr>
              <a:t>безмежні</a:t>
            </a:r>
          </a:p>
          <a:p>
            <a:r>
              <a:rPr lang="uk-UA" dirty="0" smtClean="0">
                <a:solidFill>
                  <a:srgbClr val="FFFF00"/>
                </a:solidFill>
              </a:rPr>
              <a:t>«</a:t>
            </a:r>
            <a:r>
              <a:rPr lang="uk-UA" i="1" dirty="0">
                <a:solidFill>
                  <a:srgbClr val="FFFF00"/>
                </a:solidFill>
              </a:rPr>
              <a:t>Економічна наука – </a:t>
            </a:r>
            <a:r>
              <a:rPr lang="uk-UA" i="1" dirty="0" smtClean="0">
                <a:solidFill>
                  <a:srgbClr val="FFFF00"/>
                </a:solidFill>
              </a:rPr>
              <a:t>це наука, що вивчає поведінку людини з погляду узгодженості між цілями і обмеженими засобами, які можуть мати різний вжиток</a:t>
            </a:r>
            <a:r>
              <a:rPr lang="uk-UA" dirty="0" smtClean="0">
                <a:solidFill>
                  <a:srgbClr val="FFFF00"/>
                </a:solidFill>
              </a:rPr>
              <a:t>»</a:t>
            </a:r>
          </a:p>
          <a:p>
            <a:pPr algn="r"/>
            <a:r>
              <a:rPr lang="uk-UA" dirty="0">
                <a:solidFill>
                  <a:srgbClr val="FFFF00"/>
                </a:solidFill>
              </a:rPr>
              <a:t> </a:t>
            </a:r>
            <a:r>
              <a:rPr lang="uk-UA" i="1" dirty="0" err="1" smtClean="0">
                <a:solidFill>
                  <a:srgbClr val="FFFF00"/>
                </a:solidFill>
              </a:rPr>
              <a:t>Лайонел</a:t>
            </a:r>
            <a:r>
              <a:rPr lang="uk-UA" i="1" dirty="0" smtClean="0">
                <a:solidFill>
                  <a:srgbClr val="FFFF00"/>
                </a:solidFill>
              </a:rPr>
              <a:t> </a:t>
            </a:r>
            <a:r>
              <a:rPr lang="uk-UA" i="1" dirty="0" err="1" smtClean="0">
                <a:solidFill>
                  <a:srgbClr val="FFFF00"/>
                </a:solidFill>
              </a:rPr>
              <a:t>Робінс</a:t>
            </a:r>
            <a:endParaRPr lang="uk-UA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31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 ТЕОРІЯ </a:t>
            </a:r>
            <a:r>
              <a:rPr lang="uk-UA" dirty="0" smtClean="0"/>
              <a:t>– вивчає діяльність людини у процесі виробництва, розподілу, обміну і споживання економічних благ в умовах альтернативності цілей та можливостей використання рідкісних ресурсів</a:t>
            </a:r>
          </a:p>
          <a:p>
            <a:r>
              <a:rPr lang="uk-UA" dirty="0" smtClean="0"/>
              <a:t>Виокремлюють два основних рівні економічного аналізу, яким відповідають два розділи економічної теорії: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Мікроекономіка</a:t>
            </a:r>
            <a:r>
              <a:rPr lang="uk-UA" dirty="0" smtClean="0"/>
              <a:t> – аналізує економічні дії індивідів, окремих домогосподарств, фірм і галузей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Макроекономіка</a:t>
            </a:r>
            <a:r>
              <a:rPr lang="uk-UA" dirty="0" smtClean="0"/>
              <a:t> - аналізує закони функціонування усієї національної економіки та її основних складових – домогосподарств, приватного сектору, урядового сектору.</a:t>
            </a:r>
          </a:p>
          <a:p>
            <a:r>
              <a:rPr lang="uk-UA" dirty="0"/>
              <a:t> </a:t>
            </a:r>
            <a:r>
              <a:rPr lang="uk-UA" dirty="0" smtClean="0"/>
              <a:t>Незалежно від рівня економічного аналізу досліджуючи економічні процеси і явища виокремлюють </a:t>
            </a:r>
            <a:r>
              <a:rPr lang="uk-UA" dirty="0" smtClean="0">
                <a:solidFill>
                  <a:srgbClr val="FFC000"/>
                </a:solidFill>
              </a:rPr>
              <a:t>позитивну</a:t>
            </a:r>
            <a:r>
              <a:rPr lang="uk-UA" dirty="0" smtClean="0"/>
              <a:t> і </a:t>
            </a:r>
            <a:r>
              <a:rPr lang="uk-UA" dirty="0" smtClean="0">
                <a:solidFill>
                  <a:srgbClr val="FFC000"/>
                </a:solidFill>
              </a:rPr>
              <a:t>нормативну</a:t>
            </a:r>
            <a:r>
              <a:rPr lang="uk-UA" dirty="0" smtClean="0"/>
              <a:t> економічну теорію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0031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dirty="0"/>
              <a:t>Позитивна і нормативна економічна теор</a:t>
            </a:r>
            <a:r>
              <a:rPr lang="uk-UA" dirty="0" smtClean="0"/>
              <a:t>ія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797152"/>
            <a:ext cx="705678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uk-UA" sz="2400" b="1" dirty="0" smtClean="0">
                <a:solidFill>
                  <a:srgbClr val="FFC000"/>
                </a:solidFill>
              </a:rPr>
              <a:t>ФАКТИ</a:t>
            </a:r>
          </a:p>
          <a:p>
            <a:pPr algn="ctr"/>
            <a:r>
              <a:rPr lang="uk-UA" sz="2400" dirty="0" smtClean="0"/>
              <a:t>Описова (емпірична) економічна наука досліджує факти з певної економічної проблеми та порівнює гіпотези з фактами для підтвердження теорії  </a:t>
            </a: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755576" y="2996952"/>
            <a:ext cx="705678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uk-UA" sz="2400" dirty="0" smtClean="0"/>
          </a:p>
          <a:p>
            <a:pPr algn="ctr"/>
            <a:r>
              <a:rPr lang="uk-UA" sz="2400" b="1" dirty="0">
                <a:solidFill>
                  <a:srgbClr val="FFC000"/>
                </a:solidFill>
              </a:rPr>
              <a:t>2</a:t>
            </a:r>
            <a:r>
              <a:rPr lang="uk-UA" sz="2400" b="1" dirty="0">
                <a:solidFill>
                  <a:srgbClr val="FFC000"/>
                </a:solidFill>
              </a:rPr>
              <a:t>. ПРИНЦИПИ (ТЕОРІЇ)</a:t>
            </a:r>
          </a:p>
          <a:p>
            <a:pPr algn="ctr"/>
            <a:r>
              <a:rPr lang="uk-UA" sz="2400" b="1" dirty="0">
                <a:solidFill>
                  <a:srgbClr val="C00000"/>
                </a:solidFill>
              </a:rPr>
              <a:t>Економічна теорія </a:t>
            </a:r>
            <a:r>
              <a:rPr lang="uk-UA" sz="2400" dirty="0"/>
              <a:t>з'ясовує загальні принципи економічної поведінки </a:t>
            </a:r>
          </a:p>
          <a:p>
            <a:pPr algn="just"/>
            <a:endParaRPr lang="uk-UA" sz="2400" dirty="0">
              <a:solidFill>
                <a:srgbClr val="FFC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755576" y="1196752"/>
            <a:ext cx="705678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C000"/>
                </a:solidFill>
              </a:rPr>
              <a:t>3. ЕКОНОМІЧНА ПОЛІТИКА</a:t>
            </a:r>
          </a:p>
          <a:p>
            <a:pPr algn="ctr"/>
            <a:r>
              <a:rPr lang="uk-UA" sz="2400" dirty="0"/>
              <a:t>Контролює економічну поведінку та впливає на її наслідки</a:t>
            </a:r>
            <a:endParaRPr lang="uk-UA" sz="2400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3563888" y="2420888"/>
            <a:ext cx="1224136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5292080" y="4364184"/>
            <a:ext cx="86409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верх 8"/>
          <p:cNvSpPr/>
          <p:nvPr/>
        </p:nvSpPr>
        <p:spPr>
          <a:xfrm>
            <a:off x="2123728" y="4365104"/>
            <a:ext cx="792088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827584" y="4335487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C000"/>
                </a:solidFill>
              </a:rPr>
              <a:t>індукція</a:t>
            </a:r>
            <a:endParaRPr lang="uk-UA" sz="2400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00192" y="433548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C000"/>
                </a:solidFill>
              </a:rPr>
              <a:t>дедукція</a:t>
            </a:r>
            <a:endParaRPr lang="uk-UA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542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Основні функції економічної теорії</a:t>
            </a:r>
            <a:endParaRPr lang="uk-UA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34857865"/>
              </p:ext>
            </p:extLst>
          </p:nvPr>
        </p:nvGraphicFramePr>
        <p:xfrm>
          <a:off x="395536" y="1397000"/>
          <a:ext cx="828092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3910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uk-UA" dirty="0"/>
              <a:t>1.4. Метод </a:t>
            </a:r>
            <a:r>
              <a:rPr lang="uk-UA" dirty="0"/>
              <a:t>економічної </a:t>
            </a:r>
            <a:r>
              <a:rPr lang="uk-UA" dirty="0"/>
              <a:t>теорії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00600"/>
          </a:xfrm>
        </p:spPr>
        <p:txBody>
          <a:bodyPr/>
          <a:lstStyle/>
          <a:p>
            <a:r>
              <a:rPr lang="uk-UA" b="1" dirty="0" smtClean="0">
                <a:solidFill>
                  <a:srgbClr val="FFC000"/>
                </a:solidFill>
              </a:rPr>
              <a:t>Метод</a:t>
            </a:r>
            <a:r>
              <a:rPr lang="uk-UA" dirty="0" smtClean="0"/>
              <a:t> (</a:t>
            </a:r>
            <a:r>
              <a:rPr lang="en-US" dirty="0" err="1" smtClean="0"/>
              <a:t>methodos</a:t>
            </a:r>
            <a:r>
              <a:rPr lang="en-US" dirty="0" smtClean="0"/>
              <a:t> </a:t>
            </a:r>
            <a:r>
              <a:rPr lang="uk-UA" dirty="0" smtClean="0"/>
              <a:t>(</a:t>
            </a:r>
            <a:r>
              <a:rPr lang="uk-UA" dirty="0" err="1" smtClean="0"/>
              <a:t>грец</a:t>
            </a:r>
            <a:r>
              <a:rPr lang="uk-UA" dirty="0" smtClean="0"/>
              <a:t>.) – шлях до певної мети) – спосіб пізнання, інструменти, набір засобів дослідження природи та суспільного буття</a:t>
            </a:r>
          </a:p>
          <a:p>
            <a:r>
              <a:rPr lang="uk-UA" dirty="0" smtClean="0"/>
              <a:t>Метод науки </a:t>
            </a:r>
            <a:r>
              <a:rPr lang="uk-UA" dirty="0" smtClean="0">
                <a:solidFill>
                  <a:srgbClr val="FFC000"/>
                </a:solidFill>
              </a:rPr>
              <a:t>невід'ємний від її предмету</a:t>
            </a:r>
            <a:r>
              <a:rPr lang="uk-UA" dirty="0" smtClean="0"/>
              <a:t> та покликаний найповніше його розкрити</a:t>
            </a:r>
          </a:p>
          <a:p>
            <a:r>
              <a:rPr lang="uk-UA" dirty="0" smtClean="0"/>
              <a:t>Метод постійно </a:t>
            </a:r>
            <a:r>
              <a:rPr lang="uk-UA" dirty="0" smtClean="0">
                <a:solidFill>
                  <a:srgbClr val="FFC000"/>
                </a:solidFill>
              </a:rPr>
              <a:t>вдосконалюється</a:t>
            </a:r>
            <a:r>
              <a:rPr lang="uk-UA" dirty="0" smtClean="0"/>
              <a:t> з розширенням знань і певною мірою впливає на межі предмету дослідження науки </a:t>
            </a:r>
          </a:p>
          <a:p>
            <a:r>
              <a:rPr lang="uk-UA" dirty="0" smtClean="0"/>
              <a:t>Економічна наука - </a:t>
            </a:r>
            <a:r>
              <a:rPr lang="uk-UA" dirty="0" err="1" smtClean="0">
                <a:solidFill>
                  <a:srgbClr val="FFC000"/>
                </a:solidFill>
              </a:rPr>
              <a:t>наука</a:t>
            </a:r>
            <a:r>
              <a:rPr lang="uk-UA" dirty="0" smtClean="0">
                <a:solidFill>
                  <a:srgbClr val="FFC000"/>
                </a:solidFill>
              </a:rPr>
              <a:t> гуманітарна</a:t>
            </a:r>
            <a:r>
              <a:rPr lang="uk-UA" dirty="0" smtClean="0"/>
              <a:t>, що звужує можливості експериментування у процесі вивчення економічного буття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29937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Основні </a:t>
            </a:r>
            <a:r>
              <a:rPr lang="uk-UA" dirty="0" smtClean="0"/>
              <a:t>методи пізнання </a:t>
            </a:r>
            <a:br>
              <a:rPr lang="uk-UA" dirty="0" smtClean="0"/>
            </a:br>
            <a:r>
              <a:rPr lang="uk-UA" dirty="0" smtClean="0"/>
              <a:t>економічної </a:t>
            </a:r>
            <a:r>
              <a:rPr lang="uk-UA" dirty="0"/>
              <a:t>теорії</a:t>
            </a: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rgbClr val="FFC000"/>
                </a:solidFill>
              </a:rPr>
              <a:t>Аналіз</a:t>
            </a:r>
            <a:r>
              <a:rPr lang="uk-UA" dirty="0" smtClean="0"/>
              <a:t> – метод пізнання, що передбачає поділ цілого на окремі складові частини та вивчення окремо кожної з них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b="1" dirty="0">
                <a:solidFill>
                  <a:srgbClr val="FFC000"/>
                </a:solidFill>
              </a:rPr>
              <a:t>Синтез</a:t>
            </a:r>
            <a:r>
              <a:rPr lang="uk-UA" dirty="0" smtClean="0"/>
              <a:t> – метод пізнання, що ґрунтується на поєднанні окремих, досліджених у процесі аналізу, частин явища в єдине ціле</a:t>
            </a:r>
          </a:p>
          <a:p>
            <a:pPr marL="0" indent="0">
              <a:buNone/>
            </a:pPr>
            <a:r>
              <a:rPr lang="uk-UA" dirty="0" smtClean="0"/>
              <a:t>  Аналіз і синтез є взаємозв'язані частини процесу пізнання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dirty="0" smtClean="0">
                <a:solidFill>
                  <a:srgbClr val="FFC000"/>
                </a:solidFill>
              </a:rPr>
              <a:t>І</a:t>
            </a:r>
            <a:r>
              <a:rPr lang="uk-UA" b="1" dirty="0">
                <a:solidFill>
                  <a:srgbClr val="FFC000"/>
                </a:solidFill>
              </a:rPr>
              <a:t>ндукція </a:t>
            </a:r>
            <a:r>
              <a:rPr lang="uk-UA" dirty="0" smtClean="0"/>
              <a:t>– метод пізнання, що ґрунтується на руху думки від окремого до загального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 </a:t>
            </a:r>
            <a:r>
              <a:rPr lang="uk-UA" b="1" dirty="0" smtClean="0">
                <a:solidFill>
                  <a:srgbClr val="FFC000"/>
                </a:solidFill>
              </a:rPr>
              <a:t>Дедукція</a:t>
            </a:r>
            <a:r>
              <a:rPr lang="uk-UA" dirty="0" smtClean="0"/>
              <a:t> – метод пізнання, що супроводжує рух думки від загального до окремого </a:t>
            </a:r>
          </a:p>
          <a:p>
            <a:pPr marL="0" indent="0">
              <a:buNone/>
            </a:pPr>
            <a:r>
              <a:rPr lang="uk-UA" dirty="0" smtClean="0"/>
              <a:t>   </a:t>
            </a:r>
            <a:r>
              <a:rPr lang="uk-UA" dirty="0"/>
              <a:t>Дедуктивний метод у прихованому вигляді містить індукцію, оскільки будь яка </a:t>
            </a:r>
            <a:r>
              <a:rPr lang="uk-UA" dirty="0">
                <a:solidFill>
                  <a:srgbClr val="FFC000"/>
                </a:solidFill>
              </a:rPr>
              <a:t>гіпотеза</a:t>
            </a:r>
            <a:r>
              <a:rPr lang="uk-UA" dirty="0"/>
              <a:t> передбачає попереднє опрацювання фактів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5475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rgbClr val="FFC000"/>
                </a:solidFill>
              </a:rPr>
              <a:t>Аналогія </a:t>
            </a:r>
            <a:r>
              <a:rPr lang="uk-UA" dirty="0" smtClean="0"/>
              <a:t> метод пізнання, що передбачає перенесення властивостей з відомого явища чи процесу на невідомі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rgbClr val="FFC000"/>
                </a:solidFill>
              </a:rPr>
              <a:t>Метод наукової абстракції </a:t>
            </a:r>
            <a:r>
              <a:rPr lang="uk-UA" dirty="0" smtClean="0"/>
              <a:t>означає відволікання від неосновного, випадкового, несуттєвого, непостійного у явищах та процесах і виокремленні у них головного, характерного, суттєвого, стійкого.</a:t>
            </a:r>
          </a:p>
          <a:p>
            <a:pPr marL="0" indent="0">
              <a:buNone/>
            </a:pPr>
            <a:r>
              <a:rPr lang="uk-UA" dirty="0" smtClean="0"/>
              <a:t>Абстракція завжди бідніша за економічну реальність, але завдяки ній можливо сформувати </a:t>
            </a:r>
            <a:r>
              <a:rPr lang="uk-UA" dirty="0" smtClean="0">
                <a:solidFill>
                  <a:srgbClr val="FFC000"/>
                </a:solidFill>
              </a:rPr>
              <a:t>наукові категорії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Метод наукової абстракції широко використовується для побудови </a:t>
            </a:r>
            <a:r>
              <a:rPr lang="uk-UA" b="1" dirty="0" smtClean="0">
                <a:solidFill>
                  <a:srgbClr val="FFC000"/>
                </a:solidFill>
              </a:rPr>
              <a:t>економічних моделей </a:t>
            </a:r>
            <a:r>
              <a:rPr lang="uk-UA" dirty="0"/>
              <a:t>– спрощеного </a:t>
            </a:r>
            <a:r>
              <a:rPr lang="uk-UA" dirty="0" smtClean="0"/>
              <a:t>відображення зв'язків між економічними категоріями та змінними величинами</a:t>
            </a:r>
          </a:p>
          <a:p>
            <a:pPr marL="0" indent="0">
              <a:buNone/>
            </a:pPr>
            <a:r>
              <a:rPr lang="uk-UA" dirty="0" smtClean="0"/>
              <a:t>Економічні моделі створюються для з'ясування </a:t>
            </a:r>
            <a:r>
              <a:rPr lang="uk-UA" dirty="0" smtClean="0">
                <a:solidFill>
                  <a:srgbClr val="FFC000"/>
                </a:solidFill>
              </a:rPr>
              <a:t>принципів (законів), </a:t>
            </a:r>
            <a:r>
              <a:rPr lang="uk-UA" dirty="0" smtClean="0"/>
              <a:t>що є в основі економічної діяльності і передбачення наслідків зміни тих чи інших її параметрів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7031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Послідовність розкриття економічних законів 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1239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4684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64949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q"/>
            </a:pPr>
            <a:r>
              <a:rPr lang="uk-UA" altLang="uk-UA" dirty="0"/>
              <a:t>Розвиток науки </a:t>
            </a:r>
            <a:r>
              <a:rPr lang="uk-UA" altLang="uk-UA" dirty="0" smtClean="0"/>
              <a:t>- це </a:t>
            </a:r>
            <a:r>
              <a:rPr lang="uk-UA" altLang="uk-UA" dirty="0"/>
              <a:t>поступовий послідовний  процес нагромадження наукових досягнень (фактів, теорій та методів). При </a:t>
            </a:r>
            <a:r>
              <a:rPr lang="uk-UA" altLang="uk-UA" dirty="0" smtClean="0"/>
              <a:t>появі нової </a:t>
            </a:r>
            <a:r>
              <a:rPr lang="uk-UA" altLang="uk-UA" dirty="0" smtClean="0">
                <a:solidFill>
                  <a:srgbClr val="FFC000"/>
                </a:solidFill>
              </a:rPr>
              <a:t>гіпотези</a:t>
            </a:r>
            <a:r>
              <a:rPr lang="uk-UA" altLang="uk-UA" dirty="0" smtClean="0"/>
              <a:t> результати наявних теорій піддаються перевірці на істинність - </a:t>
            </a:r>
            <a:r>
              <a:rPr lang="uk-UA" altLang="uk-UA" b="1" dirty="0" smtClean="0">
                <a:solidFill>
                  <a:srgbClr val="FFC000"/>
                </a:solidFill>
              </a:rPr>
              <a:t>верифікації </a:t>
            </a:r>
            <a:r>
              <a:rPr lang="uk-UA" altLang="uk-UA" dirty="0" smtClean="0"/>
              <a:t>з</a:t>
            </a:r>
            <a:r>
              <a:rPr lang="uk-UA" altLang="uk-UA" dirty="0"/>
              <a:t> метою </a:t>
            </a:r>
            <a:r>
              <a:rPr lang="uk-UA" altLang="uk-UA" dirty="0" smtClean="0"/>
              <a:t>з'ясування їх </a:t>
            </a:r>
            <a:r>
              <a:rPr lang="uk-UA" altLang="uk-UA" dirty="0"/>
              <a:t>сильних та вразливих </a:t>
            </a:r>
            <a:r>
              <a:rPr lang="uk-UA" altLang="uk-UA" dirty="0" smtClean="0"/>
              <a:t>місць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r>
              <a:rPr lang="uk-UA" altLang="uk-UA" b="1" dirty="0">
                <a:solidFill>
                  <a:srgbClr val="FFC000"/>
                </a:solidFill>
              </a:rPr>
              <a:t>Принципи</a:t>
            </a:r>
            <a:r>
              <a:rPr lang="uk-UA" altLang="uk-UA" dirty="0"/>
              <a:t> - інструменти, засоби для впорядкування, отриманих шляхом індукції, експериментальних </a:t>
            </a:r>
            <a:r>
              <a:rPr lang="uk-UA" altLang="uk-UA" dirty="0" smtClean="0"/>
              <a:t>законів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q"/>
            </a:pPr>
            <a:r>
              <a:rPr lang="uk-UA" altLang="uk-UA" dirty="0" smtClean="0"/>
              <a:t> Перевірені (</a:t>
            </a:r>
            <a:r>
              <a:rPr lang="uk-UA" altLang="uk-UA" dirty="0" err="1" smtClean="0"/>
              <a:t>верифіковані</a:t>
            </a:r>
            <a:r>
              <a:rPr lang="uk-UA" altLang="uk-UA" dirty="0" smtClean="0"/>
              <a:t>) гіпотези створюють </a:t>
            </a:r>
            <a:r>
              <a:rPr lang="uk-UA" altLang="uk-UA" b="1" dirty="0" smtClean="0">
                <a:solidFill>
                  <a:srgbClr val="FFC000"/>
                </a:solidFill>
              </a:rPr>
              <a:t>наукову теорію </a:t>
            </a:r>
            <a:r>
              <a:rPr lang="uk-UA" altLang="uk-UA" dirty="0" smtClean="0"/>
              <a:t>– сукупність об'єднаних на основі спільних принципів наукових висновків, що пояснюють факти економічної дійсності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q"/>
            </a:pPr>
            <a:r>
              <a:rPr lang="uk-UA" altLang="uk-UA" b="1" dirty="0" smtClean="0">
                <a:solidFill>
                  <a:srgbClr val="FFC000"/>
                </a:solidFill>
              </a:rPr>
              <a:t>Економічні закони </a:t>
            </a:r>
            <a:r>
              <a:rPr lang="uk-UA" altLang="uk-UA" dirty="0" smtClean="0"/>
              <a:t>– стійкі причинно-наслідкові зв'язки між явищами і процесами економічного життя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q"/>
            </a:pPr>
            <a:r>
              <a:rPr lang="uk-UA" altLang="uk-UA" dirty="0"/>
              <a:t> </a:t>
            </a:r>
            <a:r>
              <a:rPr lang="uk-UA" altLang="uk-UA" dirty="0" smtClean="0"/>
              <a:t>Для побудови економічних моделей, створення теорій, з'ясування економічних законів економічна наука широко застосовує </a:t>
            </a:r>
            <a:r>
              <a:rPr lang="uk-UA" altLang="uk-UA" b="1" dirty="0" smtClean="0">
                <a:solidFill>
                  <a:srgbClr val="FFC000"/>
                </a:solidFill>
              </a:rPr>
              <a:t>метод функціонального аналізу  </a:t>
            </a:r>
            <a:endParaRPr lang="uk-UA" altLang="uk-UA" b="1" dirty="0">
              <a:solidFill>
                <a:srgbClr val="FFC000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072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/>
              <a:t>Тема 1. Людина в світі економіки. </a:t>
            </a:r>
            <a:br>
              <a:rPr lang="uk-UA" dirty="0" smtClean="0"/>
            </a:br>
            <a:r>
              <a:rPr lang="uk-UA" dirty="0" smtClean="0"/>
              <a:t>Предмет і метод економічної теорії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3200" dirty="0" smtClean="0"/>
          </a:p>
          <a:p>
            <a:endParaRPr lang="uk-UA" sz="3200" dirty="0"/>
          </a:p>
          <a:p>
            <a:r>
              <a:rPr lang="uk-UA" sz="3200" dirty="0" smtClean="0"/>
              <a:t>1.1. Людина і економіка</a:t>
            </a:r>
          </a:p>
          <a:p>
            <a:r>
              <a:rPr lang="uk-UA" sz="3200" dirty="0" smtClean="0"/>
              <a:t>1.2.Моделі людини в економічній теорії</a:t>
            </a:r>
          </a:p>
          <a:p>
            <a:r>
              <a:rPr lang="uk-UA" sz="3200" dirty="0" smtClean="0"/>
              <a:t>1.3. Предмет економічної теорії</a:t>
            </a:r>
          </a:p>
          <a:p>
            <a:r>
              <a:rPr lang="uk-UA" sz="3200" dirty="0" smtClean="0"/>
              <a:t>1.4. Методи економічної теорії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724942"/>
          </a:xfrm>
        </p:spPr>
        <p:txBody>
          <a:bodyPr/>
          <a:lstStyle/>
          <a:p>
            <a:pPr algn="ctr"/>
            <a:r>
              <a:rPr lang="uk-UA" dirty="0" smtClean="0"/>
              <a:t>Функціональний аналіз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r>
              <a:rPr lang="uk-UA" dirty="0" smtClean="0"/>
              <a:t>В економічному житті (як в техніці, геометрії, фізиці тощо) ми спостерігаємо явища, які органічно пов`язані між собою і перебувають у функціональній залежності </a:t>
            </a:r>
          </a:p>
          <a:p>
            <a:r>
              <a:rPr lang="uk-UA" b="1" dirty="0" smtClean="0">
                <a:solidFill>
                  <a:srgbClr val="FFC000"/>
                </a:solidFill>
              </a:rPr>
              <a:t>Функцією</a:t>
            </a:r>
            <a:r>
              <a:rPr lang="uk-UA" dirty="0" smtClean="0"/>
              <a:t> називають відповідність між елементами двох множин, при якій кожному елементові першої множини відповідає не більше одного елемента другої множини. Функція є залежною змінною від </a:t>
            </a:r>
            <a:r>
              <a:rPr lang="uk-UA" dirty="0" smtClean="0">
                <a:solidFill>
                  <a:srgbClr val="FFC000"/>
                </a:solidFill>
              </a:rPr>
              <a:t>аргументу</a:t>
            </a:r>
            <a:r>
              <a:rPr lang="uk-UA" dirty="0" smtClean="0"/>
              <a:t> - незалежної змінної величини</a:t>
            </a:r>
          </a:p>
          <a:p>
            <a:r>
              <a:rPr lang="uk-UA" dirty="0" smtClean="0"/>
              <a:t>В економічній науці найчастіше функціональна залежність визначається між двома категоріями, за умови, що інші аргументи не змінюються (</a:t>
            </a:r>
            <a:r>
              <a:rPr lang="uk-UA" dirty="0" smtClean="0">
                <a:solidFill>
                  <a:srgbClr val="FFC000"/>
                </a:solidFill>
              </a:rPr>
              <a:t>принцип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«</a:t>
            </a:r>
            <a:r>
              <a:rPr lang="en-US" dirty="0" smtClean="0">
                <a:solidFill>
                  <a:srgbClr val="FFC000"/>
                </a:solidFill>
              </a:rPr>
              <a:t>ceteris paribus</a:t>
            </a:r>
            <a:r>
              <a:rPr lang="ru-RU" dirty="0" smtClean="0"/>
              <a:t>»</a:t>
            </a:r>
            <a:r>
              <a:rPr lang="uk-UA" dirty="0" smtClean="0"/>
              <a:t> )</a:t>
            </a:r>
            <a:endParaRPr lang="en-US" dirty="0" smtClean="0"/>
          </a:p>
          <a:p>
            <a:r>
              <a:rPr lang="uk-UA" dirty="0">
                <a:solidFill>
                  <a:srgbClr val="FF0000"/>
                </a:solidFill>
              </a:rPr>
              <a:t>Приклад:</a:t>
            </a:r>
            <a:r>
              <a:rPr lang="uk-UA" dirty="0" smtClean="0"/>
              <a:t> З'ясування впливу на попит (функція) рівня ціни на даний товар (аргумент)</a:t>
            </a:r>
            <a:endParaRPr lang="en-US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0813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1.1. Людина і економіка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dirty="0" smtClean="0"/>
              <a:t>Економічна теорія зосереджена передусім на вивченні </a:t>
            </a:r>
            <a:r>
              <a:rPr lang="uk-UA" dirty="0" smtClean="0">
                <a:solidFill>
                  <a:srgbClr val="FFC000"/>
                </a:solidFill>
              </a:rPr>
              <a:t>економічної поведінки людини</a:t>
            </a:r>
          </a:p>
          <a:p>
            <a:r>
              <a:rPr lang="uk-UA" dirty="0" smtClean="0"/>
              <a:t>Людину </a:t>
            </a:r>
            <a:r>
              <a:rPr lang="uk-UA" dirty="0"/>
              <a:t>з тваринного </a:t>
            </a:r>
            <a:r>
              <a:rPr lang="uk-UA" dirty="0" smtClean="0"/>
              <a:t> світу виокремила </a:t>
            </a:r>
            <a:r>
              <a:rPr lang="uk-UA" dirty="0" smtClean="0">
                <a:solidFill>
                  <a:srgbClr val="FFC000"/>
                </a:solidFill>
              </a:rPr>
              <a:t>праця</a:t>
            </a:r>
            <a:r>
              <a:rPr lang="uk-UA" dirty="0" smtClean="0"/>
              <a:t> (це аксіома чи теорема?)</a:t>
            </a:r>
          </a:p>
          <a:p>
            <a:r>
              <a:rPr lang="uk-UA" dirty="0" smtClean="0"/>
              <a:t>Економічна теорія аналізує </a:t>
            </a:r>
            <a:r>
              <a:rPr lang="uk-UA" dirty="0">
                <a:solidFill>
                  <a:srgbClr val="FFC000"/>
                </a:solidFill>
              </a:rPr>
              <a:t>сферу виробництва </a:t>
            </a:r>
            <a:r>
              <a:rPr lang="uk-UA" dirty="0" smtClean="0">
                <a:solidFill>
                  <a:srgbClr val="FFC000"/>
                </a:solidFill>
              </a:rPr>
              <a:t>і розподілу життєвих благ в умовах обмежених ресурсів</a:t>
            </a:r>
          </a:p>
          <a:p>
            <a:r>
              <a:rPr lang="uk-UA" dirty="0"/>
              <a:t>Людина одночасно як створює так  і споживає  економічні </a:t>
            </a:r>
            <a:r>
              <a:rPr lang="uk-UA" dirty="0" smtClean="0"/>
              <a:t>блага. Створені людиною </a:t>
            </a:r>
            <a:r>
              <a:rPr lang="uk-UA" dirty="0" smtClean="0">
                <a:solidFill>
                  <a:srgbClr val="FFC000"/>
                </a:solidFill>
              </a:rPr>
              <a:t>технології видозмінюють процес праці </a:t>
            </a:r>
            <a:r>
              <a:rPr lang="uk-UA" dirty="0" smtClean="0"/>
              <a:t>та мають зворотній вплив на людину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Чому людина працює?</a:t>
            </a:r>
          </a:p>
          <a:p>
            <a:r>
              <a:rPr lang="uk-UA" dirty="0"/>
              <a:t>Парадокс:  </a:t>
            </a:r>
            <a:r>
              <a:rPr lang="uk-UA" dirty="0" smtClean="0"/>
              <a:t>намагання уникнути </a:t>
            </a:r>
            <a:r>
              <a:rPr lang="uk-UA" dirty="0" smtClean="0">
                <a:solidFill>
                  <a:srgbClr val="FFC000"/>
                </a:solidFill>
              </a:rPr>
              <a:t>обтяжливості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smtClean="0">
                <a:solidFill>
                  <a:srgbClr val="FFC000"/>
                </a:solidFill>
              </a:rPr>
              <a:t>праці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smtClean="0"/>
              <a:t>підштовхує  людину до винаходів</a:t>
            </a:r>
          </a:p>
          <a:p>
            <a:r>
              <a:rPr lang="uk-UA" dirty="0" smtClean="0">
                <a:solidFill>
                  <a:srgbClr val="FFC000"/>
                </a:solidFill>
              </a:rPr>
              <a:t>Праця</a:t>
            </a:r>
            <a:r>
              <a:rPr lang="uk-UA" dirty="0" smtClean="0"/>
              <a:t> – своєрідний вид витрат, які має здійснити людина щоб придбати необхідні блага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>
                <a:solidFill>
                  <a:srgbClr val="FFC000"/>
                </a:solidFill>
              </a:rPr>
              <a:t>Проблема мотивації праці – </a:t>
            </a:r>
            <a:r>
              <a:rPr lang="uk-UA" dirty="0"/>
              <a:t>це проблема створення рушійних стимулів, що спонукають людину до трудової діяльності: 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>
                <a:solidFill>
                  <a:srgbClr val="FFC000"/>
                </a:solidFill>
              </a:rPr>
              <a:t>позаекономічний примус праці (насильство) </a:t>
            </a:r>
            <a:r>
              <a:rPr lang="uk-UA" dirty="0"/>
              <a:t>– передбачає відсутність свободи;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>
                <a:solidFill>
                  <a:srgbClr val="FFC000"/>
                </a:solidFill>
              </a:rPr>
              <a:t>економічний примус до праці – </a:t>
            </a:r>
            <a:r>
              <a:rPr lang="uk-UA" dirty="0"/>
              <a:t>можливий тільки при наявності економічної </a:t>
            </a:r>
            <a:r>
              <a:rPr lang="uk-UA" dirty="0" smtClean="0"/>
              <a:t>свободи.</a:t>
            </a:r>
          </a:p>
          <a:p>
            <a:r>
              <a:rPr lang="uk-UA" dirty="0" smtClean="0"/>
              <a:t>Стимули трудової діяльності визначає панівна у суспільстві система прав власності на ресурси та результати виробництва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uk-UA" dirty="0"/>
              <a:t>1.2.Моделі людини в економічній теорії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Науковий аналіз передбачає  уніфікацію людини, що діє в певному соціально-економічному середовищі  - </a:t>
            </a:r>
            <a:r>
              <a:rPr lang="uk-UA" dirty="0" smtClean="0">
                <a:solidFill>
                  <a:srgbClr val="FFC000"/>
                </a:solidFill>
              </a:rPr>
              <a:t>модель людини</a:t>
            </a:r>
          </a:p>
          <a:p>
            <a:r>
              <a:rPr lang="uk-UA" dirty="0"/>
              <a:t>Модель людини має </a:t>
            </a:r>
            <a:r>
              <a:rPr lang="uk-UA" dirty="0" smtClean="0"/>
              <a:t>враховувати: 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мотиви та мету економічної діяльності;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 пізнавальні можливості людини в процесі досягнення мети.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Економічна теорія ставить завданням </a:t>
            </a:r>
            <a:r>
              <a:rPr lang="uk-UA" dirty="0" smtClean="0">
                <a:solidFill>
                  <a:srgbClr val="FFC000"/>
                </a:solidFill>
              </a:rPr>
              <a:t>дослідження економічної поведінки людини </a:t>
            </a:r>
            <a:r>
              <a:rPr lang="uk-UA" dirty="0" smtClean="0"/>
              <a:t>в умовах обмеженості ресурсів і безмежності  людських потреб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357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Порівняльна характеристика теоретичних уявлень щодо раціональності індивіда</a:t>
            </a:r>
          </a:p>
          <a:p>
            <a:pPr marL="0" indent="0" algn="ctr">
              <a:buNone/>
            </a:pPr>
            <a:endParaRPr lang="uk-UA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250634"/>
              </p:ext>
            </p:extLst>
          </p:nvPr>
        </p:nvGraphicFramePr>
        <p:xfrm>
          <a:off x="611561" y="1484783"/>
          <a:ext cx="8208911" cy="50405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33085"/>
                <a:gridCol w="1905847"/>
                <a:gridCol w="1817054"/>
                <a:gridCol w="2152925"/>
              </a:tblGrid>
              <a:tr h="936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FFFF00"/>
                          </a:solidFill>
                          <a:effectLst/>
                        </a:rPr>
                        <a:t>Характеристика</a:t>
                      </a:r>
                      <a:endParaRPr lang="uk-UA" sz="16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Людина економічна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(</a:t>
                      </a:r>
                      <a:r>
                        <a:rPr lang="uk-UA" sz="1600" dirty="0" err="1">
                          <a:solidFill>
                            <a:srgbClr val="002060"/>
                          </a:solidFill>
                          <a:effectLst/>
                        </a:rPr>
                        <a:t>homo</a:t>
                      </a: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600" dirty="0" err="1">
                          <a:solidFill>
                            <a:srgbClr val="002060"/>
                          </a:solidFill>
                          <a:effectLst/>
                        </a:rPr>
                        <a:t>economіcus</a:t>
                      </a: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)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Людина</a:t>
                      </a: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гібридна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Людина</a:t>
                      </a: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інституційна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uk-UA" sz="16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homo</a:t>
                      </a: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6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institutius</a:t>
                      </a:r>
                      <a:r>
                        <a:rPr lang="uk-UA" sz="16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5273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Підхід </a:t>
                      </a:r>
                      <a:r>
                        <a:rPr lang="ru-RU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економічній теорії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Неокласика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О. </a:t>
                      </a:r>
                      <a:r>
                        <a:rPr lang="uk-UA" sz="1600" b="0" dirty="0" err="1">
                          <a:solidFill>
                            <a:schemeClr val="bg1"/>
                          </a:solidFill>
                          <a:effectLst/>
                        </a:rPr>
                        <a:t>Вільямсон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Інституціоналізм</a:t>
                      </a:r>
                    </a:p>
                  </a:txBody>
                  <a:tcPr marL="68580" marR="68580" marT="0" marB="0"/>
                </a:tc>
              </a:tr>
              <a:tr h="7910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Мета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Максимізація корисності 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Мінімізація </a:t>
                      </a:r>
                      <a:r>
                        <a:rPr lang="uk-UA" sz="1600" b="0" dirty="0" err="1">
                          <a:solidFill>
                            <a:schemeClr val="bg1"/>
                          </a:solidFill>
                          <a:effectLst/>
                        </a:rPr>
                        <a:t>трансакційних</a:t>
                      </a: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 витрат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Культурна освіченість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4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Знання і здібності обрахунку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Необмежені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Обмежені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Обмежені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992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Бажання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Визначаються самостійно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Визначаються самостійно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Окреслені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культурою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69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Раціональність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Повна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Обмежена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Культурна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702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Опортунізм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Підступність (обман) відсутня і немає змушення 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Підступність наявна, але відсутнє змушення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Наявні підступність і змушення</a:t>
                      </a:r>
                      <a:endParaRPr lang="uk-UA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47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Модель «</a:t>
            </a:r>
            <a:r>
              <a:rPr lang="en-US" sz="3200" dirty="0" smtClean="0"/>
              <a:t>homo </a:t>
            </a:r>
            <a:r>
              <a:rPr lang="en-US" sz="3200" dirty="0" err="1" smtClean="0"/>
              <a:t>economicus</a:t>
            </a:r>
            <a:r>
              <a:rPr lang="uk-UA" sz="3200" dirty="0" smtClean="0"/>
              <a:t>»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Індивід прагне в межах свого доходу </a:t>
            </a:r>
            <a:r>
              <a:rPr lang="uk-UA" dirty="0" smtClean="0">
                <a:solidFill>
                  <a:srgbClr val="FFC000"/>
                </a:solidFill>
              </a:rPr>
              <a:t>максимізувати корисність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Homo </a:t>
            </a:r>
            <a:r>
              <a:rPr lang="en-US" dirty="0" err="1" smtClean="0">
                <a:solidFill>
                  <a:srgbClr val="FFC000"/>
                </a:solidFill>
              </a:rPr>
              <a:t>economicus</a:t>
            </a:r>
            <a:r>
              <a:rPr lang="en-US" dirty="0" smtClean="0">
                <a:solidFill>
                  <a:srgbClr val="FFC000"/>
                </a:solidFill>
              </a:rPr>
              <a:t> – </a:t>
            </a:r>
            <a:r>
              <a:rPr lang="uk-UA" dirty="0"/>
              <a:t>це раціональний </a:t>
            </a:r>
            <a:r>
              <a:rPr lang="uk-UA" dirty="0" smtClean="0"/>
              <a:t>індивід, що має такий рівень інтелекту, інформованості  та компетентності, що має змогу забезпечити реалізацію своєї мети в умовах вільної конкуренції</a:t>
            </a:r>
          </a:p>
          <a:p>
            <a:r>
              <a:rPr lang="uk-UA" dirty="0" smtClean="0">
                <a:solidFill>
                  <a:srgbClr val="FFC000"/>
                </a:solidFill>
              </a:rPr>
              <a:t>Раціональна поведінка</a:t>
            </a:r>
            <a:r>
              <a:rPr lang="uk-UA" dirty="0" smtClean="0"/>
              <a:t> – максимальний результат при мінімальних затратах в умовах обмеженості  можливостей та ресурсів 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176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/>
              <a:t>Класифікація раціональної поведінки </a:t>
            </a:r>
            <a:br>
              <a:rPr lang="uk-UA" sz="2800" dirty="0" smtClean="0"/>
            </a:br>
            <a:r>
              <a:rPr lang="uk-UA" sz="2800" dirty="0" smtClean="0"/>
              <a:t>(за Олівером </a:t>
            </a:r>
            <a:r>
              <a:rPr lang="uk-UA" sz="2800" dirty="0" err="1" smtClean="0"/>
              <a:t>Вільямсоном</a:t>
            </a:r>
            <a:r>
              <a:rPr lang="uk-UA" sz="2800" dirty="0" smtClean="0"/>
              <a:t>)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C000"/>
                </a:solidFill>
              </a:rPr>
              <a:t>Повна раціональність </a:t>
            </a:r>
            <a:r>
              <a:rPr lang="uk-UA" dirty="0" smtClean="0"/>
              <a:t>– людина найкращим способом використовує наявну інформацію та досягає найбільшого розриву між отриманим результатом та витратами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FFC000"/>
                </a:solidFill>
              </a:rPr>
              <a:t>Обмежена </a:t>
            </a:r>
            <a:r>
              <a:rPr lang="uk-UA" dirty="0" smtClean="0">
                <a:solidFill>
                  <a:srgbClr val="FFC000"/>
                </a:solidFill>
              </a:rPr>
              <a:t>раціональність (Г. </a:t>
            </a:r>
            <a:r>
              <a:rPr lang="uk-UA" dirty="0" err="1" smtClean="0">
                <a:solidFill>
                  <a:srgbClr val="FFC000"/>
                </a:solidFill>
              </a:rPr>
              <a:t>Саймон</a:t>
            </a:r>
            <a:r>
              <a:rPr lang="uk-UA" dirty="0" smtClean="0">
                <a:solidFill>
                  <a:srgbClr val="FFC000"/>
                </a:solidFill>
              </a:rPr>
              <a:t>) </a:t>
            </a:r>
            <a:r>
              <a:rPr lang="uk-UA" dirty="0"/>
              <a:t>– людина свідомо </a:t>
            </a:r>
            <a:r>
              <a:rPr lang="uk-UA" dirty="0" smtClean="0"/>
              <a:t>прагне досягти найкращого результату, проте не має для цього повної інформації, а тому різниця між отриманим результатом і загальними витратами тут менша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FFC000"/>
                </a:solidFill>
              </a:rPr>
              <a:t>Органічна </a:t>
            </a:r>
            <a:r>
              <a:rPr lang="uk-UA" dirty="0" smtClean="0">
                <a:solidFill>
                  <a:srgbClr val="FFC000"/>
                </a:solidFill>
              </a:rPr>
              <a:t>раціональність (Ф. </a:t>
            </a:r>
            <a:r>
              <a:rPr lang="uk-UA" dirty="0" err="1" smtClean="0">
                <a:solidFill>
                  <a:srgbClr val="FFC000"/>
                </a:solidFill>
              </a:rPr>
              <a:t>Ґаєк</a:t>
            </a:r>
            <a:r>
              <a:rPr lang="uk-UA" dirty="0" smtClean="0">
                <a:solidFill>
                  <a:srgbClr val="FFC000"/>
                </a:solidFill>
              </a:rPr>
              <a:t>) </a:t>
            </a:r>
            <a:r>
              <a:rPr lang="uk-UA" dirty="0" smtClean="0"/>
              <a:t>– раціональна поведінка людини обмежена дотриманням нею формальних і неформальних правил поведінки 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509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Модель «</a:t>
            </a:r>
            <a:r>
              <a:rPr lang="en-US" sz="3200" dirty="0"/>
              <a:t>homo </a:t>
            </a:r>
            <a:r>
              <a:rPr lang="en-US" sz="3200" dirty="0" err="1" smtClean="0"/>
              <a:t>institutius</a:t>
            </a:r>
            <a:r>
              <a:rPr lang="uk-UA" sz="3200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marL="0" indent="0" algn="r">
              <a:buNone/>
            </a:pPr>
            <a:r>
              <a:rPr lang="uk-UA" i="1" dirty="0" smtClean="0">
                <a:solidFill>
                  <a:srgbClr val="FFFF00"/>
                </a:solidFill>
              </a:rPr>
              <a:t>«Поведінка людини значно складніша від тієї, що її описують економісти у своїх моделях, що базуються на функції індивідуальної корисності. У багатьох випадках слід вести мову не тільки про максимізацію особистої вигоди, але й про альтруїзм та самообмеження, які радикально впливають на результати вибору індивіда</a:t>
            </a:r>
            <a:r>
              <a:rPr lang="uk-UA" dirty="0" smtClean="0">
                <a:solidFill>
                  <a:srgbClr val="FFFF00"/>
                </a:solidFill>
              </a:rPr>
              <a:t>»</a:t>
            </a:r>
          </a:p>
          <a:p>
            <a:pPr marL="0" indent="0" algn="r">
              <a:buNone/>
            </a:pPr>
            <a:r>
              <a:rPr lang="uk-UA" i="1" dirty="0" err="1">
                <a:solidFill>
                  <a:srgbClr val="FFFF00"/>
                </a:solidFill>
              </a:rPr>
              <a:t>Даглас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i="1" dirty="0" err="1">
                <a:solidFill>
                  <a:srgbClr val="FFFF00"/>
                </a:solidFill>
              </a:rPr>
              <a:t>Норт</a:t>
            </a:r>
            <a:endParaRPr lang="uk-UA" i="1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/>
              <a:t>Дотримання традицій, звичок, міркування престижу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/>
              <a:t>Неповнота інформації (неспроможність людини обробити інформацію у повному обсягу)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/>
              <a:t>Стереотипність поведінки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313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516</TotalTime>
  <Words>1328</Words>
  <Application>Microsoft Office PowerPoint</Application>
  <PresentationFormat>Экран (4:3)</PresentationFormat>
  <Paragraphs>137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Паркет</vt:lpstr>
      <vt:lpstr>ЕКОНОМІЧНА ТЕОРІЯ</vt:lpstr>
      <vt:lpstr>Тема 1. Людина в світі економіки.  Предмет і метод економічної теорії</vt:lpstr>
      <vt:lpstr>1.1. Людина і економіка</vt:lpstr>
      <vt:lpstr>Презентация PowerPoint</vt:lpstr>
      <vt:lpstr>1.2.Моделі людини в економічній теорії</vt:lpstr>
      <vt:lpstr>Презентация PowerPoint</vt:lpstr>
      <vt:lpstr>Модель «homo economicus»</vt:lpstr>
      <vt:lpstr>Класифікація раціональної поведінки  (за Олівером Вільямсоном)</vt:lpstr>
      <vt:lpstr>Модель «homo institutius»</vt:lpstr>
      <vt:lpstr>Опортуністична поведінка</vt:lpstr>
      <vt:lpstr>1.3. Предмет економічної теорії</vt:lpstr>
      <vt:lpstr>Презентация PowerPoint</vt:lpstr>
      <vt:lpstr>Позитивна і нормативна економічна теорія</vt:lpstr>
      <vt:lpstr>Основні функції економічної теорії</vt:lpstr>
      <vt:lpstr>1.4. Метод економічної теорії</vt:lpstr>
      <vt:lpstr>Основні методи пізнання  економічної теорії</vt:lpstr>
      <vt:lpstr>Презентация PowerPoint</vt:lpstr>
      <vt:lpstr>Послідовність розкриття економічних законів </vt:lpstr>
      <vt:lpstr>Презентация PowerPoint</vt:lpstr>
      <vt:lpstr>Функціональний аналіз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45</cp:revision>
  <dcterms:created xsi:type="dcterms:W3CDTF">2022-09-14T17:34:50Z</dcterms:created>
  <dcterms:modified xsi:type="dcterms:W3CDTF">2022-09-18T14:43:58Z</dcterms:modified>
</cp:coreProperties>
</file>