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73" r:id="rId10"/>
    <p:sldId id="274" r:id="rId11"/>
    <p:sldId id="275" r:id="rId12"/>
    <p:sldId id="276" r:id="rId13"/>
    <p:sldId id="263" r:id="rId14"/>
    <p:sldId id="277" r:id="rId15"/>
    <p:sldId id="278" r:id="rId16"/>
    <p:sldId id="281" r:id="rId17"/>
    <p:sldId id="280" r:id="rId18"/>
    <p:sldId id="279" r:id="rId19"/>
    <p:sldId id="267" r:id="rId20"/>
    <p:sldId id="268" r:id="rId21"/>
    <p:sldId id="269" r:id="rId22"/>
    <p:sldId id="270" r:id="rId23"/>
    <p:sldId id="265" r:id="rId24"/>
    <p:sldId id="282" r:id="rId25"/>
    <p:sldId id="283" r:id="rId26"/>
    <p:sldId id="284" r:id="rId27"/>
    <p:sldId id="285" r:id="rId28"/>
    <p:sldId id="271" r:id="rId29"/>
    <p:sldId id="266"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3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3A514C-D1CA-FADB-D0D5-35FB91EF9037}"/>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44230FF0-4104-0E91-2D0D-5167F315D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B8D7814C-C4CA-E937-9EB1-F893E3281AB5}"/>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5" name="Місце для нижнього колонтитула 4">
            <a:extLst>
              <a:ext uri="{FF2B5EF4-FFF2-40B4-BE49-F238E27FC236}">
                <a16:creationId xmlns:a16="http://schemas.microsoft.com/office/drawing/2014/main" id="{70C74440-4278-747F-C8B8-A59F3934407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647F1D7-2C57-145C-1F96-6A8CE9001773}"/>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107676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4109C5-2C5A-D35E-9CE4-319BF398E98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988DC1D4-7A88-3727-A1EE-C860A6EF9001}"/>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56D5E2C-9364-BF7A-E34D-1AB8EC227243}"/>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5" name="Місце для нижнього колонтитула 4">
            <a:extLst>
              <a:ext uri="{FF2B5EF4-FFF2-40B4-BE49-F238E27FC236}">
                <a16:creationId xmlns:a16="http://schemas.microsoft.com/office/drawing/2014/main" id="{FB8D7741-E75E-ED55-DB0D-F67F3F7E333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EA4E4FC-9E5B-5781-B4AF-A549F639006B}"/>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241537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BB0F5B0-15F9-A40D-6372-CBC189872A41}"/>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359DEF14-529A-9746-5C37-6964968BF750}"/>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78021F2-2236-D42E-BD1D-70FF218A7028}"/>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5" name="Місце для нижнього колонтитула 4">
            <a:extLst>
              <a:ext uri="{FF2B5EF4-FFF2-40B4-BE49-F238E27FC236}">
                <a16:creationId xmlns:a16="http://schemas.microsoft.com/office/drawing/2014/main" id="{900697C6-52FE-31C3-368C-CD0F499E28F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1991DA8-82DC-B391-2CE3-80D18F3C5262}"/>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278717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E3DD1E-450E-1011-0832-04A28E29159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DD094BA-1F4A-F1A8-E270-2E2222B6950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F2AFBB6-3268-DD18-F389-05FE00E65978}"/>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5" name="Місце для нижнього колонтитула 4">
            <a:extLst>
              <a:ext uri="{FF2B5EF4-FFF2-40B4-BE49-F238E27FC236}">
                <a16:creationId xmlns:a16="http://schemas.microsoft.com/office/drawing/2014/main" id="{BB54B12B-22D8-517B-8B9C-6A22A5F405D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06175E3-7095-CEF7-25EE-568FEAE93EBC}"/>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372552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62CDD5-4E54-FB66-9865-454EC0C1F8A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93BFAF2-21DF-7CF6-48FB-2B88EF1A7F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189DFF2-B17C-98A3-64C0-5BCD76BB34D2}"/>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5" name="Місце для нижнього колонтитула 4">
            <a:extLst>
              <a:ext uri="{FF2B5EF4-FFF2-40B4-BE49-F238E27FC236}">
                <a16:creationId xmlns:a16="http://schemas.microsoft.com/office/drawing/2014/main" id="{BC4990B3-4C45-2953-4489-06245F370DC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E66AFBA-70F1-6EF7-7288-00782D5CC6DE}"/>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244272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41862-F30D-A060-3218-BBB367880EE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8356561-9164-9037-922D-9DB26231CD23}"/>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608AEC63-14B7-0D63-AFBB-344EEC7EC131}"/>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ED5F574-8877-AD64-13D6-9467BD29A4FD}"/>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6" name="Місце для нижнього колонтитула 5">
            <a:extLst>
              <a:ext uri="{FF2B5EF4-FFF2-40B4-BE49-F238E27FC236}">
                <a16:creationId xmlns:a16="http://schemas.microsoft.com/office/drawing/2014/main" id="{1F13050A-B963-EA55-3EEC-E328D7EA60A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E69486C-B6F2-5338-AAD8-435EFF862B1A}"/>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270008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8F8E87-222B-AB1B-267C-EF95A6ABD13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89DEBB1-05A4-0F47-0CB8-65D01EF1B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5A6689CB-3DA7-7DCD-27C9-409C92A8431D}"/>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EAA2760C-21AC-C392-9CC9-49EF2ACC1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703B725A-52E9-9FA4-B851-33D54B9F50D7}"/>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7CB082DE-5ADD-B92F-A249-216AE436739E}"/>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8" name="Місце для нижнього колонтитула 7">
            <a:extLst>
              <a:ext uri="{FF2B5EF4-FFF2-40B4-BE49-F238E27FC236}">
                <a16:creationId xmlns:a16="http://schemas.microsoft.com/office/drawing/2014/main" id="{5FDACF1D-5343-73C1-91DB-8FEE66EA7E74}"/>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8F776B2C-0BB5-4D06-6288-D031F114B042}"/>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357064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6E1130-4291-66C9-072F-89576A8FA38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750DFE0D-E365-C127-36BF-0E7215EEACFD}"/>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4" name="Місце для нижнього колонтитула 3">
            <a:extLst>
              <a:ext uri="{FF2B5EF4-FFF2-40B4-BE49-F238E27FC236}">
                <a16:creationId xmlns:a16="http://schemas.microsoft.com/office/drawing/2014/main" id="{5F8CA298-7E12-5DD4-0B46-A64E605EA999}"/>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058FF9EB-3DCD-D71D-20B1-AE22F20C6541}"/>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254840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EA55AFB0-04F9-043E-24A6-3F96EEF63E15}"/>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3" name="Місце для нижнього колонтитула 2">
            <a:extLst>
              <a:ext uri="{FF2B5EF4-FFF2-40B4-BE49-F238E27FC236}">
                <a16:creationId xmlns:a16="http://schemas.microsoft.com/office/drawing/2014/main" id="{3001CE78-7FE3-0B6B-3B4D-CE38D6DB4BE2}"/>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5BCD789C-FEF1-E6CB-1769-CED1A7D4DCAE}"/>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104848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3750BE-4278-E2CA-CEB7-E7D382904FF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10800EA-651E-99DA-C197-BA804E3E7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4284D12-1101-3DA1-143B-FBC8ECC78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212335C-3AA1-2E2A-B01B-BADD2DD61E4F}"/>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6" name="Місце для нижнього колонтитула 5">
            <a:extLst>
              <a:ext uri="{FF2B5EF4-FFF2-40B4-BE49-F238E27FC236}">
                <a16:creationId xmlns:a16="http://schemas.microsoft.com/office/drawing/2014/main" id="{A5F33CBB-C289-4F70-597D-067B25C2E12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2B6120B-FA04-8665-D3CA-FD6652BA37C0}"/>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202958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6899D2-0D70-C04B-DD63-1ABCA26CDB2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D04D99D1-3C7D-1331-8FA1-963BEA080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F1F2E86B-7B8C-3210-B50F-C3F8D8E53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4A167227-E621-4031-5B63-C7BE12310A9B}"/>
              </a:ext>
            </a:extLst>
          </p:cNvPr>
          <p:cNvSpPr>
            <a:spLocks noGrp="1"/>
          </p:cNvSpPr>
          <p:nvPr>
            <p:ph type="dt" sz="half" idx="10"/>
          </p:nvPr>
        </p:nvSpPr>
        <p:spPr/>
        <p:txBody>
          <a:bodyPr/>
          <a:lstStyle/>
          <a:p>
            <a:fld id="{EF446313-849E-4830-87DE-B98EDDDE2A94}" type="datetimeFigureOut">
              <a:rPr lang="uk-UA" smtClean="0"/>
              <a:t>01.09.2025</a:t>
            </a:fld>
            <a:endParaRPr lang="uk-UA"/>
          </a:p>
        </p:txBody>
      </p:sp>
      <p:sp>
        <p:nvSpPr>
          <p:cNvPr id="6" name="Місце для нижнього колонтитула 5">
            <a:extLst>
              <a:ext uri="{FF2B5EF4-FFF2-40B4-BE49-F238E27FC236}">
                <a16:creationId xmlns:a16="http://schemas.microsoft.com/office/drawing/2014/main" id="{AFA5B227-1F93-3E81-BC5A-B90DB53E6C9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626602D-BEE0-2DCF-9088-A2324F0ED43E}"/>
              </a:ext>
            </a:extLst>
          </p:cNvPr>
          <p:cNvSpPr>
            <a:spLocks noGrp="1"/>
          </p:cNvSpPr>
          <p:nvPr>
            <p:ph type="sldNum" sz="quarter" idx="12"/>
          </p:nvPr>
        </p:nvSpPr>
        <p:spPr/>
        <p:txBody>
          <a:bodyPr/>
          <a:lstStyle/>
          <a:p>
            <a:fld id="{D36F5AD4-C703-4D80-BA56-B56F7163788E}" type="slidenum">
              <a:rPr lang="uk-UA" smtClean="0"/>
              <a:t>‹№›</a:t>
            </a:fld>
            <a:endParaRPr lang="uk-UA"/>
          </a:p>
        </p:txBody>
      </p:sp>
    </p:spTree>
    <p:extLst>
      <p:ext uri="{BB962C8B-B14F-4D97-AF65-F5344CB8AC3E}">
        <p14:creationId xmlns:p14="http://schemas.microsoft.com/office/powerpoint/2010/main" val="265588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752E362-3AA7-A7B2-D778-6D9C45DE8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5E78AA7-338D-FEB1-2BE0-DA575D5AA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0B3970D-0CF2-7C2A-F9AE-E152F776F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446313-849E-4830-87DE-B98EDDDE2A94}" type="datetimeFigureOut">
              <a:rPr lang="uk-UA" smtClean="0"/>
              <a:t>01.09.2025</a:t>
            </a:fld>
            <a:endParaRPr lang="uk-UA"/>
          </a:p>
        </p:txBody>
      </p:sp>
      <p:sp>
        <p:nvSpPr>
          <p:cNvPr id="5" name="Місце для нижнього колонтитула 4">
            <a:extLst>
              <a:ext uri="{FF2B5EF4-FFF2-40B4-BE49-F238E27FC236}">
                <a16:creationId xmlns:a16="http://schemas.microsoft.com/office/drawing/2014/main" id="{260FFC6D-3A16-D469-9916-0DAB58296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57276DA-1584-8B30-5980-29C168E59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6F5AD4-C703-4D80-BA56-B56F7163788E}" type="slidenum">
              <a:rPr lang="uk-UA" smtClean="0"/>
              <a:t>‹№›</a:t>
            </a:fld>
            <a:endParaRPr lang="uk-UA"/>
          </a:p>
        </p:txBody>
      </p:sp>
    </p:spTree>
    <p:extLst>
      <p:ext uri="{BB962C8B-B14F-4D97-AF65-F5344CB8AC3E}">
        <p14:creationId xmlns:p14="http://schemas.microsoft.com/office/powerpoint/2010/main" val="304836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1BE69BE-29BF-51CA-82E2-7D58689857D5}"/>
              </a:ext>
            </a:extLst>
          </p:cNvPr>
          <p:cNvSpPr>
            <a:spLocks noGrp="1"/>
          </p:cNvSpPr>
          <p:nvPr>
            <p:ph type="ctrTitle"/>
          </p:nvPr>
        </p:nvSpPr>
        <p:spPr/>
        <p:txBody>
          <a:bodyPr/>
          <a:lstStyle/>
          <a:p>
            <a:r>
              <a:rPr lang="uk-UA" b="1" i="0" dirty="0">
                <a:solidFill>
                  <a:srgbClr val="333333"/>
                </a:solidFill>
                <a:effectLst/>
                <a:latin typeface="Arial" panose="020B0604020202020204" pitchFamily="34" charset="0"/>
              </a:rPr>
              <a:t>Будівельні матеріали з промислових відходів</a:t>
            </a:r>
            <a:endParaRPr lang="uk-UA" dirty="0"/>
          </a:p>
        </p:txBody>
      </p:sp>
      <p:sp>
        <p:nvSpPr>
          <p:cNvPr id="5" name="Підзаголовок 4">
            <a:extLst>
              <a:ext uri="{FF2B5EF4-FFF2-40B4-BE49-F238E27FC236}">
                <a16:creationId xmlns:a16="http://schemas.microsoft.com/office/drawing/2014/main" id="{D628265F-6F79-9CBD-70DC-2857ACD071A1}"/>
              </a:ext>
            </a:extLst>
          </p:cNvPr>
          <p:cNvSpPr>
            <a:spLocks noGrp="1"/>
          </p:cNvSpPr>
          <p:nvPr>
            <p:ph type="subTitle" idx="1"/>
          </p:nvPr>
        </p:nvSpPr>
        <p:spPr/>
        <p:txBody>
          <a:bodyPr>
            <a:normAutofit fontScale="92500" lnSpcReduction="20000"/>
          </a:bodyPr>
          <a:lstStyle/>
          <a:p>
            <a:r>
              <a:rPr lang="uk-UA" dirty="0"/>
              <a:t>Лекція № 1. Вступ. Тема 1. Проблема промислових відходів та їх класифікація Розвиток промисловості та накопичення промислових відходів. Класифікація відходів та термінологія. Поділ промислових відходів за ступенем небезпечності. Виробництво будівельних матеріалів та утилізація промислових відходів. Вибір напряму утилізації відходів.</a:t>
            </a:r>
          </a:p>
        </p:txBody>
      </p:sp>
      <p:pic>
        <p:nvPicPr>
          <p:cNvPr id="6" name="Рисунок 5">
            <a:extLst>
              <a:ext uri="{FF2B5EF4-FFF2-40B4-BE49-F238E27FC236}">
                <a16:creationId xmlns:a16="http://schemas.microsoft.com/office/drawing/2014/main" id="{5702B526-8A98-D98D-E280-017CFF1C7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682" y="218237"/>
            <a:ext cx="3235222" cy="1101699"/>
          </a:xfrm>
          <a:prstGeom prst="rect">
            <a:avLst/>
          </a:prstGeom>
        </p:spPr>
      </p:pic>
      <p:sp>
        <p:nvSpPr>
          <p:cNvPr id="7" name="TextBox 6">
            <a:extLst>
              <a:ext uri="{FF2B5EF4-FFF2-40B4-BE49-F238E27FC236}">
                <a16:creationId xmlns:a16="http://schemas.microsoft.com/office/drawing/2014/main" id="{2F2E4017-482B-4587-5389-AE2C6D2DFE96}"/>
              </a:ext>
            </a:extLst>
          </p:cNvPr>
          <p:cNvSpPr txBox="1"/>
          <p:nvPr/>
        </p:nvSpPr>
        <p:spPr>
          <a:xfrm>
            <a:off x="4117147" y="5273972"/>
            <a:ext cx="8074853" cy="923330"/>
          </a:xfrm>
          <a:prstGeom prst="rect">
            <a:avLst/>
          </a:prstGeom>
          <a:noFill/>
        </p:spPr>
        <p:txBody>
          <a:bodyPr wrap="square" rtlCol="0">
            <a:spAutoFit/>
          </a:bodyPr>
          <a:lstStyle/>
          <a:p>
            <a:r>
              <a:rPr lang="uk-UA" b="1" dirty="0">
                <a:latin typeface="Arial" panose="020B0604020202020204" pitchFamily="34" charset="0"/>
                <a:cs typeface="Arial" panose="020B0604020202020204" pitchFamily="34" charset="0"/>
              </a:rPr>
              <a:t>Виконавець: Шамрай Володимир Ігорович, </a:t>
            </a:r>
            <a:r>
              <a:rPr lang="uk-UA" b="1" dirty="0" err="1">
                <a:latin typeface="Arial" panose="020B0604020202020204" pitchFamily="34" charset="0"/>
                <a:cs typeface="Arial" panose="020B0604020202020204" pitchFamily="34" charset="0"/>
              </a:rPr>
              <a:t>канд</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техн</a:t>
            </a:r>
            <a:r>
              <a:rPr lang="uk-UA" b="1" dirty="0">
                <a:latin typeface="Arial" panose="020B0604020202020204" pitchFamily="34" charset="0"/>
                <a:cs typeface="Arial" panose="020B0604020202020204" pitchFamily="34" charset="0"/>
              </a:rPr>
              <a:t>. наук, доцент</a:t>
            </a:r>
          </a:p>
          <a:p>
            <a:r>
              <a:rPr lang="uk-UA" b="1" spc="-50" dirty="0">
                <a:latin typeface="Arial" panose="020B0604020202020204" pitchFamily="34" charset="0"/>
                <a:cs typeface="Arial" panose="020B0604020202020204" pitchFamily="34" charset="0"/>
              </a:rPr>
              <a:t>доцент кафедри гірничих технологій та будівництва ім. проф. </a:t>
            </a:r>
            <a:r>
              <a:rPr lang="uk-UA" b="1" spc="-50" dirty="0" err="1">
                <a:latin typeface="Arial" panose="020B0604020202020204" pitchFamily="34" charset="0"/>
                <a:cs typeface="Arial" panose="020B0604020202020204" pitchFamily="34" charset="0"/>
              </a:rPr>
              <a:t>Бакка</a:t>
            </a:r>
            <a:r>
              <a:rPr lang="uk-UA" b="1" spc="-50" dirty="0">
                <a:latin typeface="Arial" panose="020B0604020202020204" pitchFamily="34" charset="0"/>
                <a:cs typeface="Arial" panose="020B0604020202020204" pitchFamily="34" charset="0"/>
              </a:rPr>
              <a:t> М.Т.</a:t>
            </a:r>
          </a:p>
          <a:p>
            <a:r>
              <a:rPr lang="uk-UA" b="1" dirty="0">
                <a:latin typeface="Arial" panose="020B0604020202020204" pitchFamily="34" charset="0"/>
                <a:cs typeface="Arial" panose="020B0604020202020204" pitchFamily="34" charset="0"/>
              </a:rPr>
              <a:t>факультету гірничої справи, природокористування та будівництва</a:t>
            </a:r>
          </a:p>
        </p:txBody>
      </p:sp>
      <p:sp>
        <p:nvSpPr>
          <p:cNvPr id="8" name="Дата 3">
            <a:extLst>
              <a:ext uri="{FF2B5EF4-FFF2-40B4-BE49-F238E27FC236}">
                <a16:creationId xmlns:a16="http://schemas.microsoft.com/office/drawing/2014/main" id="{D8A4ECFB-EFDA-2C16-9979-35B15A04BB97}"/>
              </a:ext>
            </a:extLst>
          </p:cNvPr>
          <p:cNvSpPr>
            <a:spLocks noGrp="1"/>
          </p:cNvSpPr>
          <p:nvPr>
            <p:ph type="dt" sz="half" idx="10"/>
          </p:nvPr>
        </p:nvSpPr>
        <p:spPr>
          <a:xfrm>
            <a:off x="10682067"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66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AABCCD7-F70C-99E9-1656-803760817B2B}"/>
              </a:ext>
            </a:extLst>
          </p:cNvPr>
          <p:cNvPicPr>
            <a:picLocks noChangeAspect="1"/>
          </p:cNvPicPr>
          <p:nvPr/>
        </p:nvPicPr>
        <p:blipFill>
          <a:blip r:embed="rId2"/>
          <a:stretch>
            <a:fillRect/>
          </a:stretch>
        </p:blipFill>
        <p:spPr>
          <a:xfrm>
            <a:off x="0" y="980654"/>
            <a:ext cx="12192000" cy="5512221"/>
          </a:xfrm>
          <a:prstGeom prst="rect">
            <a:avLst/>
          </a:prstGeom>
        </p:spPr>
      </p:pic>
      <p:pic>
        <p:nvPicPr>
          <p:cNvPr id="4" name="Рисунок 3">
            <a:extLst>
              <a:ext uri="{FF2B5EF4-FFF2-40B4-BE49-F238E27FC236}">
                <a16:creationId xmlns:a16="http://schemas.microsoft.com/office/drawing/2014/main" id="{0BCBC1DA-48AC-2D56-D5C3-4007F4C85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CC84312F-5678-47F3-DC22-0D14FBA78A08}"/>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21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4ACC430-7506-C079-0B1B-D4043F213D6A}"/>
              </a:ext>
            </a:extLst>
          </p:cNvPr>
          <p:cNvPicPr>
            <a:picLocks noChangeAspect="1"/>
          </p:cNvPicPr>
          <p:nvPr/>
        </p:nvPicPr>
        <p:blipFill>
          <a:blip r:embed="rId2"/>
          <a:stretch>
            <a:fillRect/>
          </a:stretch>
        </p:blipFill>
        <p:spPr>
          <a:xfrm>
            <a:off x="0" y="1778701"/>
            <a:ext cx="12192000" cy="3300597"/>
          </a:xfrm>
          <a:prstGeom prst="rect">
            <a:avLst/>
          </a:prstGeom>
        </p:spPr>
      </p:pic>
      <p:pic>
        <p:nvPicPr>
          <p:cNvPr id="4" name="Рисунок 3">
            <a:extLst>
              <a:ext uri="{FF2B5EF4-FFF2-40B4-BE49-F238E27FC236}">
                <a16:creationId xmlns:a16="http://schemas.microsoft.com/office/drawing/2014/main" id="{05FDFD30-21BD-5647-25E5-BCD3CA6B8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19651C65-54B8-CF4B-4819-BB66E470F198}"/>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60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9AD392B-DBF9-09B9-43D9-9EC59DDC16C5}"/>
              </a:ext>
            </a:extLst>
          </p:cNvPr>
          <p:cNvPicPr>
            <a:picLocks noChangeAspect="1"/>
          </p:cNvPicPr>
          <p:nvPr/>
        </p:nvPicPr>
        <p:blipFill>
          <a:blip r:embed="rId2"/>
          <a:stretch>
            <a:fillRect/>
          </a:stretch>
        </p:blipFill>
        <p:spPr>
          <a:xfrm>
            <a:off x="0" y="739793"/>
            <a:ext cx="11306861" cy="5755848"/>
          </a:xfrm>
          <a:prstGeom prst="rect">
            <a:avLst/>
          </a:prstGeom>
        </p:spPr>
      </p:pic>
      <p:pic>
        <p:nvPicPr>
          <p:cNvPr id="4" name="Рисунок 3">
            <a:extLst>
              <a:ext uri="{FF2B5EF4-FFF2-40B4-BE49-F238E27FC236}">
                <a16:creationId xmlns:a16="http://schemas.microsoft.com/office/drawing/2014/main" id="{03F34D7A-9B80-CD31-6330-C539B4AA5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440" y="0"/>
            <a:ext cx="2384461" cy="811987"/>
          </a:xfrm>
          <a:prstGeom prst="rect">
            <a:avLst/>
          </a:prstGeom>
        </p:spPr>
      </p:pic>
      <p:sp>
        <p:nvSpPr>
          <p:cNvPr id="5" name="Дата 3">
            <a:extLst>
              <a:ext uri="{FF2B5EF4-FFF2-40B4-BE49-F238E27FC236}">
                <a16:creationId xmlns:a16="http://schemas.microsoft.com/office/drawing/2014/main" id="{1B24C8DB-5208-E62D-2170-265C0168648B}"/>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15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89D4397-6F0E-DF6F-FBBC-C38A227231BC}"/>
              </a:ext>
            </a:extLst>
          </p:cNvPr>
          <p:cNvPicPr>
            <a:picLocks noChangeAspect="1"/>
          </p:cNvPicPr>
          <p:nvPr/>
        </p:nvPicPr>
        <p:blipFill>
          <a:blip r:embed="rId2"/>
          <a:stretch>
            <a:fillRect/>
          </a:stretch>
        </p:blipFill>
        <p:spPr>
          <a:xfrm>
            <a:off x="0" y="1372919"/>
            <a:ext cx="12192000" cy="4112161"/>
          </a:xfrm>
          <a:prstGeom prst="rect">
            <a:avLst/>
          </a:prstGeom>
        </p:spPr>
      </p:pic>
      <p:pic>
        <p:nvPicPr>
          <p:cNvPr id="4" name="Рисунок 3">
            <a:extLst>
              <a:ext uri="{FF2B5EF4-FFF2-40B4-BE49-F238E27FC236}">
                <a16:creationId xmlns:a16="http://schemas.microsoft.com/office/drawing/2014/main" id="{D32641AF-D850-CA3F-BD37-B91B49903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2FB88EF3-4D04-A0B5-37C7-D9B2527BC0A2}"/>
              </a:ext>
            </a:extLst>
          </p:cNvPr>
          <p:cNvSpPr>
            <a:spLocks noGrp="1"/>
          </p:cNvSpPr>
          <p:nvPr>
            <p:ph type="dt" sz="half" idx="10"/>
          </p:nvPr>
        </p:nvSpPr>
        <p:spPr>
          <a:xfrm>
            <a:off x="10716065" y="6274638"/>
            <a:ext cx="1475935" cy="365125"/>
          </a:xfrm>
        </p:spPr>
        <p:txBody>
          <a:bodyPr/>
          <a:lstStyle/>
          <a:p>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18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931D0BF-B908-F940-92B9-C81041718D82}"/>
              </a:ext>
            </a:extLst>
          </p:cNvPr>
          <p:cNvPicPr>
            <a:picLocks noChangeAspect="1"/>
          </p:cNvPicPr>
          <p:nvPr/>
        </p:nvPicPr>
        <p:blipFill>
          <a:blip r:embed="rId2"/>
          <a:stretch>
            <a:fillRect/>
          </a:stretch>
        </p:blipFill>
        <p:spPr>
          <a:xfrm>
            <a:off x="0" y="1101699"/>
            <a:ext cx="12192000" cy="5446426"/>
          </a:xfrm>
          <a:prstGeom prst="rect">
            <a:avLst/>
          </a:prstGeom>
        </p:spPr>
      </p:pic>
      <p:pic>
        <p:nvPicPr>
          <p:cNvPr id="4" name="Рисунок 3">
            <a:extLst>
              <a:ext uri="{FF2B5EF4-FFF2-40B4-BE49-F238E27FC236}">
                <a16:creationId xmlns:a16="http://schemas.microsoft.com/office/drawing/2014/main" id="{800777CC-1C88-B566-B69C-AFEE88A63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00753E76-2A52-01FF-EF91-2E694868C9AE}"/>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8EC3371-2CA9-BC3A-B6BC-84832D73B2B8}"/>
              </a:ext>
            </a:extLst>
          </p:cNvPr>
          <p:cNvPicPr>
            <a:picLocks noChangeAspect="1"/>
          </p:cNvPicPr>
          <p:nvPr/>
        </p:nvPicPr>
        <p:blipFill>
          <a:blip r:embed="rId2"/>
          <a:stretch>
            <a:fillRect/>
          </a:stretch>
        </p:blipFill>
        <p:spPr>
          <a:xfrm>
            <a:off x="0" y="1191603"/>
            <a:ext cx="12192000" cy="5089270"/>
          </a:xfrm>
          <a:prstGeom prst="rect">
            <a:avLst/>
          </a:prstGeom>
        </p:spPr>
      </p:pic>
      <p:pic>
        <p:nvPicPr>
          <p:cNvPr id="4" name="Рисунок 3">
            <a:extLst>
              <a:ext uri="{FF2B5EF4-FFF2-40B4-BE49-F238E27FC236}">
                <a16:creationId xmlns:a16="http://schemas.microsoft.com/office/drawing/2014/main" id="{EF1A5CD3-62A8-ADF2-4B7D-E48EAA772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8415DCE5-D0E9-B92B-E97E-0E8F2460FC24}"/>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90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5F44FFB-329F-515E-D446-3B16E30E1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3" name="Дата 3">
            <a:extLst>
              <a:ext uri="{FF2B5EF4-FFF2-40B4-BE49-F238E27FC236}">
                <a16:creationId xmlns:a16="http://schemas.microsoft.com/office/drawing/2014/main" id="{9BF65C33-805A-1DD0-7265-B273C7A855B5}"/>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99DE2046-241B-FAD9-BAC3-AB0FF17FEA8E}"/>
              </a:ext>
            </a:extLst>
          </p:cNvPr>
          <p:cNvPicPr>
            <a:picLocks noChangeAspect="1"/>
          </p:cNvPicPr>
          <p:nvPr/>
        </p:nvPicPr>
        <p:blipFill>
          <a:blip r:embed="rId3"/>
          <a:stretch>
            <a:fillRect/>
          </a:stretch>
        </p:blipFill>
        <p:spPr>
          <a:xfrm>
            <a:off x="0" y="1231142"/>
            <a:ext cx="12192000" cy="4922409"/>
          </a:xfrm>
          <a:prstGeom prst="rect">
            <a:avLst/>
          </a:prstGeom>
        </p:spPr>
      </p:pic>
    </p:spTree>
    <p:extLst>
      <p:ext uri="{BB962C8B-B14F-4D97-AF65-F5344CB8AC3E}">
        <p14:creationId xmlns:p14="http://schemas.microsoft.com/office/powerpoint/2010/main" val="150042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56A6A54-D610-AFCA-02A4-F81BDFF04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3" name="Дата 3">
            <a:extLst>
              <a:ext uri="{FF2B5EF4-FFF2-40B4-BE49-F238E27FC236}">
                <a16:creationId xmlns:a16="http://schemas.microsoft.com/office/drawing/2014/main" id="{F9E9297C-E6A0-BE93-E521-E961E2C26F65}"/>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29CD524A-5844-7BD7-0C77-1AEE46FA379C}"/>
              </a:ext>
            </a:extLst>
          </p:cNvPr>
          <p:cNvPicPr>
            <a:picLocks noChangeAspect="1"/>
          </p:cNvPicPr>
          <p:nvPr/>
        </p:nvPicPr>
        <p:blipFill>
          <a:blip r:embed="rId3"/>
          <a:stretch>
            <a:fillRect/>
          </a:stretch>
        </p:blipFill>
        <p:spPr>
          <a:xfrm>
            <a:off x="0" y="1213384"/>
            <a:ext cx="12192000" cy="4870144"/>
          </a:xfrm>
          <a:prstGeom prst="rect">
            <a:avLst/>
          </a:prstGeom>
        </p:spPr>
      </p:pic>
    </p:spTree>
    <p:extLst>
      <p:ext uri="{BB962C8B-B14F-4D97-AF65-F5344CB8AC3E}">
        <p14:creationId xmlns:p14="http://schemas.microsoft.com/office/powerpoint/2010/main" val="16451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D2C31AE-A56A-B62C-B92A-E48DD13ED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3" name="Дата 3">
            <a:extLst>
              <a:ext uri="{FF2B5EF4-FFF2-40B4-BE49-F238E27FC236}">
                <a16:creationId xmlns:a16="http://schemas.microsoft.com/office/drawing/2014/main" id="{7B1B276C-7353-D4A8-A042-628115842875}"/>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205A128F-7A42-F7E6-3759-B83C72A2A82B}"/>
              </a:ext>
            </a:extLst>
          </p:cNvPr>
          <p:cNvPicPr>
            <a:picLocks noChangeAspect="1"/>
          </p:cNvPicPr>
          <p:nvPr/>
        </p:nvPicPr>
        <p:blipFill>
          <a:blip r:embed="rId3"/>
          <a:stretch>
            <a:fillRect/>
          </a:stretch>
        </p:blipFill>
        <p:spPr>
          <a:xfrm>
            <a:off x="0" y="1168771"/>
            <a:ext cx="12192000" cy="5398282"/>
          </a:xfrm>
          <a:prstGeom prst="rect">
            <a:avLst/>
          </a:prstGeom>
        </p:spPr>
      </p:pic>
    </p:spTree>
    <p:extLst>
      <p:ext uri="{BB962C8B-B14F-4D97-AF65-F5344CB8AC3E}">
        <p14:creationId xmlns:p14="http://schemas.microsoft.com/office/powerpoint/2010/main" val="172143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3CCC2B8-3357-BFAD-A1CB-5FB0EFB743C4}"/>
              </a:ext>
            </a:extLst>
          </p:cNvPr>
          <p:cNvPicPr>
            <a:picLocks noChangeAspect="1"/>
          </p:cNvPicPr>
          <p:nvPr/>
        </p:nvPicPr>
        <p:blipFill>
          <a:blip r:embed="rId2"/>
          <a:stretch>
            <a:fillRect/>
          </a:stretch>
        </p:blipFill>
        <p:spPr>
          <a:xfrm>
            <a:off x="0" y="996065"/>
            <a:ext cx="12192000" cy="5496809"/>
          </a:xfrm>
          <a:prstGeom prst="rect">
            <a:avLst/>
          </a:prstGeom>
        </p:spPr>
      </p:pic>
      <p:pic>
        <p:nvPicPr>
          <p:cNvPr id="4" name="Рисунок 3">
            <a:extLst>
              <a:ext uri="{FF2B5EF4-FFF2-40B4-BE49-F238E27FC236}">
                <a16:creationId xmlns:a16="http://schemas.microsoft.com/office/drawing/2014/main" id="{15D2B806-1FF2-F29F-86BC-6B0C2396B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162" y="0"/>
            <a:ext cx="3018739" cy="1027979"/>
          </a:xfrm>
          <a:prstGeom prst="rect">
            <a:avLst/>
          </a:prstGeom>
        </p:spPr>
      </p:pic>
      <p:sp>
        <p:nvSpPr>
          <p:cNvPr id="5" name="Дата 3">
            <a:extLst>
              <a:ext uri="{FF2B5EF4-FFF2-40B4-BE49-F238E27FC236}">
                <a16:creationId xmlns:a16="http://schemas.microsoft.com/office/drawing/2014/main" id="{673E6CFB-B063-0B31-B086-AE9D17F1A0BC}"/>
              </a:ext>
            </a:extLst>
          </p:cNvPr>
          <p:cNvSpPr>
            <a:spLocks noGrp="1"/>
          </p:cNvSpPr>
          <p:nvPr>
            <p:ph type="dt" sz="half" idx="10"/>
          </p:nvPr>
        </p:nvSpPr>
        <p:spPr>
          <a:xfrm>
            <a:off x="10716065" y="6492874"/>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61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834D7C-6305-E3C6-2666-8306EE9F4BBA}"/>
              </a:ext>
            </a:extLst>
          </p:cNvPr>
          <p:cNvSpPr txBox="1">
            <a:spLocks/>
          </p:cNvSpPr>
          <p:nvPr/>
        </p:nvSpPr>
        <p:spPr>
          <a:xfrm>
            <a:off x="838200" y="51955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a:t>		</a:t>
            </a:r>
            <a:r>
              <a:rPr lang="uk-UA" b="1">
                <a:latin typeface="Arial" panose="020B0604020202020204" pitchFamily="34" charset="0"/>
                <a:cs typeface="Arial" panose="020B0604020202020204" pitchFamily="34" charset="0"/>
              </a:rPr>
              <a:t>Інформація про курс</a:t>
            </a:r>
            <a:endParaRPr lang="uk-UA" b="1"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26F2802D-D999-F4A0-1DED-67F930407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682" y="218237"/>
            <a:ext cx="3235222" cy="1101699"/>
          </a:xfrm>
          <a:prstGeom prst="rect">
            <a:avLst/>
          </a:prstGeom>
        </p:spPr>
      </p:pic>
      <p:sp>
        <p:nvSpPr>
          <p:cNvPr id="4" name="Дата 3">
            <a:extLst>
              <a:ext uri="{FF2B5EF4-FFF2-40B4-BE49-F238E27FC236}">
                <a16:creationId xmlns:a16="http://schemas.microsoft.com/office/drawing/2014/main" id="{36460266-7900-439F-5A39-CBEF9F7472E5}"/>
              </a:ext>
            </a:extLst>
          </p:cNvPr>
          <p:cNvSpPr>
            <a:spLocks noGrp="1"/>
          </p:cNvSpPr>
          <p:nvPr>
            <p:ph type="dt" sz="half" idx="10"/>
          </p:nvPr>
        </p:nvSpPr>
        <p:spPr>
          <a:xfrm>
            <a:off x="10682067" y="6492875"/>
            <a:ext cx="1475935" cy="365125"/>
          </a:xfrm>
        </p:spPr>
        <p:txBody>
          <a:bodyPr/>
          <a:lstStyle/>
          <a:p>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grpSp>
        <p:nvGrpSpPr>
          <p:cNvPr id="5" name="Групувати 4">
            <a:extLst>
              <a:ext uri="{FF2B5EF4-FFF2-40B4-BE49-F238E27FC236}">
                <a16:creationId xmlns:a16="http://schemas.microsoft.com/office/drawing/2014/main" id="{79D9BF96-AC6E-60DC-34DC-A49691B9F016}"/>
              </a:ext>
            </a:extLst>
          </p:cNvPr>
          <p:cNvGrpSpPr/>
          <p:nvPr/>
        </p:nvGrpSpPr>
        <p:grpSpPr>
          <a:xfrm>
            <a:off x="1203960" y="1665362"/>
            <a:ext cx="8938260" cy="1305401"/>
            <a:chOff x="0" y="-65374"/>
            <a:chExt cx="8938260" cy="1305401"/>
          </a:xfrm>
        </p:grpSpPr>
        <p:sp>
          <p:nvSpPr>
            <p:cNvPr id="18" name="Прямокутник: округлені кути 17">
              <a:extLst>
                <a:ext uri="{FF2B5EF4-FFF2-40B4-BE49-F238E27FC236}">
                  <a16:creationId xmlns:a16="http://schemas.microsoft.com/office/drawing/2014/main" id="{C805D7C0-E9AB-AEE3-E139-22B7FC9CF5CC}"/>
                </a:ext>
              </a:extLst>
            </p:cNvPr>
            <p:cNvSpPr/>
            <p:nvPr/>
          </p:nvSpPr>
          <p:spPr>
            <a:xfrm>
              <a:off x="0" y="-65374"/>
              <a:ext cx="8938260" cy="13054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Прямокутник: округлені кути 4">
              <a:extLst>
                <a:ext uri="{FF2B5EF4-FFF2-40B4-BE49-F238E27FC236}">
                  <a16:creationId xmlns:a16="http://schemas.microsoft.com/office/drawing/2014/main" id="{B7AED375-AFFC-79F1-E082-79063B6A78E6}"/>
                </a:ext>
              </a:extLst>
            </p:cNvPr>
            <p:cNvSpPr txBox="1"/>
            <p:nvPr/>
          </p:nvSpPr>
          <p:spPr>
            <a:xfrm>
              <a:off x="38234" y="-27140"/>
              <a:ext cx="7529629" cy="1228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b="1" kern="1200" spc="-200" baseline="0" dirty="0">
                  <a:latin typeface="Arial" panose="020B0604020202020204" pitchFamily="34" charset="0"/>
                  <a:cs typeface="Arial" panose="020B0604020202020204" pitchFamily="34" charset="0"/>
                </a:rPr>
                <a:t>Кількість кредитів / годин: 5 </a:t>
              </a:r>
              <a:r>
                <a:rPr lang="uk-UA" sz="3200" b="1" kern="1200" spc="-200" baseline="0" dirty="0" err="1">
                  <a:latin typeface="Arial" panose="020B0604020202020204" pitchFamily="34" charset="0"/>
                  <a:cs typeface="Arial" panose="020B0604020202020204" pitchFamily="34" charset="0"/>
                </a:rPr>
                <a:t>кр</a:t>
              </a:r>
              <a:r>
                <a:rPr lang="uk-UA" sz="3200" b="1" kern="1200" spc="-200" baseline="0" dirty="0">
                  <a:latin typeface="Arial" panose="020B0604020202020204" pitchFamily="34" charset="0"/>
                  <a:cs typeface="Arial" panose="020B0604020202020204" pitchFamily="34" charset="0"/>
                </a:rPr>
                <a:t>. / 150 год.</a:t>
              </a:r>
            </a:p>
          </p:txBody>
        </p:sp>
      </p:grpSp>
      <p:grpSp>
        <p:nvGrpSpPr>
          <p:cNvPr id="6" name="Групувати 5">
            <a:extLst>
              <a:ext uri="{FF2B5EF4-FFF2-40B4-BE49-F238E27FC236}">
                <a16:creationId xmlns:a16="http://schemas.microsoft.com/office/drawing/2014/main" id="{40CA1282-58B9-2951-5F56-5CE919D2D3B5}"/>
              </a:ext>
            </a:extLst>
          </p:cNvPr>
          <p:cNvGrpSpPr/>
          <p:nvPr/>
        </p:nvGrpSpPr>
        <p:grpSpPr>
          <a:xfrm>
            <a:off x="1992629" y="3188329"/>
            <a:ext cx="8938260" cy="1305401"/>
            <a:chOff x="788669" y="1457593"/>
            <a:chExt cx="8938260" cy="1305401"/>
          </a:xfrm>
        </p:grpSpPr>
        <p:sp>
          <p:nvSpPr>
            <p:cNvPr id="16" name="Прямокутник: округлені кути 15">
              <a:extLst>
                <a:ext uri="{FF2B5EF4-FFF2-40B4-BE49-F238E27FC236}">
                  <a16:creationId xmlns:a16="http://schemas.microsoft.com/office/drawing/2014/main" id="{C6F26877-74BE-02C4-F359-1CF521CAF0EB}"/>
                </a:ext>
              </a:extLst>
            </p:cNvPr>
            <p:cNvSpPr/>
            <p:nvPr/>
          </p:nvSpPr>
          <p:spPr>
            <a:xfrm>
              <a:off x="788669" y="1457593"/>
              <a:ext cx="8938260" cy="13054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Прямокутник: округлені кути 6">
              <a:extLst>
                <a:ext uri="{FF2B5EF4-FFF2-40B4-BE49-F238E27FC236}">
                  <a16:creationId xmlns:a16="http://schemas.microsoft.com/office/drawing/2014/main" id="{489B4DEF-BF88-3EA1-527D-3A11C4967EC1}"/>
                </a:ext>
              </a:extLst>
            </p:cNvPr>
            <p:cNvSpPr txBox="1"/>
            <p:nvPr/>
          </p:nvSpPr>
          <p:spPr>
            <a:xfrm>
              <a:off x="826903" y="1495827"/>
              <a:ext cx="7224611" cy="1228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Arial" panose="020B0604020202020204" pitchFamily="34" charset="0"/>
                  <a:cs typeface="Arial" panose="020B0604020202020204" pitchFamily="34" charset="0"/>
                </a:rPr>
                <a:t>Кількість аудиторних годин: </a:t>
              </a:r>
            </a:p>
            <a:p>
              <a:pPr marL="0" lvl="0" indent="0" algn="ctr" defTabSz="1066800">
                <a:lnSpc>
                  <a:spcPct val="90000"/>
                </a:lnSpc>
                <a:spcBef>
                  <a:spcPct val="0"/>
                </a:spcBef>
                <a:spcAft>
                  <a:spcPct val="35000"/>
                </a:spcAft>
                <a:buNone/>
              </a:pPr>
              <a:r>
                <a:rPr lang="uk-UA" sz="2400" b="1" kern="1200" spc="0" baseline="0" dirty="0">
                  <a:latin typeface="Arial" panose="020B0604020202020204" pitchFamily="34" charset="0"/>
                  <a:cs typeface="Arial" panose="020B0604020202020204" pitchFamily="34" charset="0"/>
                </a:rPr>
                <a:t>лекції - 32 год., практичні – 32 год., </a:t>
              </a:r>
            </a:p>
            <a:p>
              <a:pPr marL="0" lvl="0" indent="0" algn="ctr" defTabSz="1066800">
                <a:lnSpc>
                  <a:spcPct val="90000"/>
                </a:lnSpc>
                <a:spcBef>
                  <a:spcPct val="0"/>
                </a:spcBef>
                <a:spcAft>
                  <a:spcPct val="35000"/>
                </a:spcAft>
                <a:buNone/>
              </a:pPr>
              <a:r>
                <a:rPr lang="uk-UA" sz="2400" b="1" kern="1200" spc="0" baseline="0" dirty="0">
                  <a:latin typeface="Arial" panose="020B0604020202020204" pitchFamily="34" charset="0"/>
                  <a:cs typeface="Arial" panose="020B0604020202020204" pitchFamily="34" charset="0"/>
                </a:rPr>
                <a:t>самостійна робота – </a:t>
              </a:r>
              <a:r>
                <a:rPr lang="uk-UA" sz="2400" b="1" dirty="0">
                  <a:latin typeface="Arial" panose="020B0604020202020204" pitchFamily="34" charset="0"/>
                  <a:cs typeface="Arial" panose="020B0604020202020204" pitchFamily="34" charset="0"/>
                </a:rPr>
                <a:t>86</a:t>
              </a:r>
              <a:r>
                <a:rPr lang="uk-UA" sz="2400" b="1" kern="1200" spc="0" baseline="0" dirty="0">
                  <a:latin typeface="Arial" panose="020B0604020202020204" pitchFamily="34" charset="0"/>
                  <a:cs typeface="Arial" panose="020B0604020202020204" pitchFamily="34" charset="0"/>
                </a:rPr>
                <a:t> год.</a:t>
              </a:r>
            </a:p>
          </p:txBody>
        </p:sp>
      </p:grpSp>
      <p:grpSp>
        <p:nvGrpSpPr>
          <p:cNvPr id="7" name="Групувати 6">
            <a:extLst>
              <a:ext uri="{FF2B5EF4-FFF2-40B4-BE49-F238E27FC236}">
                <a16:creationId xmlns:a16="http://schemas.microsoft.com/office/drawing/2014/main" id="{39BAD360-9EBD-B21F-0C42-DF15F23CD589}"/>
              </a:ext>
            </a:extLst>
          </p:cNvPr>
          <p:cNvGrpSpPr/>
          <p:nvPr/>
        </p:nvGrpSpPr>
        <p:grpSpPr>
          <a:xfrm>
            <a:off x="2781299" y="4580549"/>
            <a:ext cx="8938260" cy="1566899"/>
            <a:chOff x="1577339" y="2849813"/>
            <a:chExt cx="8938260" cy="1566899"/>
          </a:xfrm>
        </p:grpSpPr>
        <p:sp>
          <p:nvSpPr>
            <p:cNvPr id="14" name="Прямокутник: округлені кути 13">
              <a:extLst>
                <a:ext uri="{FF2B5EF4-FFF2-40B4-BE49-F238E27FC236}">
                  <a16:creationId xmlns:a16="http://schemas.microsoft.com/office/drawing/2014/main" id="{DF2B4361-F407-25B1-3030-FA0A43F61472}"/>
                </a:ext>
              </a:extLst>
            </p:cNvPr>
            <p:cNvSpPr/>
            <p:nvPr/>
          </p:nvSpPr>
          <p:spPr>
            <a:xfrm>
              <a:off x="1577339" y="2849813"/>
              <a:ext cx="8938260" cy="15668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Прямокутник: округлені кути 8">
              <a:extLst>
                <a:ext uri="{FF2B5EF4-FFF2-40B4-BE49-F238E27FC236}">
                  <a16:creationId xmlns:a16="http://schemas.microsoft.com/office/drawing/2014/main" id="{8D30D6C6-3582-0424-C5E3-9C086F9F4FB4}"/>
                </a:ext>
              </a:extLst>
            </p:cNvPr>
            <p:cNvSpPr txBox="1"/>
            <p:nvPr/>
          </p:nvSpPr>
          <p:spPr>
            <a:xfrm>
              <a:off x="1623232" y="2895706"/>
              <a:ext cx="7209293" cy="1475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70000"/>
                </a:lnSpc>
                <a:spcBef>
                  <a:spcPct val="0"/>
                </a:spcBef>
                <a:spcAft>
                  <a:spcPct val="35000"/>
                </a:spcAft>
                <a:buNone/>
              </a:pPr>
              <a:r>
                <a:rPr lang="uk-UA" sz="2400" b="1" kern="1200" dirty="0">
                  <a:latin typeface="Arial" panose="020B0604020202020204" pitchFamily="34" charset="0"/>
                  <a:cs typeface="Arial" panose="020B0604020202020204" pitchFamily="34" charset="0"/>
                </a:rPr>
                <a:t>Модулів: 2</a:t>
              </a:r>
            </a:p>
            <a:p>
              <a:pPr marL="0" lvl="0" indent="0" algn="ctr" defTabSz="1066800">
                <a:lnSpc>
                  <a:spcPct val="70000"/>
                </a:lnSpc>
                <a:spcBef>
                  <a:spcPct val="0"/>
                </a:spcBef>
                <a:spcAft>
                  <a:spcPct val="35000"/>
                </a:spcAft>
                <a:buNone/>
              </a:pPr>
              <a:r>
                <a:rPr lang="uk-UA" sz="2400" b="1" kern="1200" dirty="0">
                  <a:latin typeface="Arial" panose="020B0604020202020204" pitchFamily="34" charset="0"/>
                  <a:cs typeface="Arial" panose="020B0604020202020204" pitchFamily="34" charset="0"/>
                </a:rPr>
                <a:t>Модуль 1 – 2,5 </a:t>
              </a:r>
              <a:r>
                <a:rPr lang="uk-UA" sz="2400" b="1" kern="1200" dirty="0" err="1">
                  <a:latin typeface="Arial" panose="020B0604020202020204" pitchFamily="34" charset="0"/>
                  <a:cs typeface="Arial" panose="020B0604020202020204" pitchFamily="34" charset="0"/>
                </a:rPr>
                <a:t>кр</a:t>
              </a:r>
              <a:r>
                <a:rPr lang="uk-UA" sz="2400" b="1" kern="1200" dirty="0">
                  <a:latin typeface="Arial" panose="020B0604020202020204" pitchFamily="34" charset="0"/>
                  <a:cs typeface="Arial" panose="020B0604020202020204" pitchFamily="34" charset="0"/>
                </a:rPr>
                <a:t>. / 75 год.,  </a:t>
              </a:r>
            </a:p>
            <a:p>
              <a:pPr marL="0" lvl="0" indent="0" algn="ctr" defTabSz="1066800">
                <a:lnSpc>
                  <a:spcPct val="70000"/>
                </a:lnSpc>
                <a:spcBef>
                  <a:spcPct val="0"/>
                </a:spcBef>
                <a:spcAft>
                  <a:spcPct val="35000"/>
                </a:spcAft>
                <a:buNone/>
              </a:pPr>
              <a:r>
                <a:rPr lang="uk-UA" sz="2400" b="1" kern="1200" dirty="0">
                  <a:latin typeface="Arial" panose="020B0604020202020204" pitchFamily="34" charset="0"/>
                  <a:cs typeface="Arial" panose="020B0604020202020204" pitchFamily="34" charset="0"/>
                </a:rPr>
                <a:t>Модуль 2 – 2,5 </a:t>
              </a:r>
              <a:r>
                <a:rPr lang="uk-UA" sz="2400" b="1" kern="1200" dirty="0" err="1">
                  <a:latin typeface="Arial" panose="020B0604020202020204" pitchFamily="34" charset="0"/>
                  <a:cs typeface="Arial" panose="020B0604020202020204" pitchFamily="34" charset="0"/>
                </a:rPr>
                <a:t>кр</a:t>
              </a:r>
              <a:r>
                <a:rPr lang="uk-UA" sz="2400" b="1" kern="1200" dirty="0">
                  <a:latin typeface="Arial" panose="020B0604020202020204" pitchFamily="34" charset="0"/>
                  <a:cs typeface="Arial" panose="020B0604020202020204" pitchFamily="34" charset="0"/>
                </a:rPr>
                <a:t>. / 75 год.</a:t>
              </a:r>
            </a:p>
          </p:txBody>
        </p:sp>
      </p:grpSp>
      <p:grpSp>
        <p:nvGrpSpPr>
          <p:cNvPr id="8" name="Групувати 7">
            <a:extLst>
              <a:ext uri="{FF2B5EF4-FFF2-40B4-BE49-F238E27FC236}">
                <a16:creationId xmlns:a16="http://schemas.microsoft.com/office/drawing/2014/main" id="{C7FDB1B3-BE41-5DF9-0AD8-25E1E092DFED}"/>
              </a:ext>
            </a:extLst>
          </p:cNvPr>
          <p:cNvGrpSpPr/>
          <p:nvPr/>
        </p:nvGrpSpPr>
        <p:grpSpPr>
          <a:xfrm>
            <a:off x="9293709" y="2655290"/>
            <a:ext cx="848510" cy="848510"/>
            <a:chOff x="8089749" y="924554"/>
            <a:chExt cx="848510" cy="848510"/>
          </a:xfrm>
        </p:grpSpPr>
        <p:sp>
          <p:nvSpPr>
            <p:cNvPr id="12" name="Стрілка: униз 11">
              <a:extLst>
                <a:ext uri="{FF2B5EF4-FFF2-40B4-BE49-F238E27FC236}">
                  <a16:creationId xmlns:a16="http://schemas.microsoft.com/office/drawing/2014/main" id="{9FD588AA-9319-D710-EEAE-683E746C5E5E}"/>
                </a:ext>
              </a:extLst>
            </p:cNvPr>
            <p:cNvSpPr/>
            <p:nvPr/>
          </p:nvSpPr>
          <p:spPr>
            <a:xfrm>
              <a:off x="8089749" y="924554"/>
              <a:ext cx="848510" cy="84851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Стрілка: униз 10">
              <a:extLst>
                <a:ext uri="{FF2B5EF4-FFF2-40B4-BE49-F238E27FC236}">
                  <a16:creationId xmlns:a16="http://schemas.microsoft.com/office/drawing/2014/main" id="{8C9362C9-538C-EC38-BF7A-61A2981C63BF}"/>
                </a:ext>
              </a:extLst>
            </p:cNvPr>
            <p:cNvSpPr txBox="1"/>
            <p:nvPr/>
          </p:nvSpPr>
          <p:spPr>
            <a:xfrm>
              <a:off x="8280664" y="924554"/>
              <a:ext cx="466680" cy="6385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uk-UA" sz="3600" kern="1200"/>
            </a:p>
          </p:txBody>
        </p:sp>
      </p:grpSp>
      <p:grpSp>
        <p:nvGrpSpPr>
          <p:cNvPr id="9" name="Групувати 8">
            <a:extLst>
              <a:ext uri="{FF2B5EF4-FFF2-40B4-BE49-F238E27FC236}">
                <a16:creationId xmlns:a16="http://schemas.microsoft.com/office/drawing/2014/main" id="{B448F258-0D55-8F9E-37D5-033C18BB7B45}"/>
              </a:ext>
            </a:extLst>
          </p:cNvPr>
          <p:cNvGrpSpPr/>
          <p:nvPr/>
        </p:nvGrpSpPr>
        <p:grpSpPr>
          <a:xfrm>
            <a:off x="10082379" y="4169556"/>
            <a:ext cx="848510" cy="848510"/>
            <a:chOff x="8878419" y="2438820"/>
            <a:chExt cx="848510" cy="848510"/>
          </a:xfrm>
        </p:grpSpPr>
        <p:sp>
          <p:nvSpPr>
            <p:cNvPr id="10" name="Стрілка: униз 9">
              <a:extLst>
                <a:ext uri="{FF2B5EF4-FFF2-40B4-BE49-F238E27FC236}">
                  <a16:creationId xmlns:a16="http://schemas.microsoft.com/office/drawing/2014/main" id="{62FC9660-082C-DD70-793D-8CC5907529D9}"/>
                </a:ext>
              </a:extLst>
            </p:cNvPr>
            <p:cNvSpPr/>
            <p:nvPr/>
          </p:nvSpPr>
          <p:spPr>
            <a:xfrm>
              <a:off x="8878419" y="2438820"/>
              <a:ext cx="848510" cy="84851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Стрілка: униз 12">
              <a:extLst>
                <a:ext uri="{FF2B5EF4-FFF2-40B4-BE49-F238E27FC236}">
                  <a16:creationId xmlns:a16="http://schemas.microsoft.com/office/drawing/2014/main" id="{D185C39E-946B-A29D-2B7B-0CA5040CAB4A}"/>
                </a:ext>
              </a:extLst>
            </p:cNvPr>
            <p:cNvSpPr txBox="1"/>
            <p:nvPr/>
          </p:nvSpPr>
          <p:spPr>
            <a:xfrm>
              <a:off x="9069334" y="2438820"/>
              <a:ext cx="466680" cy="6385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uk-UA" sz="3600" kern="1200"/>
            </a:p>
          </p:txBody>
        </p:sp>
      </p:grpSp>
    </p:spTree>
    <p:extLst>
      <p:ext uri="{BB962C8B-B14F-4D97-AF65-F5344CB8AC3E}">
        <p14:creationId xmlns:p14="http://schemas.microsoft.com/office/powerpoint/2010/main" val="259692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55918EF-6E5E-BF42-31AF-D7CB0BACA7DE}"/>
              </a:ext>
            </a:extLst>
          </p:cNvPr>
          <p:cNvPicPr>
            <a:picLocks noChangeAspect="1"/>
          </p:cNvPicPr>
          <p:nvPr/>
        </p:nvPicPr>
        <p:blipFill>
          <a:blip r:embed="rId2"/>
          <a:stretch>
            <a:fillRect/>
          </a:stretch>
        </p:blipFill>
        <p:spPr>
          <a:xfrm>
            <a:off x="0" y="1027979"/>
            <a:ext cx="12192000" cy="5152739"/>
          </a:xfrm>
          <a:prstGeom prst="rect">
            <a:avLst/>
          </a:prstGeom>
        </p:spPr>
      </p:pic>
      <p:pic>
        <p:nvPicPr>
          <p:cNvPr id="4" name="Рисунок 3">
            <a:extLst>
              <a:ext uri="{FF2B5EF4-FFF2-40B4-BE49-F238E27FC236}">
                <a16:creationId xmlns:a16="http://schemas.microsoft.com/office/drawing/2014/main" id="{E3FC8ED9-E797-A5C2-1B43-EB2D85AC0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162" y="0"/>
            <a:ext cx="3018739" cy="1027979"/>
          </a:xfrm>
          <a:prstGeom prst="rect">
            <a:avLst/>
          </a:prstGeom>
        </p:spPr>
      </p:pic>
      <p:sp>
        <p:nvSpPr>
          <p:cNvPr id="5" name="Дата 3">
            <a:extLst>
              <a:ext uri="{FF2B5EF4-FFF2-40B4-BE49-F238E27FC236}">
                <a16:creationId xmlns:a16="http://schemas.microsoft.com/office/drawing/2014/main" id="{AAE6D8F4-AC03-043B-53D3-329E2F54A0C0}"/>
              </a:ext>
            </a:extLst>
          </p:cNvPr>
          <p:cNvSpPr>
            <a:spLocks noGrp="1"/>
          </p:cNvSpPr>
          <p:nvPr>
            <p:ph type="dt" sz="half" idx="10"/>
          </p:nvPr>
        </p:nvSpPr>
        <p:spPr>
          <a:xfrm>
            <a:off x="10716065" y="6492874"/>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22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B536D84-6270-54C1-C084-979573DE229F}"/>
              </a:ext>
            </a:extLst>
          </p:cNvPr>
          <p:cNvPicPr>
            <a:picLocks noChangeAspect="1"/>
          </p:cNvPicPr>
          <p:nvPr/>
        </p:nvPicPr>
        <p:blipFill>
          <a:blip r:embed="rId2"/>
          <a:stretch>
            <a:fillRect/>
          </a:stretch>
        </p:blipFill>
        <p:spPr>
          <a:xfrm>
            <a:off x="0" y="1004786"/>
            <a:ext cx="12192000" cy="5488088"/>
          </a:xfrm>
          <a:prstGeom prst="rect">
            <a:avLst/>
          </a:prstGeom>
        </p:spPr>
      </p:pic>
      <p:pic>
        <p:nvPicPr>
          <p:cNvPr id="4" name="Рисунок 3">
            <a:extLst>
              <a:ext uri="{FF2B5EF4-FFF2-40B4-BE49-F238E27FC236}">
                <a16:creationId xmlns:a16="http://schemas.microsoft.com/office/drawing/2014/main" id="{FD2D2337-52B4-4CDB-03AC-442C82D34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162" y="0"/>
            <a:ext cx="3018739" cy="1027979"/>
          </a:xfrm>
          <a:prstGeom prst="rect">
            <a:avLst/>
          </a:prstGeom>
        </p:spPr>
      </p:pic>
      <p:sp>
        <p:nvSpPr>
          <p:cNvPr id="5" name="Дата 3">
            <a:extLst>
              <a:ext uri="{FF2B5EF4-FFF2-40B4-BE49-F238E27FC236}">
                <a16:creationId xmlns:a16="http://schemas.microsoft.com/office/drawing/2014/main" id="{025AC482-4971-F165-FFB4-3ECCD5316DCB}"/>
              </a:ext>
            </a:extLst>
          </p:cNvPr>
          <p:cNvSpPr>
            <a:spLocks noGrp="1"/>
          </p:cNvSpPr>
          <p:nvPr>
            <p:ph type="dt" sz="half" idx="10"/>
          </p:nvPr>
        </p:nvSpPr>
        <p:spPr>
          <a:xfrm>
            <a:off x="10716065" y="6492874"/>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373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DA50E39-4E76-6091-58D0-DF8DD176DD43}"/>
              </a:ext>
            </a:extLst>
          </p:cNvPr>
          <p:cNvPicPr>
            <a:picLocks noChangeAspect="1"/>
          </p:cNvPicPr>
          <p:nvPr/>
        </p:nvPicPr>
        <p:blipFill>
          <a:blip r:embed="rId2"/>
          <a:stretch>
            <a:fillRect/>
          </a:stretch>
        </p:blipFill>
        <p:spPr>
          <a:xfrm>
            <a:off x="0" y="961787"/>
            <a:ext cx="12192000" cy="5531087"/>
          </a:xfrm>
          <a:prstGeom prst="rect">
            <a:avLst/>
          </a:prstGeom>
        </p:spPr>
      </p:pic>
      <p:pic>
        <p:nvPicPr>
          <p:cNvPr id="4" name="Рисунок 3">
            <a:extLst>
              <a:ext uri="{FF2B5EF4-FFF2-40B4-BE49-F238E27FC236}">
                <a16:creationId xmlns:a16="http://schemas.microsoft.com/office/drawing/2014/main" id="{6B57359E-A4F8-1804-8F34-1CBCC180F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8162" y="0"/>
            <a:ext cx="3018739" cy="1027979"/>
          </a:xfrm>
          <a:prstGeom prst="rect">
            <a:avLst/>
          </a:prstGeom>
        </p:spPr>
      </p:pic>
      <p:sp>
        <p:nvSpPr>
          <p:cNvPr id="5" name="Дата 3">
            <a:extLst>
              <a:ext uri="{FF2B5EF4-FFF2-40B4-BE49-F238E27FC236}">
                <a16:creationId xmlns:a16="http://schemas.microsoft.com/office/drawing/2014/main" id="{21EE5FC8-22CB-4813-BF62-E08959461203}"/>
              </a:ext>
            </a:extLst>
          </p:cNvPr>
          <p:cNvSpPr>
            <a:spLocks noGrp="1"/>
          </p:cNvSpPr>
          <p:nvPr>
            <p:ph type="dt" sz="half" idx="10"/>
          </p:nvPr>
        </p:nvSpPr>
        <p:spPr>
          <a:xfrm>
            <a:off x="10716065" y="6492874"/>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60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92505B5-E04E-6E01-5E8B-ADC2234485BF}"/>
              </a:ext>
            </a:extLst>
          </p:cNvPr>
          <p:cNvPicPr>
            <a:picLocks noChangeAspect="1"/>
          </p:cNvPicPr>
          <p:nvPr/>
        </p:nvPicPr>
        <p:blipFill>
          <a:blip r:embed="rId2"/>
          <a:stretch>
            <a:fillRect/>
          </a:stretch>
        </p:blipFill>
        <p:spPr>
          <a:xfrm>
            <a:off x="0" y="1073581"/>
            <a:ext cx="12192000" cy="5419294"/>
          </a:xfrm>
          <a:prstGeom prst="rect">
            <a:avLst/>
          </a:prstGeom>
        </p:spPr>
      </p:pic>
      <p:pic>
        <p:nvPicPr>
          <p:cNvPr id="4" name="Рисунок 3">
            <a:extLst>
              <a:ext uri="{FF2B5EF4-FFF2-40B4-BE49-F238E27FC236}">
                <a16:creationId xmlns:a16="http://schemas.microsoft.com/office/drawing/2014/main" id="{677C5CEB-7F96-8021-C1B4-72A89D8CC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7BD4780D-BDF1-F3AD-0F71-3F40529C9481}"/>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30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6ED4EBD-FEC0-83A6-F7FD-39E8F7FA49B7}"/>
              </a:ext>
            </a:extLst>
          </p:cNvPr>
          <p:cNvPicPr>
            <a:picLocks noChangeAspect="1"/>
          </p:cNvPicPr>
          <p:nvPr/>
        </p:nvPicPr>
        <p:blipFill>
          <a:blip r:embed="rId2"/>
          <a:stretch>
            <a:fillRect/>
          </a:stretch>
        </p:blipFill>
        <p:spPr>
          <a:xfrm>
            <a:off x="0" y="537164"/>
            <a:ext cx="12192000" cy="5783671"/>
          </a:xfrm>
          <a:prstGeom prst="rect">
            <a:avLst/>
          </a:prstGeom>
        </p:spPr>
      </p:pic>
    </p:spTree>
    <p:extLst>
      <p:ext uri="{BB962C8B-B14F-4D97-AF65-F5344CB8AC3E}">
        <p14:creationId xmlns:p14="http://schemas.microsoft.com/office/powerpoint/2010/main" val="3456828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3F52A79-1184-6DFF-E199-DA3F8043D045}"/>
              </a:ext>
            </a:extLst>
          </p:cNvPr>
          <p:cNvPicPr>
            <a:picLocks noChangeAspect="1"/>
          </p:cNvPicPr>
          <p:nvPr/>
        </p:nvPicPr>
        <p:blipFill>
          <a:blip r:embed="rId2"/>
          <a:stretch>
            <a:fillRect/>
          </a:stretch>
        </p:blipFill>
        <p:spPr>
          <a:xfrm>
            <a:off x="0" y="1008934"/>
            <a:ext cx="12192000" cy="4840132"/>
          </a:xfrm>
          <a:prstGeom prst="rect">
            <a:avLst/>
          </a:prstGeom>
        </p:spPr>
      </p:pic>
    </p:spTree>
    <p:extLst>
      <p:ext uri="{BB962C8B-B14F-4D97-AF65-F5344CB8AC3E}">
        <p14:creationId xmlns:p14="http://schemas.microsoft.com/office/powerpoint/2010/main" val="167129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8FD4D4C-B2F0-4506-DCB6-93FEB045DFD2}"/>
              </a:ext>
            </a:extLst>
          </p:cNvPr>
          <p:cNvPicPr>
            <a:picLocks noChangeAspect="1"/>
          </p:cNvPicPr>
          <p:nvPr/>
        </p:nvPicPr>
        <p:blipFill>
          <a:blip r:embed="rId2"/>
          <a:stretch>
            <a:fillRect/>
          </a:stretch>
        </p:blipFill>
        <p:spPr>
          <a:xfrm>
            <a:off x="0" y="298883"/>
            <a:ext cx="12192000" cy="6260234"/>
          </a:xfrm>
          <a:prstGeom prst="rect">
            <a:avLst/>
          </a:prstGeom>
        </p:spPr>
      </p:pic>
    </p:spTree>
    <p:extLst>
      <p:ext uri="{BB962C8B-B14F-4D97-AF65-F5344CB8AC3E}">
        <p14:creationId xmlns:p14="http://schemas.microsoft.com/office/powerpoint/2010/main" val="149336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67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AA03ED5-D475-8A0B-F381-19EDB58D76A9}"/>
              </a:ext>
            </a:extLst>
          </p:cNvPr>
          <p:cNvPicPr>
            <a:picLocks noChangeAspect="1"/>
          </p:cNvPicPr>
          <p:nvPr/>
        </p:nvPicPr>
        <p:blipFill>
          <a:blip r:embed="rId2"/>
          <a:stretch>
            <a:fillRect/>
          </a:stretch>
        </p:blipFill>
        <p:spPr>
          <a:xfrm>
            <a:off x="0" y="1220048"/>
            <a:ext cx="12192000" cy="5154478"/>
          </a:xfrm>
          <a:prstGeom prst="rect">
            <a:avLst/>
          </a:prstGeom>
        </p:spPr>
      </p:pic>
      <p:pic>
        <p:nvPicPr>
          <p:cNvPr id="4" name="Рисунок 3">
            <a:extLst>
              <a:ext uri="{FF2B5EF4-FFF2-40B4-BE49-F238E27FC236}">
                <a16:creationId xmlns:a16="http://schemas.microsoft.com/office/drawing/2014/main" id="{ED0CEACE-0C04-00AB-9817-2DD2148D6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16E9A194-4FD6-0DFB-A2D2-4432F61C9AA6}"/>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648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65C794C-EA24-2043-839A-1AB6BC151CC9}"/>
              </a:ext>
            </a:extLst>
          </p:cNvPr>
          <p:cNvPicPr>
            <a:picLocks noChangeAspect="1"/>
          </p:cNvPicPr>
          <p:nvPr/>
        </p:nvPicPr>
        <p:blipFill>
          <a:blip r:embed="rId2"/>
          <a:stretch>
            <a:fillRect/>
          </a:stretch>
        </p:blipFill>
        <p:spPr>
          <a:xfrm>
            <a:off x="0" y="1228314"/>
            <a:ext cx="12192000" cy="4825653"/>
          </a:xfrm>
          <a:prstGeom prst="rect">
            <a:avLst/>
          </a:prstGeom>
        </p:spPr>
      </p:pic>
      <p:pic>
        <p:nvPicPr>
          <p:cNvPr id="4" name="Рисунок 3">
            <a:extLst>
              <a:ext uri="{FF2B5EF4-FFF2-40B4-BE49-F238E27FC236}">
                <a16:creationId xmlns:a16="http://schemas.microsoft.com/office/drawing/2014/main" id="{366CF230-285B-9F8D-B753-3CA2DB4F7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DED15CE6-0AA2-1935-29D4-F9722B9076A8}"/>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49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4E8905-D336-2ABE-07DF-5FD2D4DA4F5D}"/>
              </a:ext>
            </a:extLst>
          </p:cNvPr>
          <p:cNvSpPr txBox="1">
            <a:spLocks/>
          </p:cNvSpPr>
          <p:nvPr/>
        </p:nvSpPr>
        <p:spPr>
          <a:xfrm>
            <a:off x="838200" y="4829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dirty="0"/>
              <a:t>	   </a:t>
            </a:r>
            <a:r>
              <a:rPr lang="uk-UA" b="1" dirty="0">
                <a:latin typeface="Arial" panose="020B0604020202020204" pitchFamily="34" charset="0"/>
                <a:cs typeface="Arial" panose="020B0604020202020204" pitchFamily="34" charset="0"/>
              </a:rPr>
              <a:t>Мета та завдання курсу</a:t>
            </a:r>
          </a:p>
        </p:txBody>
      </p:sp>
      <p:pic>
        <p:nvPicPr>
          <p:cNvPr id="3" name="Рисунок 2">
            <a:extLst>
              <a:ext uri="{FF2B5EF4-FFF2-40B4-BE49-F238E27FC236}">
                <a16:creationId xmlns:a16="http://schemas.microsoft.com/office/drawing/2014/main" id="{1ECC4646-C926-C1BA-7BA4-F2B7D2D6F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682" y="218237"/>
            <a:ext cx="3235222" cy="1101699"/>
          </a:xfrm>
          <a:prstGeom prst="rect">
            <a:avLst/>
          </a:prstGeom>
        </p:spPr>
      </p:pic>
      <p:sp>
        <p:nvSpPr>
          <p:cNvPr id="4" name="Дата 3">
            <a:extLst>
              <a:ext uri="{FF2B5EF4-FFF2-40B4-BE49-F238E27FC236}">
                <a16:creationId xmlns:a16="http://schemas.microsoft.com/office/drawing/2014/main" id="{D5B98D9F-AF6D-3023-CBA9-F7B2C7D4A5C3}"/>
              </a:ext>
            </a:extLst>
          </p:cNvPr>
          <p:cNvSpPr>
            <a:spLocks noGrp="1"/>
          </p:cNvSpPr>
          <p:nvPr>
            <p:ph type="dt" sz="half" idx="10"/>
          </p:nvPr>
        </p:nvSpPr>
        <p:spPr>
          <a:xfrm>
            <a:off x="10682067" y="6492875"/>
            <a:ext cx="1475935" cy="365125"/>
          </a:xfrm>
        </p:spPr>
        <p:txBody>
          <a:bodyPr/>
          <a:lstStyle/>
          <a:p>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
        <p:nvSpPr>
          <p:cNvPr id="5" name="Объект 2">
            <a:extLst>
              <a:ext uri="{FF2B5EF4-FFF2-40B4-BE49-F238E27FC236}">
                <a16:creationId xmlns:a16="http://schemas.microsoft.com/office/drawing/2014/main" id="{12525AE3-5B20-F0A8-0EC6-B76C49E785A8}"/>
              </a:ext>
            </a:extLst>
          </p:cNvPr>
          <p:cNvSpPr txBox="1">
            <a:spLocks/>
          </p:cNvSpPr>
          <p:nvPr/>
        </p:nvSpPr>
        <p:spPr>
          <a:xfrm>
            <a:off x="998807" y="2098321"/>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uk-UA" b="1" dirty="0">
                <a:latin typeface="Arial" panose="020B0604020202020204" pitchFamily="34" charset="0"/>
                <a:cs typeface="Arial" panose="020B0604020202020204" pitchFamily="34" charset="0"/>
              </a:rPr>
              <a:t>Метою навчальної дисципліни </a:t>
            </a:r>
            <a:r>
              <a:rPr lang="uk-UA" dirty="0">
                <a:latin typeface="Arial" panose="020B0604020202020204" pitchFamily="34" charset="0"/>
                <a:cs typeface="Arial" panose="020B0604020202020204" pitchFamily="34" charset="0"/>
              </a:rPr>
              <a:t>є ознайомлення здобувачів вищої освіти з розробкою та впровадженням сучасних </a:t>
            </a:r>
            <a:r>
              <a:rPr lang="uk-UA" dirty="0" err="1">
                <a:latin typeface="Arial" panose="020B0604020202020204" pitchFamily="34" charset="0"/>
                <a:cs typeface="Arial" panose="020B0604020202020204" pitchFamily="34" charset="0"/>
              </a:rPr>
              <a:t>ресурсо</a:t>
            </a:r>
            <a:r>
              <a:rPr lang="uk-UA" dirty="0">
                <a:latin typeface="Arial" panose="020B0604020202020204" pitchFamily="34" charset="0"/>
                <a:cs typeface="Arial" panose="020B0604020202020204" pitchFamily="34" charset="0"/>
              </a:rPr>
              <a:t>- та енергозберігаючих технологій на основі використання промислових відходів і вторинних ресурсів в будівельній справі.</a:t>
            </a:r>
          </a:p>
          <a:p>
            <a:pPr marL="0" indent="0" algn="ctr">
              <a:buFont typeface="Arial" panose="020B0604020202020204" pitchFamily="34" charset="0"/>
              <a:buNone/>
            </a:pPr>
            <a:r>
              <a:rPr lang="uk-UA" b="1" dirty="0">
                <a:latin typeface="Arial" panose="020B0604020202020204" pitchFamily="34" charset="0"/>
                <a:cs typeface="Arial" panose="020B0604020202020204" pitchFamily="34" charset="0"/>
              </a:rPr>
              <a:t>Результати навчання</a:t>
            </a:r>
            <a:r>
              <a:rPr lang="uk-UA" dirty="0">
                <a:latin typeface="Arial" panose="020B0604020202020204" pitchFamily="34" charset="0"/>
                <a:cs typeface="Arial" panose="020B0604020202020204" pitchFamily="34" charset="0"/>
              </a:rPr>
              <a:t>:</a:t>
            </a:r>
          </a:p>
          <a:p>
            <a:pPr marL="0" indent="0" algn="just">
              <a:buNone/>
            </a:pPr>
            <a:r>
              <a:rPr lang="uk-UA" dirty="0">
                <a:latin typeface="Arial" panose="020B0604020202020204" pitchFamily="34" charset="0"/>
                <a:cs typeface="Arial" panose="020B0604020202020204" pitchFamily="34" charset="0"/>
              </a:rPr>
              <a:t>Отримані знання з навчальної дисципліни дозволять студенту: підбирати раціональний склад, рецептуру та технологічні режими переробки сировинних сумішей на основі промислових відходів для виробництва будівельних матеріалів; обґрунтовувати техніко-економічну та екологічну доцільність використання промислових відходів у виробництві будівельних матеріалів і збереження ресурсів природної сировини.</a:t>
            </a:r>
          </a:p>
        </p:txBody>
      </p:sp>
    </p:spTree>
    <p:extLst>
      <p:ext uri="{BB962C8B-B14F-4D97-AF65-F5344CB8AC3E}">
        <p14:creationId xmlns:p14="http://schemas.microsoft.com/office/powerpoint/2010/main" val="158850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E9E0194-6FD0-EC3D-227C-75A6C5929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682" y="218237"/>
            <a:ext cx="3235222" cy="1101699"/>
          </a:xfrm>
          <a:prstGeom prst="rect">
            <a:avLst/>
          </a:prstGeom>
        </p:spPr>
      </p:pic>
      <p:sp>
        <p:nvSpPr>
          <p:cNvPr id="3" name="Дата 3">
            <a:extLst>
              <a:ext uri="{FF2B5EF4-FFF2-40B4-BE49-F238E27FC236}">
                <a16:creationId xmlns:a16="http://schemas.microsoft.com/office/drawing/2014/main" id="{4223F602-256A-A30E-DAB4-9003D34AAAD7}"/>
              </a:ext>
            </a:extLst>
          </p:cNvPr>
          <p:cNvSpPr>
            <a:spLocks noGrp="1"/>
          </p:cNvSpPr>
          <p:nvPr>
            <p:ph type="dt" sz="half" idx="10"/>
          </p:nvPr>
        </p:nvSpPr>
        <p:spPr>
          <a:xfrm>
            <a:off x="10682067" y="6492875"/>
            <a:ext cx="1475935" cy="365125"/>
          </a:xfrm>
        </p:spPr>
        <p:txBody>
          <a:bodyPr/>
          <a:lstStyle/>
          <a:p>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
        <p:nvSpPr>
          <p:cNvPr id="4" name="Заголовок 1">
            <a:extLst>
              <a:ext uri="{FF2B5EF4-FFF2-40B4-BE49-F238E27FC236}">
                <a16:creationId xmlns:a16="http://schemas.microsoft.com/office/drawing/2014/main" id="{0D3B6EB4-BA76-C8CA-F7DE-DD8CACADFCE7}"/>
              </a:ext>
            </a:extLst>
          </p:cNvPr>
          <p:cNvSpPr txBox="1">
            <a:spLocks/>
          </p:cNvSpPr>
          <p:nvPr/>
        </p:nvSpPr>
        <p:spPr>
          <a:xfrm>
            <a:off x="838200" y="4829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a:t>Перелік тем</a:t>
            </a:r>
            <a:endParaRPr lang="uk-UA"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A02CF4-FABF-C834-1A60-0B8B0635C2B5}"/>
              </a:ext>
            </a:extLst>
          </p:cNvPr>
          <p:cNvSpPr txBox="1"/>
          <p:nvPr/>
        </p:nvSpPr>
        <p:spPr>
          <a:xfrm>
            <a:off x="292608" y="1923179"/>
            <a:ext cx="11719090" cy="3477875"/>
          </a:xfrm>
          <a:prstGeom prst="rect">
            <a:avLst/>
          </a:prstGeom>
          <a:noFill/>
        </p:spPr>
        <p:txBody>
          <a:bodyPr wrap="square">
            <a:spAutoFit/>
          </a:bodyPr>
          <a:lstStyle/>
          <a:p>
            <a:pPr algn="ctr"/>
            <a:r>
              <a:rPr lang="uk-UA" sz="2000" b="1" dirty="0">
                <a:latin typeface="Arial" panose="020B0604020202020204" pitchFamily="34" charset="0"/>
                <a:cs typeface="Arial" panose="020B0604020202020204" pitchFamily="34" charset="0"/>
              </a:rPr>
              <a:t>Модуль 1.</a:t>
            </a:r>
          </a:p>
          <a:p>
            <a:r>
              <a:rPr lang="uk-UA" sz="2000" dirty="0">
                <a:latin typeface="Arial" panose="020B0604020202020204" pitchFamily="34" charset="0"/>
                <a:cs typeface="Arial" panose="020B0604020202020204" pitchFamily="34" charset="0"/>
              </a:rPr>
              <a:t>Тема 1. Проблема промислових відходів та їх класифікація.</a:t>
            </a:r>
          </a:p>
          <a:p>
            <a:r>
              <a:rPr lang="uk-UA" sz="2000" dirty="0">
                <a:latin typeface="Arial" panose="020B0604020202020204" pitchFamily="34" charset="0"/>
                <a:cs typeface="Arial" panose="020B0604020202020204" pitchFamily="34" charset="0"/>
              </a:rPr>
              <a:t>Тема 2. Будівельні матеріали на основі відходів металургійної промисловості.</a:t>
            </a:r>
          </a:p>
          <a:p>
            <a:r>
              <a:rPr lang="uk-UA" sz="2000" dirty="0">
                <a:latin typeface="Arial" panose="020B0604020202020204" pitchFamily="34" charset="0"/>
                <a:cs typeface="Arial" panose="020B0604020202020204" pitchFamily="34" charset="0"/>
              </a:rPr>
              <a:t>Тема 3. Будівельні матеріали на основі відходів паливно-енергетичної промисловості.</a:t>
            </a:r>
          </a:p>
          <a:p>
            <a:r>
              <a:rPr lang="uk-UA" sz="2000" dirty="0">
                <a:latin typeface="Arial" panose="020B0604020202020204" pitchFamily="34" charset="0"/>
                <a:cs typeface="Arial" panose="020B0604020202020204" pitchFamily="34" charset="0"/>
              </a:rPr>
              <a:t>Тема 4. Будівельні матеріали на основі відходів хіміко-технологічної промисловості.</a:t>
            </a:r>
          </a:p>
          <a:p>
            <a:pPr algn="ctr"/>
            <a:r>
              <a:rPr lang="uk-UA" sz="2000" b="1" dirty="0">
                <a:latin typeface="Arial" panose="020B0604020202020204" pitchFamily="34" charset="0"/>
                <a:cs typeface="Arial" panose="020B0604020202020204" pitchFamily="34" charset="0"/>
              </a:rPr>
              <a:t>Модуль 2.</a:t>
            </a:r>
          </a:p>
          <a:p>
            <a:r>
              <a:rPr lang="uk-UA" sz="2000" dirty="0">
                <a:latin typeface="Arial" panose="020B0604020202020204" pitchFamily="34" charset="0"/>
                <a:cs typeface="Arial" panose="020B0604020202020204" pitchFamily="34" charset="0"/>
              </a:rPr>
              <a:t>Тема 5. Будівельні матеріали і вироби на основі відходів переробки деревини та іншої рослинної сировини.</a:t>
            </a:r>
          </a:p>
          <a:p>
            <a:r>
              <a:rPr lang="uk-UA" sz="2000" dirty="0">
                <a:latin typeface="Arial" panose="020B0604020202020204" pitchFamily="34" charset="0"/>
                <a:cs typeface="Arial" panose="020B0604020202020204" pitchFamily="34" charset="0"/>
              </a:rPr>
              <a:t>Тема 6. Будівельні матеріали і вироби на основі відходів </a:t>
            </a:r>
            <a:r>
              <a:rPr lang="uk-UA" sz="2000" dirty="0" err="1">
                <a:latin typeface="Arial" panose="020B0604020202020204" pitchFamily="34" charset="0"/>
                <a:cs typeface="Arial" panose="020B0604020202020204" pitchFamily="34" charset="0"/>
              </a:rPr>
              <a:t>гірничовидобувної</a:t>
            </a:r>
            <a:r>
              <a:rPr lang="uk-UA" sz="2000" dirty="0">
                <a:latin typeface="Arial" panose="020B0604020202020204" pitchFamily="34" charset="0"/>
                <a:cs typeface="Arial" panose="020B0604020202020204" pitchFamily="34" charset="0"/>
              </a:rPr>
              <a:t> промисловості.</a:t>
            </a:r>
          </a:p>
          <a:p>
            <a:r>
              <a:rPr lang="uk-UA" sz="2000" dirty="0">
                <a:latin typeface="Arial" panose="020B0604020202020204" pitchFamily="34" charset="0"/>
                <a:cs typeface="Arial" panose="020B0604020202020204" pitchFamily="34" charset="0"/>
              </a:rPr>
              <a:t>Тема 7. Будівельні матеріали і вироби на основі відходів промисловості будівельних матеріалів.</a:t>
            </a:r>
          </a:p>
          <a:p>
            <a:r>
              <a:rPr lang="uk-UA" sz="2000" dirty="0">
                <a:latin typeface="Arial" panose="020B0604020202020204" pitchFamily="34" charset="0"/>
                <a:cs typeface="Arial" panose="020B0604020202020204" pitchFamily="34" charset="0"/>
              </a:rPr>
              <a:t>Тема 8. Будівельні матеріали і вироби на основі відходів споживання і міського господарства.</a:t>
            </a:r>
          </a:p>
        </p:txBody>
      </p:sp>
    </p:spTree>
    <p:extLst>
      <p:ext uri="{BB962C8B-B14F-4D97-AF65-F5344CB8AC3E}">
        <p14:creationId xmlns:p14="http://schemas.microsoft.com/office/powerpoint/2010/main" val="130414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1C8A0CB-5821-33A6-51E3-49AB683ED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682" y="218237"/>
            <a:ext cx="3235222" cy="1101699"/>
          </a:xfrm>
          <a:prstGeom prst="rect">
            <a:avLst/>
          </a:prstGeom>
        </p:spPr>
      </p:pic>
      <p:sp>
        <p:nvSpPr>
          <p:cNvPr id="3" name="Дата 3">
            <a:extLst>
              <a:ext uri="{FF2B5EF4-FFF2-40B4-BE49-F238E27FC236}">
                <a16:creationId xmlns:a16="http://schemas.microsoft.com/office/drawing/2014/main" id="{3CBC15E7-DC17-0C95-20EC-A92618932C66}"/>
              </a:ext>
            </a:extLst>
          </p:cNvPr>
          <p:cNvSpPr>
            <a:spLocks noGrp="1"/>
          </p:cNvSpPr>
          <p:nvPr>
            <p:ph type="dt" sz="half" idx="10"/>
          </p:nvPr>
        </p:nvSpPr>
        <p:spPr>
          <a:xfrm>
            <a:off x="10682067" y="6492875"/>
            <a:ext cx="1475935" cy="365125"/>
          </a:xfrm>
        </p:spPr>
        <p:txBody>
          <a:bodyPr/>
          <a:lstStyle/>
          <a:p>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
        <p:nvSpPr>
          <p:cNvPr id="6" name="Заголовок 1">
            <a:extLst>
              <a:ext uri="{FF2B5EF4-FFF2-40B4-BE49-F238E27FC236}">
                <a16:creationId xmlns:a16="http://schemas.microsoft.com/office/drawing/2014/main" id="{C3632C6E-5438-9C07-CF51-D742DA9502B0}"/>
              </a:ext>
            </a:extLst>
          </p:cNvPr>
          <p:cNvSpPr txBox="1">
            <a:spLocks/>
          </p:cNvSpPr>
          <p:nvPr/>
        </p:nvSpPr>
        <p:spPr>
          <a:xfrm>
            <a:off x="567538" y="4829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a:latin typeface="Arial" panose="020B0604020202020204" pitchFamily="34" charset="0"/>
                <a:cs typeface="Arial" panose="020B0604020202020204" pitchFamily="34" charset="0"/>
              </a:rPr>
              <a:t>Система оцінювання</a:t>
            </a:r>
          </a:p>
        </p:txBody>
      </p:sp>
      <p:sp>
        <p:nvSpPr>
          <p:cNvPr id="7" name="Объект 2">
            <a:extLst>
              <a:ext uri="{FF2B5EF4-FFF2-40B4-BE49-F238E27FC236}">
                <a16:creationId xmlns:a16="http://schemas.microsoft.com/office/drawing/2014/main" id="{186539F5-2AC2-FA18-E3A7-1B3126C9C149}"/>
              </a:ext>
            </a:extLst>
          </p:cNvPr>
          <p:cNvSpPr txBox="1">
            <a:spLocks/>
          </p:cNvSpPr>
          <p:nvPr/>
        </p:nvSpPr>
        <p:spPr>
          <a:xfrm>
            <a:off x="2083101" y="1808514"/>
            <a:ext cx="8025797" cy="397472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b="1" u="sng" spc="-100" dirty="0">
                <a:solidFill>
                  <a:prstClr val="black"/>
                </a:solidFill>
                <a:latin typeface="Arial" panose="020B0604020202020204" pitchFamily="34" charset="0"/>
                <a:cs typeface="Arial" panose="020B0604020202020204" pitchFamily="34" charset="0"/>
              </a:rPr>
              <a:t>Модуль 1.             					(40 балів)</a:t>
            </a:r>
          </a:p>
          <a:p>
            <a:r>
              <a:rPr lang="uk-UA" u="sng" spc="-100" dirty="0">
                <a:solidFill>
                  <a:prstClr val="black"/>
                </a:solidFill>
                <a:latin typeface="Arial" panose="020B0604020202020204" pitchFamily="34" charset="0"/>
                <a:cs typeface="Arial" panose="020B0604020202020204" pitchFamily="34" charset="0"/>
              </a:rPr>
              <a:t>Контрольна модульна робота або Тест 		(20 балів)</a:t>
            </a:r>
          </a:p>
          <a:p>
            <a:r>
              <a:rPr lang="uk-UA" u="sng" spc="-100" dirty="0">
                <a:solidFill>
                  <a:prstClr val="black"/>
                </a:solidFill>
                <a:latin typeface="Arial" panose="020B0604020202020204" pitchFamily="34" charset="0"/>
                <a:cs typeface="Arial" panose="020B0604020202020204" pitchFamily="34" charset="0"/>
              </a:rPr>
              <a:t>Захист практичних робіт </a:t>
            </a:r>
            <a:r>
              <a:rPr lang="uk-UA" b="1" u="sng" spc="-100" dirty="0">
                <a:solidFill>
                  <a:prstClr val="black"/>
                </a:solidFill>
                <a:latin typeface="Arial" panose="020B0604020202020204" pitchFamily="34" charset="0"/>
                <a:cs typeface="Arial" panose="020B0604020202020204" pitchFamily="34" charset="0"/>
              </a:rPr>
              <a:t>				</a:t>
            </a:r>
            <a:r>
              <a:rPr lang="uk-UA" u="sng" spc="-100" dirty="0">
                <a:solidFill>
                  <a:prstClr val="black"/>
                </a:solidFill>
                <a:latin typeface="Arial" panose="020B0604020202020204" pitchFamily="34" charset="0"/>
                <a:cs typeface="Arial" panose="020B0604020202020204" pitchFamily="34" charset="0"/>
              </a:rPr>
              <a:t>(20 балів)</a:t>
            </a:r>
          </a:p>
          <a:p>
            <a:pPr marL="0" indent="0">
              <a:buFont typeface="Arial" panose="020B0604020202020204" pitchFamily="34" charset="0"/>
              <a:buNone/>
            </a:pPr>
            <a:r>
              <a:rPr lang="uk-UA" b="1" u="sng" spc="-100" dirty="0">
                <a:solidFill>
                  <a:prstClr val="black"/>
                </a:solidFill>
                <a:latin typeface="Arial" panose="020B0604020202020204" pitchFamily="34" charset="0"/>
                <a:cs typeface="Arial" panose="020B0604020202020204" pitchFamily="34" charset="0"/>
              </a:rPr>
              <a:t>Модуль 2. 		                        			(20 балів)</a:t>
            </a:r>
          </a:p>
          <a:p>
            <a:r>
              <a:rPr lang="uk-UA" u="sng" spc="-100" dirty="0">
                <a:solidFill>
                  <a:prstClr val="black"/>
                </a:solidFill>
                <a:latin typeface="Arial" panose="020B0604020202020204" pitchFamily="34" charset="0"/>
                <a:cs typeface="Arial" panose="020B0604020202020204" pitchFamily="34" charset="0"/>
              </a:rPr>
              <a:t>Контрольна модульна робота або Тест 		(20 балів)</a:t>
            </a:r>
          </a:p>
          <a:p>
            <a:r>
              <a:rPr lang="uk-UA" u="sng" spc="-100" dirty="0">
                <a:solidFill>
                  <a:prstClr val="black"/>
                </a:solidFill>
                <a:latin typeface="Arial" panose="020B0604020202020204" pitchFamily="34" charset="0"/>
                <a:cs typeface="Arial" panose="020B0604020202020204" pitchFamily="34" charset="0"/>
              </a:rPr>
              <a:t>Захист практичних робіт </a:t>
            </a:r>
            <a:r>
              <a:rPr lang="uk-UA" b="1" u="sng" spc="-100" dirty="0">
                <a:solidFill>
                  <a:prstClr val="black"/>
                </a:solidFill>
                <a:latin typeface="Arial" panose="020B0604020202020204" pitchFamily="34" charset="0"/>
                <a:cs typeface="Arial" panose="020B0604020202020204" pitchFamily="34" charset="0"/>
              </a:rPr>
              <a:t>				</a:t>
            </a:r>
            <a:r>
              <a:rPr lang="uk-UA" u="sng" spc="-100" dirty="0">
                <a:solidFill>
                  <a:prstClr val="black"/>
                </a:solidFill>
                <a:latin typeface="Arial" panose="020B0604020202020204" pitchFamily="34" charset="0"/>
                <a:cs typeface="Arial" panose="020B0604020202020204" pitchFamily="34" charset="0"/>
              </a:rPr>
              <a:t>(20 балів)</a:t>
            </a:r>
          </a:p>
          <a:p>
            <a:pPr marL="0" indent="0">
              <a:buNone/>
            </a:pPr>
            <a:r>
              <a:rPr lang="uk-UA" b="1" u="sng" spc="-100" dirty="0">
                <a:solidFill>
                  <a:prstClr val="black"/>
                </a:solidFill>
                <a:latin typeface="Arial" panose="020B0604020202020204" pitchFamily="34" charset="0"/>
                <a:cs typeface="Arial" panose="020B0604020202020204" pitchFamily="34" charset="0"/>
              </a:rPr>
              <a:t>Виступ на конференції				</a:t>
            </a:r>
            <a:r>
              <a:rPr lang="uk-UA" u="sng" spc="-100" dirty="0">
                <a:solidFill>
                  <a:prstClr val="black"/>
                </a:solidFill>
                <a:latin typeface="Arial" panose="020B0604020202020204" pitchFamily="34" charset="0"/>
                <a:cs typeface="Arial" panose="020B0604020202020204" pitchFamily="34" charset="0"/>
              </a:rPr>
              <a:t>(10 балів)</a:t>
            </a:r>
          </a:p>
          <a:p>
            <a:pPr marL="0" indent="0">
              <a:buNone/>
            </a:pPr>
            <a:r>
              <a:rPr lang="uk-UA" b="1" u="sng" spc="-100" dirty="0">
                <a:solidFill>
                  <a:prstClr val="black"/>
                </a:solidFill>
                <a:latin typeface="Arial" panose="020B0604020202020204" pitchFamily="34" charset="0"/>
                <a:cs typeface="Arial" panose="020B0604020202020204" pitchFamily="34" charset="0"/>
              </a:rPr>
              <a:t>Презентації з доповіддю (за кожним модулем)	</a:t>
            </a:r>
            <a:r>
              <a:rPr lang="uk-UA" u="sng" spc="-100" dirty="0">
                <a:solidFill>
                  <a:prstClr val="black"/>
                </a:solidFill>
                <a:latin typeface="Arial" panose="020B0604020202020204" pitchFamily="34" charset="0"/>
                <a:cs typeface="Arial" panose="020B0604020202020204" pitchFamily="34" charset="0"/>
              </a:rPr>
              <a:t>(10 балів)              </a:t>
            </a:r>
          </a:p>
          <a:p>
            <a:endParaRPr lang="uk-UA" u="sng" dirty="0"/>
          </a:p>
          <a:p>
            <a:pPr marL="0" indent="0" algn="r">
              <a:buFont typeface="Arial" panose="020B0604020202020204" pitchFamily="34" charset="0"/>
              <a:buNone/>
            </a:pPr>
            <a:r>
              <a:rPr lang="uk-UA" b="1" spc="-100" dirty="0">
                <a:solidFill>
                  <a:prstClr val="black"/>
                </a:solidFill>
                <a:latin typeface="Arial" panose="020B0604020202020204" pitchFamily="34" charset="0"/>
                <a:cs typeface="Arial" panose="020B0604020202020204" pitchFamily="34" charset="0"/>
              </a:rPr>
              <a:t>Всього: 100 балів</a:t>
            </a:r>
            <a:endParaRPr lang="uk-UA" b="1"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70281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D980D3-307A-22F9-1C86-87F773314691}"/>
              </a:ext>
            </a:extLst>
          </p:cNvPr>
          <p:cNvPicPr>
            <a:picLocks noChangeAspect="1"/>
          </p:cNvPicPr>
          <p:nvPr/>
        </p:nvPicPr>
        <p:blipFill>
          <a:blip r:embed="rId2"/>
          <a:stretch>
            <a:fillRect/>
          </a:stretch>
        </p:blipFill>
        <p:spPr>
          <a:xfrm>
            <a:off x="0" y="1079344"/>
            <a:ext cx="12192000" cy="5195294"/>
          </a:xfrm>
          <a:prstGeom prst="rect">
            <a:avLst/>
          </a:prstGeom>
        </p:spPr>
      </p:pic>
      <p:pic>
        <p:nvPicPr>
          <p:cNvPr id="6" name="Рисунок 5">
            <a:extLst>
              <a:ext uri="{FF2B5EF4-FFF2-40B4-BE49-F238E27FC236}">
                <a16:creationId xmlns:a16="http://schemas.microsoft.com/office/drawing/2014/main" id="{D5AB4AD9-FE17-9429-8CD6-E0624938E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7" name="Дата 3">
            <a:extLst>
              <a:ext uri="{FF2B5EF4-FFF2-40B4-BE49-F238E27FC236}">
                <a16:creationId xmlns:a16="http://schemas.microsoft.com/office/drawing/2014/main" id="{80A8DB3C-DEA9-6FFD-F46A-194D57702539}"/>
              </a:ext>
            </a:extLst>
          </p:cNvPr>
          <p:cNvSpPr>
            <a:spLocks noGrp="1"/>
          </p:cNvSpPr>
          <p:nvPr>
            <p:ph type="dt" sz="half" idx="10"/>
          </p:nvPr>
        </p:nvSpPr>
        <p:spPr>
          <a:xfrm>
            <a:off x="10716065" y="6274638"/>
            <a:ext cx="1475935" cy="365125"/>
          </a:xfrm>
        </p:spPr>
        <p:txBody>
          <a:bodyPr/>
          <a:lstStyle/>
          <a:p>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12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7EF1B1C-33AA-9828-CF01-5D182174F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2326" y="0"/>
            <a:ext cx="3084576" cy="1050399"/>
          </a:xfrm>
          <a:prstGeom prst="rect">
            <a:avLst/>
          </a:prstGeom>
        </p:spPr>
      </p:pic>
      <p:sp>
        <p:nvSpPr>
          <p:cNvPr id="5" name="Дата 3">
            <a:extLst>
              <a:ext uri="{FF2B5EF4-FFF2-40B4-BE49-F238E27FC236}">
                <a16:creationId xmlns:a16="http://schemas.microsoft.com/office/drawing/2014/main" id="{89F47A01-7288-392D-BE70-7FB044344132}"/>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AD531D03-B15E-637C-3321-2B90656426A5}"/>
              </a:ext>
            </a:extLst>
          </p:cNvPr>
          <p:cNvPicPr>
            <a:picLocks noChangeAspect="1"/>
          </p:cNvPicPr>
          <p:nvPr/>
        </p:nvPicPr>
        <p:blipFill>
          <a:blip r:embed="rId3"/>
          <a:stretch>
            <a:fillRect/>
          </a:stretch>
        </p:blipFill>
        <p:spPr>
          <a:xfrm>
            <a:off x="0" y="1031744"/>
            <a:ext cx="12192000" cy="5531087"/>
          </a:xfrm>
          <a:prstGeom prst="rect">
            <a:avLst/>
          </a:prstGeom>
        </p:spPr>
      </p:pic>
    </p:spTree>
    <p:extLst>
      <p:ext uri="{BB962C8B-B14F-4D97-AF65-F5344CB8AC3E}">
        <p14:creationId xmlns:p14="http://schemas.microsoft.com/office/powerpoint/2010/main" val="3156651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2EEFA8-2EDD-9E88-0C6B-0C2B9A88EEB5}"/>
              </a:ext>
            </a:extLst>
          </p:cNvPr>
          <p:cNvPicPr>
            <a:picLocks noChangeAspect="1"/>
          </p:cNvPicPr>
          <p:nvPr/>
        </p:nvPicPr>
        <p:blipFill>
          <a:blip r:embed="rId2"/>
          <a:stretch>
            <a:fillRect/>
          </a:stretch>
        </p:blipFill>
        <p:spPr>
          <a:xfrm>
            <a:off x="0" y="1364451"/>
            <a:ext cx="12192000" cy="4129098"/>
          </a:xfrm>
          <a:prstGeom prst="rect">
            <a:avLst/>
          </a:prstGeom>
        </p:spPr>
      </p:pic>
      <p:pic>
        <p:nvPicPr>
          <p:cNvPr id="4" name="Рисунок 3">
            <a:extLst>
              <a:ext uri="{FF2B5EF4-FFF2-40B4-BE49-F238E27FC236}">
                <a16:creationId xmlns:a16="http://schemas.microsoft.com/office/drawing/2014/main" id="{EF0B26C6-EBEA-2F8B-1F96-E92D060E2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56DFD109-345B-0156-9CCE-8649E3D21B03}"/>
              </a:ext>
            </a:extLst>
          </p:cNvPr>
          <p:cNvSpPr>
            <a:spLocks noGrp="1"/>
          </p:cNvSpPr>
          <p:nvPr>
            <p:ph type="dt" sz="half" idx="10"/>
          </p:nvPr>
        </p:nvSpPr>
        <p:spPr>
          <a:xfrm>
            <a:off x="10716065" y="6274638"/>
            <a:ext cx="1475935" cy="365125"/>
          </a:xfrm>
        </p:spPr>
        <p:txBody>
          <a:bodyPr/>
          <a:lstStyle/>
          <a:p>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29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206A711-9B27-06DF-03BF-1EFAF7D941F9}"/>
              </a:ext>
            </a:extLst>
          </p:cNvPr>
          <p:cNvPicPr>
            <a:picLocks noChangeAspect="1"/>
          </p:cNvPicPr>
          <p:nvPr/>
        </p:nvPicPr>
        <p:blipFill>
          <a:blip r:embed="rId2"/>
          <a:stretch>
            <a:fillRect/>
          </a:stretch>
        </p:blipFill>
        <p:spPr>
          <a:xfrm>
            <a:off x="0" y="996941"/>
            <a:ext cx="12192000" cy="5495934"/>
          </a:xfrm>
          <a:prstGeom prst="rect">
            <a:avLst/>
          </a:prstGeom>
        </p:spPr>
      </p:pic>
      <p:pic>
        <p:nvPicPr>
          <p:cNvPr id="4" name="Рисунок 3">
            <a:extLst>
              <a:ext uri="{FF2B5EF4-FFF2-40B4-BE49-F238E27FC236}">
                <a16:creationId xmlns:a16="http://schemas.microsoft.com/office/drawing/2014/main" id="{CDB0C873-86A6-52A0-E89C-6C8633708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680" y="0"/>
            <a:ext cx="3235222" cy="1101699"/>
          </a:xfrm>
          <a:prstGeom prst="rect">
            <a:avLst/>
          </a:prstGeom>
        </p:spPr>
      </p:pic>
      <p:sp>
        <p:nvSpPr>
          <p:cNvPr id="5" name="Дата 3">
            <a:extLst>
              <a:ext uri="{FF2B5EF4-FFF2-40B4-BE49-F238E27FC236}">
                <a16:creationId xmlns:a16="http://schemas.microsoft.com/office/drawing/2014/main" id="{D6DEBCE7-E486-26D7-0926-B1B35F350E31}"/>
              </a:ext>
            </a:extLst>
          </p:cNvPr>
          <p:cNvSpPr>
            <a:spLocks noGrp="1"/>
          </p:cNvSpPr>
          <p:nvPr>
            <p:ph type="dt" sz="half" idx="10"/>
          </p:nvPr>
        </p:nvSpPr>
        <p:spPr>
          <a:xfrm>
            <a:off x="10716065" y="6492875"/>
            <a:ext cx="1475935" cy="365125"/>
          </a:xfrm>
        </p:spPr>
        <p:txBody>
          <a:bodyPr/>
          <a:lstStyle/>
          <a:p>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02</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09</a:t>
            </a:r>
            <a:r>
              <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.202</a:t>
            </a:r>
            <a:r>
              <a:rPr lang="en-US"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rPr>
              <a:t>5</a:t>
            </a:r>
            <a:endParaRPr lang="uk-UA" sz="1800" b="1" dirty="0">
              <a:ln w="12700" cmpd="sng">
                <a:solidFill>
                  <a:srgbClr val="0070C0"/>
                </a:solidFill>
                <a:prstDash val="solid"/>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18616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565</Words>
  <Application>Microsoft Office PowerPoint</Application>
  <PresentationFormat>Широкий екран</PresentationFormat>
  <Paragraphs>64</Paragraphs>
  <Slides>29</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29</vt:i4>
      </vt:variant>
    </vt:vector>
  </HeadingPairs>
  <TitlesOfParts>
    <vt:vector size="33" baseType="lpstr">
      <vt:lpstr>Aptos</vt:lpstr>
      <vt:lpstr>Aptos Display</vt:lpstr>
      <vt:lpstr>Arial</vt:lpstr>
      <vt:lpstr>Тема Office</vt:lpstr>
      <vt:lpstr>Будівельні матеріали з промислових відходів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 Admin</dc:creator>
  <cp:lastModifiedBy>Lenovo Admin</cp:lastModifiedBy>
  <cp:revision>3</cp:revision>
  <dcterms:created xsi:type="dcterms:W3CDTF">2025-09-01T12:03:24Z</dcterms:created>
  <dcterms:modified xsi:type="dcterms:W3CDTF">2025-09-01T13:40:38Z</dcterms:modified>
</cp:coreProperties>
</file>