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257" r:id="rId3"/>
    <p:sldId id="288" r:id="rId4"/>
    <p:sldId id="289" r:id="rId5"/>
    <p:sldId id="290" r:id="rId6"/>
    <p:sldId id="291" r:id="rId7"/>
    <p:sldId id="258" r:id="rId8"/>
    <p:sldId id="259" r:id="rId9"/>
    <p:sldId id="260" r:id="rId10"/>
    <p:sldId id="261" r:id="rId11"/>
    <p:sldId id="262" r:id="rId12"/>
    <p:sldId id="263" r:id="rId13"/>
    <p:sldId id="317" r:id="rId14"/>
    <p:sldId id="318" r:id="rId15"/>
    <p:sldId id="264" r:id="rId16"/>
    <p:sldId id="265" r:id="rId17"/>
    <p:sldId id="266" r:id="rId18"/>
    <p:sldId id="316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2" r:id="rId29"/>
    <p:sldId id="301" r:id="rId30"/>
    <p:sldId id="303" r:id="rId31"/>
    <p:sldId id="304" r:id="rId32"/>
    <p:sldId id="305" r:id="rId33"/>
    <p:sldId id="306" r:id="rId34"/>
    <p:sldId id="307" r:id="rId35"/>
    <p:sldId id="308" r:id="rId36"/>
    <p:sldId id="309" r:id="rId37"/>
    <p:sldId id="310" r:id="rId38"/>
    <p:sldId id="311" r:id="rId39"/>
    <p:sldId id="312" r:id="rId40"/>
    <p:sldId id="313" r:id="rId41"/>
    <p:sldId id="314" r:id="rId42"/>
    <p:sldId id="315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A2EB8-151E-421F-9863-9BD112DBDA00}" type="datetimeFigureOut">
              <a:rPr lang="uk-UA" smtClean="0"/>
              <a:t>10.05.2024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FC359-E3D0-45F4-A81C-59F7BEE8065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2841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2FC359-E3D0-45F4-A81C-59F7BEE80653}" type="slidenum">
              <a:rPr lang="uk-UA" smtClean="0"/>
              <a:t>31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8161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425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62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541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10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8583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9930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084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34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46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59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333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17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68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143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9466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28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3ADAB-4DDF-461E-9CFE-DABF3278FB57}" type="datetimeFigureOut">
              <a:rPr lang="ru-RU" smtClean="0"/>
              <a:t>10.05.2024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82BDD4F-5115-4773-A6DE-23CCE1B8C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737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bank.gov.ua/ua/glossary/show/153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bank.gov.ua/ua/monetary/stages/schedule" TargetMode="External"/><Relationship Id="rId2" Type="http://schemas.openxmlformats.org/officeDocument/2006/relationships/hyperlink" Target="https://bank.gov.ua/ua/news/all/strategiya-monetarnoyi-politiki-na-2016-2020-roki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679-14#n161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627797"/>
            <a:ext cx="7766936" cy="4519935"/>
          </a:xfrm>
        </p:spPr>
        <p:txBody>
          <a:bodyPr/>
          <a:lstStyle/>
          <a:p>
            <a:pPr algn="l"/>
            <a:r>
              <a:rPr lang="uk-UA" b="1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Тема 8. Інструменти валютної політики</a:t>
            </a:r>
            <a:endParaRPr lang="ru-RU" dirty="0"/>
          </a:p>
          <a:p>
            <a:pPr algn="l"/>
            <a:r>
              <a:rPr lang="uk-UA" dirty="0"/>
              <a:t>8.1. </a:t>
            </a:r>
            <a:r>
              <a:rPr lang="uk-UA" dirty="0" smtClean="0"/>
              <a:t>Загальні засади монетарної політики та роль валютної політики в її ефективності</a:t>
            </a:r>
          </a:p>
          <a:p>
            <a:pPr algn="l"/>
            <a:r>
              <a:rPr lang="uk-UA" dirty="0"/>
              <a:t>8.2. </a:t>
            </a:r>
            <a:r>
              <a:rPr lang="uk-UA" dirty="0" smtClean="0"/>
              <a:t>Процентна </a:t>
            </a:r>
            <a:r>
              <a:rPr lang="uk-UA" dirty="0"/>
              <a:t>(облікова) політика центрального банку</a:t>
            </a:r>
            <a:endParaRPr lang="ru-RU" dirty="0"/>
          </a:p>
          <a:p>
            <a:pPr algn="l"/>
            <a:r>
              <a:rPr lang="uk-UA" dirty="0" smtClean="0"/>
              <a:t>8.3. Поняття </a:t>
            </a:r>
            <a:r>
              <a:rPr lang="uk-UA" dirty="0"/>
              <a:t>валютних інтервенції та порядок їх проведення НБУ</a:t>
            </a:r>
            <a:endParaRPr lang="ru-RU" dirty="0"/>
          </a:p>
          <a:p>
            <a:pPr algn="l"/>
            <a:r>
              <a:rPr lang="uk-UA" dirty="0" smtClean="0"/>
              <a:t>8.4. </a:t>
            </a:r>
            <a:r>
              <a:rPr lang="uk-UA" dirty="0"/>
              <a:t>Управління золотовалютними резервами</a:t>
            </a:r>
            <a:endParaRPr lang="ru-RU" dirty="0"/>
          </a:p>
          <a:p>
            <a:pPr algn="l"/>
            <a:r>
              <a:rPr lang="uk-UA" dirty="0" smtClean="0"/>
              <a:t>8.5. </a:t>
            </a:r>
            <a:r>
              <a:rPr lang="uk-UA" dirty="0"/>
              <a:t>Валютні обмеження як інструмент прямого впливу.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2085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63773"/>
            <a:ext cx="9608023" cy="6414448"/>
          </a:xfrm>
        </p:spPr>
        <p:txBody>
          <a:bodyPr>
            <a:noAutofit/>
          </a:bodyPr>
          <a:lstStyle/>
          <a:p>
            <a:r>
              <a:rPr lang="ru-RU" sz="2000" i="1" dirty="0" err="1" smtClean="0"/>
              <a:t>Інфляційне</a:t>
            </a:r>
            <a:r>
              <a:rPr lang="ru-RU" sz="2000" i="1" dirty="0" smtClean="0"/>
              <a:t> </a:t>
            </a:r>
            <a:r>
              <a:rPr lang="ru-RU" sz="2000" i="1" dirty="0" err="1"/>
              <a:t>таргетування</a:t>
            </a:r>
            <a:r>
              <a:rPr lang="ru-RU" sz="2000" i="1" dirty="0"/>
              <a:t> - </a:t>
            </a:r>
            <a:r>
              <a:rPr lang="ru-RU" sz="2000" dirty="0"/>
              <a:t>комплекс </a:t>
            </a:r>
            <a:r>
              <a:rPr lang="ru-RU" sz="2000" dirty="0" err="1"/>
              <a:t>заходів</a:t>
            </a:r>
            <a:r>
              <a:rPr lang="ru-RU" sz="2000" dirty="0"/>
              <a:t>, </a:t>
            </a:r>
            <a:r>
              <a:rPr lang="ru-RU" sz="2000" dirty="0" err="1"/>
              <a:t>спрямованих</a:t>
            </a:r>
            <a:r>
              <a:rPr lang="ru-RU" sz="2000" dirty="0"/>
              <a:t> на </a:t>
            </a:r>
            <a:r>
              <a:rPr lang="ru-RU" sz="2000" dirty="0" err="1"/>
              <a:t>оголошення</a:t>
            </a:r>
            <a:r>
              <a:rPr lang="ru-RU" sz="2000" dirty="0"/>
              <a:t> </a:t>
            </a:r>
            <a:r>
              <a:rPr lang="ru-RU" sz="2000" dirty="0" err="1"/>
              <a:t>інфляційної</a:t>
            </a:r>
            <a:r>
              <a:rPr lang="ru-RU" sz="2000" dirty="0"/>
              <a:t> мети (</a:t>
            </a:r>
            <a:r>
              <a:rPr lang="ru-RU" sz="2000" dirty="0" err="1"/>
              <a:t>таргет</a:t>
            </a:r>
            <a:r>
              <a:rPr lang="ru-RU" sz="2000" dirty="0"/>
              <a:t>) як </a:t>
            </a:r>
            <a:r>
              <a:rPr lang="ru-RU" sz="2000" dirty="0" err="1"/>
              <a:t>номінального</a:t>
            </a:r>
            <a:r>
              <a:rPr lang="ru-RU" sz="2000" dirty="0"/>
              <a:t> якоря </a:t>
            </a:r>
            <a:r>
              <a:rPr lang="ru-RU" sz="2000" dirty="0" smtClean="0"/>
              <a:t>і </a:t>
            </a:r>
            <a:r>
              <a:rPr lang="ru-RU" sz="2000" dirty="0" err="1"/>
              <a:t>підтримання</a:t>
            </a:r>
            <a:r>
              <a:rPr lang="ru-RU" sz="2000" dirty="0"/>
              <a:t> </a:t>
            </a:r>
            <a:r>
              <a:rPr lang="ru-RU" sz="2000" dirty="0" err="1"/>
              <a:t>стабільності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 </a:t>
            </a:r>
            <a:r>
              <a:rPr lang="ru-RU" sz="2000" dirty="0" err="1"/>
              <a:t>показника</a:t>
            </a:r>
            <a:r>
              <a:rPr lang="ru-RU" sz="2000" dirty="0"/>
              <a:t> в </a:t>
            </a:r>
            <a:r>
              <a:rPr lang="ru-RU" sz="2000" dirty="0" err="1"/>
              <a:t>середньостроковому</a:t>
            </a:r>
            <a:r>
              <a:rPr lang="ru-RU" sz="2000" dirty="0"/>
              <a:t> </a:t>
            </a:r>
            <a:r>
              <a:rPr lang="ru-RU" sz="2000" dirty="0" err="1"/>
              <a:t>періоді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стратегія</a:t>
            </a:r>
            <a:r>
              <a:rPr lang="ru-RU" sz="2000" dirty="0"/>
              <a:t> </a:t>
            </a:r>
            <a:r>
              <a:rPr lang="ru-RU" sz="2000" dirty="0" err="1"/>
              <a:t>монетарної</a:t>
            </a:r>
            <a:r>
              <a:rPr lang="ru-RU" sz="2000" dirty="0"/>
              <a:t> </a:t>
            </a:r>
            <a:r>
              <a:rPr lang="ru-RU" sz="2000" dirty="0" err="1"/>
              <a:t>політики</a:t>
            </a:r>
            <a:r>
              <a:rPr lang="ru-RU" sz="2000" dirty="0"/>
              <a:t>, </a:t>
            </a:r>
            <a:r>
              <a:rPr lang="ru-RU" sz="2000" dirty="0" err="1"/>
              <a:t>скерована</a:t>
            </a:r>
            <a:r>
              <a:rPr lang="ru-RU" sz="2000" dirty="0"/>
              <a:t> на </a:t>
            </a:r>
            <a:r>
              <a:rPr lang="ru-RU" sz="2000" dirty="0" err="1"/>
              <a:t>досягнення</a:t>
            </a:r>
            <a:r>
              <a:rPr lang="ru-RU" sz="2000" dirty="0"/>
              <a:t> </a:t>
            </a:r>
            <a:r>
              <a:rPr lang="ru-RU" sz="2000" dirty="0" err="1"/>
              <a:t>стабільності</a:t>
            </a:r>
            <a:r>
              <a:rPr lang="ru-RU" sz="2000" dirty="0"/>
              <a:t> </a:t>
            </a:r>
            <a:r>
              <a:rPr lang="ru-RU" sz="2000" dirty="0" err="1"/>
              <a:t>цін</a:t>
            </a:r>
            <a:r>
              <a:rPr lang="ru-RU" sz="2000" dirty="0"/>
              <a:t>, </a:t>
            </a:r>
            <a:r>
              <a:rPr lang="ru-RU" sz="2000" dirty="0" err="1"/>
              <a:t>зосередження</a:t>
            </a:r>
            <a:r>
              <a:rPr lang="ru-RU" sz="2000" dirty="0"/>
              <a:t> на </a:t>
            </a:r>
            <a:r>
              <a:rPr lang="ru-RU" sz="2000" dirty="0" err="1"/>
              <a:t>відхиленнях</a:t>
            </a:r>
            <a:r>
              <a:rPr lang="ru-RU" sz="2000" dirty="0"/>
              <a:t> у </a:t>
            </a:r>
            <a:r>
              <a:rPr lang="ru-RU" sz="2000" dirty="0" err="1"/>
              <a:t>виданих</a:t>
            </a:r>
            <a:r>
              <a:rPr lang="ru-RU" sz="2000" dirty="0"/>
              <a:t> прогнозах </a:t>
            </a:r>
            <a:r>
              <a:rPr lang="ru-RU" sz="2000" dirty="0" err="1"/>
              <a:t>інфляції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оголошеної</a:t>
            </a:r>
            <a:r>
              <a:rPr lang="ru-RU" sz="2000" dirty="0"/>
              <a:t> </a:t>
            </a:r>
            <a:r>
              <a:rPr lang="ru-RU" sz="2000" dirty="0" err="1"/>
              <a:t>інфляційної</a:t>
            </a:r>
            <a:r>
              <a:rPr lang="ru-RU" sz="2000" dirty="0"/>
              <a:t> мети. </a:t>
            </a:r>
            <a:r>
              <a:rPr lang="ru-RU" sz="2000" dirty="0" err="1"/>
              <a:t>Основний</a:t>
            </a:r>
            <a:r>
              <a:rPr lang="ru-RU" sz="2000" dirty="0"/>
              <a:t> </a:t>
            </a:r>
            <a:r>
              <a:rPr lang="ru-RU" sz="2000" dirty="0" err="1"/>
              <a:t>інструмент</a:t>
            </a:r>
            <a:r>
              <a:rPr lang="ru-RU" sz="2000" dirty="0"/>
              <a:t> такого режиму -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облікова</a:t>
            </a:r>
            <a:r>
              <a:rPr lang="ru-RU" sz="2000" dirty="0"/>
              <a:t> ставка центрального банку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dirty="0" err="1" smtClean="0"/>
              <a:t>Монетарне</a:t>
            </a:r>
            <a:r>
              <a:rPr lang="ru-RU" sz="2000" dirty="0" smtClean="0"/>
              <a:t> </a:t>
            </a:r>
            <a:r>
              <a:rPr lang="ru-RU" sz="2000" dirty="0"/>
              <a:t>(</a:t>
            </a:r>
            <a:r>
              <a:rPr lang="ru-RU" sz="2000" dirty="0" err="1"/>
              <a:t>грошово-кредитне</a:t>
            </a:r>
            <a:r>
              <a:rPr lang="ru-RU" sz="2000" dirty="0"/>
              <a:t>) </a:t>
            </a:r>
            <a:r>
              <a:rPr lang="ru-RU" sz="2000" dirty="0" err="1"/>
              <a:t>регулювання</a:t>
            </a:r>
            <a:r>
              <a:rPr lang="ru-RU" sz="2000" dirty="0"/>
              <a:t> </a:t>
            </a:r>
            <a:r>
              <a:rPr lang="ru-RU" sz="2000" dirty="0" err="1"/>
              <a:t>реалізується</a:t>
            </a:r>
            <a:r>
              <a:rPr lang="ru-RU" sz="2000" dirty="0"/>
              <a:t> через </a:t>
            </a:r>
            <a:r>
              <a:rPr lang="ru-RU" sz="2000" dirty="0" err="1"/>
              <a:t>різноманітні</a:t>
            </a:r>
            <a:r>
              <a:rPr lang="ru-RU" sz="2000" dirty="0"/>
              <a:t> канали та </a:t>
            </a:r>
            <a:r>
              <a:rPr lang="ru-RU" sz="2000" dirty="0" err="1"/>
              <a:t>інструменти</a:t>
            </a:r>
            <a:r>
              <a:rPr lang="ru-RU" sz="2000" dirty="0"/>
              <a:t> </a:t>
            </a:r>
            <a:r>
              <a:rPr lang="ru-RU" sz="2000" dirty="0" err="1"/>
              <a:t>грошово-кредитної</a:t>
            </a:r>
            <a:r>
              <a:rPr lang="ru-RU" sz="2000" dirty="0"/>
              <a:t> </a:t>
            </a:r>
            <a:r>
              <a:rPr lang="ru-RU" sz="2000" dirty="0" err="1"/>
              <a:t>сфери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в </a:t>
            </a:r>
            <a:r>
              <a:rPr lang="ru-RU" sz="2000" dirty="0" err="1"/>
              <a:t>сукупності</a:t>
            </a:r>
            <a:r>
              <a:rPr lang="ru-RU" sz="2000" dirty="0"/>
              <a:t> </a:t>
            </a:r>
            <a:r>
              <a:rPr lang="ru-RU" sz="2000" dirty="0" err="1"/>
              <a:t>формують</a:t>
            </a:r>
            <a:r>
              <a:rPr lang="ru-RU" sz="2000" dirty="0"/>
              <a:t> структуру </a:t>
            </a:r>
            <a:r>
              <a:rPr lang="ru-RU" sz="2000" dirty="0" err="1"/>
              <a:t>передавального</a:t>
            </a:r>
            <a:r>
              <a:rPr lang="ru-RU" sz="2000" dirty="0"/>
              <a:t> </a:t>
            </a:r>
            <a:r>
              <a:rPr lang="ru-RU" sz="2000" dirty="0" err="1"/>
              <a:t>механізму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Економічну</a:t>
            </a:r>
            <a:r>
              <a:rPr lang="ru-RU" sz="2000" dirty="0"/>
              <a:t> </a:t>
            </a:r>
            <a:r>
              <a:rPr lang="ru-RU" sz="2000" dirty="0" err="1"/>
              <a:t>категорію</a:t>
            </a:r>
            <a:r>
              <a:rPr lang="ru-RU" sz="2000" dirty="0"/>
              <a:t> «</a:t>
            </a:r>
            <a:r>
              <a:rPr lang="ru-RU" sz="2000" dirty="0" err="1"/>
              <a:t>монетарний</a:t>
            </a:r>
            <a:r>
              <a:rPr lang="ru-RU" sz="2000" dirty="0"/>
              <a:t> </a:t>
            </a:r>
            <a:r>
              <a:rPr lang="ru-RU" sz="2000" dirty="0" err="1"/>
              <a:t>трансмісійний</a:t>
            </a:r>
            <a:r>
              <a:rPr lang="ru-RU" sz="2000" dirty="0"/>
              <a:t> </a:t>
            </a:r>
            <a:r>
              <a:rPr lang="ru-RU" sz="2000" dirty="0" err="1"/>
              <a:t>механізм</a:t>
            </a:r>
            <a:r>
              <a:rPr lang="ru-RU" sz="2000" dirty="0"/>
              <a:t>» </a:t>
            </a:r>
            <a:r>
              <a:rPr lang="ru-RU" sz="2000" dirty="0" err="1"/>
              <a:t>розуміють</a:t>
            </a:r>
            <a:r>
              <a:rPr lang="ru-RU" sz="2000" dirty="0"/>
              <a:t> як </a:t>
            </a:r>
            <a:r>
              <a:rPr lang="ru-RU" sz="2000" dirty="0" err="1"/>
              <a:t>відносини</a:t>
            </a:r>
            <a:r>
              <a:rPr lang="ru-RU" sz="2000" dirty="0"/>
              <a:t> з приводу </a:t>
            </a:r>
            <a:r>
              <a:rPr lang="ru-RU" sz="2000" dirty="0" err="1"/>
              <a:t>передачі</a:t>
            </a:r>
            <a:r>
              <a:rPr lang="ru-RU" sz="2000" dirty="0"/>
              <a:t> </a:t>
            </a:r>
            <a:r>
              <a:rPr lang="ru-RU" sz="2000" dirty="0" err="1"/>
              <a:t>змін</a:t>
            </a:r>
            <a:r>
              <a:rPr lang="ru-RU" sz="2000" dirty="0"/>
              <a:t> у </a:t>
            </a:r>
            <a:r>
              <a:rPr lang="ru-RU" sz="2000" dirty="0" err="1"/>
              <a:t>використанні</a:t>
            </a:r>
            <a:r>
              <a:rPr lang="ru-RU" sz="2000" dirty="0"/>
              <a:t> </a:t>
            </a:r>
            <a:r>
              <a:rPr lang="ru-RU" sz="2000" dirty="0" err="1"/>
              <a:t>інструментарію</a:t>
            </a:r>
            <a:r>
              <a:rPr lang="ru-RU" sz="2000" dirty="0"/>
              <a:t> </a:t>
            </a:r>
            <a:r>
              <a:rPr lang="ru-RU" sz="2000" dirty="0" err="1"/>
              <a:t>грошово-кредитної</a:t>
            </a:r>
            <a:r>
              <a:rPr lang="ru-RU" sz="2000" dirty="0"/>
              <a:t> </a:t>
            </a:r>
            <a:r>
              <a:rPr lang="ru-RU" sz="2000" dirty="0" err="1"/>
              <a:t>політики</a:t>
            </a:r>
            <a:r>
              <a:rPr lang="ru-RU" sz="2000" dirty="0"/>
              <a:t> центрального банку для </a:t>
            </a:r>
            <a:r>
              <a:rPr lang="ru-RU" sz="2000" dirty="0" err="1"/>
              <a:t>впливу</a:t>
            </a:r>
            <a:r>
              <a:rPr lang="ru-RU" sz="2000" dirty="0"/>
              <a:t> на </a:t>
            </a:r>
            <a:r>
              <a:rPr lang="ru-RU" sz="2000" dirty="0" err="1"/>
              <a:t>фінансову</a:t>
            </a:r>
            <a:r>
              <a:rPr lang="ru-RU" sz="2000" dirty="0"/>
              <a:t> </a:t>
            </a:r>
            <a:r>
              <a:rPr lang="ru-RU" sz="2000" dirty="0" err="1"/>
              <a:t>кон’юнктуру</a:t>
            </a:r>
            <a:r>
              <a:rPr lang="ru-RU" sz="2000" dirty="0"/>
              <a:t> (</a:t>
            </a:r>
            <a:r>
              <a:rPr lang="ru-RU" sz="2000" dirty="0" err="1"/>
              <a:t>фінансова</a:t>
            </a:r>
            <a:r>
              <a:rPr lang="ru-RU" sz="2000" dirty="0"/>
              <a:t> сфера </a:t>
            </a:r>
            <a:r>
              <a:rPr lang="ru-RU" sz="2000" dirty="0" err="1"/>
              <a:t>економіки</a:t>
            </a:r>
            <a:r>
              <a:rPr lang="ru-RU" sz="2000" dirty="0"/>
              <a:t>) і в </a:t>
            </a:r>
            <a:r>
              <a:rPr lang="ru-RU" sz="2000" dirty="0" err="1"/>
              <a:t>подальшому</a:t>
            </a:r>
            <a:r>
              <a:rPr lang="ru-RU" sz="2000" dirty="0"/>
              <a:t> - на </a:t>
            </a:r>
            <a:r>
              <a:rPr lang="ru-RU" sz="2000" dirty="0" err="1"/>
              <a:t>макроекономічну</a:t>
            </a:r>
            <a:r>
              <a:rPr lang="ru-RU" sz="2000" dirty="0"/>
              <a:t> </a:t>
            </a:r>
            <a:r>
              <a:rPr lang="ru-RU" sz="2000" dirty="0" err="1"/>
              <a:t>ситуацію</a:t>
            </a:r>
            <a:r>
              <a:rPr lang="ru-RU" sz="2000" dirty="0"/>
              <a:t> через </a:t>
            </a:r>
            <a:r>
              <a:rPr lang="ru-RU" sz="2000" dirty="0" err="1"/>
              <a:t>сукупність</a:t>
            </a:r>
            <a:r>
              <a:rPr lang="ru-RU" sz="2000" dirty="0"/>
              <a:t> </a:t>
            </a:r>
            <a:r>
              <a:rPr lang="ru-RU" sz="2000" dirty="0" err="1"/>
              <a:t>каналів</a:t>
            </a:r>
            <a:r>
              <a:rPr lang="ru-RU" sz="2000" dirty="0"/>
              <a:t> (</a:t>
            </a:r>
            <a:r>
              <a:rPr lang="ru-RU" sz="2000" dirty="0" err="1"/>
              <a:t>ланцюгів</a:t>
            </a:r>
            <a:r>
              <a:rPr lang="ru-RU" sz="2000" dirty="0"/>
              <a:t> </a:t>
            </a:r>
            <a:r>
              <a:rPr lang="ru-RU" sz="2000" dirty="0" err="1"/>
              <a:t>проміжних</a:t>
            </a:r>
            <a:r>
              <a:rPr lang="ru-RU" sz="2000" dirty="0"/>
              <a:t> </a:t>
            </a:r>
            <a:r>
              <a:rPr lang="ru-RU" sz="2000" dirty="0" err="1"/>
              <a:t>змінних</a:t>
            </a:r>
            <a:r>
              <a:rPr lang="ru-RU" sz="2000" dirty="0"/>
              <a:t>) та </a:t>
            </a:r>
            <a:r>
              <a:rPr lang="ru-RU" sz="2000" dirty="0" err="1"/>
              <a:t>зв’язків</a:t>
            </a:r>
            <a:r>
              <a:rPr lang="ru-RU" sz="2000" dirty="0"/>
              <a:t> </a:t>
            </a:r>
            <a:r>
              <a:rPr lang="ru-RU" sz="2000" dirty="0" err="1"/>
              <a:t>прямої</a:t>
            </a:r>
            <a:r>
              <a:rPr lang="ru-RU" sz="2000" dirty="0"/>
              <a:t> й </a:t>
            </a:r>
            <a:r>
              <a:rPr lang="ru-RU" sz="2000" dirty="0" err="1"/>
              <a:t>зворотної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b="1" dirty="0" err="1" smtClean="0"/>
              <a:t>Трансмісійний</a:t>
            </a:r>
            <a:r>
              <a:rPr lang="ru-RU" sz="2000" b="1" dirty="0" smtClean="0"/>
              <a:t> </a:t>
            </a:r>
            <a:r>
              <a:rPr lang="ru-RU" sz="2000" b="1" dirty="0" err="1"/>
              <a:t>механізм</a:t>
            </a:r>
            <a:r>
              <a:rPr lang="ru-RU" sz="2000" b="1" dirty="0"/>
              <a:t> </a:t>
            </a:r>
            <a:r>
              <a:rPr lang="ru-RU" sz="2000" dirty="0"/>
              <a:t>-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процес</a:t>
            </a:r>
            <a:r>
              <a:rPr lang="ru-RU" sz="2000" dirty="0"/>
              <a:t>, через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монетарна</a:t>
            </a:r>
            <a:r>
              <a:rPr lang="ru-RU" sz="2000" dirty="0"/>
              <a:t> </a:t>
            </a:r>
            <a:r>
              <a:rPr lang="ru-RU" sz="2000" dirty="0" err="1"/>
              <a:t>політика</a:t>
            </a:r>
            <a:r>
              <a:rPr lang="ru-RU" sz="2000" dirty="0"/>
              <a:t> центрального банку </a:t>
            </a:r>
            <a:r>
              <a:rPr lang="ru-RU" sz="2000" dirty="0" err="1"/>
              <a:t>впливає</a:t>
            </a:r>
            <a:r>
              <a:rPr lang="ru-RU" sz="2000" dirty="0"/>
              <a:t> на </a:t>
            </a:r>
            <a:r>
              <a:rPr lang="ru-RU" sz="2000" dirty="0" err="1"/>
              <a:t>макроекономічні</a:t>
            </a:r>
            <a:r>
              <a:rPr lang="ru-RU" sz="2000" dirty="0"/>
              <a:t> </a:t>
            </a:r>
            <a:r>
              <a:rPr lang="ru-RU" sz="2000" dirty="0" err="1"/>
              <a:t>змінні</a:t>
            </a:r>
            <a:r>
              <a:rPr lang="ru-RU" sz="2000" dirty="0"/>
              <a:t>, </a:t>
            </a:r>
            <a:r>
              <a:rPr lang="ru-RU" sz="2000" dirty="0" smtClean="0"/>
              <a:t>як: </a:t>
            </a:r>
            <a:r>
              <a:rPr lang="ru-RU" sz="2000" dirty="0" err="1"/>
              <a:t>ціноутворення</a:t>
            </a:r>
            <a:r>
              <a:rPr lang="ru-RU" sz="2000" dirty="0"/>
              <a:t> та </a:t>
            </a:r>
            <a:r>
              <a:rPr lang="ru-RU" sz="2000" dirty="0" err="1"/>
              <a:t>економічна</a:t>
            </a:r>
            <a:r>
              <a:rPr lang="ru-RU" sz="2000" dirty="0"/>
              <a:t> </a:t>
            </a:r>
            <a:r>
              <a:rPr lang="ru-RU" sz="2000" dirty="0" err="1"/>
              <a:t>активність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8151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63773"/>
            <a:ext cx="9608023" cy="641444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Центральний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розробляє</a:t>
            </a:r>
            <a:r>
              <a:rPr lang="ru-RU" dirty="0"/>
              <a:t> модель </a:t>
            </a:r>
            <a:r>
              <a:rPr lang="ru-RU" dirty="0" err="1"/>
              <a:t>трансмісійного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є: масштаб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відкритість</a:t>
            </a:r>
            <a:r>
              <a:rPr lang="ru-RU" dirty="0"/>
              <a:t>,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та структура </a:t>
            </a:r>
            <a:r>
              <a:rPr lang="ru-RU" dirty="0" err="1"/>
              <a:t>фінансового</a:t>
            </a:r>
            <a:r>
              <a:rPr lang="ru-RU" dirty="0"/>
              <a:t> ринку, </a:t>
            </a:r>
            <a:r>
              <a:rPr lang="ru-RU" dirty="0" err="1"/>
              <a:t>інструментарій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передавального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 smtClean="0"/>
              <a:t>виокремлюються</a:t>
            </a:r>
            <a:r>
              <a:rPr lang="ru-RU" dirty="0" smtClean="0"/>
              <a:t> </a:t>
            </a:r>
            <a:r>
              <a:rPr lang="ru-RU" dirty="0"/>
              <a:t>два </a:t>
            </a:r>
            <a:r>
              <a:rPr lang="ru-RU" dirty="0" err="1" smtClean="0"/>
              <a:t>етапи</a:t>
            </a:r>
            <a:r>
              <a:rPr lang="ru-RU" dirty="0" smtClean="0"/>
              <a:t> </a:t>
            </a:r>
            <a:r>
              <a:rPr lang="ru-RU" dirty="0"/>
              <a:t>- </a:t>
            </a:r>
            <a:r>
              <a:rPr lang="ru-RU" dirty="0" err="1"/>
              <a:t>фінансовий</a:t>
            </a:r>
            <a:r>
              <a:rPr lang="ru-RU" dirty="0"/>
              <a:t> і </a:t>
            </a:r>
            <a:r>
              <a:rPr lang="ru-RU" dirty="0" err="1"/>
              <a:t>реальний</a:t>
            </a:r>
            <a:r>
              <a:rPr lang="ru-RU" dirty="0"/>
              <a:t> </a:t>
            </a:r>
            <a:r>
              <a:rPr lang="ru-RU" dirty="0" err="1"/>
              <a:t>сектори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(рис.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048" y="2115403"/>
            <a:ext cx="8549383" cy="457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0949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63773"/>
            <a:ext cx="9608023" cy="6414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Для </a:t>
            </a:r>
            <a:r>
              <a:rPr lang="ru-RU" sz="2000" dirty="0" err="1"/>
              <a:t>досягнення</a:t>
            </a:r>
            <a:r>
              <a:rPr lang="ru-RU" sz="2000" dirty="0"/>
              <a:t> </a:t>
            </a:r>
            <a:r>
              <a:rPr lang="ru-RU" sz="2000" dirty="0" err="1"/>
              <a:t>цілей</a:t>
            </a:r>
            <a:r>
              <a:rPr lang="ru-RU" sz="2000" dirty="0"/>
              <a:t> </a:t>
            </a:r>
            <a:r>
              <a:rPr lang="ru-RU" sz="2000" dirty="0" err="1"/>
              <a:t>грошово-кредитної</a:t>
            </a:r>
            <a:r>
              <a:rPr lang="ru-RU" sz="2000" dirty="0"/>
              <a:t> </a:t>
            </a:r>
            <a:r>
              <a:rPr lang="ru-RU" sz="2000" dirty="0" err="1"/>
              <a:t>політики</a:t>
            </a:r>
            <a:r>
              <a:rPr lang="ru-RU" sz="2000" dirty="0"/>
              <a:t> </a:t>
            </a:r>
            <a:r>
              <a:rPr lang="ru-RU" sz="2000" dirty="0" err="1" smtClean="0"/>
              <a:t>використовуються</a:t>
            </a:r>
            <a:r>
              <a:rPr lang="ru-RU" sz="2000" dirty="0" smtClean="0"/>
              <a:t> </a:t>
            </a:r>
            <a:r>
              <a:rPr lang="ru-RU" sz="2000" dirty="0" err="1"/>
              <a:t>різні</a:t>
            </a:r>
            <a:r>
              <a:rPr lang="ru-RU" sz="2000" dirty="0"/>
              <a:t> </a:t>
            </a:r>
            <a:r>
              <a:rPr lang="ru-RU" sz="2000" dirty="0" err="1"/>
              <a:t>напрями</a:t>
            </a:r>
            <a:r>
              <a:rPr lang="ru-RU" sz="2000" dirty="0"/>
              <a:t> </a:t>
            </a:r>
            <a:r>
              <a:rPr lang="ru-RU" sz="2000" dirty="0" err="1"/>
              <a:t>впливу</a:t>
            </a:r>
            <a:r>
              <a:rPr lang="ru-RU" sz="2000" dirty="0"/>
              <a:t> та </a:t>
            </a:r>
            <a:r>
              <a:rPr lang="ru-RU" sz="2000" dirty="0" err="1"/>
              <a:t>різні</a:t>
            </a:r>
            <a:r>
              <a:rPr lang="ru-RU" sz="2000" dirty="0"/>
              <a:t> </a:t>
            </a:r>
            <a:r>
              <a:rPr lang="ru-RU" sz="2000" dirty="0" err="1"/>
              <a:t>інструменти</a:t>
            </a:r>
            <a:r>
              <a:rPr lang="ru-RU" sz="2000" dirty="0"/>
              <a:t>, але </a:t>
            </a:r>
            <a:r>
              <a:rPr lang="ru-RU" sz="2000" dirty="0" err="1"/>
              <a:t>співвідношення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застосуванням</a:t>
            </a:r>
            <a:r>
              <a:rPr lang="ru-RU" sz="2000" dirty="0"/>
              <a:t> </a:t>
            </a:r>
            <a:r>
              <a:rPr lang="ru-RU" sz="2000" dirty="0" err="1"/>
              <a:t>цих</a:t>
            </a:r>
            <a:r>
              <a:rPr lang="ru-RU" sz="2000" dirty="0"/>
              <a:t> </a:t>
            </a:r>
            <a:r>
              <a:rPr lang="ru-RU" sz="2000" dirty="0" err="1"/>
              <a:t>інструментів</a:t>
            </a:r>
            <a:r>
              <a:rPr lang="ru-RU" sz="2000" dirty="0"/>
              <a:t> </a:t>
            </a:r>
            <a:r>
              <a:rPr lang="ru-RU" sz="2000" dirty="0" err="1"/>
              <a:t>завжди</a:t>
            </a:r>
            <a:r>
              <a:rPr lang="ru-RU" sz="2000" dirty="0"/>
              <a:t> </a:t>
            </a:r>
            <a:r>
              <a:rPr lang="ru-RU" sz="2000" dirty="0" err="1"/>
              <a:t>визначається</a:t>
            </a:r>
            <a:r>
              <a:rPr lang="ru-RU" sz="2000" dirty="0"/>
              <a:t> </a:t>
            </a:r>
            <a:r>
              <a:rPr lang="ru-RU" sz="2000" dirty="0" err="1"/>
              <a:t>певним</a:t>
            </a:r>
            <a:r>
              <a:rPr lang="ru-RU" sz="2000" dirty="0"/>
              <a:t> </a:t>
            </a:r>
            <a:r>
              <a:rPr lang="ru-RU" sz="2000" dirty="0" err="1"/>
              <a:t>етапом</a:t>
            </a:r>
            <a:r>
              <a:rPr lang="ru-RU" sz="2000" dirty="0"/>
              <a:t> </a:t>
            </a:r>
            <a:r>
              <a:rPr lang="ru-RU" sz="2000" dirty="0" err="1"/>
              <a:t>економічного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та </a:t>
            </a:r>
            <a:r>
              <a:rPr lang="ru-RU" sz="2000" dirty="0" err="1"/>
              <a:t>конкретними</a:t>
            </a:r>
            <a:r>
              <a:rPr lang="ru-RU" sz="2000" dirty="0"/>
              <a:t> </a:t>
            </a:r>
            <a:r>
              <a:rPr lang="ru-RU" sz="2000" dirty="0" err="1"/>
              <a:t>цілями</a:t>
            </a:r>
            <a:r>
              <a:rPr lang="ru-RU" sz="2000" dirty="0"/>
              <a:t> </a:t>
            </a:r>
            <a:r>
              <a:rPr lang="ru-RU" sz="2000" dirty="0" err="1"/>
              <a:t>грошово-кредитної</a:t>
            </a:r>
            <a:r>
              <a:rPr lang="ru-RU" sz="2000" dirty="0"/>
              <a:t> </a:t>
            </a:r>
            <a:r>
              <a:rPr lang="ru-RU" sz="2000" dirty="0" err="1"/>
              <a:t>політики</a:t>
            </a:r>
            <a:r>
              <a:rPr lang="ru-RU" sz="2000" dirty="0"/>
              <a:t> на такому </a:t>
            </a:r>
            <a:r>
              <a:rPr lang="ru-RU" sz="2000" dirty="0" err="1"/>
              <a:t>етапі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b="1" dirty="0" err="1"/>
              <a:t>Основними</a:t>
            </a:r>
            <a:r>
              <a:rPr lang="ru-RU" sz="2000" b="1" dirty="0"/>
              <a:t> каналами (</a:t>
            </a:r>
            <a:r>
              <a:rPr lang="ru-RU" sz="2000" b="1" dirty="0" err="1"/>
              <a:t>напрямами</a:t>
            </a:r>
            <a:r>
              <a:rPr lang="ru-RU" sz="2000" b="1" dirty="0"/>
              <a:t>) </a:t>
            </a:r>
            <a:r>
              <a:rPr lang="ru-RU" sz="2000" b="1" dirty="0" err="1"/>
              <a:t>грошово</a:t>
            </a:r>
            <a:r>
              <a:rPr lang="ru-RU" sz="2000" b="1" dirty="0"/>
              <a:t>-кредитного </a:t>
            </a:r>
            <a:r>
              <a:rPr lang="ru-RU" sz="2000" b="1" dirty="0" err="1"/>
              <a:t>регулювання</a:t>
            </a:r>
            <a:r>
              <a:rPr lang="ru-RU" sz="2000" b="1" dirty="0"/>
              <a:t> (монетарного </a:t>
            </a:r>
            <a:r>
              <a:rPr lang="ru-RU" sz="2000" b="1" dirty="0" err="1"/>
              <a:t>впливу</a:t>
            </a:r>
            <a:r>
              <a:rPr lang="ru-RU" sz="2000" b="1" dirty="0"/>
              <a:t>) є:</a:t>
            </a:r>
            <a:endParaRPr lang="ru-RU" sz="2000" dirty="0"/>
          </a:p>
          <a:p>
            <a:r>
              <a:rPr lang="ru-RU" sz="2000" dirty="0"/>
              <a:t>1) </a:t>
            </a:r>
            <a:r>
              <a:rPr lang="ru-RU" sz="2000" dirty="0" err="1"/>
              <a:t>процентна</a:t>
            </a:r>
            <a:r>
              <a:rPr lang="ru-RU" sz="2000" dirty="0"/>
              <a:t> </a:t>
            </a:r>
            <a:r>
              <a:rPr lang="ru-RU" sz="2000" dirty="0" err="1"/>
              <a:t>політика</a:t>
            </a:r>
            <a:r>
              <a:rPr lang="ru-RU" sz="2000" dirty="0"/>
              <a:t>;</a:t>
            </a:r>
          </a:p>
          <a:p>
            <a:r>
              <a:rPr lang="ru-RU" sz="2000" dirty="0"/>
              <a:t>2) </a:t>
            </a:r>
            <a:r>
              <a:rPr lang="ru-RU" sz="2000" dirty="0" err="1"/>
              <a:t>кредитна</a:t>
            </a:r>
            <a:r>
              <a:rPr lang="ru-RU" sz="2000" dirty="0"/>
              <a:t> </a:t>
            </a:r>
            <a:r>
              <a:rPr lang="ru-RU" sz="2000" dirty="0" err="1"/>
              <a:t>політика</a:t>
            </a:r>
            <a:r>
              <a:rPr lang="ru-RU" sz="2000" dirty="0"/>
              <a:t> (</a:t>
            </a:r>
            <a:r>
              <a:rPr lang="ru-RU" sz="2000" dirty="0" err="1"/>
              <a:t>рефінансування</a:t>
            </a:r>
            <a:r>
              <a:rPr lang="ru-RU" sz="2000" dirty="0"/>
              <a:t> </a:t>
            </a:r>
            <a:r>
              <a:rPr lang="ru-RU" sz="2000" dirty="0" err="1"/>
              <a:t>комерційних</a:t>
            </a:r>
            <a:r>
              <a:rPr lang="ru-RU" sz="2000" dirty="0"/>
              <a:t> </a:t>
            </a:r>
            <a:r>
              <a:rPr lang="ru-RU" sz="2000" dirty="0" err="1"/>
              <a:t>банків</a:t>
            </a:r>
            <a:r>
              <a:rPr lang="ru-RU" sz="2000" dirty="0"/>
              <a:t>);</a:t>
            </a:r>
          </a:p>
          <a:p>
            <a:r>
              <a:rPr lang="ru-RU" sz="2000" dirty="0"/>
              <a:t>3) </a:t>
            </a:r>
            <a:r>
              <a:rPr lang="ru-RU" sz="2000" dirty="0" err="1"/>
              <a:t>резервна</a:t>
            </a:r>
            <a:r>
              <a:rPr lang="ru-RU" sz="2000" dirty="0"/>
              <a:t> </a:t>
            </a:r>
            <a:r>
              <a:rPr lang="ru-RU" sz="2000" dirty="0" err="1"/>
              <a:t>політика</a:t>
            </a:r>
            <a:r>
              <a:rPr lang="ru-RU" sz="2000" dirty="0"/>
              <a:t> - </a:t>
            </a:r>
            <a:r>
              <a:rPr lang="ru-RU" sz="2000" dirty="0" err="1"/>
              <a:t>визначення</a:t>
            </a:r>
            <a:r>
              <a:rPr lang="ru-RU" sz="2000" dirty="0"/>
              <a:t> та </a:t>
            </a:r>
            <a:r>
              <a:rPr lang="ru-RU" sz="2000" dirty="0" err="1"/>
              <a:t>регулювання</a:t>
            </a:r>
            <a:r>
              <a:rPr lang="ru-RU" sz="2000" dirty="0"/>
              <a:t> норм </a:t>
            </a:r>
            <a:r>
              <a:rPr lang="ru-RU" sz="2000" dirty="0" err="1"/>
              <a:t>обов’язкових</a:t>
            </a:r>
            <a:r>
              <a:rPr lang="ru-RU" sz="2000" dirty="0"/>
              <a:t> </a:t>
            </a:r>
            <a:r>
              <a:rPr lang="ru-RU" sz="2000" dirty="0" err="1"/>
              <a:t>резервів</a:t>
            </a:r>
            <a:r>
              <a:rPr lang="ru-RU" sz="2000" dirty="0"/>
              <a:t> для </a:t>
            </a:r>
            <a:r>
              <a:rPr lang="ru-RU" sz="2000" dirty="0" err="1"/>
              <a:t>комерційних</a:t>
            </a:r>
            <a:r>
              <a:rPr lang="ru-RU" sz="2000" dirty="0"/>
              <a:t> </a:t>
            </a:r>
            <a:r>
              <a:rPr lang="ru-RU" sz="2000" dirty="0" err="1"/>
              <a:t>банків</a:t>
            </a:r>
            <a:r>
              <a:rPr lang="ru-RU" sz="2000" dirty="0"/>
              <a:t>;</a:t>
            </a:r>
          </a:p>
          <a:p>
            <a:r>
              <a:rPr lang="ru-RU" sz="2000" dirty="0"/>
              <a:t>4) </a:t>
            </a:r>
            <a:r>
              <a:rPr lang="ru-RU" sz="2000" dirty="0" err="1"/>
              <a:t>операції</a:t>
            </a:r>
            <a:r>
              <a:rPr lang="ru-RU" sz="2000" dirty="0"/>
              <a:t> з </a:t>
            </a:r>
            <a:r>
              <a:rPr lang="ru-RU" sz="2000" dirty="0" err="1"/>
              <a:t>цінними</a:t>
            </a:r>
            <a:r>
              <a:rPr lang="ru-RU" sz="2000" dirty="0"/>
              <a:t> </a:t>
            </a:r>
            <a:r>
              <a:rPr lang="ru-RU" sz="2000" dirty="0" err="1"/>
              <a:t>паперами</a:t>
            </a:r>
            <a:r>
              <a:rPr lang="ru-RU" sz="2000" dirty="0"/>
              <a:t> на </a:t>
            </a:r>
            <a:r>
              <a:rPr lang="ru-RU" sz="2000" dirty="0" err="1"/>
              <a:t>відкритому</a:t>
            </a:r>
            <a:r>
              <a:rPr lang="ru-RU" sz="2000" dirty="0"/>
              <a:t> ринку;</a:t>
            </a:r>
          </a:p>
          <a:p>
            <a:r>
              <a:rPr lang="ru-RU" sz="2000" dirty="0"/>
              <a:t>5) </a:t>
            </a:r>
            <a:r>
              <a:rPr lang="ru-RU" sz="2000" dirty="0" err="1"/>
              <a:t>валютна</a:t>
            </a:r>
            <a:r>
              <a:rPr lang="ru-RU" sz="2000" dirty="0"/>
              <a:t> </a:t>
            </a:r>
            <a:r>
              <a:rPr lang="ru-RU" sz="2000" dirty="0" err="1"/>
              <a:t>політика</a:t>
            </a:r>
            <a:r>
              <a:rPr lang="ru-RU" sz="2000" dirty="0"/>
              <a:t>;</a:t>
            </a:r>
          </a:p>
          <a:p>
            <a:r>
              <a:rPr lang="ru-RU" sz="2000" dirty="0"/>
              <a:t>6) </a:t>
            </a:r>
            <a:r>
              <a:rPr lang="ru-RU" sz="2000" dirty="0" err="1"/>
              <a:t>операції</a:t>
            </a:r>
            <a:r>
              <a:rPr lang="ru-RU" sz="2000" dirty="0"/>
              <a:t> з </a:t>
            </a:r>
            <a:r>
              <a:rPr lang="ru-RU" sz="2000" dirty="0" err="1"/>
              <a:t>депозитними</a:t>
            </a:r>
            <a:r>
              <a:rPr lang="ru-RU" sz="2000" dirty="0"/>
              <a:t> </a:t>
            </a:r>
            <a:r>
              <a:rPr lang="ru-RU" sz="2000" dirty="0" err="1"/>
              <a:t>сертифікатами</a:t>
            </a:r>
            <a:r>
              <a:rPr lang="ru-RU" sz="2000" dirty="0"/>
              <a:t> ЦБ;</a:t>
            </a:r>
          </a:p>
          <a:p>
            <a:r>
              <a:rPr lang="ru-RU" sz="2000" dirty="0"/>
              <a:t>7)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золотовалютними</a:t>
            </a:r>
            <a:r>
              <a:rPr lang="ru-RU" sz="2000" dirty="0"/>
              <a:t> резервами </a:t>
            </a:r>
            <a:r>
              <a:rPr lang="ru-RU" sz="2000" dirty="0" err="1"/>
              <a:t>тощо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9873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3081" y="286603"/>
            <a:ext cx="9553431" cy="62643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Виокремлюють</a:t>
            </a:r>
            <a:r>
              <a:rPr lang="ru-RU" dirty="0" smtClean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і валютного </a:t>
            </a:r>
            <a:r>
              <a:rPr lang="ru-RU" dirty="0" err="1"/>
              <a:t>регулювання</a:t>
            </a:r>
            <a:r>
              <a:rPr lang="ru-RU" dirty="0"/>
              <a:t> (</a:t>
            </a:r>
            <a:r>
              <a:rPr lang="ru-RU" i="1" dirty="0" err="1"/>
              <a:t>інструментів</a:t>
            </a:r>
            <a:r>
              <a:rPr lang="ru-RU" i="1" dirty="0"/>
              <a:t> валютного каналу </a:t>
            </a:r>
            <a:r>
              <a:rPr lang="ru-RU" i="1" dirty="0" err="1"/>
              <a:t>впливу</a:t>
            </a:r>
            <a:r>
              <a:rPr lang="ru-RU" dirty="0"/>
              <a:t>):</a:t>
            </a:r>
          </a:p>
          <a:p>
            <a:r>
              <a:rPr lang="ru-RU" dirty="0"/>
              <a:t>1) </a:t>
            </a:r>
            <a:r>
              <a:rPr lang="ru-RU" i="1" dirty="0" err="1"/>
              <a:t>інструменти</a:t>
            </a:r>
            <a:r>
              <a:rPr lang="ru-RU" i="1" dirty="0"/>
              <a:t> прямого </a:t>
            </a:r>
            <a:r>
              <a:rPr lang="ru-RU" i="1" dirty="0" err="1"/>
              <a:t>впливу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):</a:t>
            </a:r>
          </a:p>
          <a:p>
            <a:r>
              <a:rPr lang="ru-RU" dirty="0"/>
              <a:t>- </a:t>
            </a:r>
            <a:r>
              <a:rPr lang="ru-RU" dirty="0" err="1"/>
              <a:t>економічні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адміністративні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i="1" dirty="0" err="1"/>
              <a:t>інструменти</a:t>
            </a:r>
            <a:r>
              <a:rPr lang="ru-RU" i="1" dirty="0"/>
              <a:t> </a:t>
            </a:r>
            <a:r>
              <a:rPr lang="ru-RU" i="1" dirty="0" err="1"/>
              <a:t>опосередкованого</a:t>
            </a:r>
            <a:r>
              <a:rPr lang="ru-RU" i="1" dirty="0"/>
              <a:t> </a:t>
            </a:r>
            <a:r>
              <a:rPr lang="ru-RU" i="1" dirty="0" err="1"/>
              <a:t>впливу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) </a:t>
            </a:r>
            <a:endParaRPr lang="ru-RU" dirty="0" smtClean="0"/>
          </a:p>
          <a:p>
            <a:pPr marL="0" indent="0">
              <a:buNone/>
            </a:pPr>
            <a:r>
              <a:rPr lang="ru-RU" i="1" dirty="0" err="1" smtClean="0"/>
              <a:t>Загальні</a:t>
            </a:r>
            <a:r>
              <a:rPr lang="ru-RU" i="1" dirty="0" smtClean="0"/>
              <a:t> </a:t>
            </a:r>
            <a:r>
              <a:rPr lang="ru-RU" i="1" dirty="0" err="1"/>
              <a:t>інструменти</a:t>
            </a:r>
            <a:r>
              <a:rPr lang="ru-RU" i="1" dirty="0"/>
              <a:t> </a:t>
            </a:r>
            <a:r>
              <a:rPr lang="ru-RU" i="1" dirty="0" err="1"/>
              <a:t>валютної</a:t>
            </a:r>
            <a:r>
              <a:rPr lang="ru-RU" i="1" dirty="0"/>
              <a:t> </a:t>
            </a:r>
            <a:r>
              <a:rPr lang="ru-RU" i="1" dirty="0" err="1"/>
              <a:t>політики</a:t>
            </a:r>
            <a:r>
              <a:rPr lang="ru-RU" i="1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та </a:t>
            </a:r>
            <a:r>
              <a:rPr lang="ru-RU" dirty="0" err="1"/>
              <a:t>методи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центральний</a:t>
            </a:r>
            <a:r>
              <a:rPr lang="ru-RU" dirty="0"/>
              <a:t> банк </a:t>
            </a:r>
            <a:r>
              <a:rPr lang="ru-RU" dirty="0" err="1"/>
              <a:t>використовує</a:t>
            </a:r>
            <a:r>
              <a:rPr lang="ru-RU" dirty="0"/>
              <a:t> для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 smtClean="0"/>
              <a:t>політики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через </a:t>
            </a:r>
            <a:r>
              <a:rPr lang="ru-RU" dirty="0" err="1"/>
              <a:t>грошову</a:t>
            </a:r>
            <a:r>
              <a:rPr lang="ru-RU" dirty="0"/>
              <a:t> </a:t>
            </a:r>
            <a:r>
              <a:rPr lang="ru-RU" dirty="0" err="1"/>
              <a:t>масу</a:t>
            </a:r>
            <a:r>
              <a:rPr lang="ru-RU" dirty="0"/>
              <a:t> і </a:t>
            </a:r>
            <a:r>
              <a:rPr lang="ru-RU" dirty="0" err="1"/>
              <a:t>ринкові</a:t>
            </a:r>
            <a:r>
              <a:rPr lang="ru-RU" dirty="0"/>
              <a:t> </a:t>
            </a:r>
            <a:r>
              <a:rPr lang="ru-RU" dirty="0" err="1"/>
              <a:t>процентні</a:t>
            </a:r>
            <a:r>
              <a:rPr lang="ru-RU" dirty="0"/>
              <a:t> ставки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валютну</a:t>
            </a:r>
            <a:r>
              <a:rPr lang="ru-RU" dirty="0"/>
              <a:t> сферу </a:t>
            </a:r>
            <a:r>
              <a:rPr lang="ru-RU" dirty="0" err="1"/>
              <a:t>економіки</a:t>
            </a:r>
            <a:r>
              <a:rPr lang="ru-RU" dirty="0"/>
              <a:t>.</a:t>
            </a:r>
          </a:p>
          <a:p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є </a:t>
            </a:r>
            <a:r>
              <a:rPr lang="ru-RU" dirty="0" err="1"/>
              <a:t>спільними</a:t>
            </a:r>
            <a:r>
              <a:rPr lang="ru-RU" dirty="0"/>
              <a:t> як для </a:t>
            </a:r>
            <a:r>
              <a:rPr lang="ru-RU" dirty="0" err="1"/>
              <a:t>валютної</a:t>
            </a:r>
            <a:r>
              <a:rPr lang="ru-RU" dirty="0"/>
              <a:t>, так і для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як </a:t>
            </a:r>
            <a:r>
              <a:rPr lang="ru-RU" dirty="0" err="1"/>
              <a:t>головних</a:t>
            </a:r>
            <a:r>
              <a:rPr lang="ru-RU" dirty="0"/>
              <a:t> </a:t>
            </a:r>
            <a:r>
              <a:rPr lang="ru-RU" dirty="0" err="1"/>
              <a:t>тактичних</a:t>
            </a:r>
            <a:r>
              <a:rPr lang="ru-RU" dirty="0"/>
              <a:t> </a:t>
            </a:r>
            <a:r>
              <a:rPr lang="ru-RU" dirty="0" err="1"/>
              <a:t>орієнтирів</a:t>
            </a:r>
            <a:r>
              <a:rPr lang="ru-RU" dirty="0"/>
              <a:t> </a:t>
            </a:r>
            <a:r>
              <a:rPr lang="ru-RU" dirty="0" err="1"/>
              <a:t>передусім</a:t>
            </a:r>
            <a:r>
              <a:rPr lang="ru-RU" dirty="0"/>
              <a:t> </a:t>
            </a:r>
            <a:r>
              <a:rPr lang="ru-RU" dirty="0" err="1"/>
              <a:t>динаміки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 та </a:t>
            </a:r>
            <a:r>
              <a:rPr lang="ru-RU" dirty="0" err="1"/>
              <a:t>ринкових</a:t>
            </a:r>
            <a:r>
              <a:rPr lang="ru-RU" dirty="0"/>
              <a:t> </a:t>
            </a:r>
            <a:r>
              <a:rPr lang="ru-RU" dirty="0" err="1"/>
              <a:t>процентних</a:t>
            </a:r>
            <a:r>
              <a:rPr lang="ru-RU" dirty="0"/>
              <a:t> ставок,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грошей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на </a:t>
            </a:r>
            <a:r>
              <a:rPr lang="ru-RU" dirty="0" err="1"/>
              <a:t>внутрішньому</a:t>
            </a:r>
            <a:r>
              <a:rPr lang="ru-RU" dirty="0"/>
              <a:t> ринку.</a:t>
            </a:r>
          </a:p>
          <a:p>
            <a:r>
              <a:rPr lang="ru-RU" dirty="0" err="1"/>
              <a:t>Найпоширенішим</a:t>
            </a:r>
            <a:r>
              <a:rPr lang="ru-RU" dirty="0"/>
              <a:t> прикладом </a:t>
            </a:r>
            <a:r>
              <a:rPr lang="ru-RU" dirty="0" err="1"/>
              <a:t>загальних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 </a:t>
            </a:r>
            <a:r>
              <a:rPr lang="ru-RU" dirty="0" err="1"/>
              <a:t>опосередкованого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є </a:t>
            </a:r>
            <a:r>
              <a:rPr lang="ru-RU" b="1" dirty="0" err="1"/>
              <a:t>дисконтна</a:t>
            </a:r>
            <a:r>
              <a:rPr lang="ru-RU" b="1" dirty="0"/>
              <a:t> </a:t>
            </a:r>
            <a:r>
              <a:rPr lang="ru-RU" b="1" dirty="0" err="1"/>
              <a:t>політика</a:t>
            </a:r>
            <a:r>
              <a:rPr lang="ru-RU" b="1" dirty="0"/>
              <a:t> </a:t>
            </a:r>
            <a:r>
              <a:rPr lang="ru-RU" dirty="0"/>
              <a:t>- система </a:t>
            </a:r>
            <a:r>
              <a:rPr lang="ru-RU" dirty="0" err="1"/>
              <a:t>заходів</a:t>
            </a:r>
            <a:r>
              <a:rPr lang="ru-RU" dirty="0"/>
              <a:t> центрального банку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і </a:t>
            </a:r>
            <a:r>
              <a:rPr lang="ru-RU" dirty="0" err="1"/>
              <a:t>періодичної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офіційної</a:t>
            </a:r>
            <a:r>
              <a:rPr lang="ru-RU" dirty="0"/>
              <a:t> </a:t>
            </a:r>
            <a:r>
              <a:rPr lang="ru-RU" dirty="0" err="1"/>
              <a:t>облікової</a:t>
            </a:r>
            <a:r>
              <a:rPr lang="ru-RU" dirty="0"/>
              <a:t> ставки за кредитами,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центральний</a:t>
            </a:r>
            <a:r>
              <a:rPr lang="ru-RU" dirty="0"/>
              <a:t> банк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/>
              <a:t>комерційним</a:t>
            </a:r>
            <a:r>
              <a:rPr lang="ru-RU" dirty="0"/>
              <a:t> банкам, з метою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динаміку</a:t>
            </a:r>
            <a:r>
              <a:rPr lang="ru-RU" dirty="0"/>
              <a:t> валютного курсу через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короткострокових</a:t>
            </a:r>
            <a:r>
              <a:rPr lang="ru-RU" dirty="0"/>
              <a:t> </a:t>
            </a:r>
            <a:r>
              <a:rPr lang="ru-RU" dirty="0" err="1"/>
              <a:t>капіталів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2989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3081" y="286603"/>
            <a:ext cx="9553431" cy="6264322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/>
              <a:t>облікової</a:t>
            </a:r>
            <a:r>
              <a:rPr lang="ru-RU" dirty="0"/>
              <a:t> ставки є фактором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валютний</a:t>
            </a:r>
            <a:r>
              <a:rPr lang="ru-RU" dirty="0"/>
              <a:t> курс </a:t>
            </a:r>
            <a:r>
              <a:rPr lang="ru-RU" dirty="0" err="1"/>
              <a:t>двома</a:t>
            </a:r>
            <a:r>
              <a:rPr lang="ru-RU" dirty="0"/>
              <a:t> способами:</a:t>
            </a:r>
          </a:p>
          <a:p>
            <a:r>
              <a:rPr lang="ru-RU" dirty="0"/>
              <a:t>-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облікової</a:t>
            </a:r>
            <a:r>
              <a:rPr lang="ru-RU" dirty="0"/>
              <a:t> ставки </a:t>
            </a:r>
            <a:r>
              <a:rPr lang="ru-RU" dirty="0" err="1"/>
              <a:t>центральним</a:t>
            </a:r>
            <a:r>
              <a:rPr lang="ru-RU" dirty="0"/>
              <a:t> банком </a:t>
            </a:r>
            <a:r>
              <a:rPr lang="ru-RU" dirty="0" err="1"/>
              <a:t>стимулює</a:t>
            </a:r>
            <a:r>
              <a:rPr lang="ru-RU" dirty="0"/>
              <a:t> </a:t>
            </a:r>
            <a:r>
              <a:rPr lang="ru-RU" dirty="0" err="1"/>
              <a:t>приплив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з </a:t>
            </a:r>
            <a:r>
              <a:rPr lang="ru-RU" dirty="0" err="1"/>
              <a:t>країн</a:t>
            </a:r>
            <a:r>
              <a:rPr lang="ru-RU" dirty="0"/>
              <a:t>, де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облікової</a:t>
            </a:r>
            <a:r>
              <a:rPr lang="ru-RU" dirty="0"/>
              <a:t> ставки </a:t>
            </a:r>
            <a:r>
              <a:rPr lang="ru-RU" dirty="0" err="1"/>
              <a:t>нижчий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додатковий</a:t>
            </a:r>
            <a:r>
              <a:rPr lang="ru-RU" dirty="0"/>
              <a:t> попит на </a:t>
            </a:r>
            <a:r>
              <a:rPr lang="ru-RU" dirty="0" err="1"/>
              <a:t>національну</a:t>
            </a:r>
            <a:r>
              <a:rPr lang="ru-RU" dirty="0"/>
              <a:t> валюту і </a:t>
            </a:r>
            <a:r>
              <a:rPr lang="ru-RU" dirty="0" err="1"/>
              <a:t>підвищення</a:t>
            </a:r>
            <a:r>
              <a:rPr lang="ru-RU" dirty="0"/>
              <a:t> курсу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- </a:t>
            </a:r>
            <a:r>
              <a:rPr lang="ru-RU" dirty="0" err="1"/>
              <a:t>ревальвація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;</a:t>
            </a:r>
          </a:p>
          <a:p>
            <a:r>
              <a:rPr lang="ru-RU" dirty="0"/>
              <a:t>-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облікової</a:t>
            </a:r>
            <a:r>
              <a:rPr lang="ru-RU" dirty="0"/>
              <a:t> ставки </a:t>
            </a:r>
            <a:r>
              <a:rPr lang="ru-RU" dirty="0" err="1"/>
              <a:t>центральним</a:t>
            </a:r>
            <a:r>
              <a:rPr lang="ru-RU" dirty="0"/>
              <a:t> банком </a:t>
            </a:r>
            <a:r>
              <a:rPr lang="ru-RU" dirty="0" err="1"/>
              <a:t>обумовлює</a:t>
            </a:r>
            <a:r>
              <a:rPr lang="ru-RU" dirty="0"/>
              <a:t> </a:t>
            </a:r>
            <a:r>
              <a:rPr lang="ru-RU" dirty="0" err="1"/>
              <a:t>відплив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в </a:t>
            </a:r>
            <a:r>
              <a:rPr lang="ru-RU" dirty="0" err="1"/>
              <a:t>країни</a:t>
            </a:r>
            <a:r>
              <a:rPr lang="ru-RU" dirty="0"/>
              <a:t> з </a:t>
            </a:r>
            <a:r>
              <a:rPr lang="ru-RU" dirty="0" err="1"/>
              <a:t>вищими</a:t>
            </a:r>
            <a:r>
              <a:rPr lang="ru-RU" dirty="0"/>
              <a:t> ставками,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іноземну</a:t>
            </a:r>
            <a:r>
              <a:rPr lang="ru-RU" dirty="0"/>
              <a:t> валюту і </a:t>
            </a:r>
            <a:r>
              <a:rPr lang="ru-RU" dirty="0" err="1"/>
              <a:t>зниження</a:t>
            </a:r>
            <a:r>
              <a:rPr lang="ru-RU" dirty="0"/>
              <a:t> курсу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- </a:t>
            </a:r>
            <a:r>
              <a:rPr lang="ru-RU" dirty="0" err="1"/>
              <a:t>девальвація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3070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63773"/>
            <a:ext cx="9608023" cy="6414448"/>
          </a:xfrm>
        </p:spPr>
        <p:txBody>
          <a:bodyPr>
            <a:normAutofit/>
          </a:bodyPr>
          <a:lstStyle/>
          <a:p>
            <a:r>
              <a:rPr lang="uk-UA" dirty="0"/>
              <a:t>8.2. Процентна (облікова) політика центрального банку</a:t>
            </a:r>
            <a:endParaRPr lang="ru-RU" dirty="0"/>
          </a:p>
          <a:p>
            <a:pPr fontAlgn="base"/>
            <a:r>
              <a:rPr lang="ru-RU" dirty="0" err="1">
                <a:hlinkClick r:id="rId2"/>
              </a:rPr>
              <a:t>Облікова</a:t>
            </a:r>
            <a:r>
              <a:rPr lang="ru-RU" dirty="0">
                <a:hlinkClick r:id="rId2"/>
              </a:rPr>
              <a:t> ставка</a:t>
            </a:r>
            <a:r>
              <a:rPr lang="ru-RU" dirty="0"/>
              <a:t> – </a:t>
            </a:r>
            <a:r>
              <a:rPr lang="ru-RU" dirty="0" err="1"/>
              <a:t>ключова</a:t>
            </a:r>
            <a:r>
              <a:rPr lang="ru-RU" dirty="0"/>
              <a:t> </a:t>
            </a:r>
            <a:r>
              <a:rPr lang="ru-RU" dirty="0" err="1"/>
              <a:t>процентна</a:t>
            </a:r>
            <a:r>
              <a:rPr lang="ru-RU" dirty="0"/>
              <a:t> ставка </a:t>
            </a:r>
            <a:r>
              <a:rPr lang="ru-RU" dirty="0" err="1"/>
              <a:t>Національного</a:t>
            </a:r>
            <a:r>
              <a:rPr lang="ru-RU" dirty="0"/>
              <a:t> банку, за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банками з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у межах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  <a:r>
              <a:rPr lang="ru-RU" dirty="0" err="1"/>
              <a:t>Облікова</a:t>
            </a:r>
            <a:r>
              <a:rPr lang="ru-RU" dirty="0"/>
              <a:t> ставка є </a:t>
            </a:r>
            <a:r>
              <a:rPr lang="ru-RU" dirty="0" err="1"/>
              <a:t>орієнтиром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на </a:t>
            </a:r>
            <a:r>
              <a:rPr lang="ru-RU" dirty="0" err="1"/>
              <a:t>гроші</a:t>
            </a:r>
            <a:r>
              <a:rPr lang="ru-RU" dirty="0"/>
              <a:t>.  ЇЇ </a:t>
            </a:r>
            <a:r>
              <a:rPr lang="ru-RU" dirty="0" err="1"/>
              <a:t>динаміка</a:t>
            </a:r>
            <a:r>
              <a:rPr lang="ru-RU" dirty="0"/>
              <a:t>  </a:t>
            </a:r>
            <a:r>
              <a:rPr lang="ru-RU" dirty="0" err="1"/>
              <a:t>характеризує</a:t>
            </a:r>
            <a:r>
              <a:rPr lang="ru-RU" dirty="0"/>
              <a:t> стан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(</a:t>
            </a:r>
            <a:r>
              <a:rPr lang="ru-RU" dirty="0" err="1"/>
              <a:t>жорстка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м’яка</a:t>
            </a:r>
            <a:r>
              <a:rPr lang="ru-RU" dirty="0"/>
              <a:t>).</a:t>
            </a:r>
          </a:p>
          <a:p>
            <a:pPr fontAlgn="base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, коли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прогнозованої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 </a:t>
            </a:r>
            <a:r>
              <a:rPr lang="ru-RU" dirty="0" err="1"/>
              <a:t>вищий</a:t>
            </a:r>
            <a:r>
              <a:rPr lang="ru-RU" dirty="0"/>
              <a:t> за </a:t>
            </a:r>
            <a:r>
              <a:rPr lang="ru-RU" dirty="0" err="1"/>
              <a:t>цільове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(</a:t>
            </a:r>
            <a:r>
              <a:rPr lang="ru-RU" dirty="0" err="1"/>
              <a:t>таргет</a:t>
            </a:r>
            <a:r>
              <a:rPr lang="ru-RU" dirty="0"/>
              <a:t>), </a:t>
            </a:r>
            <a:r>
              <a:rPr lang="ru-RU" dirty="0" err="1"/>
              <a:t>центральний</a:t>
            </a:r>
            <a:r>
              <a:rPr lang="ru-RU" dirty="0"/>
              <a:t> банк </a:t>
            </a:r>
            <a:r>
              <a:rPr lang="ru-RU" dirty="0" err="1"/>
              <a:t>підвищує</a:t>
            </a:r>
            <a:r>
              <a:rPr lang="ru-RU" dirty="0"/>
              <a:t> </a:t>
            </a:r>
            <a:r>
              <a:rPr lang="ru-RU" dirty="0" err="1"/>
              <a:t>облікову</a:t>
            </a:r>
            <a:r>
              <a:rPr lang="ru-RU" dirty="0"/>
              <a:t> ставку.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захід</a:t>
            </a:r>
            <a:r>
              <a:rPr lang="ru-RU" dirty="0"/>
              <a:t> через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трансмісії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стримувати</a:t>
            </a:r>
            <a:r>
              <a:rPr lang="ru-RU" dirty="0"/>
              <a:t> </a:t>
            </a:r>
            <a:r>
              <a:rPr lang="ru-RU" dirty="0" err="1"/>
              <a:t>загальне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і </a:t>
            </a:r>
            <a:r>
              <a:rPr lang="ru-RU" dirty="0" err="1"/>
              <a:t>наблизити</a:t>
            </a:r>
            <a:r>
              <a:rPr lang="ru-RU" dirty="0"/>
              <a:t> </a:t>
            </a:r>
            <a:r>
              <a:rPr lang="ru-RU" dirty="0" err="1"/>
              <a:t>інфляцію</a:t>
            </a:r>
            <a:r>
              <a:rPr lang="ru-RU" dirty="0"/>
              <a:t> до </a:t>
            </a:r>
            <a:r>
              <a:rPr lang="ru-RU" dirty="0" err="1"/>
              <a:t>цілі</a:t>
            </a:r>
            <a:r>
              <a:rPr lang="ru-RU" dirty="0"/>
              <a:t>. У </a:t>
            </a:r>
            <a:r>
              <a:rPr lang="ru-RU" dirty="0" err="1"/>
              <a:t>протилежному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центральний</a:t>
            </a:r>
            <a:r>
              <a:rPr lang="ru-RU" dirty="0"/>
              <a:t> банк </a:t>
            </a:r>
            <a:r>
              <a:rPr lang="ru-RU" dirty="0" err="1"/>
              <a:t>знижує</a:t>
            </a:r>
            <a:r>
              <a:rPr lang="ru-RU" dirty="0"/>
              <a:t> </a:t>
            </a:r>
            <a:r>
              <a:rPr lang="ru-RU" dirty="0" err="1"/>
              <a:t>облікову</a:t>
            </a:r>
            <a:r>
              <a:rPr lang="ru-RU" dirty="0"/>
              <a:t> ставку, </a:t>
            </a:r>
            <a:r>
              <a:rPr lang="ru-RU" dirty="0" err="1"/>
              <a:t>стимулюючи</a:t>
            </a:r>
            <a:r>
              <a:rPr lang="ru-RU" dirty="0"/>
              <a:t> </a:t>
            </a:r>
            <a:r>
              <a:rPr lang="ru-RU" dirty="0" err="1"/>
              <a:t>загальне</a:t>
            </a:r>
            <a:r>
              <a:rPr lang="ru-RU" dirty="0"/>
              <a:t>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.</a:t>
            </a:r>
          </a:p>
          <a:p>
            <a:pPr fontAlgn="base"/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облікової</a:t>
            </a:r>
            <a:r>
              <a:rPr lang="ru-RU" dirty="0"/>
              <a:t> ставки </a:t>
            </a:r>
            <a:r>
              <a:rPr lang="ru-RU" dirty="0" err="1"/>
              <a:t>затверджується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fontAlgn="base"/>
            <a:r>
              <a:rPr lang="ru-RU" dirty="0" smtClean="0"/>
              <a:t>НБУ проводить </a:t>
            </a:r>
            <a:r>
              <a:rPr lang="ru-RU" dirty="0"/>
              <a:t>за </a:t>
            </a:r>
            <a:r>
              <a:rPr lang="ru-RU" dirty="0" err="1"/>
              <a:t>обліковою</a:t>
            </a:r>
            <a:r>
              <a:rPr lang="ru-RU" dirty="0"/>
              <a:t> </a:t>
            </a:r>
            <a:r>
              <a:rPr lang="ru-RU" dirty="0" err="1"/>
              <a:t>ставкою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найбільше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міжбанківському</a:t>
            </a:r>
            <a:r>
              <a:rPr lang="ru-RU" dirty="0"/>
              <a:t> ринку. 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утримувати</a:t>
            </a:r>
            <a:r>
              <a:rPr lang="ru-RU" dirty="0"/>
              <a:t> </a:t>
            </a:r>
            <a:r>
              <a:rPr lang="ru-RU" dirty="0" err="1"/>
              <a:t>ринкові</a:t>
            </a:r>
            <a:r>
              <a:rPr lang="ru-RU" dirty="0"/>
              <a:t> ставки на </a:t>
            </a:r>
            <a:r>
              <a:rPr lang="ru-RU" dirty="0" err="1"/>
              <a:t>близькому</a:t>
            </a:r>
            <a:r>
              <a:rPr lang="ru-RU" dirty="0"/>
              <a:t> до </a:t>
            </a:r>
            <a:r>
              <a:rPr lang="ru-RU" dirty="0" err="1"/>
              <a:t>облікової</a:t>
            </a:r>
            <a:r>
              <a:rPr lang="ru-RU" dirty="0"/>
              <a:t> ставки </a:t>
            </a:r>
            <a:r>
              <a:rPr lang="ru-RU" dirty="0" err="1"/>
              <a:t>рівні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операційну</a:t>
            </a:r>
            <a:r>
              <a:rPr lang="ru-RU" dirty="0"/>
              <a:t> </a:t>
            </a:r>
            <a:r>
              <a:rPr lang="ru-RU" dirty="0" err="1"/>
              <a:t>ціль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банку.</a:t>
            </a:r>
          </a:p>
          <a:p>
            <a:pPr fontAlgn="base"/>
            <a:r>
              <a:rPr lang="ru-RU" dirty="0"/>
              <a:t> </a:t>
            </a:r>
            <a:r>
              <a:rPr lang="ru-RU" dirty="0" err="1" smtClean="0"/>
              <a:t>Наразі</a:t>
            </a:r>
            <a:r>
              <a:rPr lang="ru-RU" dirty="0" smtClean="0"/>
              <a:t>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 </a:t>
            </a:r>
            <a:r>
              <a:rPr lang="ru-RU" dirty="0" err="1"/>
              <a:t>визнаються</a:t>
            </a:r>
            <a:r>
              <a:rPr lang="ru-RU" dirty="0"/>
              <a:t> </a:t>
            </a:r>
            <a:r>
              <a:rPr lang="ru-RU" dirty="0" err="1"/>
              <a:t>тендери</a:t>
            </a:r>
            <a:r>
              <a:rPr lang="ru-RU" dirty="0"/>
              <a:t> як з </a:t>
            </a:r>
            <a:r>
              <a:rPr lang="ru-RU" dirty="0" err="1"/>
              <a:t>рефінансування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 до 90 </a:t>
            </a:r>
            <a:r>
              <a:rPr lang="ru-RU" dirty="0" err="1"/>
              <a:t>днів</a:t>
            </a:r>
            <a:r>
              <a:rPr lang="ru-RU" dirty="0"/>
              <a:t>, так і з </a:t>
            </a:r>
            <a:r>
              <a:rPr lang="ru-RU" dirty="0" err="1"/>
              <a:t>розміщення</a:t>
            </a:r>
            <a:r>
              <a:rPr lang="ru-RU" dirty="0"/>
              <a:t> </a:t>
            </a:r>
            <a:r>
              <a:rPr lang="ru-RU" dirty="0" err="1"/>
              <a:t>депозитних</a:t>
            </a:r>
            <a:r>
              <a:rPr lang="ru-RU" dirty="0"/>
              <a:t> </a:t>
            </a:r>
            <a:r>
              <a:rPr lang="ru-RU" dirty="0" err="1"/>
              <a:t>сертифікатів</a:t>
            </a:r>
            <a:r>
              <a:rPr lang="ru-RU" dirty="0"/>
              <a:t> </a:t>
            </a:r>
            <a:r>
              <a:rPr lang="ru-RU" dirty="0" err="1"/>
              <a:t>строком</a:t>
            </a:r>
            <a:r>
              <a:rPr lang="ru-RU" dirty="0"/>
              <a:t> до 7 </a:t>
            </a:r>
            <a:r>
              <a:rPr lang="ru-RU" dirty="0" err="1"/>
              <a:t>днів</a:t>
            </a:r>
            <a:r>
              <a:rPr lang="ru-RU" dirty="0"/>
              <a:t>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 раз на </a:t>
            </a:r>
            <a:r>
              <a:rPr lang="ru-RU" dirty="0" err="1"/>
              <a:t>тиждень</a:t>
            </a:r>
            <a:r>
              <a:rPr lang="ru-RU" dirty="0"/>
              <a:t> </a:t>
            </a:r>
            <a:r>
              <a:rPr lang="ru-RU" dirty="0" err="1"/>
              <a:t>щоп’ятниці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5249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7481" y="3413960"/>
            <a:ext cx="6982653" cy="295301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95785" y="207456"/>
            <a:ext cx="926683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smtClean="0"/>
              <a:t>Коридор </a:t>
            </a:r>
            <a:r>
              <a:rPr lang="ru-RU" dirty="0" err="1" smtClean="0"/>
              <a:t>процентних</a:t>
            </a:r>
            <a:r>
              <a:rPr lang="ru-RU" dirty="0" smtClean="0"/>
              <a:t> ставок за </a:t>
            </a:r>
            <a:r>
              <a:rPr lang="ru-RU" dirty="0" err="1" smtClean="0"/>
              <a:t>інструментами</a:t>
            </a:r>
            <a:r>
              <a:rPr lang="ru-RU" dirty="0" smtClean="0"/>
              <a:t> </a:t>
            </a:r>
            <a:r>
              <a:rPr lang="ru-RU" dirty="0" err="1" smtClean="0"/>
              <a:t>постійного</a:t>
            </a:r>
            <a:r>
              <a:rPr lang="ru-RU" dirty="0" smtClean="0"/>
              <a:t> доступу</a:t>
            </a:r>
          </a:p>
          <a:p>
            <a:pPr fontAlgn="base"/>
            <a:r>
              <a:rPr lang="ru-RU" dirty="0" smtClean="0"/>
              <a:t>     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постійного</a:t>
            </a:r>
            <a:r>
              <a:rPr lang="ru-RU" dirty="0" smtClean="0"/>
              <a:t> доступу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надання</a:t>
            </a:r>
            <a:r>
              <a:rPr lang="ru-RU" dirty="0" smtClean="0"/>
              <a:t> </a:t>
            </a:r>
            <a:r>
              <a:rPr lang="ru-RU" dirty="0" err="1" smtClean="0"/>
              <a:t>Національним</a:t>
            </a:r>
            <a:r>
              <a:rPr lang="ru-RU" dirty="0" smtClean="0"/>
              <a:t> банком </a:t>
            </a:r>
            <a:r>
              <a:rPr lang="ru-RU" dirty="0" err="1" smtClean="0"/>
              <a:t>можливості</a:t>
            </a:r>
            <a:r>
              <a:rPr lang="ru-RU" dirty="0" smtClean="0"/>
              <a:t> для </a:t>
            </a:r>
            <a:r>
              <a:rPr lang="ru-RU" dirty="0" err="1" smtClean="0"/>
              <a:t>банків</a:t>
            </a:r>
            <a:r>
              <a:rPr lang="ru-RU" dirty="0" smtClean="0"/>
              <a:t> </a:t>
            </a:r>
            <a:r>
              <a:rPr lang="ru-RU" dirty="0" err="1" smtClean="0"/>
              <a:t>отримати</a:t>
            </a:r>
            <a:r>
              <a:rPr lang="ru-RU" dirty="0" smtClean="0"/>
              <a:t> </a:t>
            </a:r>
            <a:r>
              <a:rPr lang="ru-RU" dirty="0" err="1" smtClean="0"/>
              <a:t>кредити</a:t>
            </a:r>
            <a:r>
              <a:rPr lang="ru-RU" dirty="0" smtClean="0"/>
              <a:t> овернайт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придбати</a:t>
            </a:r>
            <a:r>
              <a:rPr lang="ru-RU" dirty="0" smtClean="0"/>
              <a:t> </a:t>
            </a:r>
            <a:r>
              <a:rPr lang="ru-RU" dirty="0" err="1" smtClean="0"/>
              <a:t>депозитні</a:t>
            </a:r>
            <a:r>
              <a:rPr lang="ru-RU" dirty="0" smtClean="0"/>
              <a:t> </a:t>
            </a:r>
            <a:r>
              <a:rPr lang="ru-RU" dirty="0" err="1" smtClean="0"/>
              <a:t>сертифікати</a:t>
            </a:r>
            <a:r>
              <a:rPr lang="ru-RU" dirty="0" smtClean="0"/>
              <a:t> овернайт. Банки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щоденний</a:t>
            </a:r>
            <a:r>
              <a:rPr lang="ru-RU" dirty="0" smtClean="0"/>
              <a:t> </a:t>
            </a:r>
            <a:r>
              <a:rPr lang="ru-RU" dirty="0" err="1" smtClean="0"/>
              <a:t>безперешкодний</a:t>
            </a:r>
            <a:r>
              <a:rPr lang="ru-RU" dirty="0" smtClean="0"/>
              <a:t> доступ до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 </a:t>
            </a:r>
            <a:r>
              <a:rPr lang="ru-RU" dirty="0" err="1" smtClean="0"/>
              <a:t>монетарної</a:t>
            </a:r>
            <a:r>
              <a:rPr lang="ru-RU" dirty="0" smtClean="0"/>
              <a:t> </a:t>
            </a:r>
            <a:r>
              <a:rPr lang="ru-RU" dirty="0" err="1" smtClean="0"/>
              <a:t>політики</a:t>
            </a:r>
            <a:r>
              <a:rPr lang="ru-RU" dirty="0" smtClean="0"/>
              <a:t>.</a:t>
            </a:r>
          </a:p>
          <a:p>
            <a:pPr fontAlgn="base"/>
            <a:r>
              <a:rPr lang="ru-RU" dirty="0" smtClean="0"/>
              <a:t>      </a:t>
            </a:r>
            <a:r>
              <a:rPr lang="ru-RU" dirty="0" err="1" smtClean="0"/>
              <a:t>Процентні</a:t>
            </a:r>
            <a:r>
              <a:rPr lang="ru-RU" dirty="0" smtClean="0"/>
              <a:t> ставки за </a:t>
            </a:r>
            <a:r>
              <a:rPr lang="ru-RU" dirty="0" err="1" smtClean="0"/>
              <a:t>інструментами</a:t>
            </a:r>
            <a:r>
              <a:rPr lang="ru-RU" dirty="0" smtClean="0"/>
              <a:t> </a:t>
            </a:r>
            <a:r>
              <a:rPr lang="ru-RU" dirty="0" err="1" smtClean="0"/>
              <a:t>постійного</a:t>
            </a:r>
            <a:r>
              <a:rPr lang="ru-RU" dirty="0" smtClean="0"/>
              <a:t> доступу </a:t>
            </a:r>
            <a:r>
              <a:rPr lang="ru-RU" dirty="0" err="1" smtClean="0"/>
              <a:t>формують</a:t>
            </a:r>
            <a:r>
              <a:rPr lang="ru-RU" dirty="0" smtClean="0"/>
              <a:t> коридор </a:t>
            </a:r>
            <a:r>
              <a:rPr lang="ru-RU" dirty="0" err="1" smtClean="0"/>
              <a:t>процентних</a:t>
            </a:r>
            <a:r>
              <a:rPr lang="ru-RU" dirty="0" smtClean="0"/>
              <a:t> ставок </a:t>
            </a:r>
            <a:r>
              <a:rPr lang="ru-RU" dirty="0" err="1" smtClean="0"/>
              <a:t>Національного</a:t>
            </a:r>
            <a:r>
              <a:rPr lang="ru-RU" dirty="0" smtClean="0"/>
              <a:t> банку: </a:t>
            </a:r>
            <a:r>
              <a:rPr lang="ru-RU" dirty="0" err="1" smtClean="0"/>
              <a:t>облікова</a:t>
            </a:r>
            <a:r>
              <a:rPr lang="ru-RU" dirty="0" smtClean="0"/>
              <a:t> ставка плюс 1 </a:t>
            </a:r>
            <a:r>
              <a:rPr lang="ru-RU" dirty="0" err="1" smtClean="0"/>
              <a:t>п.п</a:t>
            </a:r>
            <a:r>
              <a:rPr lang="ru-RU" dirty="0" smtClean="0"/>
              <a:t>. – для </a:t>
            </a:r>
            <a:r>
              <a:rPr lang="ru-RU" dirty="0" err="1" smtClean="0"/>
              <a:t>кредитів</a:t>
            </a:r>
            <a:r>
              <a:rPr lang="ru-RU" dirty="0" smtClean="0"/>
              <a:t> </a:t>
            </a:r>
            <a:r>
              <a:rPr lang="ru-RU" dirty="0" err="1" smtClean="0"/>
              <a:t>рефінансування</a:t>
            </a:r>
            <a:r>
              <a:rPr lang="ru-RU" dirty="0" smtClean="0"/>
              <a:t>, </a:t>
            </a:r>
            <a:r>
              <a:rPr lang="ru-RU" dirty="0" err="1" smtClean="0"/>
              <a:t>облікова</a:t>
            </a:r>
            <a:r>
              <a:rPr lang="ru-RU" dirty="0" smtClean="0"/>
              <a:t> ставка </a:t>
            </a:r>
            <a:r>
              <a:rPr lang="ru-RU" dirty="0" err="1" smtClean="0"/>
              <a:t>мінус</a:t>
            </a:r>
            <a:r>
              <a:rPr lang="ru-RU" dirty="0" smtClean="0"/>
              <a:t> 1 </a:t>
            </a:r>
            <a:r>
              <a:rPr lang="ru-RU" dirty="0" err="1" smtClean="0"/>
              <a:t>п.п</a:t>
            </a:r>
            <a:r>
              <a:rPr lang="ru-RU" dirty="0" smtClean="0"/>
              <a:t>. – для </a:t>
            </a:r>
            <a:r>
              <a:rPr lang="ru-RU" dirty="0" err="1" smtClean="0"/>
              <a:t>депозитних</a:t>
            </a:r>
            <a:r>
              <a:rPr lang="ru-RU" dirty="0" smtClean="0"/>
              <a:t> </a:t>
            </a:r>
            <a:r>
              <a:rPr lang="ru-RU" dirty="0" err="1" smtClean="0"/>
              <a:t>сертифікатів</a:t>
            </a:r>
            <a:r>
              <a:rPr lang="ru-RU" dirty="0" smtClean="0"/>
              <a:t>. </a:t>
            </a:r>
            <a:r>
              <a:rPr lang="ru-RU" dirty="0" err="1" smtClean="0"/>
              <a:t>Цей</a:t>
            </a:r>
            <a:r>
              <a:rPr lang="ru-RU" dirty="0" smtClean="0"/>
              <a:t> коридор </a:t>
            </a:r>
            <a:r>
              <a:rPr lang="ru-RU" dirty="0" err="1" smtClean="0"/>
              <a:t>обмежує</a:t>
            </a:r>
            <a:r>
              <a:rPr lang="ru-RU" dirty="0" smtClean="0"/>
              <a:t> </a:t>
            </a:r>
            <a:r>
              <a:rPr lang="ru-RU" dirty="0" err="1" smtClean="0"/>
              <a:t>коливання</a:t>
            </a:r>
            <a:r>
              <a:rPr lang="ru-RU" dirty="0" smtClean="0"/>
              <a:t> </a:t>
            </a:r>
            <a:r>
              <a:rPr lang="ru-RU" dirty="0" err="1" smtClean="0"/>
              <a:t>процентних</a:t>
            </a:r>
            <a:r>
              <a:rPr lang="ru-RU" dirty="0" smtClean="0"/>
              <a:t> ставок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облікової</a:t>
            </a:r>
            <a:r>
              <a:rPr lang="ru-RU" dirty="0" smtClean="0"/>
              <a:t> ставки. При нормальному </a:t>
            </a:r>
            <a:r>
              <a:rPr lang="ru-RU" dirty="0" err="1" smtClean="0"/>
              <a:t>функціонуванні</a:t>
            </a:r>
            <a:r>
              <a:rPr lang="ru-RU" dirty="0" smtClean="0"/>
              <a:t> </a:t>
            </a:r>
            <a:r>
              <a:rPr lang="ru-RU" dirty="0" err="1" smtClean="0"/>
              <a:t>банківської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банки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економічного</a:t>
            </a:r>
            <a:r>
              <a:rPr lang="ru-RU" dirty="0" smtClean="0"/>
              <a:t> </a:t>
            </a:r>
            <a:r>
              <a:rPr lang="ru-RU" dirty="0" err="1" smtClean="0"/>
              <a:t>сенсу</a:t>
            </a:r>
            <a:r>
              <a:rPr lang="ru-RU" dirty="0" smtClean="0"/>
              <a:t> </a:t>
            </a:r>
            <a:r>
              <a:rPr lang="ru-RU" dirty="0" err="1" smtClean="0"/>
              <a:t>проводити</a:t>
            </a:r>
            <a:r>
              <a:rPr lang="ru-RU" dirty="0" smtClean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 на </a:t>
            </a:r>
            <a:r>
              <a:rPr lang="ru-RU" dirty="0" err="1" smtClean="0"/>
              <a:t>міжбанківському</a:t>
            </a:r>
            <a:r>
              <a:rPr lang="ru-RU" dirty="0" smtClean="0"/>
              <a:t> ринку поза межами коридору.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520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63773"/>
            <a:ext cx="9608023" cy="6414448"/>
          </a:xfrm>
        </p:spPr>
        <p:txBody>
          <a:bodyPr/>
          <a:lstStyle/>
          <a:p>
            <a:pPr fontAlgn="base"/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dirty="0" err="1">
                <a:hlinkClick r:id="rId2"/>
              </a:rPr>
              <a:t>Стратегії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монетарної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політики</a:t>
            </a:r>
            <a:r>
              <a:rPr lang="ru-RU" dirty="0">
                <a:hlinkClick r:id="rId2"/>
              </a:rPr>
              <a:t> на 2016-2020 </a:t>
            </a:r>
            <a:r>
              <a:rPr lang="ru-RU" dirty="0" err="1">
                <a:hlinkClick r:id="rId2"/>
              </a:rPr>
              <a:t>рр</a:t>
            </a:r>
            <a:r>
              <a:rPr lang="ru-RU" dirty="0">
                <a:hlinkClick r:id="rId2"/>
              </a:rPr>
              <a:t>.</a:t>
            </a:r>
            <a:r>
              <a:rPr lang="ru-RU" dirty="0"/>
              <a:t> НБУ </a:t>
            </a:r>
            <a:r>
              <a:rPr lang="ru-RU" dirty="0" err="1"/>
              <a:t>перейшов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де-факто </a:t>
            </a:r>
            <a:r>
              <a:rPr lang="ru-RU" dirty="0" err="1"/>
              <a:t>фіксованого</a:t>
            </a:r>
            <a:r>
              <a:rPr lang="ru-RU" dirty="0"/>
              <a:t> курсу до  режиму </a:t>
            </a:r>
            <a:r>
              <a:rPr lang="ru-RU" dirty="0" err="1"/>
              <a:t>таргетування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публічному</a:t>
            </a:r>
            <a:r>
              <a:rPr lang="ru-RU" dirty="0"/>
              <a:t> </a:t>
            </a:r>
            <a:r>
              <a:rPr lang="ru-RU" dirty="0" err="1"/>
              <a:t>оголошенні</a:t>
            </a:r>
            <a:r>
              <a:rPr lang="ru-RU" dirty="0"/>
              <a:t> </a:t>
            </a:r>
            <a:r>
              <a:rPr lang="ru-RU" dirty="0" err="1"/>
              <a:t>кількісних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з </a:t>
            </a:r>
            <a:r>
              <a:rPr lang="ru-RU" dirty="0" err="1"/>
              <a:t>інфляції</a:t>
            </a:r>
            <a:r>
              <a:rPr lang="ru-RU" dirty="0"/>
              <a:t> та </a:t>
            </a:r>
            <a:r>
              <a:rPr lang="ru-RU" dirty="0" err="1"/>
              <a:t>зобов’язанні</a:t>
            </a:r>
            <a:r>
              <a:rPr lang="ru-RU" dirty="0"/>
              <a:t> центрального банку </a:t>
            </a:r>
            <a:r>
              <a:rPr lang="ru-RU" dirty="0" err="1"/>
              <a:t>досягати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середньострокового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. Але у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немає</a:t>
            </a:r>
            <a:r>
              <a:rPr lang="ru-RU" dirty="0"/>
              <a:t> прав </a:t>
            </a:r>
            <a:r>
              <a:rPr lang="ru-RU" dirty="0" err="1"/>
              <a:t>встановлювати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 та </a:t>
            </a:r>
            <a:r>
              <a:rPr lang="ru-RU" dirty="0" err="1"/>
              <a:t>послуги</a:t>
            </a:r>
            <a:r>
              <a:rPr lang="ru-RU" dirty="0"/>
              <a:t>. </a:t>
            </a:r>
            <a:r>
              <a:rPr lang="ru-RU" dirty="0" err="1"/>
              <a:t>Яким</a:t>
            </a:r>
            <a:r>
              <a:rPr lang="ru-RU" dirty="0"/>
              <a:t> же чином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інфляцію</a:t>
            </a:r>
            <a:r>
              <a:rPr lang="ru-RU" dirty="0"/>
              <a:t>?</a:t>
            </a:r>
          </a:p>
          <a:p>
            <a:pPr fontAlgn="base"/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центральні</a:t>
            </a:r>
            <a:r>
              <a:rPr lang="ru-RU" dirty="0"/>
              <a:t> банки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, є </a:t>
            </a:r>
            <a:r>
              <a:rPr lang="ru-RU" dirty="0" err="1"/>
              <a:t>ключова</a:t>
            </a:r>
            <a:r>
              <a:rPr lang="ru-RU" dirty="0"/>
              <a:t> </a:t>
            </a:r>
            <a:r>
              <a:rPr lang="ru-RU" dirty="0" err="1"/>
              <a:t>процентна</a:t>
            </a:r>
            <a:r>
              <a:rPr lang="ru-RU" dirty="0"/>
              <a:t> ставка. Для НБУ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облікова</a:t>
            </a:r>
            <a:r>
              <a:rPr lang="ru-RU" dirty="0"/>
              <a:t> ставка.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центробанки</a:t>
            </a:r>
            <a:r>
              <a:rPr lang="ru-RU" dirty="0"/>
              <a:t> регулярно на </a:t>
            </a:r>
            <a:r>
              <a:rPr lang="ru-RU" dirty="0" err="1"/>
              <a:t>визначену</a:t>
            </a:r>
            <a:r>
              <a:rPr lang="ru-RU" dirty="0"/>
              <a:t> дату </a:t>
            </a:r>
            <a:r>
              <a:rPr lang="ru-RU" dirty="0" err="1"/>
              <a:t>ухвалюють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</a:t>
            </a:r>
            <a:r>
              <a:rPr lang="ru-RU" dirty="0" err="1"/>
              <a:t>ключової</a:t>
            </a:r>
            <a:r>
              <a:rPr lang="ru-RU" dirty="0"/>
              <a:t> ставки (</a:t>
            </a:r>
            <a:r>
              <a:rPr lang="ru-RU" dirty="0" err="1"/>
              <a:t>залишити</a:t>
            </a:r>
            <a:r>
              <a:rPr lang="ru-RU" dirty="0"/>
              <a:t> без </a:t>
            </a:r>
            <a:r>
              <a:rPr lang="ru-RU" dirty="0" err="1"/>
              <a:t>змін</a:t>
            </a:r>
            <a:r>
              <a:rPr lang="ru-RU" dirty="0"/>
              <a:t>,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знизити</a:t>
            </a:r>
            <a:r>
              <a:rPr lang="ru-RU" dirty="0"/>
              <a:t>).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облікової</a:t>
            </a:r>
            <a:r>
              <a:rPr lang="ru-RU" dirty="0"/>
              <a:t> ставки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опублікованого</a:t>
            </a:r>
            <a:r>
              <a:rPr lang="ru-RU" dirty="0"/>
              <a:t> </a:t>
            </a:r>
            <a:r>
              <a:rPr lang="ru-RU" dirty="0" err="1"/>
              <a:t>заздалегідь</a:t>
            </a:r>
            <a:r>
              <a:rPr lang="ru-RU" dirty="0"/>
              <a:t> </a:t>
            </a:r>
            <a:r>
              <a:rPr lang="ru-RU" dirty="0" err="1">
                <a:hlinkClick r:id="rId3"/>
              </a:rPr>
              <a:t>графіку</a:t>
            </a:r>
            <a:r>
              <a:rPr lang="ru-RU" dirty="0">
                <a:hlinkClick r:id="rId3"/>
              </a:rPr>
              <a:t> і </a:t>
            </a:r>
            <a:r>
              <a:rPr lang="ru-RU" dirty="0" err="1">
                <a:hlinkClick r:id="rId3"/>
              </a:rPr>
              <a:t>оголошує</a:t>
            </a:r>
            <a:r>
              <a:rPr lang="ru-RU" dirty="0">
                <a:hlinkClick r:id="rId3"/>
              </a:rPr>
              <a:t> на </a:t>
            </a:r>
            <a:r>
              <a:rPr lang="ru-RU" dirty="0" err="1">
                <a:hlinkClick r:id="rId3"/>
              </a:rPr>
              <a:t>прес-брифінгу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проводиться в той же день о 14:00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засідання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Як правило, кожного року проводиться </a:t>
            </a:r>
            <a:r>
              <a:rPr lang="ru-RU" dirty="0" err="1"/>
              <a:t>вісім</a:t>
            </a:r>
            <a:r>
              <a:rPr lang="ru-RU" dirty="0"/>
              <a:t> таких </a:t>
            </a:r>
            <a:r>
              <a:rPr lang="ru-RU" dirty="0" err="1"/>
              <a:t>засідань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00589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4843"/>
            <a:ext cx="8596668" cy="568652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r>
              <a:rPr lang="ru-RU" dirty="0" err="1"/>
              <a:t>Процентний</a:t>
            </a:r>
            <a:r>
              <a:rPr lang="ru-RU" dirty="0"/>
              <a:t> канал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трансмісії</a:t>
            </a:r>
            <a:r>
              <a:rPr lang="ru-RU" dirty="0"/>
              <a:t> </a:t>
            </a:r>
            <a:r>
              <a:rPr lang="ru-RU" dirty="0" err="1"/>
              <a:t>традиційно</a:t>
            </a:r>
            <a:r>
              <a:rPr lang="ru-RU" dirty="0"/>
              <a:t>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каналом </a:t>
            </a:r>
            <a:r>
              <a:rPr lang="ru-RU" dirty="0" err="1"/>
              <a:t>передавального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і </a:t>
            </a:r>
            <a:r>
              <a:rPr lang="ru-RU" dirty="0" err="1"/>
              <a:t>описує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центрального банку на </a:t>
            </a:r>
            <a:r>
              <a:rPr lang="ru-RU" dirty="0" err="1"/>
              <a:t>економіку</a:t>
            </a:r>
            <a:r>
              <a:rPr lang="ru-RU" dirty="0"/>
              <a:t> через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процентних</a:t>
            </a:r>
            <a:r>
              <a:rPr lang="ru-RU" dirty="0"/>
              <a:t> ставок. 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каналу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 через </a:t>
            </a:r>
            <a:r>
              <a:rPr lang="ru-RU" dirty="0" err="1"/>
              <a:t>офіційну</a:t>
            </a:r>
            <a:r>
              <a:rPr lang="ru-RU" dirty="0"/>
              <a:t> </a:t>
            </a:r>
            <a:r>
              <a:rPr lang="ru-RU" dirty="0" err="1"/>
              <a:t>облікову</a:t>
            </a:r>
            <a:r>
              <a:rPr lang="ru-RU" dirty="0"/>
              <a:t> ставку, прямо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короткострокові</a:t>
            </a:r>
            <a:r>
              <a:rPr lang="ru-RU" dirty="0"/>
              <a:t> ставки на </a:t>
            </a:r>
            <a:r>
              <a:rPr lang="ru-RU" dirty="0" err="1"/>
              <a:t>фінансовому</a:t>
            </a:r>
            <a:r>
              <a:rPr lang="ru-RU" dirty="0"/>
              <a:t> ринку і через </a:t>
            </a:r>
            <a:r>
              <a:rPr lang="ru-RU" dirty="0" err="1"/>
              <a:t>криву</a:t>
            </a:r>
            <a:r>
              <a:rPr lang="ru-RU" dirty="0"/>
              <a:t> </a:t>
            </a:r>
            <a:r>
              <a:rPr lang="ru-RU" dirty="0" err="1"/>
              <a:t>дохідності</a:t>
            </a:r>
            <a:r>
              <a:rPr lang="ru-RU" dirty="0"/>
              <a:t> - на </a:t>
            </a:r>
            <a:r>
              <a:rPr lang="ru-RU" dirty="0" err="1"/>
              <a:t>довгострокові</a:t>
            </a:r>
            <a:r>
              <a:rPr lang="ru-RU" dirty="0"/>
              <a:t>. З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/>
              <a:t>часовим</a:t>
            </a:r>
            <a:r>
              <a:rPr lang="ru-RU" dirty="0"/>
              <a:t> лагом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на ставки </a:t>
            </a:r>
            <a:r>
              <a:rPr lang="ru-RU" dirty="0" err="1"/>
              <a:t>комерційних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для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інтенсивність</a:t>
            </a:r>
            <a:r>
              <a:rPr lang="ru-RU" dirty="0"/>
              <a:t>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сегментами </a:t>
            </a:r>
            <a:r>
              <a:rPr lang="ru-RU" dirty="0" err="1"/>
              <a:t>фінансового</a:t>
            </a:r>
            <a:r>
              <a:rPr lang="ru-RU" dirty="0"/>
              <a:t> ринку, </a:t>
            </a:r>
            <a:r>
              <a:rPr lang="ru-RU" dirty="0" err="1"/>
              <a:t>заощадження</a:t>
            </a:r>
            <a:r>
              <a:rPr lang="ru-RU" dirty="0"/>
              <a:t>, </a:t>
            </a:r>
            <a:r>
              <a:rPr lang="ru-RU" dirty="0" err="1"/>
              <a:t>інвестиції</a:t>
            </a:r>
            <a:r>
              <a:rPr lang="ru-RU" dirty="0"/>
              <a:t>, </a:t>
            </a:r>
            <a:r>
              <a:rPr lang="ru-RU" dirty="0" err="1"/>
              <a:t>споживання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на </a:t>
            </a:r>
            <a:r>
              <a:rPr lang="ru-RU" dirty="0" err="1"/>
              <a:t>зміну</a:t>
            </a:r>
            <a:r>
              <a:rPr lang="ru-RU" dirty="0"/>
              <a:t> </a:t>
            </a:r>
            <a:r>
              <a:rPr lang="ru-RU" dirty="0" err="1"/>
              <a:t>сукупних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і </a:t>
            </a:r>
            <a:r>
              <a:rPr lang="ru-RU" dirty="0" err="1"/>
              <a:t>попиту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 - і на </a:t>
            </a:r>
            <a:r>
              <a:rPr lang="ru-RU" dirty="0" err="1"/>
              <a:t>інфляцію</a:t>
            </a:r>
            <a:r>
              <a:rPr lang="ru-RU" dirty="0"/>
              <a:t>, </a:t>
            </a:r>
            <a:r>
              <a:rPr lang="ru-RU" dirty="0" err="1"/>
              <a:t>темпи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та </a:t>
            </a:r>
            <a:r>
              <a:rPr lang="ru-RU" dirty="0" err="1"/>
              <a:t>зайнятість</a:t>
            </a:r>
            <a:r>
              <a:rPr lang="ru-RU" dirty="0"/>
              <a:t>.</a:t>
            </a:r>
          </a:p>
          <a:p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процентної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центрального банку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внутрішній</a:t>
            </a:r>
            <a:r>
              <a:rPr lang="ru-RU" dirty="0"/>
              <a:t> і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аспекти</a:t>
            </a:r>
            <a:r>
              <a:rPr lang="ru-RU" dirty="0"/>
              <a:t>. </a:t>
            </a:r>
            <a:r>
              <a:rPr lang="ru-RU" dirty="0" err="1"/>
              <a:t>Внутрішній</a:t>
            </a:r>
            <a:r>
              <a:rPr lang="ru-RU" dirty="0"/>
              <a:t> аспект </a:t>
            </a:r>
            <a:r>
              <a:rPr lang="ru-RU" dirty="0" err="1"/>
              <a:t>пов’язаний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на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сукупної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, </a:t>
            </a:r>
            <a:r>
              <a:rPr lang="ru-RU" dirty="0" err="1"/>
              <a:t>інфляцію</a:t>
            </a:r>
            <a:r>
              <a:rPr lang="ru-RU" dirty="0"/>
              <a:t>, </a:t>
            </a:r>
            <a:r>
              <a:rPr lang="ru-RU" dirty="0" err="1"/>
              <a:t>внутрішні</a:t>
            </a:r>
            <a:r>
              <a:rPr lang="ru-RU" dirty="0"/>
              <a:t> </a:t>
            </a:r>
            <a:r>
              <a:rPr lang="ru-RU" dirty="0" err="1"/>
              <a:t>кредити</a:t>
            </a:r>
            <a:r>
              <a:rPr lang="ru-RU" dirty="0"/>
              <a:t> та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. </a:t>
            </a:r>
            <a:r>
              <a:rPr lang="ru-RU" dirty="0" err="1"/>
              <a:t>Зовнішній</a:t>
            </a:r>
            <a:r>
              <a:rPr lang="ru-RU" dirty="0"/>
              <a:t> аспект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динаміку</a:t>
            </a:r>
            <a:r>
              <a:rPr lang="ru-RU" dirty="0"/>
              <a:t> валютного курсу і стан </a:t>
            </a:r>
            <a:r>
              <a:rPr lang="ru-RU" dirty="0" err="1"/>
              <a:t>платіжного</a:t>
            </a:r>
            <a:r>
              <a:rPr lang="ru-RU" dirty="0"/>
              <a:t> балансу.</a:t>
            </a:r>
          </a:p>
        </p:txBody>
      </p:sp>
    </p:spTree>
    <p:extLst>
      <p:ext uri="{BB962C8B-B14F-4D97-AF65-F5344CB8AC3E}">
        <p14:creationId xmlns:p14="http://schemas.microsoft.com/office/powerpoint/2010/main" val="2182484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842" y="0"/>
            <a:ext cx="64664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41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63773"/>
            <a:ext cx="9608023" cy="64144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8.1. Загальні засади монетарної політики та роль валютної політики в її ефективності</a:t>
            </a:r>
          </a:p>
          <a:p>
            <a:pPr marL="0" indent="0">
              <a:buNone/>
            </a:pPr>
            <a:r>
              <a:rPr lang="ru-RU" sz="2000" b="1" dirty="0" err="1" smtClean="0">
                <a:latin typeface="Times New Roman" panose="02020603050405020304" pitchFamily="18" charset="0"/>
              </a:rPr>
              <a:t>Монетарна</a:t>
            </a:r>
            <a:r>
              <a:rPr lang="ru-RU" sz="2000" b="1" dirty="0" smtClean="0">
                <a:latin typeface="Times New Roman" panose="02020603050405020304" pitchFamily="18" charset="0"/>
              </a:rPr>
              <a:t> (</a:t>
            </a:r>
            <a:r>
              <a:rPr lang="ru-RU" sz="2000" b="1" dirty="0" err="1" smtClean="0">
                <a:latin typeface="Times New Roman" panose="02020603050405020304" pitchFamily="18" charset="0"/>
              </a:rPr>
              <a:t>грошово-кредитна</a:t>
            </a:r>
            <a:r>
              <a:rPr lang="ru-RU" sz="2000" b="1" dirty="0" smtClean="0">
                <a:latin typeface="Times New Roman" panose="02020603050405020304" pitchFamily="18" charset="0"/>
              </a:rPr>
              <a:t>) </a:t>
            </a:r>
            <a:r>
              <a:rPr lang="ru-RU" sz="2000" b="1" dirty="0" err="1" smtClean="0">
                <a:latin typeface="Times New Roman" panose="02020603050405020304" pitchFamily="18" charset="0"/>
              </a:rPr>
              <a:t>політика</a:t>
            </a:r>
            <a:r>
              <a:rPr lang="ru-RU" sz="2000" dirty="0" smtClean="0">
                <a:latin typeface="Times New Roman" panose="02020603050405020304" pitchFamily="18" charset="0"/>
              </a:rPr>
              <a:t> - </a:t>
            </a:r>
            <a:r>
              <a:rPr lang="ru-RU" sz="2000" dirty="0" err="1" smtClean="0">
                <a:latin typeface="Times New Roman" panose="02020603050405020304" pitchFamily="18" charset="0"/>
              </a:rPr>
              <a:t>це</a:t>
            </a:r>
            <a:r>
              <a:rPr lang="ru-RU" sz="2000" dirty="0" smtClean="0">
                <a:latin typeface="Times New Roman" panose="02020603050405020304" pitchFamily="18" charset="0"/>
              </a:rPr>
              <a:t> комплекс </a:t>
            </a:r>
            <a:r>
              <a:rPr lang="ru-RU" sz="2000" dirty="0" err="1" smtClean="0">
                <a:latin typeface="Times New Roman" panose="02020603050405020304" pitchFamily="18" charset="0"/>
              </a:rPr>
              <a:t>заходів</a:t>
            </a:r>
            <a:r>
              <a:rPr lang="ru-RU" sz="2000" dirty="0" smtClean="0">
                <a:latin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</a:rPr>
              <a:t>які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здійснює</a:t>
            </a:r>
            <a:r>
              <a:rPr lang="ru-RU" sz="2000" dirty="0" smtClean="0">
                <a:latin typeface="Times New Roman" panose="02020603050405020304" pitchFamily="18" charset="0"/>
              </a:rPr>
              <a:t> держава в </a:t>
            </a:r>
            <a:r>
              <a:rPr lang="ru-RU" sz="2000" dirty="0" err="1" smtClean="0">
                <a:latin typeface="Times New Roman" panose="02020603050405020304" pitchFamily="18" charset="0"/>
              </a:rPr>
              <a:t>особі</a:t>
            </a:r>
            <a:r>
              <a:rPr lang="ru-RU" sz="2000" dirty="0" smtClean="0">
                <a:latin typeface="Times New Roman" panose="02020603050405020304" pitchFamily="18" charset="0"/>
              </a:rPr>
              <a:t> центрального банку у </a:t>
            </a:r>
            <a:r>
              <a:rPr lang="ru-RU" sz="2000" dirty="0" err="1" smtClean="0">
                <a:latin typeface="Times New Roman" panose="02020603050405020304" pitchFamily="18" charset="0"/>
              </a:rPr>
              <a:t>сфері</a:t>
            </a:r>
            <a:r>
              <a:rPr lang="ru-RU" sz="2000" dirty="0" smtClean="0">
                <a:latin typeface="Times New Roman" panose="02020603050405020304" pitchFamily="18" charset="0"/>
              </a:rPr>
              <a:t> грошового та </a:t>
            </a:r>
            <a:r>
              <a:rPr lang="ru-RU" sz="2000" dirty="0" err="1" smtClean="0">
                <a:latin typeface="Times New Roman" panose="02020603050405020304" pitchFamily="18" charset="0"/>
              </a:rPr>
              <a:t>фінансово</a:t>
            </a:r>
            <a:r>
              <a:rPr lang="ru-RU" sz="2000" dirty="0" smtClean="0">
                <a:latin typeface="Times New Roman" panose="02020603050405020304" pitchFamily="18" charset="0"/>
              </a:rPr>
              <a:t>-кредитного </a:t>
            </a:r>
            <a:r>
              <a:rPr lang="ru-RU" sz="2000" dirty="0" err="1" smtClean="0">
                <a:latin typeface="Times New Roman" panose="02020603050405020304" pitchFamily="18" charset="0"/>
              </a:rPr>
              <a:t>секторів</a:t>
            </a:r>
            <a:r>
              <a:rPr lang="ru-RU" sz="2000" dirty="0" smtClean="0">
                <a:latin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</a:rPr>
              <a:t>спрямованих</a:t>
            </a:r>
            <a:r>
              <a:rPr lang="ru-RU" sz="2000" dirty="0" smtClean="0">
                <a:latin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</a:rPr>
              <a:t>досягнення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визначених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стратегічних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цілей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економічного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розвитку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країни</a:t>
            </a:r>
            <a:r>
              <a:rPr lang="ru-RU" sz="2000" dirty="0" smtClean="0">
                <a:latin typeface="Times New Roman" panose="02020603050405020304" pitchFamily="18" charset="0"/>
              </a:rPr>
              <a:t>. </a:t>
            </a:r>
            <a:r>
              <a:rPr lang="ru-RU" sz="2000" dirty="0" err="1" smtClean="0">
                <a:latin typeface="Times New Roman" panose="02020603050405020304" pitchFamily="18" charset="0"/>
              </a:rPr>
              <a:t>Стратегічні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цілі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монетарної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політики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можуть</a:t>
            </a:r>
            <a:r>
              <a:rPr lang="ru-RU" sz="2000" dirty="0" smtClean="0">
                <a:latin typeface="Times New Roman" panose="02020603050405020304" pitchFamily="18" charset="0"/>
              </a:rPr>
              <a:t> бути </a:t>
            </a:r>
            <a:r>
              <a:rPr lang="ru-RU" sz="2000" dirty="0" err="1" smtClean="0">
                <a:latin typeface="Times New Roman" panose="02020603050405020304" pitchFamily="18" charset="0"/>
              </a:rPr>
              <a:t>орієнтовані</a:t>
            </a:r>
            <a:r>
              <a:rPr lang="ru-RU" sz="2000" dirty="0" smtClean="0">
                <a:latin typeface="Times New Roman" panose="02020603050405020304" pitchFamily="18" charset="0"/>
              </a:rPr>
              <a:t> на:</a:t>
            </a:r>
          </a:p>
          <a:p>
            <a:r>
              <a:rPr lang="ru-RU" sz="2000" dirty="0" smtClean="0">
                <a:latin typeface="Times New Roman" panose="02020603050405020304" pitchFamily="18" charset="0"/>
              </a:rPr>
              <a:t>1)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підтримання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низьких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темпів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інфляції</a:t>
            </a:r>
            <a:r>
              <a:rPr lang="ru-RU" sz="2000" i="1" dirty="0" smtClean="0">
                <a:latin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</a:rPr>
              <a:t>обов’язковою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умовою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підтримання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макроекономічної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рівноваги</a:t>
            </a:r>
            <a:r>
              <a:rPr lang="ru-RU" sz="2000" dirty="0" smtClean="0">
                <a:latin typeface="Times New Roman" panose="02020603050405020304" pitchFamily="18" charset="0"/>
              </a:rPr>
              <a:t> в </a:t>
            </a:r>
            <a:r>
              <a:rPr lang="ru-RU" sz="2000" dirty="0" err="1" smtClean="0">
                <a:latin typeface="Times New Roman" panose="02020603050405020304" pitchFamily="18" charset="0"/>
              </a:rPr>
              <a:t>економіці</a:t>
            </a:r>
            <a:r>
              <a:rPr lang="ru-RU" sz="2000" dirty="0" smtClean="0">
                <a:latin typeface="Times New Roman" panose="02020603050405020304" pitchFamily="18" charset="0"/>
              </a:rPr>
              <a:t> і стану </a:t>
            </a:r>
            <a:r>
              <a:rPr lang="ru-RU" sz="2000" dirty="0" err="1" smtClean="0">
                <a:latin typeface="Times New Roman" panose="02020603050405020304" pitchFamily="18" charset="0"/>
              </a:rPr>
              <a:t>визначеності</a:t>
            </a:r>
            <a:r>
              <a:rPr lang="ru-RU" sz="2000" dirty="0" smtClean="0">
                <a:latin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</a:rPr>
              <a:t>всіх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економічних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агентів</a:t>
            </a:r>
            <a:r>
              <a:rPr lang="ru-RU" sz="2000" dirty="0" smtClean="0">
                <a:latin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</a:rPr>
              <a:t>оскільки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стійкість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грошової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одиниці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забезпечує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можливості</a:t>
            </a:r>
            <a:r>
              <a:rPr lang="ru-RU" sz="2000" dirty="0" smtClean="0">
                <a:latin typeface="Times New Roman" panose="02020603050405020304" pitchFamily="18" charset="0"/>
              </a:rPr>
              <a:t> для </a:t>
            </a:r>
            <a:r>
              <a:rPr lang="ru-RU" sz="2000" dirty="0" err="1" smtClean="0">
                <a:latin typeface="Times New Roman" panose="02020603050405020304" pitchFamily="18" charset="0"/>
              </a:rPr>
              <a:t>довгострокових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заощаджень</a:t>
            </a:r>
            <a:r>
              <a:rPr lang="ru-RU" sz="2000" dirty="0" smtClean="0">
                <a:latin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</a:rPr>
              <a:t>інвестицій</a:t>
            </a:r>
            <a:r>
              <a:rPr lang="ru-RU" sz="2000" dirty="0" smtClean="0"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</a:rPr>
              <a:t>2)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забезпечення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стабільності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національної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валюти</a:t>
            </a:r>
            <a:r>
              <a:rPr lang="ru-RU" sz="2000" i="1" dirty="0" smtClean="0">
                <a:latin typeface="Times New Roman" panose="02020603050405020304" pitchFamily="18" charset="0"/>
              </a:rPr>
              <a:t> в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плані</a:t>
            </a:r>
            <a:r>
              <a:rPr lang="ru-RU" sz="2000" i="1" dirty="0" smtClean="0">
                <a:latin typeface="Times New Roman" panose="02020603050405020304" pitchFamily="18" charset="0"/>
              </a:rPr>
              <a:t> курсового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співвідношення</a:t>
            </a:r>
            <a:r>
              <a:rPr lang="ru-RU" sz="2000" i="1" dirty="0" smtClean="0">
                <a:latin typeface="Times New Roman" panose="02020603050405020304" pitchFamily="18" charset="0"/>
              </a:rPr>
              <a:t> з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іншими</a:t>
            </a:r>
            <a:r>
              <a:rPr lang="ru-RU" sz="2000" i="1" dirty="0" smtClean="0">
                <a:latin typeface="Times New Roman" panose="02020603050405020304" pitchFamily="18" charset="0"/>
              </a:rPr>
              <a:t> валютами, </a:t>
            </a:r>
            <a:r>
              <a:rPr lang="ru-RU" sz="2000" dirty="0" err="1" smtClean="0">
                <a:latin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</a:rPr>
              <a:t> є </a:t>
            </a:r>
            <a:r>
              <a:rPr lang="ru-RU" sz="2000" dirty="0" err="1" smtClean="0">
                <a:latin typeface="Times New Roman" panose="02020603050405020304" pitchFamily="18" charset="0"/>
              </a:rPr>
              <a:t>обов’язковою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умовою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підтримання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довіри</a:t>
            </a:r>
            <a:r>
              <a:rPr lang="ru-RU" sz="2000" dirty="0" smtClean="0">
                <a:latin typeface="Times New Roman" panose="02020603050405020304" pitchFamily="18" charset="0"/>
              </a:rPr>
              <a:t> до </a:t>
            </a:r>
            <a:r>
              <a:rPr lang="ru-RU" sz="2000" dirty="0" err="1" smtClean="0">
                <a:latin typeface="Times New Roman" panose="02020603050405020304" pitchFamily="18" charset="0"/>
              </a:rPr>
              <a:t>неї</a:t>
            </a:r>
            <a:r>
              <a:rPr lang="ru-RU" sz="2000" dirty="0" smtClean="0">
                <a:latin typeface="Times New Roman" panose="02020603050405020304" pitchFamily="18" charset="0"/>
              </a:rPr>
              <a:t> з боку </a:t>
            </a:r>
            <a:r>
              <a:rPr lang="ru-RU" sz="2000" dirty="0" err="1" smtClean="0">
                <a:latin typeface="Times New Roman" panose="02020603050405020304" pitchFamily="18" charset="0"/>
              </a:rPr>
              <a:t>національного</a:t>
            </a:r>
            <a:r>
              <a:rPr lang="ru-RU" sz="2000" dirty="0" smtClean="0">
                <a:latin typeface="Times New Roman" panose="02020603050405020304" pitchFamily="18" charset="0"/>
              </a:rPr>
              <a:t> та </a:t>
            </a:r>
            <a:r>
              <a:rPr lang="ru-RU" sz="2000" dirty="0" err="1" smtClean="0">
                <a:latin typeface="Times New Roman" panose="02020603050405020304" pitchFamily="18" charset="0"/>
              </a:rPr>
              <a:t>іноземного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бізнесу</a:t>
            </a:r>
            <a:r>
              <a:rPr lang="ru-RU" sz="2000" dirty="0" smtClean="0">
                <a:latin typeface="Times New Roman" panose="02020603050405020304" pitchFamily="18" charset="0"/>
              </a:rPr>
              <a:t>, а </a:t>
            </a:r>
            <a:r>
              <a:rPr lang="ru-RU" sz="2000" dirty="0" err="1" smtClean="0">
                <a:latin typeface="Times New Roman" panose="02020603050405020304" pitchFamily="18" charset="0"/>
              </a:rPr>
              <a:t>також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полегшення</a:t>
            </a:r>
            <a:r>
              <a:rPr lang="ru-RU" sz="2000" dirty="0" smtClean="0">
                <a:latin typeface="Times New Roman" panose="02020603050405020304" pitchFamily="18" charset="0"/>
              </a:rPr>
              <a:t> умов </a:t>
            </a:r>
            <a:r>
              <a:rPr lang="ru-RU" sz="2000" dirty="0" err="1" smtClean="0">
                <a:latin typeface="Times New Roman" panose="02020603050405020304" pitchFamily="18" charset="0"/>
              </a:rPr>
              <a:t>праці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суб’єктів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зовнішньоекономічної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діяльності</a:t>
            </a:r>
            <a:r>
              <a:rPr lang="ru-RU" sz="2000" dirty="0" smtClean="0">
                <a:latin typeface="Times New Roman" panose="02020603050405020304" pitchFamily="18" charset="0"/>
              </a:rPr>
              <a:t>, </a:t>
            </a:r>
            <a:r>
              <a:rPr lang="ru-RU" sz="2000" dirty="0" err="1" smtClean="0">
                <a:latin typeface="Times New Roman" panose="02020603050405020304" pitchFamily="18" charset="0"/>
              </a:rPr>
              <a:t>що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визначається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можливостями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її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кращого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планування</a:t>
            </a:r>
            <a:r>
              <a:rPr lang="ru-RU" sz="2000" dirty="0" smtClean="0">
                <a:latin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</a:rPr>
              <a:t>тривалу</a:t>
            </a:r>
            <a:r>
              <a:rPr lang="ru-RU" sz="2000" dirty="0" smtClean="0">
                <a:latin typeface="Times New Roman" panose="02020603050405020304" pitchFamily="18" charset="0"/>
              </a:rPr>
              <a:t> перспективу та </a:t>
            </a:r>
            <a:r>
              <a:rPr lang="ru-RU" sz="2000" dirty="0" err="1" smtClean="0">
                <a:latin typeface="Times New Roman" panose="02020603050405020304" pitchFamily="18" charset="0"/>
              </a:rPr>
              <a:t>укладення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довгострокових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контрактів</a:t>
            </a:r>
            <a:r>
              <a:rPr lang="ru-RU" sz="2000" dirty="0" smtClean="0"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</a:rPr>
              <a:t>3)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забезпечення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зовнішньоекономічної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рівноваги</a:t>
            </a:r>
            <a:r>
              <a:rPr lang="ru-RU" sz="2000" i="1" dirty="0" smtClean="0">
                <a:latin typeface="Times New Roman" panose="02020603050405020304" pitchFamily="18" charset="0"/>
              </a:rPr>
              <a:t> - </a:t>
            </a:r>
            <a:r>
              <a:rPr lang="ru-RU" sz="2000" dirty="0" err="1" smtClean="0">
                <a:latin typeface="Times New Roman" panose="02020603050405020304" pitchFamily="18" charset="0"/>
              </a:rPr>
              <a:t>підтримання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рівноваги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платіжного</a:t>
            </a:r>
            <a:r>
              <a:rPr lang="ru-RU" sz="2000" dirty="0" smtClean="0">
                <a:latin typeface="Times New Roman" panose="02020603050405020304" pitchFamily="18" charset="0"/>
              </a:rPr>
              <a:t> балансу, </a:t>
            </a:r>
            <a:r>
              <a:rPr lang="ru-RU" sz="2000" dirty="0" err="1" smtClean="0">
                <a:latin typeface="Times New Roman" panose="02020603050405020304" pitchFamily="18" charset="0"/>
              </a:rPr>
              <a:t>оскільки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діяльність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суб’єктів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господарювання</a:t>
            </a:r>
            <a:r>
              <a:rPr lang="ru-RU" sz="2000" dirty="0" smtClean="0">
                <a:latin typeface="Times New Roman" panose="02020603050405020304" pitchFamily="18" charset="0"/>
              </a:rPr>
              <a:t> на </a:t>
            </a:r>
            <a:r>
              <a:rPr lang="ru-RU" sz="2000" dirty="0" err="1" smtClean="0">
                <a:latin typeface="Times New Roman" panose="02020603050405020304" pitchFamily="18" charset="0"/>
              </a:rPr>
              <a:t>зовнішніх</a:t>
            </a:r>
            <a:r>
              <a:rPr lang="ru-RU" sz="2000" dirty="0" smtClean="0">
                <a:latin typeface="Times New Roman" panose="02020603050405020304" pitchFamily="18" charset="0"/>
              </a:rPr>
              <a:t> ринках і </a:t>
            </a:r>
            <a:r>
              <a:rPr lang="ru-RU" sz="2000" dirty="0" err="1" smtClean="0">
                <a:latin typeface="Times New Roman" panose="02020603050405020304" pitchFamily="18" charset="0"/>
              </a:rPr>
              <a:t>збалансування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грошових</a:t>
            </a:r>
            <a:r>
              <a:rPr lang="ru-RU" sz="2000" dirty="0" smtClean="0">
                <a:latin typeface="Times New Roman" panose="02020603050405020304" pitchFamily="18" charset="0"/>
              </a:rPr>
              <a:t> і </a:t>
            </a:r>
            <a:r>
              <a:rPr lang="ru-RU" sz="2000" dirty="0" err="1" smtClean="0">
                <a:latin typeface="Times New Roman" panose="02020603050405020304" pitchFamily="18" charset="0"/>
              </a:rPr>
              <a:t>товарних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потоків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країни</a:t>
            </a:r>
            <a:r>
              <a:rPr lang="ru-RU" sz="2000" dirty="0" smtClean="0">
                <a:latin typeface="Times New Roman" panose="02020603050405020304" pitchFamily="18" charset="0"/>
              </a:rPr>
              <a:t> як </a:t>
            </a:r>
            <a:r>
              <a:rPr lang="ru-RU" sz="2000" dirty="0" err="1" smtClean="0">
                <a:latin typeface="Times New Roman" panose="02020603050405020304" pitchFamily="18" charset="0"/>
              </a:rPr>
              <a:t>учасника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світового</a:t>
            </a:r>
            <a:r>
              <a:rPr lang="ru-RU" sz="2000" dirty="0" smtClean="0">
                <a:latin typeface="Times New Roman" panose="02020603050405020304" pitchFamily="18" charset="0"/>
              </a:rPr>
              <a:t> ринку є </a:t>
            </a:r>
            <a:r>
              <a:rPr lang="ru-RU" sz="2000" dirty="0" err="1" smtClean="0">
                <a:latin typeface="Times New Roman" panose="02020603050405020304" pitchFamily="18" charset="0"/>
              </a:rPr>
              <a:t>обов’язковою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умовою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стабільного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економічного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розвитку</a:t>
            </a:r>
            <a:r>
              <a:rPr lang="ru-RU" sz="2000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</a:rPr>
              <a:t>країни</a:t>
            </a:r>
            <a:r>
              <a:rPr lang="ru-RU" sz="2000" dirty="0" smtClean="0">
                <a:latin typeface="Times New Roman" panose="02020603050405020304" pitchFamily="18" charset="0"/>
              </a:rPr>
              <a:t>;</a:t>
            </a:r>
          </a:p>
          <a:p>
            <a:r>
              <a:rPr lang="ru-RU" sz="2000" dirty="0" smtClean="0">
                <a:latin typeface="Times New Roman" panose="02020603050405020304" pitchFamily="18" charset="0"/>
              </a:rPr>
              <a:t>4)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сприяння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високому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рівню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i="1" dirty="0" err="1" smtClean="0">
                <a:latin typeface="Times New Roman" panose="02020603050405020304" pitchFamily="18" charset="0"/>
              </a:rPr>
              <a:t>зайнятості</a:t>
            </a:r>
            <a:r>
              <a:rPr lang="ru-RU" sz="2000" i="1" dirty="0" smtClean="0">
                <a:latin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</a:rPr>
              <a:t>(</a:t>
            </a:r>
            <a:r>
              <a:rPr lang="ru-RU" sz="2000" dirty="0" err="1" smtClean="0">
                <a:latin typeface="Times New Roman" panose="02020603050405020304" pitchFamily="18" charset="0"/>
              </a:rPr>
              <a:t>наприклад</a:t>
            </a:r>
            <a:r>
              <a:rPr lang="ru-RU" sz="2000" dirty="0" smtClean="0">
                <a:latin typeface="Times New Roman" panose="02020603050405020304" pitchFamily="18" charset="0"/>
              </a:rPr>
              <a:t>, ФРС у США) та </a:t>
            </a:r>
            <a:r>
              <a:rPr lang="ru-RU" sz="2000" dirty="0" err="1" smtClean="0">
                <a:latin typeface="Times New Roman" panose="02020603050405020304" pitchFamily="18" charset="0"/>
              </a:rPr>
              <a:t>ін</a:t>
            </a:r>
            <a:r>
              <a:rPr lang="ru-RU" sz="2000" dirty="0" smtClean="0">
                <a:latin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503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6"/>
            <a:ext cx="9921922" cy="6373505"/>
          </a:xfrm>
        </p:spPr>
        <p:txBody>
          <a:bodyPr>
            <a:normAutofit/>
          </a:bodyPr>
          <a:lstStyle/>
          <a:p>
            <a:r>
              <a:rPr lang="uk-UA" dirty="0" smtClean="0"/>
              <a:t>8.3</a:t>
            </a:r>
            <a:r>
              <a:rPr lang="uk-UA" dirty="0"/>
              <a:t>. Поняття валютних інтервенції та порядок їх проведення НБУ</a:t>
            </a:r>
            <a:endParaRPr lang="ru-RU" dirty="0"/>
          </a:p>
          <a:p>
            <a:endParaRPr lang="ru-RU" dirty="0"/>
          </a:p>
          <a:p>
            <a:r>
              <a:rPr lang="ru-RU" dirty="0"/>
              <a:t>Каналом (</a:t>
            </a:r>
            <a:r>
              <a:rPr lang="ru-RU" dirty="0" err="1"/>
              <a:t>напрямом</a:t>
            </a:r>
            <a:r>
              <a:rPr lang="ru-RU" dirty="0"/>
              <a:t>)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є </a:t>
            </a:r>
            <a:r>
              <a:rPr lang="ru-RU" dirty="0" err="1"/>
              <a:t>валютна</a:t>
            </a:r>
            <a:r>
              <a:rPr lang="ru-RU" dirty="0"/>
              <a:t> </a:t>
            </a:r>
            <a:r>
              <a:rPr lang="ru-RU" dirty="0" err="1"/>
              <a:t>політика</a:t>
            </a:r>
            <a:r>
              <a:rPr lang="ru-RU" dirty="0"/>
              <a:t> (</a:t>
            </a:r>
            <a:r>
              <a:rPr lang="ru-RU" dirty="0" err="1"/>
              <a:t>валютний</a:t>
            </a:r>
            <a:r>
              <a:rPr lang="ru-RU" dirty="0"/>
              <a:t> канал </a:t>
            </a:r>
            <a:r>
              <a:rPr lang="ru-RU" dirty="0" err="1"/>
              <a:t>впливу</a:t>
            </a:r>
            <a:r>
              <a:rPr lang="ru-RU" dirty="0"/>
              <a:t>) - </a:t>
            </a:r>
            <a:r>
              <a:rPr lang="ru-RU" dirty="0" err="1"/>
              <a:t>регулювання</a:t>
            </a:r>
            <a:r>
              <a:rPr lang="ru-RU" dirty="0"/>
              <a:t> валютного курсу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шляхом </a:t>
            </a:r>
            <a:r>
              <a:rPr lang="ru-RU" dirty="0" err="1" smtClean="0"/>
              <a:t>проведення</a:t>
            </a:r>
            <a:r>
              <a:rPr lang="ru-RU" dirty="0" smtClean="0"/>
              <a:t> </a:t>
            </a:r>
            <a:r>
              <a:rPr lang="ru-RU" dirty="0" err="1" smtClean="0"/>
              <a:t>валютних</a:t>
            </a:r>
            <a:r>
              <a:rPr lang="ru-RU" dirty="0" smtClean="0"/>
              <a:t> </a:t>
            </a:r>
            <a:r>
              <a:rPr lang="ru-RU" dirty="0" err="1"/>
              <a:t>інтервенцій</a:t>
            </a:r>
            <a:r>
              <a:rPr lang="ru-RU" dirty="0"/>
              <a:t> на ринку (</a:t>
            </a:r>
            <a:r>
              <a:rPr lang="ru-RU" dirty="0" err="1"/>
              <a:t>купівлі</a:t>
            </a:r>
            <a:r>
              <a:rPr lang="ru-RU" dirty="0"/>
              <a:t>-продажу </a:t>
            </a:r>
            <a:r>
              <a:rPr lang="ru-RU" dirty="0" err="1"/>
              <a:t>валюти</a:t>
            </a:r>
            <a:r>
              <a:rPr lang="ru-RU" dirty="0"/>
              <a:t>). </a:t>
            </a:r>
            <a:r>
              <a:rPr lang="ru-RU" dirty="0" err="1"/>
              <a:t>Інструментом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є </a:t>
            </a:r>
            <a:r>
              <a:rPr lang="ru-RU" dirty="0" err="1"/>
              <a:t>купівля</a:t>
            </a:r>
            <a:r>
              <a:rPr lang="ru-RU" dirty="0"/>
              <a:t>-продаж </a:t>
            </a:r>
            <a:r>
              <a:rPr lang="ru-RU" dirty="0" err="1"/>
              <a:t>валюти</a:t>
            </a:r>
            <a:r>
              <a:rPr lang="ru-RU" dirty="0"/>
              <a:t> на ринку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 smtClean="0"/>
              <a:t>Валютний</a:t>
            </a:r>
            <a:r>
              <a:rPr lang="ru-RU" dirty="0" smtClean="0"/>
              <a:t> </a:t>
            </a:r>
            <a:r>
              <a:rPr lang="ru-RU" dirty="0"/>
              <a:t>канал </a:t>
            </a:r>
            <a:r>
              <a:rPr lang="ru-RU" dirty="0" err="1"/>
              <a:t>відображає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на </a:t>
            </a:r>
            <a:r>
              <a:rPr lang="ru-RU" dirty="0" err="1"/>
              <a:t>зміну</a:t>
            </a:r>
            <a:r>
              <a:rPr lang="ru-RU" dirty="0"/>
              <a:t> курсу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через </a:t>
            </a:r>
            <a:r>
              <a:rPr lang="ru-RU" dirty="0" err="1"/>
              <a:t>сукупний</a:t>
            </a:r>
            <a:r>
              <a:rPr lang="ru-RU" dirty="0"/>
              <a:t> попит і </a:t>
            </a:r>
            <a:r>
              <a:rPr lang="ru-RU" dirty="0" err="1"/>
              <a:t>пропозицію</a:t>
            </a:r>
            <a:r>
              <a:rPr lang="ru-RU" dirty="0"/>
              <a:t>. </a:t>
            </a:r>
            <a:r>
              <a:rPr lang="ru-RU" dirty="0" err="1"/>
              <a:t>Зміна</a:t>
            </a:r>
            <a:r>
              <a:rPr lang="ru-RU" dirty="0"/>
              <a:t> курсу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сукупні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шляхами: через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відносних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і через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 smtClean="0"/>
              <a:t>.</a:t>
            </a:r>
          </a:p>
          <a:p>
            <a:r>
              <a:rPr lang="ru-RU" i="1" dirty="0" err="1" smtClean="0"/>
              <a:t>Прямий</a:t>
            </a:r>
            <a:r>
              <a:rPr lang="ru-RU" i="1" dirty="0" smtClean="0"/>
              <a:t> </a:t>
            </a:r>
            <a:r>
              <a:rPr lang="ru-RU" i="1" dirty="0" err="1"/>
              <a:t>ефект</a:t>
            </a:r>
            <a:r>
              <a:rPr lang="ru-RU" i="1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обмінного</a:t>
            </a:r>
            <a:r>
              <a:rPr lang="ru-RU" dirty="0"/>
              <a:t> курсу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пов’язаний</a:t>
            </a:r>
            <a:r>
              <a:rPr lang="ru-RU" dirty="0"/>
              <a:t> з </a:t>
            </a:r>
            <a:r>
              <a:rPr lang="ru-RU" dirty="0" err="1"/>
              <a:t>наявністю</a:t>
            </a:r>
            <a:r>
              <a:rPr lang="ru-RU" dirty="0"/>
              <a:t> в </a:t>
            </a:r>
            <a:r>
              <a:rPr lang="ru-RU" dirty="0" err="1"/>
              <a:t>кошику</a:t>
            </a:r>
            <a:r>
              <a:rPr lang="ru-RU" dirty="0"/>
              <a:t> </a:t>
            </a:r>
            <a:r>
              <a:rPr lang="ru-RU" dirty="0" err="1"/>
              <a:t>індексу</a:t>
            </a:r>
            <a:r>
              <a:rPr lang="ru-RU" dirty="0"/>
              <a:t> </a:t>
            </a:r>
            <a:r>
              <a:rPr lang="ru-RU" dirty="0" err="1"/>
              <a:t>споживчих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іноземного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,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при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обмінного</a:t>
            </a:r>
            <a:r>
              <a:rPr lang="ru-RU" dirty="0"/>
              <a:t> курсу </a:t>
            </a:r>
            <a:r>
              <a:rPr lang="ru-RU" dirty="0" err="1"/>
              <a:t>змінюється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імпорту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впливає</a:t>
            </a:r>
            <a:r>
              <a:rPr lang="ru-RU" dirty="0"/>
              <a:t> на </a:t>
            </a:r>
            <a:r>
              <a:rPr lang="ru-RU" dirty="0" err="1"/>
              <a:t>інфляцію</a:t>
            </a:r>
            <a:r>
              <a:rPr lang="ru-RU" dirty="0"/>
              <a:t>.</a:t>
            </a:r>
          </a:p>
          <a:p>
            <a:r>
              <a:rPr lang="ru-RU" i="1" dirty="0" err="1"/>
              <a:t>Ефект</a:t>
            </a:r>
            <a:r>
              <a:rPr lang="ru-RU" i="1" dirty="0"/>
              <a:t> </a:t>
            </a:r>
            <a:r>
              <a:rPr lang="ru-RU" i="1" dirty="0" err="1"/>
              <a:t>зміни</a:t>
            </a:r>
            <a:r>
              <a:rPr lang="ru-RU" i="1" dirty="0"/>
              <a:t> </a:t>
            </a:r>
            <a:r>
              <a:rPr lang="ru-RU" i="1" dirty="0" err="1"/>
              <a:t>відносних</a:t>
            </a:r>
            <a:r>
              <a:rPr lang="ru-RU" i="1" dirty="0"/>
              <a:t> </a:t>
            </a:r>
            <a:r>
              <a:rPr lang="ru-RU" i="1" dirty="0" err="1"/>
              <a:t>цін</a:t>
            </a:r>
            <a:r>
              <a:rPr lang="ru-RU" i="1" dirty="0"/>
              <a:t> (</a:t>
            </a:r>
            <a:r>
              <a:rPr lang="ru-RU" i="1" dirty="0" err="1"/>
              <a:t>непрямий</a:t>
            </a:r>
            <a:r>
              <a:rPr lang="ru-RU" i="1" dirty="0"/>
              <a:t> </a:t>
            </a:r>
            <a:r>
              <a:rPr lang="ru-RU" i="1" dirty="0" err="1"/>
              <a:t>ефект</a:t>
            </a:r>
            <a:r>
              <a:rPr lang="ru-RU" i="1" dirty="0"/>
              <a:t>) </a:t>
            </a:r>
            <a:r>
              <a:rPr lang="ru-RU" dirty="0" err="1"/>
              <a:t>виявляється</a:t>
            </a:r>
            <a:r>
              <a:rPr lang="ru-RU" dirty="0"/>
              <a:t> у </a:t>
            </a:r>
            <a:r>
              <a:rPr lang="ru-RU" dirty="0" err="1"/>
              <a:t>зміні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вітчизняні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і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при </a:t>
            </a:r>
            <a:r>
              <a:rPr lang="ru-RU" dirty="0" err="1"/>
              <a:t>зміцненні</a:t>
            </a:r>
            <a:r>
              <a:rPr lang="ru-RU" dirty="0"/>
              <a:t> курсу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дорожчими</a:t>
            </a:r>
            <a:r>
              <a:rPr lang="ru-RU" dirty="0"/>
              <a:t> </a:t>
            </a:r>
            <a:r>
              <a:rPr lang="ru-RU" dirty="0" err="1"/>
              <a:t>порівняно</a:t>
            </a:r>
            <a:r>
              <a:rPr lang="ru-RU" dirty="0"/>
              <a:t> з </a:t>
            </a:r>
            <a:r>
              <a:rPr lang="ru-RU" dirty="0" err="1"/>
              <a:t>імпортними</a:t>
            </a:r>
            <a:r>
              <a:rPr lang="ru-RU" dirty="0"/>
              <a:t> товарами.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спричиняє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в </a:t>
            </a:r>
            <a:r>
              <a:rPr lang="ru-RU" dirty="0" err="1"/>
              <a:t>сукупному</a:t>
            </a:r>
            <a:r>
              <a:rPr lang="ru-RU" dirty="0"/>
              <a:t> </a:t>
            </a:r>
            <a:r>
              <a:rPr lang="ru-RU" dirty="0" err="1"/>
              <a:t>попиті</a:t>
            </a:r>
            <a:r>
              <a:rPr lang="ru-RU" dirty="0"/>
              <a:t> в </a:t>
            </a:r>
            <a:r>
              <a:rPr lang="ru-RU" dirty="0" err="1"/>
              <a:t>економіці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 - і в </a:t>
            </a:r>
            <a:r>
              <a:rPr lang="ru-RU" dirty="0" err="1"/>
              <a:t>обсягах</a:t>
            </a:r>
            <a:r>
              <a:rPr lang="ru-RU" dirty="0"/>
              <a:t> чистого </a:t>
            </a:r>
            <a:r>
              <a:rPr lang="ru-RU" dirty="0" err="1"/>
              <a:t>експорту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є </a:t>
            </a:r>
            <a:r>
              <a:rPr lang="ru-RU" dirty="0" err="1"/>
              <a:t>невідокремною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валового </a:t>
            </a:r>
            <a:r>
              <a:rPr lang="ru-RU" dirty="0" err="1"/>
              <a:t>внутрішнього</a:t>
            </a:r>
            <a:r>
              <a:rPr lang="ru-RU" dirty="0"/>
              <a:t> продукту </a:t>
            </a:r>
            <a:r>
              <a:rPr lang="ru-RU" dirty="0" err="1"/>
              <a:t>країни</a:t>
            </a:r>
            <a:r>
              <a:rPr lang="ru-RU" dirty="0"/>
              <a:t>.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зазначити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на </a:t>
            </a:r>
            <a:r>
              <a:rPr lang="ru-RU" dirty="0" err="1"/>
              <a:t>економіку</a:t>
            </a:r>
            <a:r>
              <a:rPr lang="ru-RU" dirty="0"/>
              <a:t> через канал </a:t>
            </a:r>
            <a:r>
              <a:rPr lang="ru-RU" dirty="0" err="1"/>
              <a:t>обмінного</a:t>
            </a:r>
            <a:r>
              <a:rPr lang="ru-RU" dirty="0"/>
              <a:t> курсу </a:t>
            </a:r>
            <a:r>
              <a:rPr lang="ru-RU" dirty="0" err="1"/>
              <a:t>виявляється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через </a:t>
            </a:r>
            <a:r>
              <a:rPr lang="ru-RU" dirty="0" err="1"/>
              <a:t>сукупний</a:t>
            </a:r>
            <a:r>
              <a:rPr lang="ru-RU" dirty="0"/>
              <a:t> попит і </a:t>
            </a:r>
            <a:r>
              <a:rPr lang="ru-RU" dirty="0" err="1"/>
              <a:t>пропозицію</a:t>
            </a:r>
            <a:r>
              <a:rPr lang="ru-RU" dirty="0"/>
              <a:t>, а й через </a:t>
            </a: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очікування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 і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45156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r>
              <a:rPr lang="ru-RU" dirty="0" err="1"/>
              <a:t>Законодавчо</a:t>
            </a:r>
            <a:r>
              <a:rPr lang="ru-RU" dirty="0"/>
              <a:t> </a:t>
            </a:r>
            <a:r>
              <a:rPr lang="ru-RU" dirty="0" err="1"/>
              <a:t>визначена</a:t>
            </a:r>
            <a:r>
              <a:rPr lang="ru-RU" dirty="0"/>
              <a:t> мета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- </a:t>
            </a:r>
            <a:r>
              <a:rPr lang="ru-RU" dirty="0" err="1"/>
              <a:t>вплив</a:t>
            </a:r>
            <a:r>
              <a:rPr lang="ru-RU" dirty="0"/>
              <a:t> на курс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валют і на </a:t>
            </a:r>
            <a:r>
              <a:rPr lang="ru-RU" dirty="0" err="1"/>
              <a:t>загальний</a:t>
            </a:r>
            <a:r>
              <a:rPr lang="ru-RU" dirty="0"/>
              <a:t> попит та </a:t>
            </a:r>
            <a:r>
              <a:rPr lang="ru-RU" dirty="0" err="1"/>
              <a:t>пропозицію</a:t>
            </a:r>
            <a:r>
              <a:rPr lang="ru-RU" dirty="0"/>
              <a:t> грошей в </a:t>
            </a:r>
            <a:r>
              <a:rPr lang="ru-RU" dirty="0" err="1"/>
              <a:t>Україні</a:t>
            </a:r>
            <a:r>
              <a:rPr lang="ru-RU" dirty="0"/>
              <a:t> - </a:t>
            </a:r>
            <a:r>
              <a:rPr lang="ru-RU" dirty="0" err="1"/>
              <a:t>підпорядковується</a:t>
            </a:r>
            <a:r>
              <a:rPr lang="ru-RU" dirty="0"/>
              <a:t> </a:t>
            </a:r>
            <a:r>
              <a:rPr lang="ru-RU" dirty="0" err="1"/>
              <a:t>цілям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банку, </a:t>
            </a:r>
            <a:r>
              <a:rPr lang="ru-RU" dirty="0" err="1"/>
              <a:t>пріоритетною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досягнення</a:t>
            </a:r>
            <a:r>
              <a:rPr lang="ru-RU" dirty="0"/>
              <a:t> та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цінової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враховує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достатності</a:t>
            </a:r>
            <a:r>
              <a:rPr lang="ru-RU" dirty="0"/>
              <a:t> для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до </a:t>
            </a:r>
            <a:r>
              <a:rPr lang="ru-RU" dirty="0" err="1"/>
              <a:t>несприятливих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 і </a:t>
            </a:r>
            <a:r>
              <a:rPr lang="ru-RU" dirty="0" err="1"/>
              <a:t>поліпшення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</a:t>
            </a:r>
            <a:r>
              <a:rPr lang="ru-RU" dirty="0" err="1"/>
              <a:t>іноземними</a:t>
            </a:r>
            <a:r>
              <a:rPr lang="ru-RU" dirty="0"/>
              <a:t> та </a:t>
            </a:r>
            <a:r>
              <a:rPr lang="ru-RU" dirty="0" err="1"/>
              <a:t>внутрішніми</a:t>
            </a:r>
            <a:r>
              <a:rPr lang="ru-RU" dirty="0"/>
              <a:t> </a:t>
            </a:r>
            <a:r>
              <a:rPr lang="ru-RU" dirty="0" err="1"/>
              <a:t>інвесторами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незначні</a:t>
            </a:r>
            <a:r>
              <a:rPr lang="ru-RU" dirty="0"/>
              <a:t> </a:t>
            </a:r>
            <a:r>
              <a:rPr lang="ru-RU" dirty="0" err="1"/>
              <a:t>глибина</a:t>
            </a:r>
            <a:r>
              <a:rPr lang="ru-RU" dirty="0"/>
              <a:t> та </a:t>
            </a:r>
            <a:r>
              <a:rPr lang="ru-RU" dirty="0" err="1"/>
              <a:t>ліквідність</a:t>
            </a:r>
            <a:r>
              <a:rPr lang="ru-RU" dirty="0"/>
              <a:t> валютного ринку,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зумовлюють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ситуативної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в </a:t>
            </a:r>
            <a:r>
              <a:rPr lang="ru-RU" dirty="0" err="1"/>
              <a:t>нівелюванні</a:t>
            </a:r>
            <a:r>
              <a:rPr lang="ru-RU" dirty="0"/>
              <a:t> </a:t>
            </a:r>
            <a:r>
              <a:rPr lang="ru-RU" dirty="0" err="1"/>
              <a:t>дисбалансів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попитом і </a:t>
            </a:r>
            <a:r>
              <a:rPr lang="ru-RU" dirty="0" err="1"/>
              <a:t>пропозицією</a:t>
            </a:r>
            <a:r>
              <a:rPr lang="ru-RU" dirty="0"/>
              <a:t> та </a:t>
            </a:r>
            <a:r>
              <a:rPr lang="ru-RU" dirty="0" err="1"/>
              <a:t>уникненні</a:t>
            </a:r>
            <a:r>
              <a:rPr lang="ru-RU" dirty="0"/>
              <a:t> </a:t>
            </a:r>
            <a:r>
              <a:rPr lang="ru-RU" dirty="0" err="1"/>
              <a:t>проявів</a:t>
            </a:r>
            <a:r>
              <a:rPr lang="ru-RU" dirty="0"/>
              <a:t> </a:t>
            </a:r>
            <a:r>
              <a:rPr lang="ru-RU" dirty="0" err="1"/>
              <a:t>дисфункції</a:t>
            </a:r>
            <a:r>
              <a:rPr lang="ru-RU" dirty="0"/>
              <a:t> ринку;</a:t>
            </a:r>
          </a:p>
          <a:p>
            <a:r>
              <a:rPr lang="ru-RU" dirty="0"/>
              <a:t>3)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режиму </a:t>
            </a:r>
            <a:r>
              <a:rPr lang="ru-RU" dirty="0" err="1"/>
              <a:t>інфляційного</a:t>
            </a:r>
            <a:r>
              <a:rPr lang="ru-RU" dirty="0"/>
              <a:t> </a:t>
            </a:r>
            <a:r>
              <a:rPr lang="ru-RU" dirty="0" err="1"/>
              <a:t>таргетування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перенесення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</a:t>
            </a:r>
            <a:r>
              <a:rPr lang="ru-RU" dirty="0" err="1"/>
              <a:t>обмінного</a:t>
            </a:r>
            <a:r>
              <a:rPr lang="ru-RU" dirty="0"/>
              <a:t> курсу на </a:t>
            </a:r>
            <a:r>
              <a:rPr lang="ru-RU" dirty="0" err="1"/>
              <a:t>інфляцію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2809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 smtClean="0"/>
              <a:t>Зазначене</a:t>
            </a:r>
            <a:r>
              <a:rPr lang="ru-RU" dirty="0" smtClean="0"/>
              <a:t> </a:t>
            </a:r>
            <a:r>
              <a:rPr lang="ru-RU" dirty="0" err="1"/>
              <a:t>зумовлює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банком:</a:t>
            </a:r>
          </a:p>
          <a:p>
            <a:r>
              <a:rPr lang="ru-RU" dirty="0"/>
              <a:t>1) </a:t>
            </a:r>
            <a:r>
              <a:rPr lang="ru-RU" dirty="0" err="1"/>
              <a:t>згладжування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валютного ринку.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для </a:t>
            </a:r>
            <a:r>
              <a:rPr lang="ru-RU" dirty="0" err="1"/>
              <a:t>уникнення</a:t>
            </a:r>
            <a:r>
              <a:rPr lang="ru-RU" dirty="0"/>
              <a:t> негативного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надмірної</a:t>
            </a:r>
            <a:r>
              <a:rPr lang="ru-RU" dirty="0"/>
              <a:t> </a:t>
            </a:r>
            <a:r>
              <a:rPr lang="ru-RU" dirty="0" err="1"/>
              <a:t>волатильності</a:t>
            </a:r>
            <a:r>
              <a:rPr lang="ru-RU" dirty="0"/>
              <a:t> </a:t>
            </a:r>
            <a:r>
              <a:rPr lang="ru-RU" dirty="0" err="1"/>
              <a:t>обмінного</a:t>
            </a:r>
            <a:r>
              <a:rPr lang="ru-RU" dirty="0"/>
              <a:t> курсу та </a:t>
            </a:r>
            <a:r>
              <a:rPr lang="ru-RU" dirty="0" err="1"/>
              <a:t>екстраординарних</a:t>
            </a:r>
            <a:r>
              <a:rPr lang="ru-RU" dirty="0"/>
              <a:t> </a:t>
            </a:r>
            <a:r>
              <a:rPr lang="ru-RU" dirty="0" err="1"/>
              <a:t>подій</a:t>
            </a:r>
            <a:r>
              <a:rPr lang="ru-RU" dirty="0"/>
              <a:t> на валютному ринку на </a:t>
            </a:r>
            <a:r>
              <a:rPr lang="ru-RU" dirty="0" err="1"/>
              <a:t>цінову</a:t>
            </a:r>
            <a:r>
              <a:rPr lang="ru-RU" dirty="0"/>
              <a:t> та </a:t>
            </a:r>
            <a:r>
              <a:rPr lang="ru-RU" dirty="0" err="1"/>
              <a:t>фінансову</a:t>
            </a:r>
            <a:r>
              <a:rPr lang="ru-RU" dirty="0"/>
              <a:t> </a:t>
            </a:r>
            <a:r>
              <a:rPr lang="ru-RU" dirty="0" err="1"/>
              <a:t>стабільність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підтримка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достатності</a:t>
            </a:r>
            <a:r>
              <a:rPr lang="ru-RU" dirty="0"/>
              <a:t>. </a:t>
            </a:r>
            <a:r>
              <a:rPr lang="ru-RU" dirty="0" err="1"/>
              <a:t>Достатній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є </a:t>
            </a:r>
            <a:r>
              <a:rPr lang="ru-RU" dirty="0" err="1"/>
              <a:t>захисним</a:t>
            </a:r>
            <a:r>
              <a:rPr lang="ru-RU" dirty="0"/>
              <a:t> </a:t>
            </a:r>
            <a:r>
              <a:rPr lang="ru-RU" dirty="0" err="1"/>
              <a:t>механізмом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та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та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шоків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підвищенню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до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стійкості</a:t>
            </a:r>
            <a:r>
              <a:rPr lang="ru-RU" dirty="0"/>
              <a:t> як </a:t>
            </a:r>
            <a:r>
              <a:rPr lang="ru-RU" dirty="0" err="1"/>
              <a:t>національних</a:t>
            </a:r>
            <a:r>
              <a:rPr lang="ru-RU" dirty="0"/>
              <a:t>, так і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інвесторів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трансмісії</a:t>
            </a:r>
            <a:r>
              <a:rPr lang="ru-RU" dirty="0"/>
              <a:t> </a:t>
            </a:r>
            <a:r>
              <a:rPr lang="ru-RU" dirty="0" err="1"/>
              <a:t>ключової</a:t>
            </a:r>
            <a:r>
              <a:rPr lang="ru-RU" dirty="0"/>
              <a:t> </a:t>
            </a:r>
            <a:r>
              <a:rPr lang="ru-RU" dirty="0" err="1"/>
              <a:t>процентної</a:t>
            </a:r>
            <a:r>
              <a:rPr lang="ru-RU" dirty="0"/>
              <a:t> ставки як основного </a:t>
            </a:r>
            <a:r>
              <a:rPr lang="ru-RU" dirty="0" err="1"/>
              <a:t>інструменту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необхідно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та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в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, коли </a:t>
            </a:r>
            <a:r>
              <a:rPr lang="ru-RU" dirty="0" err="1"/>
              <a:t>дієвість</a:t>
            </a:r>
            <a:r>
              <a:rPr lang="ru-RU" dirty="0"/>
              <a:t> </a:t>
            </a:r>
            <a:r>
              <a:rPr lang="ru-RU" dirty="0" err="1"/>
              <a:t>ключової</a:t>
            </a:r>
            <a:r>
              <a:rPr lang="ru-RU" dirty="0"/>
              <a:t> </a:t>
            </a:r>
            <a:r>
              <a:rPr lang="ru-RU" dirty="0" err="1"/>
              <a:t>процентної</a:t>
            </a:r>
            <a:r>
              <a:rPr lang="ru-RU" dirty="0"/>
              <a:t> ставки є </a:t>
            </a:r>
            <a:r>
              <a:rPr lang="ru-RU" dirty="0" err="1"/>
              <a:t>недостатньою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5518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того,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та на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,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є такими:</a:t>
            </a:r>
          </a:p>
          <a:p>
            <a:r>
              <a:rPr lang="ru-RU" dirty="0"/>
              <a:t>1)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режиму </a:t>
            </a:r>
            <a:r>
              <a:rPr lang="ru-RU" dirty="0" err="1"/>
              <a:t>інфляційного</a:t>
            </a:r>
            <a:r>
              <a:rPr lang="ru-RU" dirty="0"/>
              <a:t> </a:t>
            </a:r>
            <a:r>
              <a:rPr lang="ru-RU" dirty="0" err="1"/>
              <a:t>таргетування</a:t>
            </a:r>
            <a:r>
              <a:rPr lang="ru-RU" dirty="0"/>
              <a:t>. Мета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підпорядковується</a:t>
            </a:r>
            <a:r>
              <a:rPr lang="ru-RU" dirty="0"/>
              <a:t> </a:t>
            </a:r>
            <a:r>
              <a:rPr lang="ru-RU" dirty="0" err="1"/>
              <a:t>цілям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банку, </a:t>
            </a:r>
            <a:r>
              <a:rPr lang="ru-RU" dirty="0" err="1"/>
              <a:t>пріоритетною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є </a:t>
            </a:r>
            <a:r>
              <a:rPr lang="ru-RU" dirty="0" err="1"/>
              <a:t>досягнення</a:t>
            </a:r>
            <a:r>
              <a:rPr lang="ru-RU" dirty="0"/>
              <a:t> та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цінової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.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допоміжну</a:t>
            </a:r>
            <a:r>
              <a:rPr lang="ru-RU" dirty="0"/>
              <a:t> роль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ключової</a:t>
            </a:r>
            <a:r>
              <a:rPr lang="ru-RU" dirty="0"/>
              <a:t> </a:t>
            </a:r>
            <a:r>
              <a:rPr lang="ru-RU" dirty="0" err="1"/>
              <a:t>процентної</a:t>
            </a:r>
            <a:r>
              <a:rPr lang="ru-RU" dirty="0"/>
              <a:t> ставки як основного </a:t>
            </a:r>
            <a:r>
              <a:rPr lang="ru-RU" dirty="0" err="1"/>
              <a:t>інструменту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режиму </a:t>
            </a:r>
            <a:r>
              <a:rPr lang="ru-RU" dirty="0" err="1"/>
              <a:t>плаваючого</a:t>
            </a:r>
            <a:r>
              <a:rPr lang="ru-RU" dirty="0"/>
              <a:t> </a:t>
            </a:r>
            <a:r>
              <a:rPr lang="ru-RU" dirty="0" err="1"/>
              <a:t>курсоутворення</a:t>
            </a:r>
            <a:r>
              <a:rPr lang="ru-RU" dirty="0"/>
              <a:t>.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не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діапазону</a:t>
            </a:r>
            <a:r>
              <a:rPr lang="ru-RU" dirty="0"/>
              <a:t> </a:t>
            </a:r>
            <a:r>
              <a:rPr lang="ru-RU" dirty="0" err="1"/>
              <a:t>обмінного</a:t>
            </a:r>
            <a:r>
              <a:rPr lang="ru-RU" dirty="0"/>
              <a:t> курсу, а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, </a:t>
            </a:r>
            <a:r>
              <a:rPr lang="ru-RU" dirty="0" err="1"/>
              <a:t>здійснюючи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, </a:t>
            </a:r>
            <a:r>
              <a:rPr lang="ru-RU" dirty="0" err="1"/>
              <a:t>Національний</a:t>
            </a:r>
            <a:r>
              <a:rPr lang="ru-RU" dirty="0"/>
              <a:t> банк, як правило, не </a:t>
            </a:r>
            <a:r>
              <a:rPr lang="ru-RU" dirty="0" err="1"/>
              <a:t>протидіє</a:t>
            </a:r>
            <a:r>
              <a:rPr lang="ru-RU" dirty="0"/>
              <a:t> </a:t>
            </a:r>
            <a:r>
              <a:rPr lang="ru-RU" dirty="0" err="1"/>
              <a:t>фундаментальним</a:t>
            </a:r>
            <a:r>
              <a:rPr lang="ru-RU" dirty="0"/>
              <a:t> </a:t>
            </a:r>
            <a:r>
              <a:rPr lang="ru-RU" dirty="0" err="1"/>
              <a:t>тенденціям</a:t>
            </a:r>
            <a:r>
              <a:rPr lang="ru-RU" dirty="0"/>
              <a:t> </a:t>
            </a:r>
            <a:r>
              <a:rPr lang="ru-RU" dirty="0" err="1"/>
              <a:t>обмінного</a:t>
            </a:r>
            <a:r>
              <a:rPr lang="ru-RU" dirty="0"/>
              <a:t> курсу і не </a:t>
            </a:r>
            <a:r>
              <a:rPr lang="ru-RU" dirty="0" err="1"/>
              <a:t>посилює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, а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згладжує</a:t>
            </a:r>
            <a:r>
              <a:rPr lang="ru-RU" dirty="0"/>
              <a:t> </a:t>
            </a:r>
            <a:r>
              <a:rPr lang="ru-RU" dirty="0" err="1"/>
              <a:t>ефекти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, </a:t>
            </a:r>
            <a:r>
              <a:rPr lang="ru-RU" dirty="0" err="1"/>
              <a:t>виконуючи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, </a:t>
            </a:r>
            <a:r>
              <a:rPr lang="ru-RU" dirty="0" err="1"/>
              <a:t>запобігати</a:t>
            </a:r>
            <a:r>
              <a:rPr lang="ru-RU" dirty="0"/>
              <a:t> </a:t>
            </a:r>
            <a:r>
              <a:rPr lang="ru-RU" dirty="0" err="1"/>
              <a:t>накопиченню</a:t>
            </a:r>
            <a:r>
              <a:rPr lang="ru-RU" dirty="0"/>
              <a:t> </a:t>
            </a:r>
            <a:r>
              <a:rPr lang="ru-RU" dirty="0" err="1"/>
              <a:t>зовнішньоекономічних</a:t>
            </a:r>
            <a:r>
              <a:rPr lang="ru-RU" dirty="0"/>
              <a:t> та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дисбалансів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мінімальна</a:t>
            </a:r>
            <a:r>
              <a:rPr lang="ru-RU" dirty="0"/>
              <a:t> </a:t>
            </a:r>
            <a:r>
              <a:rPr lang="ru-RU" dirty="0" err="1"/>
              <a:t>достатність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. </a:t>
            </a:r>
            <a:r>
              <a:rPr lang="ru-RU" dirty="0" err="1"/>
              <a:t>Масштаби</a:t>
            </a:r>
            <a:r>
              <a:rPr lang="ru-RU" dirty="0"/>
              <a:t> та частота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відповідатимуть</a:t>
            </a:r>
            <a:r>
              <a:rPr lang="ru-RU" dirty="0"/>
              <a:t> </a:t>
            </a:r>
            <a:r>
              <a:rPr lang="ru-RU" dirty="0" err="1"/>
              <a:t>мінімальному</a:t>
            </a:r>
            <a:r>
              <a:rPr lang="ru-RU" dirty="0"/>
              <a:t> </a:t>
            </a:r>
            <a:r>
              <a:rPr lang="ru-RU" dirty="0" err="1"/>
              <a:t>рівню</a:t>
            </a:r>
            <a:r>
              <a:rPr lang="ru-RU" dirty="0"/>
              <a:t>, </a:t>
            </a:r>
            <a:r>
              <a:rPr lang="ru-RU" dirty="0" err="1"/>
              <a:t>достатньому</a:t>
            </a:r>
            <a:r>
              <a:rPr lang="ru-RU" dirty="0"/>
              <a:t> для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мінімізувати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на </a:t>
            </a:r>
            <a:r>
              <a:rPr lang="ru-RU" dirty="0" err="1"/>
              <a:t>курсоутворення</a:t>
            </a:r>
            <a:r>
              <a:rPr lang="ru-RU" dirty="0"/>
              <a:t> та </a:t>
            </a:r>
            <a:r>
              <a:rPr lang="ru-RU" dirty="0" err="1"/>
              <a:t>сприятиме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валютного ринку.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прагнутиме</a:t>
            </a:r>
            <a:r>
              <a:rPr lang="ru-RU" dirty="0"/>
              <a:t> до </a:t>
            </a:r>
            <a:r>
              <a:rPr lang="ru-RU" dirty="0" err="1"/>
              <a:t>мінімізації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в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,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до </a:t>
            </a:r>
            <a:r>
              <a:rPr lang="ru-RU" dirty="0" err="1"/>
              <a:t>саморегулювання</a:t>
            </a:r>
            <a:r>
              <a:rPr lang="ru-RU" dirty="0"/>
              <a:t>, </a:t>
            </a:r>
            <a:r>
              <a:rPr lang="ru-RU" dirty="0" err="1"/>
              <a:t>валютної</a:t>
            </a:r>
            <a:r>
              <a:rPr lang="ru-RU" dirty="0"/>
              <a:t> </a:t>
            </a:r>
            <a:r>
              <a:rPr lang="ru-RU" dirty="0" err="1"/>
              <a:t>лібералізації</a:t>
            </a:r>
            <a:r>
              <a:rPr lang="ru-RU" dirty="0"/>
              <a:t> та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до </a:t>
            </a:r>
            <a:r>
              <a:rPr lang="ru-RU" dirty="0" err="1"/>
              <a:t>достатнього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319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r>
              <a:rPr lang="ru-RU" dirty="0"/>
              <a:t>4) конструктивна </a:t>
            </a:r>
            <a:r>
              <a:rPr lang="ru-RU" dirty="0" err="1"/>
              <a:t>невизначеність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і тактики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для </a:t>
            </a:r>
            <a:r>
              <a:rPr lang="ru-RU" dirty="0" err="1"/>
              <a:t>учасників</a:t>
            </a:r>
            <a:r>
              <a:rPr lang="ru-RU" dirty="0"/>
              <a:t> валютного ринку. </a:t>
            </a:r>
            <a:r>
              <a:rPr lang="ru-RU" dirty="0" err="1"/>
              <a:t>Обсяги</a:t>
            </a:r>
            <a:r>
              <a:rPr lang="ru-RU" dirty="0"/>
              <a:t>, частота та момент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з метою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наведених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та </a:t>
            </a:r>
            <a:r>
              <a:rPr lang="ru-RU" dirty="0" err="1"/>
              <a:t>завдань</a:t>
            </a:r>
            <a:r>
              <a:rPr lang="ru-RU" dirty="0"/>
              <a:t> в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. З </a:t>
            </a:r>
            <a:r>
              <a:rPr lang="ru-RU" dirty="0" err="1"/>
              <a:t>огляду</a:t>
            </a:r>
            <a:r>
              <a:rPr lang="ru-RU" dirty="0"/>
              <a:t> на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чутливість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параметри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мотиви</a:t>
            </a:r>
            <a:r>
              <a:rPr lang="ru-RU" dirty="0"/>
              <a:t> і тактика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не є </a:t>
            </a:r>
            <a:r>
              <a:rPr lang="ru-RU" dirty="0" err="1"/>
              <a:t>публічними</a:t>
            </a:r>
            <a:r>
              <a:rPr lang="ru-RU" dirty="0"/>
              <a:t> та є такими,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ускладнює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 ринку.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ринку та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ефективність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дотримується</a:t>
            </a:r>
            <a:r>
              <a:rPr lang="ru-RU" dirty="0"/>
              <a:t> </a:t>
            </a:r>
            <a:r>
              <a:rPr lang="ru-RU" dirty="0" err="1"/>
              <a:t>доцільної</a:t>
            </a:r>
            <a:r>
              <a:rPr lang="ru-RU" dirty="0"/>
              <a:t> </a:t>
            </a:r>
            <a:r>
              <a:rPr lang="ru-RU" dirty="0" err="1"/>
              <a:t>прозорості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оприлюднення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намірів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та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. </a:t>
            </a:r>
            <a:r>
              <a:rPr lang="ru-RU" dirty="0" err="1"/>
              <a:t>Детальніше</a:t>
            </a:r>
            <a:r>
              <a:rPr lang="ru-RU" dirty="0"/>
              <a:t> </a:t>
            </a:r>
            <a:r>
              <a:rPr lang="ru-RU" dirty="0" err="1"/>
              <a:t>мотиви</a:t>
            </a:r>
            <a:r>
              <a:rPr lang="ru-RU" dirty="0"/>
              <a:t> та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окреслені</a:t>
            </a:r>
            <a:r>
              <a:rPr lang="ru-RU" dirty="0"/>
              <a:t> за умов,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наведених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та </a:t>
            </a:r>
            <a:r>
              <a:rPr lang="ru-RU" dirty="0" err="1"/>
              <a:t>завдань</a:t>
            </a:r>
            <a:r>
              <a:rPr lang="ru-RU" dirty="0"/>
              <a:t> у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ринку. </a:t>
            </a:r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r>
              <a:rPr lang="ru-RU" dirty="0"/>
              <a:t> ринку у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інтервенціях</a:t>
            </a:r>
            <a:r>
              <a:rPr lang="ru-RU" dirty="0"/>
              <a:t> є </a:t>
            </a:r>
            <a:r>
              <a:rPr lang="ru-RU" dirty="0" err="1"/>
              <a:t>відкритими</a:t>
            </a:r>
            <a:r>
              <a:rPr lang="ru-RU" dirty="0"/>
              <a:t> та </a:t>
            </a:r>
            <a:r>
              <a:rPr lang="ru-RU" dirty="0" err="1"/>
              <a:t>прозорими</a:t>
            </a:r>
            <a:r>
              <a:rPr lang="ru-RU" dirty="0"/>
              <a:t> і </a:t>
            </a:r>
            <a:r>
              <a:rPr lang="ru-RU" dirty="0" err="1"/>
              <a:t>визначаються</a:t>
            </a:r>
            <a:r>
              <a:rPr lang="ru-RU" dirty="0"/>
              <a:t> в нормативно-</a:t>
            </a:r>
            <a:r>
              <a:rPr lang="ru-RU" dirty="0" err="1"/>
              <a:t>правових</a:t>
            </a:r>
            <a:r>
              <a:rPr lang="ru-RU" dirty="0"/>
              <a:t> актах </a:t>
            </a:r>
            <a:r>
              <a:rPr lang="ru-RU" dirty="0" err="1"/>
              <a:t>Національного</a:t>
            </a:r>
            <a:r>
              <a:rPr lang="ru-RU" dirty="0"/>
              <a:t> банку.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26228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                      </a:t>
            </a:r>
            <a:r>
              <a:rPr lang="ru-RU" b="1" dirty="0" err="1" smtClean="0"/>
              <a:t>Форми</a:t>
            </a:r>
            <a:r>
              <a:rPr lang="ru-RU" b="1" dirty="0" smtClean="0"/>
              <a:t> </a:t>
            </a:r>
            <a:r>
              <a:rPr lang="ru-RU" b="1" dirty="0"/>
              <a:t>та </a:t>
            </a:r>
            <a:r>
              <a:rPr lang="ru-RU" b="1" dirty="0" err="1"/>
              <a:t>умови</a:t>
            </a:r>
            <a:r>
              <a:rPr lang="ru-RU" b="1" dirty="0"/>
              <a:t> </a:t>
            </a:r>
            <a:r>
              <a:rPr lang="ru-RU" b="1" dirty="0" err="1"/>
              <a:t>здійснення</a:t>
            </a:r>
            <a:r>
              <a:rPr lang="ru-RU" b="1" dirty="0"/>
              <a:t> </a:t>
            </a:r>
            <a:r>
              <a:rPr lang="ru-RU" b="1" dirty="0" err="1"/>
              <a:t>валютних</a:t>
            </a:r>
            <a:r>
              <a:rPr lang="ru-RU" b="1" dirty="0"/>
              <a:t> </a:t>
            </a:r>
            <a:r>
              <a:rPr lang="ru-RU" b="1" dirty="0" err="1" smtClean="0"/>
              <a:t>інтервенцій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 smtClean="0"/>
              <a:t>Валютні</a:t>
            </a:r>
            <a:r>
              <a:rPr lang="ru-RU" dirty="0" smtClean="0"/>
              <a:t> </a:t>
            </a:r>
            <a:r>
              <a:rPr lang="ru-RU" dirty="0" err="1"/>
              <a:t>інтервенції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в таких формах:</a:t>
            </a:r>
          </a:p>
          <a:p>
            <a:r>
              <a:rPr lang="ru-RU" dirty="0"/>
              <a:t>1)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аукціон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інтервенція</a:t>
            </a:r>
            <a:r>
              <a:rPr lang="ru-RU" dirty="0"/>
              <a:t> за </a:t>
            </a:r>
            <a:r>
              <a:rPr lang="ru-RU" dirty="0" err="1"/>
              <a:t>єдиним</a:t>
            </a:r>
            <a:r>
              <a:rPr lang="ru-RU" dirty="0"/>
              <a:t> курсом;</a:t>
            </a:r>
          </a:p>
          <a:p>
            <a:r>
              <a:rPr lang="ru-RU" dirty="0"/>
              <a:t>3) </a:t>
            </a:r>
            <a:r>
              <a:rPr lang="ru-RU" dirty="0" err="1"/>
              <a:t>інтервенція</a:t>
            </a:r>
            <a:r>
              <a:rPr lang="ru-RU" dirty="0"/>
              <a:t> за </a:t>
            </a:r>
            <a:r>
              <a:rPr lang="ru-RU" dirty="0" err="1"/>
              <a:t>найкращим</a:t>
            </a:r>
            <a:r>
              <a:rPr lang="ru-RU" dirty="0"/>
              <a:t> курсом;</a:t>
            </a:r>
          </a:p>
          <a:p>
            <a:r>
              <a:rPr lang="ru-RU" dirty="0"/>
              <a:t>4) </a:t>
            </a:r>
            <a:r>
              <a:rPr lang="ru-RU" dirty="0" err="1"/>
              <a:t>адресна</a:t>
            </a:r>
            <a:r>
              <a:rPr lang="ru-RU" dirty="0"/>
              <a:t> </a:t>
            </a:r>
            <a:r>
              <a:rPr lang="ru-RU" dirty="0" err="1"/>
              <a:t>інтервенція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err="1" smtClean="0"/>
              <a:t>Валютні</a:t>
            </a:r>
            <a:r>
              <a:rPr lang="ru-RU" dirty="0" smtClean="0"/>
              <a:t> </a:t>
            </a:r>
            <a:r>
              <a:rPr lang="ru-RU" dirty="0" err="1"/>
              <a:t>інтервенції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на </a:t>
            </a:r>
            <a:r>
              <a:rPr lang="ru-RU" dirty="0" err="1"/>
              <a:t>умовах</a:t>
            </a:r>
            <a:r>
              <a:rPr lang="ru-RU" dirty="0"/>
              <a:t> "</a:t>
            </a:r>
            <a:r>
              <a:rPr lang="ru-RU" dirty="0" err="1"/>
              <a:t>тод</a:t>
            </a:r>
            <a:r>
              <a:rPr lang="ru-RU" dirty="0"/>
              <a:t>", "том", "спот", а </a:t>
            </a:r>
            <a:r>
              <a:rPr lang="ru-RU" dirty="0" err="1"/>
              <a:t>також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деривативними</a:t>
            </a:r>
            <a:r>
              <a:rPr lang="ru-RU" dirty="0"/>
              <a:t> (</a:t>
            </a:r>
            <a:r>
              <a:rPr lang="ru-RU" dirty="0" err="1"/>
              <a:t>похідними</a:t>
            </a:r>
            <a:r>
              <a:rPr lang="ru-RU" dirty="0"/>
              <a:t>) </a:t>
            </a:r>
            <a:r>
              <a:rPr lang="ru-RU" dirty="0" err="1"/>
              <a:t>фінансовими</a:t>
            </a:r>
            <a:r>
              <a:rPr lang="ru-RU" dirty="0"/>
              <a:t> </a:t>
            </a:r>
            <a:r>
              <a:rPr lang="ru-RU" dirty="0" err="1"/>
              <a:t>інструментами</a:t>
            </a:r>
            <a:r>
              <a:rPr lang="ru-RU" dirty="0"/>
              <a:t>. </a:t>
            </a:r>
            <a:r>
              <a:rPr lang="ru-RU" dirty="0" err="1"/>
              <a:t>Деривативні</a:t>
            </a:r>
            <a:r>
              <a:rPr lang="ru-RU" dirty="0"/>
              <a:t> (</a:t>
            </a:r>
            <a:r>
              <a:rPr lang="ru-RU" dirty="0" err="1"/>
              <a:t>похідні</a:t>
            </a:r>
            <a:r>
              <a:rPr lang="ru-RU" dirty="0"/>
              <a:t>)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інструменти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для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призведе</a:t>
            </a:r>
            <a:r>
              <a:rPr lang="ru-RU" dirty="0"/>
              <a:t> до </a:t>
            </a:r>
            <a:r>
              <a:rPr lang="ru-RU" dirty="0" err="1"/>
              <a:t>розбалансування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на ринках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похідних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err="1" smtClean="0"/>
              <a:t>Операційні</a:t>
            </a:r>
            <a:r>
              <a:rPr lang="ru-RU" dirty="0" smtClean="0"/>
              <a:t> </a:t>
            </a:r>
            <a:r>
              <a:rPr lang="ru-RU" dirty="0" err="1"/>
              <a:t>аспекти</a:t>
            </a:r>
            <a:r>
              <a:rPr lang="ru-RU" dirty="0"/>
              <a:t> та </a:t>
            </a:r>
            <a:r>
              <a:rPr lang="ru-RU" dirty="0" err="1"/>
              <a:t>процедури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відповідними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та </a:t>
            </a:r>
            <a:r>
              <a:rPr lang="ru-RU" dirty="0" err="1"/>
              <a:t>розпорядчими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банку.</a:t>
            </a:r>
          </a:p>
        </p:txBody>
      </p:sp>
    </p:spTree>
    <p:extLst>
      <p:ext uri="{BB962C8B-B14F-4D97-AF65-F5344CB8AC3E}">
        <p14:creationId xmlns:p14="http://schemas.microsoft.com/office/powerpoint/2010/main" val="13047634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для </a:t>
            </a:r>
            <a:r>
              <a:rPr lang="ru-RU" dirty="0" err="1"/>
              <a:t>згладжування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валютного ринку </a:t>
            </a:r>
            <a:r>
              <a:rPr lang="ru-RU" dirty="0" err="1"/>
              <a:t>здійснюються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надмірної</a:t>
            </a:r>
            <a:r>
              <a:rPr lang="ru-RU" dirty="0"/>
              <a:t> </a:t>
            </a:r>
            <a:r>
              <a:rPr lang="ru-RU" dirty="0" err="1"/>
              <a:t>волатильності</a:t>
            </a:r>
            <a:r>
              <a:rPr lang="ru-RU" dirty="0"/>
              <a:t> </a:t>
            </a:r>
            <a:r>
              <a:rPr lang="ru-RU" dirty="0" err="1"/>
              <a:t>обмінного</a:t>
            </a:r>
            <a:r>
              <a:rPr lang="ru-RU" dirty="0"/>
              <a:t> курсу, яка </a:t>
            </a:r>
            <a:r>
              <a:rPr lang="ru-RU" dirty="0" err="1"/>
              <a:t>загрожує</a:t>
            </a:r>
            <a:r>
              <a:rPr lang="ru-RU" dirty="0"/>
              <a:t> </a:t>
            </a:r>
            <a:r>
              <a:rPr lang="ru-RU" dirty="0" err="1"/>
              <a:t>значними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для </a:t>
            </a:r>
            <a:r>
              <a:rPr lang="ru-RU" dirty="0" err="1"/>
              <a:t>суб'єктів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, </a:t>
            </a:r>
            <a:r>
              <a:rPr lang="ru-RU" dirty="0" err="1"/>
              <a:t>суттєвим</a:t>
            </a:r>
            <a:r>
              <a:rPr lang="ru-RU" dirty="0"/>
              <a:t> </a:t>
            </a:r>
            <a:r>
              <a:rPr lang="ru-RU" dirty="0" err="1"/>
              <a:t>погіршенням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очікувань</a:t>
            </a:r>
            <a:r>
              <a:rPr lang="ru-RU" dirty="0"/>
              <a:t>, а </a:t>
            </a:r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відповідними</a:t>
            </a:r>
            <a:r>
              <a:rPr lang="ru-RU" dirty="0"/>
              <a:t> </a:t>
            </a:r>
            <a:r>
              <a:rPr lang="ru-RU" dirty="0" err="1"/>
              <a:t>негативними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 для </a:t>
            </a:r>
            <a:r>
              <a:rPr lang="ru-RU" dirty="0" err="1"/>
              <a:t>цінової</a:t>
            </a:r>
            <a:r>
              <a:rPr lang="ru-RU" dirty="0"/>
              <a:t> та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для </a:t>
            </a:r>
            <a:r>
              <a:rPr lang="ru-RU" dirty="0" err="1"/>
              <a:t>стійкості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.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волатильності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у </a:t>
            </a:r>
            <a:r>
              <a:rPr lang="ru-RU" dirty="0" err="1"/>
              <a:t>поточній</a:t>
            </a:r>
            <a:r>
              <a:rPr lang="ru-RU" dirty="0"/>
              <a:t> </a:t>
            </a:r>
            <a:r>
              <a:rPr lang="ru-RU" dirty="0" err="1"/>
              <a:t>ринковій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вважає</a:t>
            </a:r>
            <a:r>
              <a:rPr lang="ru-RU" dirty="0"/>
              <a:t> </a:t>
            </a:r>
            <a:r>
              <a:rPr lang="ru-RU" dirty="0" err="1"/>
              <a:t>надмірним</a:t>
            </a:r>
            <a:r>
              <a:rPr lang="ru-RU" dirty="0"/>
              <a:t>, </a:t>
            </a:r>
            <a:r>
              <a:rPr lang="ru-RU" dirty="0" err="1"/>
              <a:t>визначається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обмеженої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валютного ринку до </a:t>
            </a:r>
            <a:r>
              <a:rPr lang="ru-RU" dirty="0" err="1"/>
              <a:t>самозбалансування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наявних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ситуативних</a:t>
            </a:r>
            <a:r>
              <a:rPr lang="ru-RU" dirty="0"/>
              <a:t> </a:t>
            </a:r>
            <a:r>
              <a:rPr lang="ru-RU" dirty="0" err="1"/>
              <a:t>чинників</a:t>
            </a:r>
            <a:r>
              <a:rPr lang="ru-RU" dirty="0"/>
              <a:t> (</a:t>
            </a:r>
            <a:r>
              <a:rPr lang="ru-RU" dirty="0" err="1"/>
              <a:t>невідповідність</a:t>
            </a:r>
            <a:r>
              <a:rPr lang="ru-RU" dirty="0"/>
              <a:t> </a:t>
            </a:r>
            <a:r>
              <a:rPr lang="ru-RU" dirty="0" err="1"/>
              <a:t>неробочих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та на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ринках, </a:t>
            </a: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 до державного бюджету, </a:t>
            </a:r>
            <a:r>
              <a:rPr lang="ru-RU" dirty="0" err="1"/>
              <a:t>суттєві</a:t>
            </a:r>
            <a:r>
              <a:rPr lang="ru-RU" dirty="0"/>
              <a:t> </a:t>
            </a:r>
            <a:r>
              <a:rPr lang="ru-RU" dirty="0" err="1"/>
              <a:t>разові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/</a:t>
            </a:r>
            <a:r>
              <a:rPr lang="ru-RU" dirty="0" err="1"/>
              <a:t>перекази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 У такому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купити</a:t>
            </a:r>
            <a:r>
              <a:rPr lang="ru-RU" dirty="0"/>
              <a:t>, </a:t>
            </a:r>
            <a:r>
              <a:rPr lang="ru-RU" dirty="0" err="1"/>
              <a:t>продати</a:t>
            </a:r>
            <a:r>
              <a:rPr lang="ru-RU" dirty="0"/>
              <a:t>, </a:t>
            </a:r>
            <a:r>
              <a:rPr lang="ru-RU" dirty="0" err="1"/>
              <a:t>обміняти</a:t>
            </a:r>
            <a:r>
              <a:rPr lang="ru-RU" dirty="0"/>
              <a:t> </a:t>
            </a:r>
            <a:r>
              <a:rPr lang="ru-RU" dirty="0" err="1"/>
              <a:t>іноземну</a:t>
            </a:r>
            <a:r>
              <a:rPr lang="ru-RU" dirty="0"/>
              <a:t> валюту в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необхідному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належної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валютного ринку.</a:t>
            </a:r>
          </a:p>
          <a:p>
            <a:pPr marL="0" indent="0">
              <a:buNone/>
            </a:pP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можливих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і прогнозу </a:t>
            </a:r>
            <a:r>
              <a:rPr lang="ru-RU" dirty="0" err="1"/>
              <a:t>попиту</a:t>
            </a:r>
            <a:r>
              <a:rPr lang="ru-RU" dirty="0"/>
              <a:t> та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можливого</a:t>
            </a:r>
            <a:r>
              <a:rPr lang="ru-RU" dirty="0"/>
              <a:t> (</a:t>
            </a:r>
            <a:r>
              <a:rPr lang="ru-RU" dirty="0" err="1"/>
              <a:t>наявного</a:t>
            </a:r>
            <a:r>
              <a:rPr lang="ru-RU" dirty="0"/>
              <a:t>) дисбалансу </a:t>
            </a:r>
            <a:r>
              <a:rPr lang="ru-RU" dirty="0" err="1"/>
              <a:t>між</a:t>
            </a:r>
            <a:r>
              <a:rPr lang="ru-RU" dirty="0"/>
              <a:t> ними.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проводитися</a:t>
            </a:r>
            <a:r>
              <a:rPr lang="ru-RU" dirty="0"/>
              <a:t> в будь-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послаблення</a:t>
            </a:r>
            <a:r>
              <a:rPr lang="ru-RU" dirty="0"/>
              <a:t>/</a:t>
            </a:r>
            <a:r>
              <a:rPr lang="ru-RU" dirty="0" err="1"/>
              <a:t>скасування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обмежень</a:t>
            </a:r>
            <a:r>
              <a:rPr lang="ru-RU" dirty="0"/>
              <a:t>,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(</a:t>
            </a:r>
            <a:r>
              <a:rPr lang="ru-RU" dirty="0" err="1"/>
              <a:t>уключаючи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глибини</a:t>
            </a:r>
            <a:r>
              <a:rPr lang="ru-RU" dirty="0"/>
              <a:t> та </a:t>
            </a:r>
            <a:r>
              <a:rPr lang="ru-RU" dirty="0" err="1"/>
              <a:t>ліквідності</a:t>
            </a:r>
            <a:r>
              <a:rPr lang="ru-RU" dirty="0"/>
              <a:t> валютного ринку) </a:t>
            </a:r>
            <a:r>
              <a:rPr lang="ru-RU" dirty="0" err="1"/>
              <a:t>підстави</a:t>
            </a:r>
            <a:r>
              <a:rPr lang="ru-RU" dirty="0"/>
              <a:t> для </a:t>
            </a:r>
            <a:r>
              <a:rPr lang="ru-RU" dirty="0" err="1"/>
              <a:t>проведення</a:t>
            </a:r>
            <a:r>
              <a:rPr lang="ru-RU" dirty="0"/>
              <a:t> таких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зникатимуть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рисою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є те, </a:t>
            </a:r>
            <a:r>
              <a:rPr lang="ru-RU" dirty="0" err="1"/>
              <a:t>що</a:t>
            </a:r>
            <a:r>
              <a:rPr lang="ru-RU" dirty="0"/>
              <a:t> вони не </a:t>
            </a:r>
            <a:r>
              <a:rPr lang="ru-RU" dirty="0" err="1"/>
              <a:t>впливають</a:t>
            </a:r>
            <a:r>
              <a:rPr lang="ru-RU" dirty="0"/>
              <a:t> на </a:t>
            </a:r>
            <a:r>
              <a:rPr lang="ru-RU" dirty="0" err="1"/>
              <a:t>фундаментальний</a:t>
            </a:r>
            <a:r>
              <a:rPr lang="ru-RU" dirty="0"/>
              <a:t> </a:t>
            </a:r>
            <a:r>
              <a:rPr lang="ru-RU" dirty="0" err="1"/>
              <a:t>напрям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валютного курсу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41255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r>
              <a:rPr lang="ru-RU" dirty="0"/>
              <a:t>3)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функціонування</a:t>
            </a:r>
            <a:r>
              <a:rPr lang="ru-RU" dirty="0"/>
              <a:t> валютного ринку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тимчасової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валютним</a:t>
            </a:r>
            <a:r>
              <a:rPr lang="ru-RU" dirty="0"/>
              <a:t> ринком </a:t>
            </a:r>
            <a:r>
              <a:rPr lang="ru-RU" dirty="0" err="1"/>
              <a:t>орієнтирів</a:t>
            </a:r>
            <a:r>
              <a:rPr lang="ru-RU" dirty="0"/>
              <a:t> для </a:t>
            </a:r>
            <a:r>
              <a:rPr lang="ru-RU" dirty="0" err="1"/>
              <a:t>ціноутворення</a:t>
            </a:r>
            <a:r>
              <a:rPr lang="ru-RU" dirty="0"/>
              <a:t>: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шоків</a:t>
            </a:r>
            <a:r>
              <a:rPr lang="ru-RU" dirty="0"/>
              <a:t> </a:t>
            </a:r>
            <a:r>
              <a:rPr lang="ru-RU" dirty="0" err="1"/>
              <a:t>валютний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перестав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функціонувати</a:t>
            </a:r>
            <a:r>
              <a:rPr lang="ru-RU" dirty="0"/>
              <a:t>, то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здійснювати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для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валютного ринку. За таких умов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покупцем</a:t>
            </a:r>
            <a:r>
              <a:rPr lang="ru-RU" dirty="0"/>
              <a:t> та </a:t>
            </a:r>
            <a:r>
              <a:rPr lang="ru-RU" dirty="0" err="1"/>
              <a:t>продавцем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. Метою </a:t>
            </a:r>
            <a:r>
              <a:rPr lang="ru-RU" dirty="0" err="1"/>
              <a:t>Національного</a:t>
            </a:r>
            <a:r>
              <a:rPr lang="ru-RU" dirty="0"/>
              <a:t> банку є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ліквідності</a:t>
            </a:r>
            <a:r>
              <a:rPr lang="ru-RU" dirty="0"/>
              <a:t> валютного ринку.</a:t>
            </a:r>
          </a:p>
          <a:p>
            <a:pPr marL="0" indent="0">
              <a:buNone/>
            </a:pP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проводитися</a:t>
            </a:r>
            <a:r>
              <a:rPr lang="ru-RU" dirty="0"/>
              <a:t> </a:t>
            </a:r>
            <a:r>
              <a:rPr lang="ru-RU" dirty="0" err="1"/>
              <a:t>впродовж</a:t>
            </a:r>
            <a:r>
              <a:rPr lang="ru-RU" dirty="0"/>
              <a:t> </a:t>
            </a:r>
            <a:r>
              <a:rPr lang="ru-RU" dirty="0" err="1"/>
              <a:t>тривалого</a:t>
            </a:r>
            <a:r>
              <a:rPr lang="ru-RU" dirty="0"/>
              <a:t> часу в одному </a:t>
            </a:r>
            <a:r>
              <a:rPr lang="ru-RU" dirty="0" err="1"/>
              <a:t>напрямі</a:t>
            </a:r>
            <a:r>
              <a:rPr lang="ru-RU" dirty="0"/>
              <a:t> і </a:t>
            </a:r>
            <a:r>
              <a:rPr lang="ru-RU" dirty="0" err="1"/>
              <a:t>припиняються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заміни</a:t>
            </a:r>
            <a:r>
              <a:rPr lang="ru-RU" dirty="0"/>
              <a:t> на </a:t>
            </a:r>
            <a:r>
              <a:rPr lang="ru-RU" dirty="0" err="1"/>
              <a:t>дієвіші</a:t>
            </a:r>
            <a:r>
              <a:rPr lang="ru-RU" dirty="0"/>
              <a:t> </a:t>
            </a:r>
            <a:r>
              <a:rPr lang="ru-RU" dirty="0" err="1"/>
              <a:t>методи</a:t>
            </a:r>
            <a:r>
              <a:rPr lang="ru-RU" dirty="0"/>
              <a:t> </a:t>
            </a:r>
            <a:r>
              <a:rPr lang="ru-RU" dirty="0" err="1"/>
              <a:t>протистояння</a:t>
            </a:r>
            <a:r>
              <a:rPr lang="ru-RU" dirty="0"/>
              <a:t> шокам (у тому </a:t>
            </a:r>
            <a:r>
              <a:rPr lang="ru-RU" dirty="0" err="1"/>
              <a:t>числі</a:t>
            </a:r>
            <a:r>
              <a:rPr lang="ru-RU" dirty="0"/>
              <a:t> на заходи валютного </a:t>
            </a:r>
            <a:r>
              <a:rPr lang="ru-RU" dirty="0" err="1"/>
              <a:t>регулювання</a:t>
            </a:r>
            <a:r>
              <a:rPr lang="ru-RU" dirty="0"/>
              <a:t>).</a:t>
            </a:r>
          </a:p>
          <a:p>
            <a:r>
              <a:rPr lang="ru-RU" dirty="0" err="1"/>
              <a:t>Обсяги</a:t>
            </a:r>
            <a:r>
              <a:rPr lang="ru-RU" dirty="0"/>
              <a:t> та форма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за таких умов </a:t>
            </a:r>
            <a:r>
              <a:rPr lang="ru-RU" dirty="0" err="1"/>
              <a:t>визначаються</a:t>
            </a:r>
            <a:r>
              <a:rPr lang="ru-RU" dirty="0"/>
              <a:t> характером шоку та </a:t>
            </a:r>
            <a:r>
              <a:rPr lang="ru-RU" dirty="0" err="1"/>
              <a:t>специфічними</a:t>
            </a:r>
            <a:r>
              <a:rPr lang="ru-RU" dirty="0"/>
              <a:t> </a:t>
            </a:r>
            <a:r>
              <a:rPr lang="ru-RU" dirty="0" err="1"/>
              <a:t>обставинами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супроводжують</a:t>
            </a:r>
            <a:r>
              <a:rPr lang="ru-RU" dirty="0"/>
              <a:t>. З метою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учасникам</a:t>
            </a:r>
            <a:r>
              <a:rPr lang="ru-RU" dirty="0"/>
              <a:t> валютного ринку </a:t>
            </a:r>
            <a:r>
              <a:rPr lang="ru-RU" dirty="0" err="1"/>
              <a:t>відправної</a:t>
            </a:r>
            <a:r>
              <a:rPr lang="ru-RU" dirty="0"/>
              <a:t> точки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ціни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валютна</a:t>
            </a:r>
            <a:r>
              <a:rPr lang="ru-RU" dirty="0"/>
              <a:t> </a:t>
            </a:r>
            <a:r>
              <a:rPr lang="ru-RU" dirty="0" err="1"/>
              <a:t>інтервенція</a:t>
            </a:r>
            <a:r>
              <a:rPr lang="ru-RU" dirty="0"/>
              <a:t> за </a:t>
            </a:r>
            <a:r>
              <a:rPr lang="ru-RU" dirty="0" err="1"/>
              <a:t>єдиним</a:t>
            </a:r>
            <a:r>
              <a:rPr lang="ru-RU" dirty="0"/>
              <a:t> курсом.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16237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10058400" cy="61960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для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трансмісії</a:t>
            </a:r>
            <a:r>
              <a:rPr lang="ru-RU" dirty="0"/>
              <a:t> </a:t>
            </a:r>
            <a:r>
              <a:rPr lang="ru-RU" dirty="0" err="1"/>
              <a:t>ключової</a:t>
            </a:r>
            <a:r>
              <a:rPr lang="ru-RU" dirty="0"/>
              <a:t> </a:t>
            </a:r>
            <a:r>
              <a:rPr lang="ru-RU" dirty="0" err="1"/>
              <a:t>процентної</a:t>
            </a:r>
            <a:r>
              <a:rPr lang="ru-RU" dirty="0"/>
              <a:t> ставки як основного </a:t>
            </a:r>
            <a:r>
              <a:rPr lang="ru-RU" dirty="0" err="1"/>
              <a:t>інструменту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здійснюватися</a:t>
            </a:r>
            <a:r>
              <a:rPr lang="ru-RU" dirty="0"/>
              <a:t> з метою </a:t>
            </a:r>
            <a:r>
              <a:rPr lang="ru-RU" dirty="0" err="1"/>
              <a:t>впливу</a:t>
            </a:r>
            <a:r>
              <a:rPr lang="ru-RU" dirty="0"/>
              <a:t> як на </a:t>
            </a:r>
            <a:r>
              <a:rPr lang="ru-RU" dirty="0" err="1"/>
              <a:t>валютний</a:t>
            </a:r>
            <a:r>
              <a:rPr lang="ru-RU" dirty="0"/>
              <a:t>, так і на </a:t>
            </a:r>
            <a:r>
              <a:rPr lang="ru-RU" dirty="0" err="1"/>
              <a:t>процентний</a:t>
            </a:r>
            <a:r>
              <a:rPr lang="ru-RU" dirty="0"/>
              <a:t> канал монетарного </a:t>
            </a:r>
            <a:r>
              <a:rPr lang="ru-RU" dirty="0" err="1"/>
              <a:t>трансмісійного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аналітично</a:t>
            </a:r>
            <a:r>
              <a:rPr lang="ru-RU" dirty="0"/>
              <a:t> </a:t>
            </a:r>
            <a:r>
              <a:rPr lang="ru-RU" dirty="0" err="1"/>
              <a:t>обґрунтованих</a:t>
            </a:r>
            <a:r>
              <a:rPr lang="ru-RU" dirty="0"/>
              <a:t> </a:t>
            </a:r>
            <a:r>
              <a:rPr lang="ru-RU" dirty="0" err="1"/>
              <a:t>оцінок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свідчать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дієвість</a:t>
            </a:r>
            <a:r>
              <a:rPr lang="ru-RU" dirty="0"/>
              <a:t> </a:t>
            </a:r>
            <a:r>
              <a:rPr lang="ru-RU" dirty="0" err="1"/>
              <a:t>ключової</a:t>
            </a:r>
            <a:r>
              <a:rPr lang="ru-RU" dirty="0"/>
              <a:t> </a:t>
            </a:r>
            <a:r>
              <a:rPr lang="ru-RU" dirty="0" err="1"/>
              <a:t>процентної</a:t>
            </a:r>
            <a:r>
              <a:rPr lang="ru-RU" dirty="0"/>
              <a:t> ставки як основного монетарного </a:t>
            </a:r>
            <a:r>
              <a:rPr lang="ru-RU" dirty="0" err="1"/>
              <a:t>інструменту</a:t>
            </a:r>
            <a:r>
              <a:rPr lang="ru-RU" dirty="0"/>
              <a:t> є </a:t>
            </a:r>
            <a:r>
              <a:rPr lang="ru-RU" dirty="0" err="1"/>
              <a:t>недостатньою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на </a:t>
            </a:r>
            <a:r>
              <a:rPr lang="ru-RU" dirty="0" err="1"/>
              <a:t>прийнятному</a:t>
            </a:r>
            <a:r>
              <a:rPr lang="ru-RU" dirty="0"/>
              <a:t> часовому </a:t>
            </a:r>
            <a:r>
              <a:rPr lang="ru-RU" dirty="0" err="1"/>
              <a:t>горизонті</a:t>
            </a:r>
            <a:r>
              <a:rPr lang="ru-RU" dirty="0"/>
              <a:t> без </a:t>
            </a:r>
            <a:r>
              <a:rPr lang="ru-RU" dirty="0" err="1"/>
              <a:t>активнішого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монетарних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є </a:t>
            </a:r>
            <a:r>
              <a:rPr lang="ru-RU" dirty="0" err="1"/>
              <a:t>оптимальним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-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наявних</a:t>
            </a:r>
            <a:r>
              <a:rPr lang="ru-RU" dirty="0"/>
              <a:t> альтернатив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монетарних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,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ключової</a:t>
            </a:r>
            <a:r>
              <a:rPr lang="ru-RU" dirty="0"/>
              <a:t> </a:t>
            </a:r>
            <a:r>
              <a:rPr lang="ru-RU" dirty="0" err="1"/>
              <a:t>процентної</a:t>
            </a:r>
            <a:r>
              <a:rPr lang="ru-RU" dirty="0"/>
              <a:t> ставки </a:t>
            </a:r>
            <a:r>
              <a:rPr lang="ru-RU" dirty="0" err="1"/>
              <a:t>саме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та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в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ефективний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є </a:t>
            </a:r>
            <a:r>
              <a:rPr lang="ru-RU" dirty="0" err="1"/>
              <a:t>ефективним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- </a:t>
            </a:r>
            <a:r>
              <a:rPr lang="ru-RU" dirty="0" err="1"/>
              <a:t>позитивний</a:t>
            </a:r>
            <a:r>
              <a:rPr lang="ru-RU" dirty="0"/>
              <a:t> </a:t>
            </a:r>
            <a:r>
              <a:rPr lang="ru-RU" dirty="0" err="1"/>
              <a:t>ефект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в </a:t>
            </a:r>
            <a:r>
              <a:rPr lang="ru-RU" dirty="0" err="1"/>
              <a:t>аспекті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та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переважатиме</a:t>
            </a:r>
            <a:r>
              <a:rPr lang="ru-RU" dirty="0"/>
              <a:t> </a:t>
            </a:r>
            <a:r>
              <a:rPr lang="ru-RU" dirty="0" err="1"/>
              <a:t>негативні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втручання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в роботу ринку, </a:t>
            </a:r>
            <a:r>
              <a:rPr lang="ru-RU" dirty="0" err="1"/>
              <a:t>зокрема</a:t>
            </a:r>
            <a:r>
              <a:rPr lang="ru-RU" dirty="0"/>
              <a:t> не </a:t>
            </a:r>
            <a:r>
              <a:rPr lang="ru-RU" dirty="0" err="1"/>
              <a:t>підриватиме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до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банку, не </a:t>
            </a:r>
            <a:r>
              <a:rPr lang="ru-RU" dirty="0" err="1"/>
              <a:t>створюватиме</a:t>
            </a:r>
            <a:r>
              <a:rPr lang="ru-RU" dirty="0"/>
              <a:t> в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агентів</a:t>
            </a:r>
            <a:r>
              <a:rPr lang="ru-RU" dirty="0"/>
              <a:t> </a:t>
            </a:r>
            <a:r>
              <a:rPr lang="ru-RU" dirty="0" err="1"/>
              <a:t>хибного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та не </a:t>
            </a:r>
            <a:r>
              <a:rPr lang="ru-RU" dirty="0" err="1"/>
              <a:t>призводитиме</a:t>
            </a:r>
            <a:r>
              <a:rPr lang="ru-RU" dirty="0"/>
              <a:t> до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зовнішньоекономічних</a:t>
            </a:r>
            <a:r>
              <a:rPr lang="ru-RU" dirty="0"/>
              <a:t> та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дисбалансів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Валютна</a:t>
            </a:r>
            <a:r>
              <a:rPr lang="ru-RU" dirty="0"/>
              <a:t> </a:t>
            </a:r>
            <a:r>
              <a:rPr lang="ru-RU" dirty="0" err="1"/>
              <a:t>інтервенція</a:t>
            </a:r>
            <a:r>
              <a:rPr lang="ru-RU" dirty="0"/>
              <a:t> в такому </a:t>
            </a:r>
            <a:r>
              <a:rPr lang="ru-RU" dirty="0" err="1"/>
              <a:t>разі</a:t>
            </a:r>
            <a:r>
              <a:rPr lang="ru-RU" dirty="0"/>
              <a:t> проводиться в тому самому </a:t>
            </a:r>
            <a:r>
              <a:rPr lang="ru-RU" dirty="0" err="1"/>
              <a:t>напрямі</a:t>
            </a:r>
            <a:r>
              <a:rPr lang="ru-RU" dirty="0"/>
              <a:t> (</a:t>
            </a:r>
            <a:r>
              <a:rPr lang="ru-RU" dirty="0" err="1"/>
              <a:t>послаблення</a:t>
            </a:r>
            <a:r>
              <a:rPr lang="ru-RU" dirty="0"/>
              <a:t>/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монетарних</a:t>
            </a:r>
            <a:r>
              <a:rPr lang="ru-RU" dirty="0"/>
              <a:t> умов),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застосовується</a:t>
            </a:r>
            <a:r>
              <a:rPr lang="ru-RU" dirty="0"/>
              <a:t> </a:t>
            </a:r>
            <a:r>
              <a:rPr lang="ru-RU" dirty="0" err="1"/>
              <a:t>ключова</a:t>
            </a:r>
            <a:r>
              <a:rPr lang="ru-RU" dirty="0"/>
              <a:t> </a:t>
            </a:r>
            <a:r>
              <a:rPr lang="ru-RU" dirty="0" err="1"/>
              <a:t>процентна</a:t>
            </a:r>
            <a:r>
              <a:rPr lang="ru-RU" dirty="0"/>
              <a:t> ставка. </a:t>
            </a:r>
            <a:r>
              <a:rPr lang="ru-RU" dirty="0" err="1"/>
              <a:t>Параметри</a:t>
            </a:r>
            <a:r>
              <a:rPr lang="ru-RU" dirty="0"/>
              <a:t> </a:t>
            </a:r>
            <a:r>
              <a:rPr lang="ru-RU" dirty="0" err="1"/>
              <a:t>можливої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інфляційних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шляхом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Правлінням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і не є </a:t>
            </a:r>
            <a:r>
              <a:rPr lang="ru-RU" dirty="0" err="1"/>
              <a:t>публічною</a:t>
            </a:r>
            <a:r>
              <a:rPr lang="ru-RU" dirty="0"/>
              <a:t> </a:t>
            </a:r>
            <a:r>
              <a:rPr lang="ru-RU" dirty="0" err="1"/>
              <a:t>інформацією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217679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u="sng" dirty="0" err="1" smtClean="0"/>
              <a:t>Валютні</a:t>
            </a:r>
            <a:r>
              <a:rPr lang="ru-RU" u="sng" dirty="0" smtClean="0"/>
              <a:t> </a:t>
            </a:r>
            <a:r>
              <a:rPr lang="ru-RU" u="sng" dirty="0" err="1"/>
              <a:t>інтервенції</a:t>
            </a:r>
            <a:r>
              <a:rPr lang="ru-RU" u="sng" dirty="0"/>
              <a:t> для </a:t>
            </a:r>
            <a:r>
              <a:rPr lang="ru-RU" u="sng" dirty="0" err="1"/>
              <a:t>накопичення</a:t>
            </a:r>
            <a:r>
              <a:rPr lang="ru-RU" u="sng" dirty="0"/>
              <a:t> </a:t>
            </a:r>
            <a:r>
              <a:rPr lang="ru-RU" u="sng" dirty="0" err="1"/>
              <a:t>міжнародних</a:t>
            </a:r>
            <a:r>
              <a:rPr lang="ru-RU" u="sng" dirty="0"/>
              <a:t> </a:t>
            </a:r>
            <a:r>
              <a:rPr lang="ru-RU" u="sng" dirty="0" err="1"/>
              <a:t>резервів</a:t>
            </a:r>
            <a:r>
              <a:rPr lang="ru-RU" u="sng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 метою </a:t>
            </a:r>
            <a:r>
              <a:rPr lang="ru-RU" dirty="0" err="1"/>
              <a:t>поступового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. </a:t>
            </a:r>
            <a:r>
              <a:rPr lang="ru-RU" dirty="0" err="1"/>
              <a:t>Цільові</a:t>
            </a:r>
            <a:r>
              <a:rPr lang="ru-RU" dirty="0"/>
              <a:t> </a:t>
            </a:r>
            <a:r>
              <a:rPr lang="ru-RU" dirty="0" err="1"/>
              <a:t>орієнтири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в </a:t>
            </a:r>
            <a:r>
              <a:rPr lang="ru-RU" dirty="0" err="1"/>
              <a:t>програмах</a:t>
            </a:r>
            <a:r>
              <a:rPr lang="ru-RU" dirty="0"/>
              <a:t> </a:t>
            </a:r>
            <a:r>
              <a:rPr lang="ru-RU" dirty="0" err="1"/>
              <a:t>співпраці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 </a:t>
            </a:r>
            <a:r>
              <a:rPr lang="ru-RU" dirty="0" err="1"/>
              <a:t>Міжнародним</a:t>
            </a:r>
            <a:r>
              <a:rPr lang="ru-RU" dirty="0"/>
              <a:t> </a:t>
            </a:r>
            <a:r>
              <a:rPr lang="ru-RU" dirty="0" err="1"/>
              <a:t>валютним</a:t>
            </a:r>
            <a:r>
              <a:rPr lang="ru-RU" dirty="0"/>
              <a:t> фондом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загальноприйнятих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достатності</a:t>
            </a:r>
            <a:r>
              <a:rPr lang="ru-RU" dirty="0"/>
              <a:t>.</a:t>
            </a:r>
          </a:p>
          <a:p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перевищення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на </a:t>
            </a:r>
            <a:r>
              <a:rPr lang="ru-RU" dirty="0" err="1"/>
              <a:t>іноземну</a:t>
            </a:r>
            <a:r>
              <a:rPr lang="ru-RU" dirty="0"/>
              <a:t> валюту над попитом на </a:t>
            </a:r>
            <a:r>
              <a:rPr lang="ru-RU" dirty="0" err="1"/>
              <a:t>неї</a:t>
            </a:r>
            <a:r>
              <a:rPr lang="ru-RU" dirty="0"/>
              <a:t>.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призводити</a:t>
            </a:r>
            <a:r>
              <a:rPr lang="ru-RU" dirty="0"/>
              <a:t> до </a:t>
            </a:r>
            <a:r>
              <a:rPr lang="ru-RU" dirty="0" err="1"/>
              <a:t>зміни</a:t>
            </a:r>
            <a:r>
              <a:rPr lang="ru-RU" dirty="0"/>
              <a:t> фундаментального тренду </a:t>
            </a:r>
            <a:r>
              <a:rPr lang="ru-RU" dirty="0" err="1"/>
              <a:t>обмінного</a:t>
            </a:r>
            <a:r>
              <a:rPr lang="ru-RU" dirty="0"/>
              <a:t> курсу,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фактичної</a:t>
            </a:r>
            <a:r>
              <a:rPr lang="ru-RU" dirty="0"/>
              <a:t> </a:t>
            </a:r>
            <a:r>
              <a:rPr lang="ru-RU" dirty="0" err="1"/>
              <a:t>фіксації</a:t>
            </a:r>
            <a:r>
              <a:rPr lang="ru-RU" dirty="0"/>
              <a:t> на одному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до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девальваційного</a:t>
            </a:r>
            <a:r>
              <a:rPr lang="ru-RU" dirty="0"/>
              <a:t> тренду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міру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припиняються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відновлені</a:t>
            </a:r>
            <a:r>
              <a:rPr lang="ru-RU" dirty="0"/>
              <a:t>.</a:t>
            </a:r>
          </a:p>
          <a:p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для </a:t>
            </a:r>
            <a:r>
              <a:rPr lang="ru-RU" dirty="0" err="1"/>
              <a:t>накопичення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проводяться</a:t>
            </a:r>
            <a:r>
              <a:rPr lang="ru-RU" dirty="0"/>
              <a:t>, як правило, без </a:t>
            </a:r>
            <a:r>
              <a:rPr lang="ru-RU" dirty="0" err="1"/>
              <a:t>визначення</a:t>
            </a:r>
            <a:r>
              <a:rPr lang="ru-RU" dirty="0"/>
              <a:t> будь-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цільового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обмінного</a:t>
            </a:r>
            <a:r>
              <a:rPr lang="ru-RU" dirty="0"/>
              <a:t> курсу.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961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405964"/>
              </p:ext>
            </p:extLst>
          </p:nvPr>
        </p:nvGraphicFramePr>
        <p:xfrm>
          <a:off x="616549" y="423081"/>
          <a:ext cx="9400907" cy="5760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Документ" r:id="rId3" imgW="5940803" imgH="3640811" progId="Word.Document.12">
                  <p:embed/>
                </p:oleObj>
              </mc:Choice>
              <mc:Fallback>
                <p:oleObj name="Документ" r:id="rId3" imgW="5940803" imgH="364081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6549" y="423081"/>
                        <a:ext cx="9400907" cy="57606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30070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оприлюднює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аукціонів</a:t>
            </a:r>
            <a:r>
              <a:rPr lang="ru-RU" dirty="0"/>
              <a:t> на </a:t>
            </a:r>
            <a:r>
              <a:rPr lang="ru-RU" dirty="0" err="1"/>
              <a:t>сторінці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Інтернет-представництва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в день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. </a:t>
            </a:r>
            <a:r>
              <a:rPr lang="ru-RU" dirty="0" err="1"/>
              <a:t>Національний</a:t>
            </a:r>
            <a:r>
              <a:rPr lang="ru-RU" dirty="0"/>
              <a:t> банк не </a:t>
            </a:r>
            <a:r>
              <a:rPr lang="ru-RU" dirty="0" err="1"/>
              <a:t>оприлюднює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формах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.</a:t>
            </a:r>
          </a:p>
          <a:p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окреслює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мотиви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в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заявах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в </a:t>
            </a:r>
            <a:r>
              <a:rPr lang="ru-RU" dirty="0" err="1"/>
              <a:t>пресрелізах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регулярних</a:t>
            </a:r>
            <a:r>
              <a:rPr lang="ru-RU" dirty="0"/>
              <a:t> </a:t>
            </a:r>
            <a:r>
              <a:rPr lang="ru-RU" dirty="0" err="1"/>
              <a:t>публікаціях</a:t>
            </a:r>
            <a:r>
              <a:rPr lang="ru-RU" dirty="0"/>
              <a:t>. </a:t>
            </a:r>
            <a:r>
              <a:rPr lang="ru-RU" dirty="0" err="1"/>
              <a:t>Ураховуючи</a:t>
            </a:r>
            <a:r>
              <a:rPr lang="ru-RU" dirty="0"/>
              <a:t> </a:t>
            </a:r>
            <a:r>
              <a:rPr lang="ru-RU" dirty="0" err="1"/>
              <a:t>високу</a:t>
            </a:r>
            <a:r>
              <a:rPr lang="ru-RU" dirty="0"/>
              <a:t> </a:t>
            </a:r>
            <a:r>
              <a:rPr lang="ru-RU" dirty="0" err="1"/>
              <a:t>сенсативність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утримуватися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детальних</a:t>
            </a:r>
            <a:r>
              <a:rPr lang="ru-RU" dirty="0"/>
              <a:t> </a:t>
            </a:r>
            <a:r>
              <a:rPr lang="ru-RU" dirty="0" err="1"/>
              <a:t>мотивів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з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оприлюднює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аукціонів</a:t>
            </a:r>
            <a:r>
              <a:rPr lang="ru-RU" dirty="0"/>
              <a:t> у день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на </a:t>
            </a:r>
            <a:r>
              <a:rPr lang="ru-RU" dirty="0" err="1"/>
              <a:t>сторінці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Інтернет-представництва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банку.</a:t>
            </a:r>
          </a:p>
          <a:p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оприлюднювати</a:t>
            </a:r>
            <a:r>
              <a:rPr lang="ru-RU" dirty="0"/>
              <a:t> на </a:t>
            </a:r>
            <a:r>
              <a:rPr lang="ru-RU" dirty="0" err="1"/>
              <a:t>сторінці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Інтернет-представництва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за </a:t>
            </a:r>
            <a:r>
              <a:rPr lang="ru-RU" dirty="0" smtClean="0"/>
              <a:t>потреби.</a:t>
            </a:r>
          </a:p>
          <a:p>
            <a:pPr marL="0" indent="0">
              <a:buNone/>
            </a:pP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/>
              <a:t>за потреби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в </a:t>
            </a:r>
            <a:r>
              <a:rPr lang="ru-RU" dirty="0" err="1"/>
              <a:t>усіх</a:t>
            </a:r>
            <a:r>
              <a:rPr lang="ru-RU" dirty="0"/>
              <a:t> формах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наведені</a:t>
            </a:r>
            <a:r>
              <a:rPr lang="ru-RU" dirty="0"/>
              <a:t> в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заявах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банку.</a:t>
            </a:r>
          </a:p>
          <a:p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оприлюднює</a:t>
            </a:r>
            <a:r>
              <a:rPr lang="ru-RU" dirty="0"/>
              <a:t> один раз на </a:t>
            </a:r>
            <a:r>
              <a:rPr lang="ru-RU" dirty="0" err="1"/>
              <a:t>місяць</a:t>
            </a:r>
            <a:r>
              <a:rPr lang="ru-RU" dirty="0"/>
              <a:t>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п'ятого</a:t>
            </a:r>
            <a:r>
              <a:rPr lang="ru-RU" dirty="0"/>
              <a:t> </a:t>
            </a:r>
            <a:r>
              <a:rPr lang="ru-RU" dirty="0" err="1"/>
              <a:t>робочого</a:t>
            </a:r>
            <a:r>
              <a:rPr lang="ru-RU" dirty="0"/>
              <a:t> дня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звітного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 на </a:t>
            </a:r>
            <a:r>
              <a:rPr lang="ru-RU" dirty="0" err="1"/>
              <a:t>сторінці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Інтернет-представництва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узагальнену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інтервенцій</a:t>
            </a:r>
            <a:r>
              <a:rPr lang="ru-RU" dirty="0"/>
              <a:t> в </a:t>
            </a:r>
            <a:r>
              <a:rPr lang="ru-RU" dirty="0" err="1"/>
              <a:t>усіх</a:t>
            </a:r>
            <a:r>
              <a:rPr lang="ru-RU" dirty="0"/>
              <a:t> формах.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49913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r>
              <a:rPr lang="uk-UA" dirty="0"/>
              <a:t>8.4. Управління золотовалютними резервами</a:t>
            </a:r>
            <a:endParaRPr lang="ru-RU" dirty="0"/>
          </a:p>
          <a:p>
            <a:endParaRPr lang="ru-RU" dirty="0" smtClean="0"/>
          </a:p>
          <a:p>
            <a:r>
              <a:rPr lang="ru-RU" b="1" u="sng" dirty="0" err="1"/>
              <a:t>М</a:t>
            </a:r>
            <a:r>
              <a:rPr lang="ru-RU" b="1" u="sng" dirty="0" err="1" smtClean="0"/>
              <a:t>іжнародні</a:t>
            </a:r>
            <a:r>
              <a:rPr lang="ru-RU" b="1" u="sng" dirty="0" smtClean="0"/>
              <a:t> </a:t>
            </a:r>
            <a:r>
              <a:rPr lang="ru-RU" b="1" u="sng" dirty="0" err="1"/>
              <a:t>резерви</a:t>
            </a:r>
            <a:r>
              <a:rPr lang="ru-RU" b="1" u="sng" dirty="0"/>
              <a:t> </a:t>
            </a:r>
            <a:r>
              <a:rPr lang="ru-RU" dirty="0"/>
              <a:t>-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фінансові</a:t>
            </a:r>
            <a:r>
              <a:rPr lang="ru-RU" dirty="0"/>
              <a:t> </a:t>
            </a:r>
            <a:r>
              <a:rPr lang="ru-RU" dirty="0" err="1"/>
              <a:t>активи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визнані</a:t>
            </a:r>
            <a:r>
              <a:rPr lang="ru-RU" dirty="0"/>
              <a:t> </a:t>
            </a:r>
            <a:r>
              <a:rPr lang="ru-RU" dirty="0" err="1"/>
              <a:t>світовим</a:t>
            </a:r>
            <a:r>
              <a:rPr lang="ru-RU" dirty="0"/>
              <a:t> </a:t>
            </a:r>
            <a:r>
              <a:rPr lang="ru-RU" dirty="0" err="1"/>
              <a:t>співтовариством</a:t>
            </a:r>
            <a:r>
              <a:rPr lang="ru-RU" dirty="0"/>
              <a:t> як </a:t>
            </a:r>
            <a:r>
              <a:rPr lang="ru-RU" dirty="0" err="1"/>
              <a:t>міжнародні</a:t>
            </a:r>
            <a:r>
              <a:rPr lang="ru-RU" dirty="0"/>
              <a:t> і </a:t>
            </a:r>
            <a:r>
              <a:rPr lang="ru-RU" dirty="0" err="1"/>
              <a:t>призначені</a:t>
            </a:r>
            <a:r>
              <a:rPr lang="ru-RU" dirty="0"/>
              <a:t> для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відображені</a:t>
            </a:r>
            <a:r>
              <a:rPr lang="ru-RU" dirty="0"/>
              <a:t> в </a:t>
            </a:r>
            <a:r>
              <a:rPr lang="ru-RU" dirty="0" err="1"/>
              <a:t>балансі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і </a:t>
            </a:r>
            <a:r>
              <a:rPr lang="ru-RU" dirty="0" err="1"/>
              <a:t>перебувають</a:t>
            </a:r>
            <a:r>
              <a:rPr lang="ru-RU" dirty="0"/>
              <a:t>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управлінні</a:t>
            </a:r>
            <a:endParaRPr lang="ru-RU" dirty="0" smtClean="0"/>
          </a:p>
          <a:p>
            <a:pPr marL="0" indent="0">
              <a:buNone/>
            </a:pP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з таких </a:t>
            </a:r>
            <a:r>
              <a:rPr lang="ru-RU" dirty="0" err="1"/>
              <a:t>активів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монетарне</a:t>
            </a:r>
            <a:r>
              <a:rPr lang="ru-RU" dirty="0"/>
              <a:t> золото;</a:t>
            </a:r>
          </a:p>
          <a:p>
            <a:r>
              <a:rPr lang="ru-RU" dirty="0"/>
              <a:t>2) СПЗ;</a:t>
            </a:r>
          </a:p>
          <a:p>
            <a:r>
              <a:rPr lang="ru-RU" dirty="0"/>
              <a:t>3) </a:t>
            </a:r>
            <a:r>
              <a:rPr lang="ru-RU" dirty="0" err="1"/>
              <a:t>резервна</a:t>
            </a:r>
            <a:r>
              <a:rPr lang="ru-RU" dirty="0"/>
              <a:t> </a:t>
            </a:r>
            <a:r>
              <a:rPr lang="ru-RU" dirty="0" err="1"/>
              <a:t>позиція</a:t>
            </a:r>
            <a:r>
              <a:rPr lang="ru-RU" dirty="0"/>
              <a:t> в МВФ;</a:t>
            </a:r>
          </a:p>
          <a:p>
            <a:r>
              <a:rPr lang="ru-RU" dirty="0"/>
              <a:t>4) </a:t>
            </a:r>
            <a:r>
              <a:rPr lang="ru-RU" dirty="0" err="1"/>
              <a:t>іноземна</a:t>
            </a:r>
            <a:r>
              <a:rPr lang="ru-RU" dirty="0"/>
              <a:t> валюта у </a:t>
            </a:r>
            <a:r>
              <a:rPr lang="ru-RU" dirty="0" err="1"/>
              <a:t>вигляді</a:t>
            </a:r>
            <a:r>
              <a:rPr lang="ru-RU" dirty="0"/>
              <a:t> банкнот і монет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на </a:t>
            </a:r>
            <a:r>
              <a:rPr lang="ru-RU" dirty="0" err="1"/>
              <a:t>рахунках</a:t>
            </a:r>
            <a:r>
              <a:rPr lang="ru-RU" dirty="0"/>
              <a:t> за кордоном;</a:t>
            </a:r>
          </a:p>
          <a:p>
            <a:r>
              <a:rPr lang="ru-RU" dirty="0"/>
              <a:t>5)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акцій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оплачуються</a:t>
            </a:r>
            <a:r>
              <a:rPr lang="ru-RU" dirty="0"/>
              <a:t> в </a:t>
            </a:r>
            <a:r>
              <a:rPr lang="ru-RU" dirty="0" err="1"/>
              <a:t>резервній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;</a:t>
            </a:r>
          </a:p>
          <a:p>
            <a:r>
              <a:rPr lang="ru-RU" dirty="0"/>
              <a:t>6)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міжнародно</a:t>
            </a:r>
            <a:r>
              <a:rPr lang="ru-RU" dirty="0"/>
              <a:t> </a:t>
            </a:r>
            <a:r>
              <a:rPr lang="ru-RU" dirty="0" err="1"/>
              <a:t>визнані</a:t>
            </a:r>
            <a:r>
              <a:rPr lang="ru-RU" dirty="0"/>
              <a:t> </a:t>
            </a:r>
            <a:r>
              <a:rPr lang="ru-RU" dirty="0" err="1"/>
              <a:t>резервні</a:t>
            </a:r>
            <a:r>
              <a:rPr lang="ru-RU" dirty="0"/>
              <a:t> </a:t>
            </a:r>
            <a:r>
              <a:rPr lang="ru-RU" dirty="0" err="1"/>
              <a:t>активи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надійності</a:t>
            </a:r>
            <a:r>
              <a:rPr lang="ru-RU" dirty="0"/>
              <a:t> та </a:t>
            </a:r>
            <a:r>
              <a:rPr lang="ru-RU" dirty="0" err="1"/>
              <a:t>ліквідності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84744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921922" cy="61960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До </a:t>
            </a:r>
            <a:r>
              <a:rPr lang="uk-UA" dirty="0" smtClean="0"/>
              <a:t>міжнародних резервів належать активи, які:</a:t>
            </a:r>
          </a:p>
          <a:p>
            <a:r>
              <a:rPr lang="uk-UA" dirty="0" smtClean="0"/>
              <a:t>1) управляються Національним банком як центральним банком України та особливим центральним органом державного управління, який проводить грошово-кредитну політику України;</a:t>
            </a:r>
          </a:p>
          <a:p>
            <a:r>
              <a:rPr lang="uk-UA" dirty="0" smtClean="0"/>
              <a:t>2) є ліквідними активами високої якості, які можуть бути куплені, продані та погашені за резервну валюту;</a:t>
            </a:r>
          </a:p>
          <a:p>
            <a:r>
              <a:rPr lang="uk-UA" dirty="0" smtClean="0"/>
              <a:t>3) є активами, які вже наявні. Потенційні активи не включаються до резервних активів;</a:t>
            </a:r>
          </a:p>
          <a:p>
            <a:r>
              <a:rPr lang="uk-UA" dirty="0" smtClean="0"/>
              <a:t>4) є вимогами до нерезидентів за винятком золота у зливках;</a:t>
            </a:r>
          </a:p>
          <a:p>
            <a:r>
              <a:rPr lang="uk-UA" dirty="0" smtClean="0"/>
              <a:t>5) мають номінал та погашаються в резервних валютах або у золоті.</a:t>
            </a:r>
          </a:p>
          <a:p>
            <a:pPr marL="0" indent="0">
              <a:buNone/>
            </a:pPr>
            <a:r>
              <a:rPr lang="uk-UA" dirty="0" smtClean="0"/>
              <a:t>Міжнародні резерви відображаються в фінансовій звітності Національного банку відповідно до міжнародних стандартів фінансової звітності.</a:t>
            </a:r>
          </a:p>
          <a:p>
            <a:pPr marL="0" indent="0">
              <a:buNone/>
            </a:pPr>
            <a:r>
              <a:rPr lang="ru-RU" dirty="0" err="1"/>
              <a:t>Цілями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резервами в порядку </a:t>
            </a:r>
            <a:r>
              <a:rPr lang="ru-RU" dirty="0" err="1"/>
              <a:t>зниження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пріоритету</a:t>
            </a:r>
            <a:r>
              <a:rPr lang="ru-RU" dirty="0"/>
              <a:t> є:</a:t>
            </a:r>
          </a:p>
          <a:p>
            <a:r>
              <a:rPr lang="ru-RU" dirty="0"/>
              <a:t>1) </a:t>
            </a:r>
            <a:r>
              <a:rPr lang="ru-RU" dirty="0" err="1"/>
              <a:t>захищеність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, яка </a:t>
            </a:r>
            <a:r>
              <a:rPr lang="ru-RU" dirty="0" err="1"/>
              <a:t>забезпечується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та контролю за </a:t>
            </a:r>
            <a:r>
              <a:rPr lang="ru-RU" dirty="0" err="1"/>
              <a:t>ризиком</a:t>
            </a:r>
            <a:r>
              <a:rPr lang="ru-RU" dirty="0"/>
              <a:t> </a:t>
            </a:r>
            <a:r>
              <a:rPr lang="ru-RU" dirty="0" err="1"/>
              <a:t>ліквідності</a:t>
            </a:r>
            <a:r>
              <a:rPr lang="ru-RU" dirty="0"/>
              <a:t>, </a:t>
            </a:r>
            <a:r>
              <a:rPr lang="ru-RU" dirty="0" err="1"/>
              <a:t>ринковим</a:t>
            </a:r>
            <a:r>
              <a:rPr lang="ru-RU" dirty="0"/>
              <a:t>, </a:t>
            </a:r>
            <a:r>
              <a:rPr lang="ru-RU" dirty="0" err="1"/>
              <a:t>кредитним</a:t>
            </a:r>
            <a:r>
              <a:rPr lang="ru-RU" dirty="0"/>
              <a:t> (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розрахунковий</a:t>
            </a:r>
            <a:r>
              <a:rPr lang="ru-RU" dirty="0"/>
              <a:t>) та </a:t>
            </a:r>
            <a:r>
              <a:rPr lang="ru-RU" dirty="0" err="1"/>
              <a:t>операційним</a:t>
            </a:r>
            <a:r>
              <a:rPr lang="ru-RU" dirty="0"/>
              <a:t> (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) </a:t>
            </a:r>
            <a:r>
              <a:rPr lang="ru-RU" dirty="0" err="1"/>
              <a:t>ризиками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міжнародними</a:t>
            </a:r>
            <a:r>
              <a:rPr lang="ru-RU" dirty="0"/>
              <a:t> резервами;</a:t>
            </a:r>
          </a:p>
          <a:p>
            <a:r>
              <a:rPr lang="ru-RU" dirty="0"/>
              <a:t>2) </a:t>
            </a:r>
            <a:r>
              <a:rPr lang="ru-RU" dirty="0" err="1"/>
              <a:t>ліквідність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дохідність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, яка </a:t>
            </a:r>
            <a:r>
              <a:rPr lang="ru-RU" dirty="0" err="1"/>
              <a:t>забезпечується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поточних</a:t>
            </a:r>
            <a:r>
              <a:rPr lang="ru-RU" dirty="0"/>
              <a:t> </a:t>
            </a:r>
            <a:r>
              <a:rPr lang="ru-RU" dirty="0" err="1"/>
              <a:t>ринкових</a:t>
            </a:r>
            <a:r>
              <a:rPr lang="ru-RU" dirty="0"/>
              <a:t> умов у межах </a:t>
            </a:r>
            <a:r>
              <a:rPr lang="ru-RU" dirty="0" err="1"/>
              <a:t>обмежень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 та </a:t>
            </a:r>
            <a:r>
              <a:rPr lang="ru-RU" dirty="0" err="1"/>
              <a:t>ліквідності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585644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r>
              <a:rPr lang="ru-RU" dirty="0"/>
              <a:t> Департамент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захищеності</a:t>
            </a:r>
            <a:r>
              <a:rPr lang="ru-RU" dirty="0"/>
              <a:t> та </a:t>
            </a:r>
            <a:r>
              <a:rPr lang="ru-RU" dirty="0" err="1"/>
              <a:t>ліквідності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розробляє</a:t>
            </a:r>
            <a:r>
              <a:rPr lang="ru-RU" dirty="0"/>
              <a:t> та </a:t>
            </a:r>
            <a:r>
              <a:rPr lang="ru-RU" dirty="0" err="1"/>
              <a:t>впроваджує</a:t>
            </a:r>
            <a:r>
              <a:rPr lang="ru-RU" dirty="0"/>
              <a:t> систему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 smtClean="0"/>
              <a:t>резервів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Департамент </a:t>
            </a:r>
            <a:r>
              <a:rPr lang="ru-RU" dirty="0" err="1"/>
              <a:t>відкритих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та Департамент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дохідності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</a:t>
            </a:r>
            <a:r>
              <a:rPr lang="ru-RU" dirty="0" err="1"/>
              <a:t>перевірку</a:t>
            </a:r>
            <a:r>
              <a:rPr lang="ru-RU" dirty="0"/>
              <a:t> </a:t>
            </a:r>
            <a:r>
              <a:rPr lang="ru-RU" dirty="0" err="1"/>
              <a:t>цінових</a:t>
            </a:r>
            <a:r>
              <a:rPr lang="ru-RU" dirty="0"/>
              <a:t> умов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міжнародними</a:t>
            </a:r>
            <a:r>
              <a:rPr lang="ru-RU" dirty="0"/>
              <a:t> резервами на </a:t>
            </a:r>
            <a:r>
              <a:rPr lang="ru-RU" dirty="0" err="1"/>
              <a:t>відповідність</a:t>
            </a:r>
            <a:r>
              <a:rPr lang="ru-RU" dirty="0"/>
              <a:t> </a:t>
            </a:r>
            <a:r>
              <a:rPr lang="ru-RU" dirty="0" err="1"/>
              <a:t>ринковим</a:t>
            </a:r>
            <a:r>
              <a:rPr lang="ru-RU" dirty="0"/>
              <a:t> </a:t>
            </a:r>
            <a:r>
              <a:rPr lang="ru-RU" dirty="0" err="1"/>
              <a:t>умовам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діяли</a:t>
            </a:r>
            <a:r>
              <a:rPr lang="ru-RU" dirty="0"/>
              <a:t> в момент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 smtClean="0"/>
              <a:t>операції</a:t>
            </a:r>
            <a:r>
              <a:rPr lang="ru-RU" dirty="0" smtClean="0"/>
              <a:t>. </a:t>
            </a:r>
            <a:r>
              <a:rPr lang="ru-RU" dirty="0" err="1"/>
              <a:t>Комітет</a:t>
            </a:r>
            <a:r>
              <a:rPr lang="ru-RU" dirty="0"/>
              <a:t> з </a:t>
            </a:r>
            <a:r>
              <a:rPr lang="ru-RU" dirty="0" err="1"/>
              <a:t>управління</a:t>
            </a:r>
            <a:r>
              <a:rPr lang="ru-RU" dirty="0"/>
              <a:t> активами та </a:t>
            </a:r>
            <a:r>
              <a:rPr lang="ru-RU" dirty="0" err="1"/>
              <a:t>пасивами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затверджує</a:t>
            </a:r>
            <a:r>
              <a:rPr lang="ru-RU" dirty="0"/>
              <a:t> Порядок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перевірок</a:t>
            </a:r>
            <a:r>
              <a:rPr lang="ru-RU" dirty="0"/>
              <a:t> </a:t>
            </a:r>
            <a:r>
              <a:rPr lang="ru-RU" dirty="0" err="1"/>
              <a:t>цінових</a:t>
            </a:r>
            <a:r>
              <a:rPr lang="ru-RU" dirty="0"/>
              <a:t> умов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міжнародними</a:t>
            </a:r>
            <a:r>
              <a:rPr lang="ru-RU" dirty="0"/>
              <a:t> резервами.</a:t>
            </a:r>
          </a:p>
          <a:p>
            <a:r>
              <a:rPr lang="ru-RU" dirty="0" smtClean="0"/>
              <a:t>Департамент </a:t>
            </a:r>
            <a:r>
              <a:rPr lang="ru-RU" dirty="0" err="1"/>
              <a:t>відкритих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, </a:t>
            </a:r>
            <a:r>
              <a:rPr lang="ru-RU" dirty="0" err="1"/>
              <a:t>керуючись</a:t>
            </a:r>
            <a:r>
              <a:rPr lang="ru-RU" dirty="0"/>
              <a:t> принципами </a:t>
            </a:r>
            <a:r>
              <a:rPr lang="ru-RU" dirty="0" err="1"/>
              <a:t>прозорості</a:t>
            </a:r>
            <a:r>
              <a:rPr lang="ru-RU" dirty="0"/>
              <a:t> та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розкриття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сьомого</a:t>
            </a:r>
            <a:r>
              <a:rPr lang="ru-RU" dirty="0"/>
              <a:t> дня </a:t>
            </a:r>
            <a:r>
              <a:rPr lang="ru-RU" dirty="0" err="1"/>
              <a:t>місяця</a:t>
            </a:r>
            <a:r>
              <a:rPr lang="ru-RU" dirty="0"/>
              <a:t>, </a:t>
            </a:r>
            <a:r>
              <a:rPr lang="ru-RU" dirty="0" err="1"/>
              <a:t>наступного</a:t>
            </a:r>
            <a:r>
              <a:rPr lang="ru-RU" dirty="0"/>
              <a:t> за </a:t>
            </a:r>
            <a:r>
              <a:rPr lang="ru-RU" dirty="0" err="1"/>
              <a:t>звітним</a:t>
            </a:r>
            <a:r>
              <a:rPr lang="ru-RU" dirty="0"/>
              <a:t>,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Управлінню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 про стан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для </a:t>
            </a:r>
            <a:r>
              <a:rPr lang="ru-RU" dirty="0" err="1"/>
              <a:t>оприлюднення</a:t>
            </a:r>
            <a:r>
              <a:rPr lang="ru-RU" dirty="0"/>
              <a:t> на </a:t>
            </a:r>
            <a:r>
              <a:rPr lang="ru-RU" dirty="0" err="1"/>
              <a:t>сторінці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</a:t>
            </a:r>
            <a:r>
              <a:rPr lang="ru-RU" dirty="0" err="1"/>
              <a:t>Інтернет-представництва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9554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Організаційна</a:t>
            </a:r>
            <a:r>
              <a:rPr lang="ru-RU" dirty="0"/>
              <a:t> структура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резервами в </a:t>
            </a:r>
            <a:r>
              <a:rPr lang="ru-RU" dirty="0" err="1"/>
              <a:t>Національному</a:t>
            </a:r>
            <a:r>
              <a:rPr lang="ru-RU" dirty="0"/>
              <a:t> банку </a:t>
            </a:r>
            <a:r>
              <a:rPr lang="ru-RU" dirty="0" err="1"/>
              <a:t>ґрунтується</a:t>
            </a:r>
            <a:r>
              <a:rPr lang="ru-RU" dirty="0"/>
              <a:t> на принципах </a:t>
            </a:r>
            <a:r>
              <a:rPr lang="ru-RU" dirty="0" err="1"/>
              <a:t>чіткого</a:t>
            </a:r>
            <a:r>
              <a:rPr lang="ru-RU" dirty="0"/>
              <a:t> </a:t>
            </a:r>
            <a:r>
              <a:rPr lang="ru-RU" dirty="0" err="1"/>
              <a:t>розподілу</a:t>
            </a:r>
            <a:r>
              <a:rPr lang="ru-RU" dirty="0"/>
              <a:t> та </a:t>
            </a:r>
            <a:r>
              <a:rPr lang="ru-RU" dirty="0" err="1"/>
              <a:t>відокремлення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і </a:t>
            </a:r>
            <a:r>
              <a:rPr lang="ru-RU" dirty="0" err="1"/>
              <a:t>відповідальності</a:t>
            </a:r>
            <a:r>
              <a:rPr lang="ru-RU" dirty="0"/>
              <a:t>.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резервами є </a:t>
            </a:r>
            <a:r>
              <a:rPr lang="ru-RU" dirty="0" err="1"/>
              <a:t>організаційно</a:t>
            </a:r>
            <a:r>
              <a:rPr lang="ru-RU" dirty="0"/>
              <a:t> </a:t>
            </a:r>
            <a:r>
              <a:rPr lang="ru-RU" dirty="0" err="1"/>
              <a:t>відокремленою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та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. На кожному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організаційної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резервами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чітке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, </a:t>
            </a:r>
            <a:r>
              <a:rPr lang="ru-RU" dirty="0" err="1"/>
              <a:t>чіткі</a:t>
            </a:r>
            <a:r>
              <a:rPr lang="ru-RU" dirty="0"/>
              <a:t> правила </a:t>
            </a:r>
            <a:r>
              <a:rPr lang="ru-RU" dirty="0" err="1"/>
              <a:t>делегування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, </a:t>
            </a:r>
            <a:r>
              <a:rPr lang="ru-RU" dirty="0" err="1"/>
              <a:t>чіткий</a:t>
            </a:r>
            <a:r>
              <a:rPr lang="ru-RU" dirty="0"/>
              <a:t> </a:t>
            </a:r>
            <a:r>
              <a:rPr lang="ru-RU" dirty="0" err="1"/>
              <a:t>розподіл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та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встановлених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err="1"/>
              <a:t>Організаційна</a:t>
            </a:r>
            <a:r>
              <a:rPr lang="ru-RU" dirty="0"/>
              <a:t> структура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резервами в </a:t>
            </a:r>
            <a:r>
              <a:rPr lang="ru-RU" dirty="0" err="1"/>
              <a:t>Національному</a:t>
            </a:r>
            <a:r>
              <a:rPr lang="ru-RU" dirty="0"/>
              <a:t> банку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ієрархічні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стратегічний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тактичний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оперативний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резервами на оперативному </a:t>
            </a:r>
            <a:r>
              <a:rPr lang="ru-RU" dirty="0" err="1"/>
              <a:t>рівні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підрозділом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фронт-</a:t>
            </a:r>
            <a:r>
              <a:rPr lang="ru-RU" dirty="0" err="1"/>
              <a:t>офіса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Інвестиційної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розпорядчих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з </a:t>
            </a:r>
            <a:r>
              <a:rPr lang="ru-RU" dirty="0" err="1"/>
              <a:t>питань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резервами;</a:t>
            </a:r>
          </a:p>
          <a:p>
            <a:r>
              <a:rPr lang="ru-RU" dirty="0"/>
              <a:t>2) </a:t>
            </a:r>
            <a:r>
              <a:rPr lang="ru-RU" dirty="0" err="1"/>
              <a:t>зовнішніми</a:t>
            </a:r>
            <a:r>
              <a:rPr lang="ru-RU" dirty="0"/>
              <a:t> менеджерами, </a:t>
            </a:r>
            <a:r>
              <a:rPr lang="ru-RU" dirty="0" err="1"/>
              <a:t>залученими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до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умов договору,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укладається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кожним</a:t>
            </a:r>
            <a:r>
              <a:rPr lang="ru-RU" dirty="0"/>
              <a:t> </a:t>
            </a:r>
            <a:r>
              <a:rPr lang="ru-RU" dirty="0" err="1"/>
              <a:t>зовнішнім</a:t>
            </a:r>
            <a:r>
              <a:rPr lang="ru-RU" dirty="0"/>
              <a:t> менеджером і </a:t>
            </a:r>
            <a:r>
              <a:rPr lang="ru-RU" dirty="0" err="1"/>
              <a:t>Національним</a:t>
            </a:r>
            <a:r>
              <a:rPr lang="ru-RU" dirty="0"/>
              <a:t> банком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6798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міжнародними</a:t>
            </a:r>
            <a:r>
              <a:rPr lang="ru-RU" dirty="0"/>
              <a:t> резервами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формуванням</a:t>
            </a:r>
            <a:r>
              <a:rPr lang="ru-RU" dirty="0"/>
              <a:t> і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, та </a:t>
            </a:r>
            <a:r>
              <a:rPr lang="ru-RU" dirty="0" err="1"/>
              <a:t>інвестиційний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.</a:t>
            </a:r>
          </a:p>
          <a:p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та </a:t>
            </a:r>
            <a:r>
              <a:rPr lang="ru-RU" dirty="0" err="1"/>
              <a:t>залучених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одержує</a:t>
            </a:r>
            <a:r>
              <a:rPr lang="ru-RU" dirty="0"/>
              <a:t> </a:t>
            </a:r>
            <a:r>
              <a:rPr lang="ru-RU" dirty="0" err="1"/>
              <a:t>власні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резервної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на </a:t>
            </a:r>
            <a:r>
              <a:rPr lang="ru-RU" dirty="0" err="1"/>
              <a:t>валютних</a:t>
            </a:r>
            <a:r>
              <a:rPr lang="ru-RU" dirty="0"/>
              <a:t> ринках;</a:t>
            </a:r>
          </a:p>
          <a:p>
            <a:r>
              <a:rPr lang="ru-RU" dirty="0"/>
              <a:t>2) </a:t>
            </a:r>
            <a:r>
              <a:rPr lang="ru-RU" dirty="0" err="1"/>
              <a:t>купівлі</a:t>
            </a:r>
            <a:r>
              <a:rPr lang="ru-RU" dirty="0"/>
              <a:t> </a:t>
            </a:r>
            <a:r>
              <a:rPr lang="ru-RU" dirty="0" err="1"/>
              <a:t>резервної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в </a:t>
            </a:r>
            <a:r>
              <a:rPr lang="ru-RU" dirty="0" err="1"/>
              <a:t>клієнтів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банку;</a:t>
            </a:r>
          </a:p>
          <a:p>
            <a:r>
              <a:rPr lang="ru-RU" dirty="0"/>
              <a:t>3) </a:t>
            </a:r>
            <a:r>
              <a:rPr lang="ru-RU" dirty="0" err="1"/>
              <a:t>купівлі</a:t>
            </a:r>
            <a:r>
              <a:rPr lang="ru-RU" dirty="0"/>
              <a:t> монетарного золота;</a:t>
            </a:r>
          </a:p>
          <a:p>
            <a:r>
              <a:rPr lang="ru-RU" dirty="0"/>
              <a:t>4) </a:t>
            </a:r>
            <a:r>
              <a:rPr lang="ru-RU" dirty="0" err="1"/>
              <a:t>доведення</a:t>
            </a:r>
            <a:r>
              <a:rPr lang="ru-RU" dirty="0"/>
              <a:t> (</a:t>
            </a:r>
            <a:r>
              <a:rPr lang="ru-RU" dirty="0" err="1"/>
              <a:t>афінажу</a:t>
            </a:r>
            <a:r>
              <a:rPr lang="ru-RU" dirty="0"/>
              <a:t>) золота, </a:t>
            </a:r>
            <a:r>
              <a:rPr lang="ru-RU" dirty="0" err="1"/>
              <a:t>що</a:t>
            </a:r>
            <a:r>
              <a:rPr lang="ru-RU" dirty="0"/>
              <a:t> не є </a:t>
            </a:r>
            <a:r>
              <a:rPr lang="ru-RU" dirty="0" err="1"/>
              <a:t>монетарним</a:t>
            </a:r>
            <a:r>
              <a:rPr lang="ru-RU" dirty="0"/>
              <a:t>, до </a:t>
            </a:r>
            <a:r>
              <a:rPr lang="ru-RU" dirty="0" err="1"/>
              <a:t>якості</a:t>
            </a:r>
            <a:r>
              <a:rPr lang="ru-RU" dirty="0"/>
              <a:t> монетарного;</a:t>
            </a:r>
          </a:p>
          <a:p>
            <a:r>
              <a:rPr lang="ru-RU" dirty="0"/>
              <a:t>5) </a:t>
            </a:r>
            <a:r>
              <a:rPr lang="ru-RU" dirty="0" err="1"/>
              <a:t>доходів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міжнародними</a:t>
            </a:r>
            <a:r>
              <a:rPr lang="ru-RU" dirty="0"/>
              <a:t> резервами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/>
              <a:t>Залученими</a:t>
            </a:r>
            <a:r>
              <a:rPr lang="ru-RU" dirty="0"/>
              <a:t> коштами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є </a:t>
            </a:r>
            <a:r>
              <a:rPr lang="ru-RU" dirty="0" err="1"/>
              <a:t>кошти</a:t>
            </a:r>
            <a:r>
              <a:rPr lang="ru-RU" dirty="0"/>
              <a:t> в </a:t>
            </a:r>
            <a:r>
              <a:rPr lang="ru-RU" dirty="0" err="1"/>
              <a:t>резервних</a:t>
            </a:r>
            <a:r>
              <a:rPr lang="ru-RU" dirty="0"/>
              <a:t> валютах, </a:t>
            </a:r>
            <a:r>
              <a:rPr lang="ru-RU" dirty="0" err="1"/>
              <a:t>одержані</a:t>
            </a:r>
            <a:r>
              <a:rPr lang="ru-RU" dirty="0"/>
              <a:t> </a:t>
            </a:r>
            <a:r>
              <a:rPr lang="ru-RU" dirty="0" err="1"/>
              <a:t>Національним</a:t>
            </a:r>
            <a:r>
              <a:rPr lang="ru-RU" dirty="0"/>
              <a:t> банком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та </a:t>
            </a:r>
            <a:r>
              <a:rPr lang="ru-RU" dirty="0" err="1"/>
              <a:t>депозитів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за договорами своп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урядів</a:t>
            </a:r>
            <a:r>
              <a:rPr lang="ru-RU" dirty="0"/>
              <a:t> і </a:t>
            </a:r>
            <a:r>
              <a:rPr lang="ru-RU" dirty="0" err="1"/>
              <a:t>центральних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держав, </a:t>
            </a:r>
            <a:r>
              <a:rPr lang="ru-RU" dirty="0" err="1"/>
              <a:t>депозитних</a:t>
            </a:r>
            <a:r>
              <a:rPr lang="ru-RU" dirty="0"/>
              <a:t> </a:t>
            </a:r>
            <a:r>
              <a:rPr lang="ru-RU" dirty="0" err="1"/>
              <a:t>корпорацій-нерезидентів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кредиторів</a:t>
            </a:r>
            <a:r>
              <a:rPr lang="ru-RU" dirty="0" smtClean="0"/>
              <a:t>.</a:t>
            </a:r>
          </a:p>
          <a:p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резерви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на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кошти</a:t>
            </a:r>
            <a:r>
              <a:rPr lang="ru-RU" dirty="0"/>
              <a:t>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резервів</a:t>
            </a:r>
            <a:r>
              <a:rPr lang="ru-RU" dirty="0"/>
              <a:t> шляхом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в </a:t>
            </a:r>
            <a:r>
              <a:rPr lang="ru-RU" dirty="0" err="1"/>
              <a:t>резервні</a:t>
            </a:r>
            <a:r>
              <a:rPr lang="ru-RU" dirty="0"/>
              <a:t> </a:t>
            </a:r>
            <a:r>
              <a:rPr lang="ru-RU" dirty="0" err="1"/>
              <a:t>активи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97279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10399594" cy="6196084"/>
          </a:xfrm>
        </p:spPr>
        <p:txBody>
          <a:bodyPr>
            <a:normAutofit lnSpcReduction="10000"/>
          </a:bodyPr>
          <a:lstStyle/>
          <a:p>
            <a:r>
              <a:rPr lang="uk-UA" dirty="0"/>
              <a:t>8.5. Валютні обмеження як інструмент прямого впливу.</a:t>
            </a:r>
            <a:endParaRPr lang="ru-RU" dirty="0"/>
          </a:p>
          <a:p>
            <a:pPr marL="0" indent="0">
              <a:buNone/>
            </a:pPr>
            <a:r>
              <a:rPr lang="ru-RU" dirty="0" err="1" smtClean="0"/>
              <a:t>Національний</a:t>
            </a:r>
            <a:r>
              <a:rPr lang="ru-RU" dirty="0" smtClean="0"/>
              <a:t> </a:t>
            </a:r>
            <a:r>
              <a:rPr lang="ru-RU" dirty="0"/>
              <a:t>банк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нестійкого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стану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погіршення</a:t>
            </a:r>
            <a:r>
              <a:rPr lang="ru-RU" dirty="0"/>
              <a:t> стану </a:t>
            </a:r>
            <a:r>
              <a:rPr lang="ru-RU" dirty="0" err="1"/>
              <a:t>платіжного</a:t>
            </a:r>
            <a:r>
              <a:rPr lang="ru-RU" dirty="0"/>
              <a:t> балансу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загрожують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запровадити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заходи </a:t>
            </a:r>
            <a:r>
              <a:rPr lang="ru-RU" dirty="0" err="1"/>
              <a:t>захисту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обов’язковий</a:t>
            </a:r>
            <a:r>
              <a:rPr lang="ru-RU" dirty="0"/>
              <a:t> продаж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надходжень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у межах, </a:t>
            </a:r>
            <a:r>
              <a:rPr lang="ru-RU" dirty="0" err="1"/>
              <a:t>передбачених</a:t>
            </a:r>
            <a:r>
              <a:rPr lang="ru-RU" dirty="0"/>
              <a:t> нормативно-</a:t>
            </a:r>
            <a:r>
              <a:rPr lang="ru-RU" dirty="0" err="1"/>
              <a:t>правовими</a:t>
            </a:r>
            <a:r>
              <a:rPr lang="ru-RU" dirty="0"/>
              <a:t> актами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граничних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за </a:t>
            </a:r>
            <a:r>
              <a:rPr lang="ru-RU" dirty="0" err="1"/>
              <a:t>операціями</a:t>
            </a:r>
            <a:r>
              <a:rPr lang="ru-RU" dirty="0"/>
              <a:t> з </a:t>
            </a:r>
            <a:r>
              <a:rPr lang="ru-RU" dirty="0" err="1"/>
              <a:t>експорту</a:t>
            </a:r>
            <a:r>
              <a:rPr lang="ru-RU" dirty="0"/>
              <a:t> та </a:t>
            </a:r>
            <a:r>
              <a:rPr lang="ru-RU" dirty="0" err="1"/>
              <a:t>імпорту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рухом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дозволів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лімітів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;</a:t>
            </a:r>
          </a:p>
          <a:p>
            <a:r>
              <a:rPr lang="ru-RU" dirty="0"/>
              <a:t>5) </a:t>
            </a:r>
            <a:r>
              <a:rPr lang="ru-RU" dirty="0" err="1"/>
              <a:t>резервування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за </a:t>
            </a:r>
            <a:r>
              <a:rPr lang="ru-RU" dirty="0" err="1"/>
              <a:t>валютними</a:t>
            </a:r>
            <a:r>
              <a:rPr lang="ru-RU" dirty="0"/>
              <a:t> </a:t>
            </a:r>
            <a:r>
              <a:rPr lang="ru-RU" dirty="0" err="1"/>
              <a:t>операціями</a:t>
            </a:r>
            <a:r>
              <a:rPr lang="ru-RU" dirty="0"/>
              <a:t>;</a:t>
            </a:r>
          </a:p>
          <a:p>
            <a:r>
              <a:rPr lang="ru-RU" dirty="0"/>
              <a:t>6) заходи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7</a:t>
            </a:r>
            <a:r>
              <a:rPr lang="ru-RU" b="1" u="sng" baseline="30000" dirty="0">
                <a:hlinkClick r:id="rId2"/>
              </a:rPr>
              <a:t>-1</a:t>
            </a:r>
            <a:r>
              <a:rPr lang="ru-RU" dirty="0"/>
              <a:t> Закону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Національний</a:t>
            </a:r>
            <a:r>
              <a:rPr lang="ru-RU" dirty="0"/>
              <a:t> банк </a:t>
            </a:r>
            <a:r>
              <a:rPr lang="ru-RU" dirty="0" err="1" smtClean="0"/>
              <a:t>України</a:t>
            </a:r>
            <a:r>
              <a:rPr lang="ru-RU" dirty="0" smtClean="0"/>
              <a:t>«, а </a:t>
            </a:r>
            <a:r>
              <a:rPr lang="ru-RU" dirty="0" err="1" smtClean="0"/>
              <a:t>саме</a:t>
            </a:r>
            <a:r>
              <a:rPr lang="ru-RU" dirty="0" smtClean="0"/>
              <a:t>,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/>
              <a:t>право </a:t>
            </a:r>
            <a:r>
              <a:rPr lang="ru-RU" dirty="0" err="1"/>
              <a:t>визначати</a:t>
            </a:r>
            <a:r>
              <a:rPr lang="ru-RU" dirty="0"/>
              <a:t>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та </a:t>
            </a:r>
            <a:r>
              <a:rPr lang="ru-RU" dirty="0" err="1"/>
              <a:t>нагляду</a:t>
            </a:r>
            <a:r>
              <a:rPr lang="ru-RU" dirty="0"/>
              <a:t> за банками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іншими</a:t>
            </a:r>
            <a:r>
              <a:rPr lang="ru-RU" dirty="0"/>
              <a:t> особами,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об’єктом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ліквідності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пруденційних</a:t>
            </a:r>
            <a:r>
              <a:rPr lang="ru-RU" dirty="0"/>
              <a:t> </a:t>
            </a:r>
            <a:r>
              <a:rPr lang="ru-RU" dirty="0" err="1"/>
              <a:t>нормативів</a:t>
            </a:r>
            <a:r>
              <a:rPr lang="ru-RU" dirty="0"/>
              <a:t>, </a:t>
            </a:r>
            <a:r>
              <a:rPr lang="ru-RU" dirty="0" err="1"/>
              <a:t>запроваджувати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на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обмежувати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з </a:t>
            </a:r>
            <a:r>
              <a:rPr lang="ru-RU" dirty="0" err="1"/>
              <a:t>поточних</a:t>
            </a:r>
            <a:r>
              <a:rPr lang="ru-RU" dirty="0"/>
              <a:t> та </a:t>
            </a:r>
            <a:r>
              <a:rPr lang="ru-RU" dirty="0" err="1"/>
              <a:t>вкладних</a:t>
            </a:r>
            <a:r>
              <a:rPr lang="ru-RU" dirty="0"/>
              <a:t> (</a:t>
            </a:r>
            <a:r>
              <a:rPr lang="ru-RU" dirty="0" err="1"/>
              <a:t>депозитних</a:t>
            </a:r>
            <a:r>
              <a:rPr lang="ru-RU" dirty="0"/>
              <a:t>)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та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обмежувати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 </a:t>
            </a:r>
            <a:r>
              <a:rPr lang="ru-RU" dirty="0" err="1"/>
              <a:t>забороняти</a:t>
            </a:r>
            <a:r>
              <a:rPr lang="ru-RU" dirty="0"/>
              <a:t>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з </a:t>
            </a:r>
            <a:r>
              <a:rPr lang="ru-RU" dirty="0" err="1"/>
              <a:t>вивезення</a:t>
            </a:r>
            <a:r>
              <a:rPr lang="ru-RU" dirty="0"/>
              <a:t>, </a:t>
            </a:r>
            <a:r>
              <a:rPr lang="ru-RU" dirty="0" err="1"/>
              <a:t>переказування</a:t>
            </a:r>
            <a:r>
              <a:rPr lang="ru-RU" dirty="0"/>
              <a:t> і </a:t>
            </a:r>
            <a:r>
              <a:rPr lang="ru-RU" dirty="0" err="1"/>
              <a:t>пересилання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валютних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1818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запровадити</a:t>
            </a:r>
            <a:r>
              <a:rPr lang="ru-RU" dirty="0"/>
              <a:t> заходи </a:t>
            </a:r>
            <a:r>
              <a:rPr lang="ru-RU" dirty="0" err="1"/>
              <a:t>захисту</a:t>
            </a:r>
            <a:r>
              <a:rPr lang="ru-RU" dirty="0"/>
              <a:t> на строк не </a:t>
            </a:r>
            <a:r>
              <a:rPr lang="ru-RU" dirty="0" err="1"/>
              <a:t>більше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 та </a:t>
            </a:r>
            <a:r>
              <a:rPr lang="ru-RU" dirty="0" err="1"/>
              <a:t>подовжувати</a:t>
            </a:r>
            <a:r>
              <a:rPr lang="ru-RU" dirty="0"/>
              <a:t> строк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попередніх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на строк не </a:t>
            </a:r>
            <a:r>
              <a:rPr lang="ru-RU" dirty="0" err="1"/>
              <a:t>більше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.</a:t>
            </a:r>
          </a:p>
          <a:p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про </a:t>
            </a:r>
            <a:r>
              <a:rPr lang="ru-RU" dirty="0" err="1"/>
              <a:t>запровадження</a:t>
            </a:r>
            <a:r>
              <a:rPr lang="ru-RU" dirty="0"/>
              <a:t> нового заходу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з дня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</a:t>
            </a:r>
            <a:r>
              <a:rPr lang="ru-RU" dirty="0" err="1"/>
              <a:t>подібного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минуло </a:t>
            </a:r>
            <a:r>
              <a:rPr lang="ru-RU" dirty="0" err="1"/>
              <a:t>менше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про </a:t>
            </a:r>
            <a:r>
              <a:rPr lang="ru-RU" dirty="0" err="1"/>
              <a:t>подовження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кожного </a:t>
            </a:r>
            <a:r>
              <a:rPr lang="ru-RU" dirty="0" err="1"/>
              <a:t>попереднього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не </a:t>
            </a:r>
            <a:r>
              <a:rPr lang="ru-RU" dirty="0" err="1"/>
              <a:t>більш</a:t>
            </a:r>
            <a:r>
              <a:rPr lang="ru-RU" dirty="0"/>
              <a:t> як на </a:t>
            </a:r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 </a:t>
            </a:r>
            <a:r>
              <a:rPr lang="ru-RU" dirty="0" err="1"/>
              <a:t>потребує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Радою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 smtClean="0"/>
              <a:t>обставин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 </a:t>
            </a:r>
            <a:r>
              <a:rPr lang="ru-RU" u="sng" dirty="0" smtClean="0"/>
              <a:t>законом</a:t>
            </a:r>
            <a:r>
              <a:rPr lang="ru-RU" dirty="0" smtClean="0"/>
              <a:t>,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за 30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до </a:t>
            </a:r>
            <a:r>
              <a:rPr lang="ru-RU" dirty="0" err="1"/>
              <a:t>закінчення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звертається</a:t>
            </a:r>
            <a:r>
              <a:rPr lang="ru-RU" dirty="0"/>
              <a:t> з </a:t>
            </a:r>
            <a:r>
              <a:rPr lang="ru-RU" dirty="0" err="1"/>
              <a:t>відповідним</a:t>
            </a:r>
            <a:r>
              <a:rPr lang="ru-RU" dirty="0"/>
              <a:t> запитом до Ради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. Рада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приймає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такого </a:t>
            </a:r>
            <a:r>
              <a:rPr lang="ru-RU" dirty="0" err="1"/>
              <a:t>запиту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20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.</a:t>
            </a:r>
          </a:p>
          <a:p>
            <a:r>
              <a:rPr lang="ru-RU" dirty="0" err="1"/>
              <a:t>Неприйняття</a:t>
            </a:r>
            <a:r>
              <a:rPr lang="ru-RU" dirty="0"/>
              <a:t> Радою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 smtClean="0"/>
              <a:t>обставин</a:t>
            </a:r>
            <a:r>
              <a:rPr lang="ru-RU" dirty="0" smtClean="0"/>
              <a:t>, </a:t>
            </a:r>
            <a:r>
              <a:rPr lang="ru-RU" dirty="0" err="1"/>
              <a:t>протягом</a:t>
            </a:r>
            <a:r>
              <a:rPr lang="ru-RU" dirty="0"/>
              <a:t> 20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запиту</a:t>
            </a:r>
            <a:r>
              <a:rPr lang="ru-RU" dirty="0"/>
              <a:t>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Правлінню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 право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запровадження</a:t>
            </a:r>
            <a:r>
              <a:rPr lang="ru-RU" dirty="0"/>
              <a:t> нового заходу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подовження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попереднього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 на строк,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Правлінням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банку </a:t>
            </a:r>
            <a:r>
              <a:rPr lang="ru-RU" dirty="0" err="1"/>
              <a:t>України</a:t>
            </a:r>
            <a:r>
              <a:rPr lang="ru-RU" dirty="0"/>
              <a:t>, але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</a:t>
            </a:r>
            <a:r>
              <a:rPr lang="ru-RU" dirty="0" err="1"/>
              <a:t>шість</a:t>
            </a:r>
            <a:r>
              <a:rPr lang="ru-RU" dirty="0"/>
              <a:t> </a:t>
            </a:r>
            <a:r>
              <a:rPr lang="ru-RU" dirty="0" err="1"/>
              <a:t>місяців</a:t>
            </a:r>
            <a:r>
              <a:rPr lang="ru-RU" dirty="0"/>
              <a:t>.</a:t>
            </a:r>
          </a:p>
          <a:p>
            <a:r>
              <a:rPr lang="ru-RU" dirty="0" err="1" smtClean="0"/>
              <a:t>Загальний</a:t>
            </a:r>
            <a:r>
              <a:rPr lang="ru-RU" dirty="0" smtClean="0"/>
              <a:t> </a:t>
            </a:r>
            <a:r>
              <a:rPr lang="ru-RU" dirty="0"/>
              <a:t>строк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перевищувати</a:t>
            </a:r>
            <a:r>
              <a:rPr lang="ru-RU" dirty="0"/>
              <a:t> 18 </a:t>
            </a:r>
            <a:r>
              <a:rPr lang="ru-RU" dirty="0" err="1"/>
              <a:t>місяців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24 </a:t>
            </a:r>
            <a:r>
              <a:rPr lang="ru-RU" dirty="0" err="1"/>
              <a:t>місяців</a:t>
            </a:r>
            <a:r>
              <a:rPr lang="ru-RU" dirty="0"/>
              <a:t>, </a:t>
            </a:r>
            <a:r>
              <a:rPr lang="ru-RU" dirty="0" err="1"/>
              <a:t>починаючи</a:t>
            </a:r>
            <a:r>
              <a:rPr lang="ru-RU" dirty="0"/>
              <a:t> з дня </a:t>
            </a:r>
            <a:r>
              <a:rPr lang="ru-RU" dirty="0" err="1"/>
              <a:t>першого</a:t>
            </a:r>
            <a:r>
              <a:rPr lang="ru-RU" dirty="0"/>
              <a:t>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заходу </a:t>
            </a:r>
            <a:r>
              <a:rPr lang="ru-RU" dirty="0" err="1"/>
              <a:t>захисту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73352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45070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1625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5534"/>
            <a:ext cx="9053520" cy="6277969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2318862"/>
              </p:ext>
            </p:extLst>
          </p:nvPr>
        </p:nvGraphicFramePr>
        <p:xfrm>
          <a:off x="777923" y="140757"/>
          <a:ext cx="7350437" cy="6232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Документ" r:id="rId3" imgW="5940803" imgH="5036581" progId="Word.Document.12">
                  <p:embed/>
                </p:oleObj>
              </mc:Choice>
              <mc:Fallback>
                <p:oleObj name="Документ" r:id="rId3" imgW="5940803" imgH="503658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7923" y="140757"/>
                        <a:ext cx="7350437" cy="62327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29095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05644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4930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842" y="259307"/>
            <a:ext cx="9689910" cy="619608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580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5534"/>
            <a:ext cx="9053520" cy="6277969"/>
          </a:xfrm>
        </p:spPr>
        <p:txBody>
          <a:bodyPr/>
          <a:lstStyle/>
          <a:p>
            <a:pPr marL="0" indent="0">
              <a:buNone/>
            </a:pPr>
            <a:r>
              <a:rPr lang="ru-RU" sz="1600" b="1" i="1" dirty="0" err="1"/>
              <a:t>Об’єктами</a:t>
            </a:r>
            <a:r>
              <a:rPr lang="ru-RU" sz="1600" dirty="0"/>
              <a:t>, на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спрямовуються</a:t>
            </a:r>
            <a:r>
              <a:rPr lang="ru-RU" sz="1600" dirty="0"/>
              <a:t> </a:t>
            </a:r>
            <a:r>
              <a:rPr lang="ru-RU" sz="1600" dirty="0" err="1"/>
              <a:t>регулятивні</a:t>
            </a:r>
            <a:r>
              <a:rPr lang="ru-RU" sz="1600" dirty="0"/>
              <a:t> заходи </a:t>
            </a:r>
            <a:r>
              <a:rPr lang="ru-RU" sz="1600" dirty="0" err="1"/>
              <a:t>монетарної</a:t>
            </a:r>
            <a:r>
              <a:rPr lang="ru-RU" sz="1600" dirty="0"/>
              <a:t> </a:t>
            </a:r>
            <a:r>
              <a:rPr lang="ru-RU" sz="1600" dirty="0" err="1" smtClean="0"/>
              <a:t>політики,є</a:t>
            </a:r>
            <a:r>
              <a:rPr lang="ru-RU" sz="1600" dirty="0" smtClean="0"/>
              <a:t> </a:t>
            </a:r>
            <a:r>
              <a:rPr lang="ru-RU" sz="1600" dirty="0" err="1"/>
              <a:t>такі</a:t>
            </a:r>
            <a:r>
              <a:rPr lang="ru-RU" sz="1600" dirty="0"/>
              <a:t> </a:t>
            </a:r>
            <a:r>
              <a:rPr lang="ru-RU" sz="1600" dirty="0" err="1"/>
              <a:t>змінні</a:t>
            </a:r>
            <a:r>
              <a:rPr lang="ru-RU" sz="1600" dirty="0"/>
              <a:t> грошового ринку:</a:t>
            </a:r>
          </a:p>
          <a:p>
            <a:r>
              <a:rPr lang="ru-RU" sz="1600" dirty="0" smtClean="0"/>
              <a:t> </a:t>
            </a:r>
            <a:r>
              <a:rPr lang="ru-RU" sz="1600" dirty="0" err="1" smtClean="0"/>
              <a:t>пропозиція</a:t>
            </a:r>
            <a:r>
              <a:rPr lang="ru-RU" sz="1600" dirty="0" smtClean="0"/>
              <a:t> </a:t>
            </a:r>
            <a:r>
              <a:rPr lang="ru-RU" sz="1600" dirty="0"/>
              <a:t>(</a:t>
            </a:r>
            <a:r>
              <a:rPr lang="ru-RU" sz="1600" dirty="0" err="1"/>
              <a:t>маса</a:t>
            </a:r>
            <a:r>
              <a:rPr lang="ru-RU" sz="1600" dirty="0"/>
              <a:t>) грошей;</a:t>
            </a:r>
          </a:p>
          <a:p>
            <a:r>
              <a:rPr lang="ru-RU" sz="1600" dirty="0" smtClean="0"/>
              <a:t>ставка </a:t>
            </a:r>
            <a:r>
              <a:rPr lang="ru-RU" sz="1600" dirty="0"/>
              <a:t>процента;</a:t>
            </a:r>
          </a:p>
          <a:p>
            <a:r>
              <a:rPr lang="ru-RU" sz="1600" dirty="0" err="1" smtClean="0"/>
              <a:t>валютний</a:t>
            </a:r>
            <a:r>
              <a:rPr lang="ru-RU" sz="1600" dirty="0" smtClean="0"/>
              <a:t> </a:t>
            </a:r>
            <a:r>
              <a:rPr lang="ru-RU" sz="1600" dirty="0"/>
              <a:t>курс;</a:t>
            </a:r>
          </a:p>
          <a:p>
            <a:r>
              <a:rPr lang="ru-RU" sz="1600" dirty="0" err="1" smtClean="0"/>
              <a:t>швидкість</a:t>
            </a:r>
            <a:r>
              <a:rPr lang="ru-RU" sz="1600" dirty="0" smtClean="0"/>
              <a:t> </a:t>
            </a:r>
            <a:r>
              <a:rPr lang="ru-RU" sz="1600" dirty="0"/>
              <a:t>обороту грошей та </a:t>
            </a:r>
            <a:r>
              <a:rPr lang="ru-RU" sz="1600" dirty="0" err="1"/>
              <a:t>інші</a:t>
            </a:r>
            <a:r>
              <a:rPr lang="ru-RU" sz="1600" dirty="0"/>
              <a:t> </a:t>
            </a:r>
            <a:r>
              <a:rPr lang="ru-RU" sz="1600" dirty="0" err="1"/>
              <a:t>фінансові</a:t>
            </a:r>
            <a:r>
              <a:rPr lang="ru-RU" sz="1600" dirty="0"/>
              <a:t> </a:t>
            </a:r>
            <a:r>
              <a:rPr lang="ru-RU" sz="1600" dirty="0" err="1"/>
              <a:t>змінні</a:t>
            </a:r>
            <a:r>
              <a:rPr lang="ru-RU" sz="1600" dirty="0"/>
              <a:t>.</a:t>
            </a:r>
          </a:p>
          <a:p>
            <a:pPr marL="0" indent="0">
              <a:buNone/>
            </a:pPr>
            <a:r>
              <a:rPr lang="ru-RU" sz="1600" dirty="0" err="1"/>
              <a:t>Залежно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економічної</a:t>
            </a:r>
            <a:r>
              <a:rPr lang="ru-RU" sz="1600" dirty="0"/>
              <a:t> </a:t>
            </a:r>
            <a:r>
              <a:rPr lang="ru-RU" sz="1600" dirty="0" err="1"/>
              <a:t>ситуації</a:t>
            </a:r>
            <a:r>
              <a:rPr lang="ru-RU" sz="1600" dirty="0"/>
              <a:t> в </a:t>
            </a:r>
            <a:r>
              <a:rPr lang="ru-RU" sz="1600" dirty="0" err="1"/>
              <a:t>країні</a:t>
            </a:r>
            <a:r>
              <a:rPr lang="ru-RU" sz="1600" dirty="0"/>
              <a:t> </a:t>
            </a:r>
            <a:r>
              <a:rPr lang="ru-RU" sz="1600" dirty="0" err="1"/>
              <a:t>об’єктом</a:t>
            </a:r>
            <a:r>
              <a:rPr lang="ru-RU" sz="1600" dirty="0"/>
              <a:t> </a:t>
            </a:r>
            <a:r>
              <a:rPr lang="ru-RU" sz="1600" dirty="0" err="1"/>
              <a:t>регулювання</a:t>
            </a:r>
            <a:r>
              <a:rPr lang="ru-RU" sz="1600" dirty="0"/>
              <a:t> </a:t>
            </a:r>
            <a:r>
              <a:rPr lang="ru-RU" sz="1600" dirty="0" err="1"/>
              <a:t>може</a:t>
            </a:r>
            <a:r>
              <a:rPr lang="ru-RU" sz="1600" dirty="0"/>
              <a:t> бути </a:t>
            </a:r>
            <a:r>
              <a:rPr lang="ru-RU" sz="1600" dirty="0" err="1"/>
              <a:t>вибрана</a:t>
            </a:r>
            <a:r>
              <a:rPr lang="ru-RU" sz="1600" dirty="0"/>
              <a:t> одна з </a:t>
            </a:r>
            <a:r>
              <a:rPr lang="ru-RU" sz="1600" dirty="0" err="1"/>
              <a:t>економічних</a:t>
            </a:r>
            <a:r>
              <a:rPr lang="ru-RU" sz="1600" dirty="0"/>
              <a:t> </a:t>
            </a:r>
            <a:r>
              <a:rPr lang="ru-RU" sz="1600" dirty="0" err="1"/>
              <a:t>змінних</a:t>
            </a:r>
            <a:r>
              <a:rPr lang="ru-RU" sz="1600" dirty="0"/>
              <a:t>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навіть</a:t>
            </a:r>
            <a:r>
              <a:rPr lang="ru-RU" sz="1600" dirty="0"/>
              <a:t> </a:t>
            </a:r>
            <a:r>
              <a:rPr lang="ru-RU" sz="1600" dirty="0" err="1"/>
              <a:t>кілька</a:t>
            </a:r>
            <a:r>
              <a:rPr lang="ru-RU" sz="1600" dirty="0"/>
              <a:t> </a:t>
            </a:r>
            <a:r>
              <a:rPr lang="ru-RU" sz="1600" dirty="0" err="1"/>
              <a:t>одночасно</a:t>
            </a:r>
            <a:r>
              <a:rPr lang="ru-RU" sz="1600" dirty="0"/>
              <a:t>. Але в </a:t>
            </a:r>
            <a:r>
              <a:rPr lang="ru-RU" sz="1600" dirty="0" err="1"/>
              <a:t>усіх</a:t>
            </a:r>
            <a:r>
              <a:rPr lang="ru-RU" sz="1600" dirty="0"/>
              <a:t> </a:t>
            </a:r>
            <a:r>
              <a:rPr lang="ru-RU" sz="1600" dirty="0" err="1"/>
              <a:t>випадках</a:t>
            </a:r>
            <a:r>
              <a:rPr lang="ru-RU" sz="1600" dirty="0"/>
              <a:t> </a:t>
            </a:r>
            <a:r>
              <a:rPr lang="ru-RU" sz="1600" dirty="0" err="1"/>
              <a:t>серед</a:t>
            </a:r>
            <a:r>
              <a:rPr lang="ru-RU" sz="1600" dirty="0"/>
              <a:t> них </a:t>
            </a:r>
            <a:r>
              <a:rPr lang="ru-RU" sz="1600" dirty="0" err="1"/>
              <a:t>обов’язково</a:t>
            </a:r>
            <a:r>
              <a:rPr lang="ru-RU" sz="1600" dirty="0"/>
              <a:t> </a:t>
            </a:r>
            <a:r>
              <a:rPr lang="ru-RU" sz="1600" dirty="0" err="1"/>
              <a:t>має</a:t>
            </a:r>
            <a:r>
              <a:rPr lang="ru-RU" sz="1600" dirty="0"/>
              <a:t> бути </a:t>
            </a:r>
            <a:r>
              <a:rPr lang="ru-RU" sz="1600" dirty="0" err="1"/>
              <a:t>пропозиція</a:t>
            </a:r>
            <a:r>
              <a:rPr lang="ru-RU" sz="1600" dirty="0"/>
              <a:t> грошей.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4181" y="3070746"/>
            <a:ext cx="7301079" cy="3710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41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2019" y="1160060"/>
            <a:ext cx="10543768" cy="2882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2442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63773"/>
            <a:ext cx="9608023" cy="64144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err="1" smtClean="0"/>
              <a:t>Стратегічні</a:t>
            </a:r>
            <a:r>
              <a:rPr lang="ru-RU" sz="2000" dirty="0" smtClean="0"/>
              <a:t> </a:t>
            </a:r>
            <a:r>
              <a:rPr lang="ru-RU" sz="2000" dirty="0" err="1"/>
              <a:t>цілі</a:t>
            </a:r>
            <a:r>
              <a:rPr lang="ru-RU" sz="2000" dirty="0"/>
              <a:t> </a:t>
            </a:r>
            <a:r>
              <a:rPr lang="ru-RU" sz="2000" dirty="0" err="1"/>
              <a:t>монетарної</a:t>
            </a:r>
            <a:r>
              <a:rPr lang="ru-RU" sz="2000" dirty="0"/>
              <a:t> </a:t>
            </a:r>
            <a:r>
              <a:rPr lang="ru-RU" sz="2000" dirty="0" err="1"/>
              <a:t>політики</a:t>
            </a:r>
            <a:r>
              <a:rPr lang="ru-RU" sz="2000" dirty="0"/>
              <a:t> </a:t>
            </a:r>
            <a:r>
              <a:rPr lang="ru-RU" sz="2000" dirty="0" err="1"/>
              <a:t>досягаються</a:t>
            </a:r>
            <a:r>
              <a:rPr lang="ru-RU" sz="2000" dirty="0"/>
              <a:t> в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обрання</a:t>
            </a:r>
            <a:r>
              <a:rPr lang="ru-RU" sz="2000" dirty="0"/>
              <a:t> і </a:t>
            </a:r>
            <a:r>
              <a:rPr lang="ru-RU" sz="2000" dirty="0" err="1"/>
              <a:t>дотримання</a:t>
            </a:r>
            <a:r>
              <a:rPr lang="ru-RU" sz="2000" dirty="0"/>
              <a:t> </a:t>
            </a:r>
            <a:r>
              <a:rPr lang="ru-RU" sz="2000" dirty="0" err="1"/>
              <a:t>певної</a:t>
            </a:r>
            <a:r>
              <a:rPr lang="ru-RU" sz="2000" dirty="0"/>
              <a:t> </a:t>
            </a:r>
            <a:r>
              <a:rPr lang="ru-RU" sz="2000" dirty="0" err="1"/>
              <a:t>монетарної</a:t>
            </a:r>
            <a:r>
              <a:rPr lang="ru-RU" sz="2000" dirty="0"/>
              <a:t> </a:t>
            </a:r>
            <a:r>
              <a:rPr lang="ru-RU" sz="2000" dirty="0" err="1"/>
              <a:t>стратегії</a:t>
            </a:r>
            <a:r>
              <a:rPr lang="ru-RU" sz="2000" dirty="0"/>
              <a:t> (монетарного устрою).</a:t>
            </a:r>
          </a:p>
          <a:p>
            <a:r>
              <a:rPr lang="ru-RU" sz="2000" b="1" dirty="0" err="1"/>
              <a:t>Монетарна</a:t>
            </a:r>
            <a:r>
              <a:rPr lang="ru-RU" sz="2000" b="1" dirty="0"/>
              <a:t> </a:t>
            </a:r>
            <a:r>
              <a:rPr lang="ru-RU" sz="2000" b="1" dirty="0" err="1"/>
              <a:t>стратегія</a:t>
            </a:r>
            <a:r>
              <a:rPr lang="ru-RU" sz="2000" b="1" dirty="0"/>
              <a:t> як </a:t>
            </a:r>
            <a:r>
              <a:rPr lang="ru-RU" sz="2000" b="1" dirty="0" err="1"/>
              <a:t>складова</a:t>
            </a:r>
            <a:r>
              <a:rPr lang="ru-RU" sz="2000" b="1" dirty="0"/>
              <a:t> </a:t>
            </a:r>
            <a:r>
              <a:rPr lang="ru-RU" sz="2000" b="1" dirty="0" err="1"/>
              <a:t>монетарної</a:t>
            </a:r>
            <a:r>
              <a:rPr lang="ru-RU" sz="2000" b="1" dirty="0"/>
              <a:t> </a:t>
            </a:r>
            <a:r>
              <a:rPr lang="ru-RU" sz="2000" b="1" dirty="0" err="1"/>
              <a:t>політики</a:t>
            </a:r>
            <a:r>
              <a:rPr lang="ru-RU" sz="2000" b="1" dirty="0"/>
              <a:t> </a:t>
            </a:r>
            <a:r>
              <a:rPr lang="ru-RU" sz="2000" dirty="0" smtClean="0"/>
              <a:t>- </a:t>
            </a:r>
            <a:r>
              <a:rPr lang="ru-RU" sz="2000" dirty="0" err="1"/>
              <a:t>це</a:t>
            </a:r>
            <a:r>
              <a:rPr lang="ru-RU" sz="2000" dirty="0"/>
              <a:t> система </a:t>
            </a:r>
            <a:r>
              <a:rPr lang="ru-RU" sz="2000" dirty="0" err="1"/>
              <a:t>заходів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передбачає</a:t>
            </a:r>
            <a:r>
              <a:rPr lang="ru-RU" sz="2000" dirty="0"/>
              <a:t> </a:t>
            </a:r>
            <a:r>
              <a:rPr lang="ru-RU" sz="2000" dirty="0" err="1"/>
              <a:t>декларування</a:t>
            </a:r>
            <a:r>
              <a:rPr lang="ru-RU" sz="2000" dirty="0"/>
              <a:t> </a:t>
            </a:r>
            <a:r>
              <a:rPr lang="ru-RU" sz="2000" dirty="0" err="1"/>
              <a:t>стратегічних</a:t>
            </a:r>
            <a:r>
              <a:rPr lang="ru-RU" sz="2000" dirty="0"/>
              <a:t> (</a:t>
            </a:r>
            <a:r>
              <a:rPr lang="ru-RU" sz="2000" dirty="0" err="1"/>
              <a:t>кінцевих</a:t>
            </a:r>
            <a:r>
              <a:rPr lang="ru-RU" sz="2000" dirty="0"/>
              <a:t>) </a:t>
            </a:r>
            <a:r>
              <a:rPr lang="ru-RU" sz="2000" dirty="0" err="1"/>
              <a:t>цілей</a:t>
            </a:r>
            <a:r>
              <a:rPr lang="ru-RU" sz="2000" dirty="0"/>
              <a:t>, </a:t>
            </a:r>
            <a:r>
              <a:rPr lang="ru-RU" sz="2000" dirty="0" err="1"/>
              <a:t>обрання</a:t>
            </a:r>
            <a:r>
              <a:rPr lang="ru-RU" sz="2000" dirty="0"/>
              <a:t> </a:t>
            </a:r>
            <a:r>
              <a:rPr lang="ru-RU" sz="2000" dirty="0" err="1"/>
              <a:t>проміжних</a:t>
            </a:r>
            <a:r>
              <a:rPr lang="ru-RU" sz="2000" dirty="0"/>
              <a:t> </a:t>
            </a:r>
            <a:r>
              <a:rPr lang="ru-RU" sz="2000" dirty="0" err="1"/>
              <a:t>цілей</a:t>
            </a:r>
            <a:r>
              <a:rPr lang="ru-RU" sz="2000" dirty="0"/>
              <a:t>, </a:t>
            </a:r>
            <a:r>
              <a:rPr lang="ru-RU" sz="2000" dirty="0" err="1"/>
              <a:t>реалізацію</a:t>
            </a:r>
            <a:r>
              <a:rPr lang="ru-RU" sz="2000" dirty="0"/>
              <a:t> </a:t>
            </a:r>
            <a:r>
              <a:rPr lang="ru-RU" sz="2000" dirty="0" err="1"/>
              <a:t>механізмів</a:t>
            </a:r>
            <a:r>
              <a:rPr lang="ru-RU" sz="2000" dirty="0"/>
              <a:t> </a:t>
            </a:r>
            <a:r>
              <a:rPr lang="ru-RU" sz="2000" dirty="0" err="1"/>
              <a:t>прогнозування</a:t>
            </a:r>
            <a:r>
              <a:rPr lang="ru-RU" sz="2000" dirty="0"/>
              <a:t>, </a:t>
            </a:r>
            <a:r>
              <a:rPr lang="ru-RU" sz="2000" dirty="0" err="1"/>
              <a:t>створення</a:t>
            </a:r>
            <a:r>
              <a:rPr lang="ru-RU" sz="2000" dirty="0"/>
              <a:t> </a:t>
            </a:r>
            <a:r>
              <a:rPr lang="ru-RU" sz="2000" dirty="0" err="1"/>
              <a:t>операційного</a:t>
            </a:r>
            <a:r>
              <a:rPr lang="ru-RU" sz="2000" dirty="0"/>
              <a:t> </a:t>
            </a:r>
            <a:r>
              <a:rPr lang="ru-RU" sz="2000" dirty="0" err="1"/>
              <a:t>середовища</a:t>
            </a:r>
            <a:r>
              <a:rPr lang="ru-RU" sz="2000" dirty="0"/>
              <a:t> (</a:t>
            </a:r>
            <a:r>
              <a:rPr lang="ru-RU" sz="2000" dirty="0" err="1"/>
              <a:t>наявність</a:t>
            </a:r>
            <a:r>
              <a:rPr lang="ru-RU" sz="2000" dirty="0"/>
              <a:t> кола </a:t>
            </a:r>
            <a:r>
              <a:rPr lang="ru-RU" sz="2000" dirty="0" err="1"/>
              <a:t>інструментів</a:t>
            </a:r>
            <a:r>
              <a:rPr lang="ru-RU" sz="2000" dirty="0"/>
              <a:t>), </a:t>
            </a:r>
            <a:r>
              <a:rPr lang="ru-RU" sz="2000" dirty="0" err="1"/>
              <a:t>обрання</a:t>
            </a:r>
            <a:r>
              <a:rPr lang="ru-RU" sz="2000" dirty="0"/>
              <a:t> </a:t>
            </a:r>
            <a:r>
              <a:rPr lang="ru-RU" sz="2000" dirty="0" err="1"/>
              <a:t>індикаторів</a:t>
            </a:r>
            <a:r>
              <a:rPr lang="ru-RU" sz="2000" dirty="0"/>
              <a:t> (</a:t>
            </a:r>
            <a:r>
              <a:rPr lang="ru-RU" sz="2000" dirty="0" err="1"/>
              <a:t>змінних</a:t>
            </a:r>
            <a:r>
              <a:rPr lang="ru-RU" sz="2000" dirty="0"/>
              <a:t>),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забезпечуватимуть</a:t>
            </a:r>
            <a:r>
              <a:rPr lang="ru-RU" sz="2000" dirty="0"/>
              <a:t> </a:t>
            </a:r>
            <a:r>
              <a:rPr lang="ru-RU" sz="2000" dirty="0" err="1"/>
              <a:t>монетарну</a:t>
            </a:r>
            <a:r>
              <a:rPr lang="ru-RU" sz="2000" dirty="0"/>
              <a:t> </a:t>
            </a:r>
            <a:r>
              <a:rPr lang="ru-RU" sz="2000" dirty="0" err="1"/>
              <a:t>владу</a:t>
            </a:r>
            <a:r>
              <a:rPr lang="ru-RU" sz="2000" dirty="0"/>
              <a:t> </a:t>
            </a:r>
            <a:r>
              <a:rPr lang="ru-RU" sz="2000" dirty="0" err="1"/>
              <a:t>корисною</a:t>
            </a:r>
            <a:r>
              <a:rPr lang="ru-RU" sz="2000" dirty="0"/>
              <a:t> </a:t>
            </a:r>
            <a:r>
              <a:rPr lang="ru-RU" sz="2000" dirty="0" err="1"/>
              <a:t>інформацією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 smtClean="0"/>
              <a:t>впливу</a:t>
            </a:r>
            <a:r>
              <a:rPr lang="ru-RU" sz="2000" dirty="0" smtClean="0"/>
              <a:t> </a:t>
            </a:r>
            <a:r>
              <a:rPr lang="ru-RU" sz="2000" dirty="0"/>
              <a:t>на </a:t>
            </a:r>
            <a:r>
              <a:rPr lang="ru-RU" sz="2000" dirty="0" err="1"/>
              <a:t>грошовий</a:t>
            </a:r>
            <a:r>
              <a:rPr lang="ru-RU" sz="2000" dirty="0"/>
              <a:t> </a:t>
            </a:r>
            <a:r>
              <a:rPr lang="ru-RU" sz="2000" dirty="0" err="1"/>
              <a:t>ринок</a:t>
            </a:r>
            <a:r>
              <a:rPr lang="ru-RU" sz="2000" dirty="0"/>
              <a:t>, </a:t>
            </a:r>
            <a:r>
              <a:rPr lang="ru-RU" sz="2000" dirty="0" err="1"/>
              <a:t>розроблення</a:t>
            </a:r>
            <a:r>
              <a:rPr lang="ru-RU" sz="2000" dirty="0"/>
              <a:t> </a:t>
            </a:r>
            <a:r>
              <a:rPr lang="ru-RU" sz="2000" dirty="0" err="1"/>
              <a:t>комунікаційної</a:t>
            </a:r>
            <a:r>
              <a:rPr lang="ru-RU" sz="2000" dirty="0"/>
              <a:t> </a:t>
            </a:r>
            <a:r>
              <a:rPr lang="ru-RU" sz="2000" dirty="0" err="1"/>
              <a:t>стратегії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операторів</a:t>
            </a:r>
            <a:r>
              <a:rPr lang="ru-RU" sz="2000" dirty="0"/>
              <a:t> </a:t>
            </a:r>
            <a:r>
              <a:rPr lang="ru-RU" sz="2000" dirty="0" err="1"/>
              <a:t>ринкового</a:t>
            </a:r>
            <a:r>
              <a:rPr lang="ru-RU" sz="2000" dirty="0"/>
              <a:t> </a:t>
            </a:r>
            <a:r>
              <a:rPr lang="ru-RU" sz="2000" dirty="0" err="1"/>
              <a:t>середовища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i="1" dirty="0"/>
              <a:t>За характером </a:t>
            </a:r>
            <a:r>
              <a:rPr lang="ru-RU" sz="2000" i="1" dirty="0" err="1"/>
              <a:t>стратегічної</a:t>
            </a:r>
            <a:r>
              <a:rPr lang="ru-RU" sz="2000" i="1" dirty="0"/>
              <a:t> мети,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слугує</a:t>
            </a:r>
            <a:r>
              <a:rPr lang="ru-RU" sz="2000" dirty="0"/>
              <a:t> </a:t>
            </a:r>
            <a:r>
              <a:rPr lang="ru-RU" sz="2000" dirty="0" err="1"/>
              <a:t>цільовим</a:t>
            </a:r>
            <a:r>
              <a:rPr lang="ru-RU" sz="2000" dirty="0"/>
              <a:t> </a:t>
            </a:r>
            <a:r>
              <a:rPr lang="ru-RU" sz="2000" dirty="0" err="1"/>
              <a:t>монетарним</a:t>
            </a:r>
            <a:r>
              <a:rPr lang="ru-RU" sz="2000" dirty="0"/>
              <a:t> </a:t>
            </a:r>
            <a:r>
              <a:rPr lang="ru-RU" sz="2000" dirty="0" err="1"/>
              <a:t>орієнтиром</a:t>
            </a:r>
            <a:r>
              <a:rPr lang="ru-RU" sz="2000" dirty="0"/>
              <a:t>, </a:t>
            </a:r>
            <a:r>
              <a:rPr lang="ru-RU" sz="2000" dirty="0" err="1"/>
              <a:t>існують</a:t>
            </a:r>
            <a:r>
              <a:rPr lang="ru-RU" sz="2000" dirty="0"/>
              <a:t>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монетарної</a:t>
            </a:r>
            <a:r>
              <a:rPr lang="ru-RU" sz="2000" dirty="0"/>
              <a:t> (</a:t>
            </a:r>
            <a:r>
              <a:rPr lang="ru-RU" sz="2000" dirty="0" err="1"/>
              <a:t>грошово-кредитної</a:t>
            </a:r>
            <a:r>
              <a:rPr lang="ru-RU" sz="2000" dirty="0"/>
              <a:t>) </a:t>
            </a:r>
            <a:r>
              <a:rPr lang="ru-RU" sz="2000" dirty="0" err="1"/>
              <a:t>політики</a:t>
            </a:r>
            <a:r>
              <a:rPr lang="ru-RU" sz="2000" dirty="0"/>
              <a:t>:</a:t>
            </a:r>
          </a:p>
          <a:p>
            <a:r>
              <a:rPr lang="ru-RU" sz="2000" dirty="0"/>
              <a:t>- режим монетарного </a:t>
            </a:r>
            <a:r>
              <a:rPr lang="ru-RU" sz="2000" dirty="0" err="1"/>
              <a:t>таргетування</a:t>
            </a:r>
            <a:r>
              <a:rPr lang="ru-RU" sz="2000" dirty="0"/>
              <a:t>;</a:t>
            </a:r>
          </a:p>
          <a:p>
            <a:r>
              <a:rPr lang="ru-RU" sz="2000" dirty="0"/>
              <a:t>- режим валютного </a:t>
            </a:r>
            <a:r>
              <a:rPr lang="ru-RU" sz="2000" dirty="0" err="1"/>
              <a:t>таргетування</a:t>
            </a:r>
            <a:r>
              <a:rPr lang="ru-RU" sz="2000" dirty="0"/>
              <a:t>;</a:t>
            </a:r>
          </a:p>
          <a:p>
            <a:r>
              <a:rPr lang="ru-RU" sz="2000" dirty="0"/>
              <a:t>- режим </a:t>
            </a:r>
            <a:r>
              <a:rPr lang="ru-RU" sz="2000" dirty="0" err="1"/>
              <a:t>інфляційного</a:t>
            </a:r>
            <a:r>
              <a:rPr lang="ru-RU" sz="2000" dirty="0"/>
              <a:t> </a:t>
            </a:r>
            <a:r>
              <a:rPr lang="ru-RU" sz="2000" dirty="0" err="1"/>
              <a:t>таргетування</a:t>
            </a:r>
            <a:r>
              <a:rPr lang="ru-RU" sz="2000" dirty="0"/>
              <a:t>;</a:t>
            </a:r>
          </a:p>
          <a:p>
            <a:r>
              <a:rPr lang="ru-RU" sz="2000" dirty="0"/>
              <a:t>- </a:t>
            </a:r>
            <a:r>
              <a:rPr lang="ru-RU" sz="2000" dirty="0" err="1"/>
              <a:t>змішаний</a:t>
            </a:r>
            <a:r>
              <a:rPr lang="ru-RU" sz="2000" dirty="0"/>
              <a:t> </a:t>
            </a:r>
            <a:r>
              <a:rPr lang="ru-RU" sz="2000" dirty="0" err="1" smtClean="0"/>
              <a:t>підхід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13167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421" y="1895181"/>
            <a:ext cx="11539910" cy="3181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008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433" y="163773"/>
            <a:ext cx="9608023" cy="6414448"/>
          </a:xfrm>
        </p:spPr>
        <p:txBody>
          <a:bodyPr/>
          <a:lstStyle/>
          <a:p>
            <a:r>
              <a:rPr lang="ru-RU" i="1" dirty="0" err="1" smtClean="0"/>
              <a:t>Таргетування</a:t>
            </a:r>
            <a:r>
              <a:rPr lang="ru-RU" i="1" dirty="0" smtClean="0"/>
              <a:t> </a:t>
            </a:r>
            <a:r>
              <a:rPr lang="ru-RU" dirty="0"/>
              <a:t>(</a:t>
            </a:r>
            <a:r>
              <a:rPr lang="ru-RU" dirty="0" err="1"/>
              <a:t>від</a:t>
            </a:r>
            <a:r>
              <a:rPr lang="ru-RU" dirty="0"/>
              <a:t> англ. </a:t>
            </a:r>
            <a:r>
              <a:rPr lang="en-US" dirty="0"/>
              <a:t>target - </a:t>
            </a:r>
            <a:r>
              <a:rPr lang="ru-RU" dirty="0"/>
              <a:t>мета) - </a:t>
            </a:r>
            <a:r>
              <a:rPr lang="ru-RU" dirty="0" err="1"/>
              <a:t>встановлення</a:t>
            </a:r>
            <a:r>
              <a:rPr lang="ru-RU" dirty="0"/>
              <a:t> і </a:t>
            </a:r>
            <a:r>
              <a:rPr lang="ru-RU" dirty="0" err="1"/>
              <a:t>дотримання</a:t>
            </a:r>
            <a:r>
              <a:rPr lang="ru-RU" dirty="0"/>
              <a:t> </a:t>
            </a:r>
            <a:r>
              <a:rPr lang="ru-RU" dirty="0" err="1"/>
              <a:t>цільових</a:t>
            </a:r>
            <a:r>
              <a:rPr lang="ru-RU" dirty="0"/>
              <a:t> </a:t>
            </a:r>
            <a:r>
              <a:rPr lang="ru-RU" dirty="0" err="1"/>
              <a:t>орієнтирів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кількісних</a:t>
            </a:r>
            <a:r>
              <a:rPr lang="ru-RU" dirty="0"/>
              <a:t> </a:t>
            </a:r>
            <a:r>
              <a:rPr lang="ru-RU" dirty="0" err="1"/>
              <a:t>параметрів</a:t>
            </a:r>
            <a:r>
              <a:rPr lang="ru-RU" dirty="0"/>
              <a:t> </a:t>
            </a:r>
            <a:r>
              <a:rPr lang="ru-RU" dirty="0" err="1"/>
              <a:t>обраних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центральних</a:t>
            </a:r>
            <a:r>
              <a:rPr lang="ru-RU" dirty="0"/>
              <a:t> </a:t>
            </a:r>
            <a:r>
              <a:rPr lang="ru-RU" dirty="0" err="1"/>
              <a:t>банків</a:t>
            </a:r>
            <a:r>
              <a:rPr lang="ru-RU" dirty="0"/>
              <a:t>. </a:t>
            </a:r>
            <a:r>
              <a:rPr lang="ru-RU" dirty="0" err="1"/>
              <a:t>Типовими</a:t>
            </a:r>
            <a:r>
              <a:rPr lang="ru-RU" dirty="0"/>
              <a:t> є три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таргетування</a:t>
            </a:r>
            <a:r>
              <a:rPr lang="ru-RU" dirty="0"/>
              <a:t>: </a:t>
            </a:r>
            <a:r>
              <a:rPr lang="ru-RU" dirty="0" err="1"/>
              <a:t>монетарне</a:t>
            </a:r>
            <a:r>
              <a:rPr lang="ru-RU" dirty="0"/>
              <a:t>, </a:t>
            </a:r>
            <a:r>
              <a:rPr lang="ru-RU" dirty="0" err="1"/>
              <a:t>валютне</a:t>
            </a:r>
            <a:r>
              <a:rPr lang="ru-RU" dirty="0"/>
              <a:t> та </a:t>
            </a:r>
            <a:r>
              <a:rPr lang="ru-RU" dirty="0" err="1"/>
              <a:t>інфляційне</a:t>
            </a:r>
            <a:r>
              <a:rPr lang="ru-RU" dirty="0"/>
              <a:t>.</a:t>
            </a:r>
          </a:p>
          <a:p>
            <a:endParaRPr lang="ru-RU" i="1" dirty="0" smtClean="0"/>
          </a:p>
          <a:p>
            <a:r>
              <a:rPr lang="ru-RU" i="1" dirty="0" err="1" smtClean="0"/>
              <a:t>Монетарне</a:t>
            </a:r>
            <a:r>
              <a:rPr lang="ru-RU" i="1" dirty="0" smtClean="0"/>
              <a:t> </a:t>
            </a:r>
            <a:r>
              <a:rPr lang="ru-RU" i="1" dirty="0" err="1"/>
              <a:t>таргетування</a:t>
            </a:r>
            <a:r>
              <a:rPr lang="ru-RU" i="1" dirty="0"/>
              <a:t> </a:t>
            </a:r>
            <a:r>
              <a:rPr lang="ru-RU" dirty="0"/>
              <a:t>(</a:t>
            </a:r>
            <a:r>
              <a:rPr lang="ru-RU" dirty="0" err="1"/>
              <a:t>таргетування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) - комплекс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стабільного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гроші</a:t>
            </a:r>
            <a:r>
              <a:rPr lang="ru-RU" dirty="0"/>
              <a:t> з боку </a:t>
            </a:r>
            <a:r>
              <a:rPr lang="ru-RU" dirty="0" err="1"/>
              <a:t>суспільства</a:t>
            </a:r>
            <a:r>
              <a:rPr lang="ru-RU" dirty="0"/>
              <a:t>, з метою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визначеного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маси</a:t>
            </a:r>
            <a:r>
              <a:rPr lang="ru-RU" dirty="0"/>
              <a:t> в </a:t>
            </a:r>
            <a:r>
              <a:rPr lang="ru-RU" dirty="0" err="1"/>
              <a:t>обороті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грошово-кредитної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спрямована</a:t>
            </a:r>
            <a:r>
              <a:rPr lang="ru-RU" dirty="0"/>
              <a:t> на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, </a:t>
            </a:r>
            <a:r>
              <a:rPr lang="ru-RU" dirty="0" err="1"/>
              <a:t>зосереджена</a:t>
            </a:r>
            <a:r>
              <a:rPr lang="ru-RU" dirty="0"/>
              <a:t> на </a:t>
            </a:r>
            <a:r>
              <a:rPr lang="ru-RU" dirty="0" err="1"/>
              <a:t>відхиленнях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грошей </a:t>
            </a:r>
            <a:r>
              <a:rPr lang="ru-RU" dirty="0" err="1"/>
              <a:t>від</a:t>
            </a:r>
            <a:r>
              <a:rPr lang="ru-RU" dirty="0"/>
              <a:t> наперед </a:t>
            </a:r>
            <a:r>
              <a:rPr lang="ru-RU" dirty="0" err="1"/>
              <a:t>оголошеного</a:t>
            </a:r>
            <a:r>
              <a:rPr lang="ru-RU" dirty="0"/>
              <a:t> </a:t>
            </a:r>
            <a:r>
              <a:rPr lang="ru-RU" dirty="0" err="1"/>
              <a:t>показника</a:t>
            </a:r>
            <a:r>
              <a:rPr lang="ru-RU" dirty="0"/>
              <a:t> (</a:t>
            </a:r>
            <a:r>
              <a:rPr lang="ru-RU" dirty="0" err="1"/>
              <a:t>орієнтира</a:t>
            </a:r>
            <a:r>
              <a:rPr lang="ru-RU" dirty="0"/>
              <a:t>).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 такого режиму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пропозиція</a:t>
            </a:r>
            <a:r>
              <a:rPr lang="ru-RU" dirty="0"/>
              <a:t> грошей </a:t>
            </a:r>
            <a:r>
              <a:rPr lang="ru-RU" dirty="0" err="1"/>
              <a:t>центральним</a:t>
            </a:r>
            <a:r>
              <a:rPr lang="ru-RU" dirty="0"/>
              <a:t> банком.</a:t>
            </a:r>
          </a:p>
          <a:p>
            <a:endParaRPr lang="ru-RU" i="1" dirty="0" smtClean="0"/>
          </a:p>
          <a:p>
            <a:r>
              <a:rPr lang="ru-RU" i="1" dirty="0" err="1" smtClean="0"/>
              <a:t>Таргетування</a:t>
            </a:r>
            <a:r>
              <a:rPr lang="ru-RU" i="1" dirty="0" smtClean="0"/>
              <a:t> </a:t>
            </a:r>
            <a:r>
              <a:rPr lang="ru-RU" i="1" dirty="0"/>
              <a:t>валютного (</a:t>
            </a:r>
            <a:r>
              <a:rPr lang="ru-RU" i="1" dirty="0" err="1"/>
              <a:t>обмінного</a:t>
            </a:r>
            <a:r>
              <a:rPr lang="ru-RU" i="1" dirty="0"/>
              <a:t>) курсу - </a:t>
            </a:r>
            <a:r>
              <a:rPr lang="ru-RU" dirty="0"/>
              <a:t>комплекс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спрямованих</a:t>
            </a:r>
            <a:r>
              <a:rPr lang="ru-RU" dirty="0"/>
              <a:t> на </a:t>
            </a:r>
            <a:r>
              <a:rPr lang="ru-RU" dirty="0" err="1"/>
              <a:t>підтримання</a:t>
            </a:r>
            <a:r>
              <a:rPr lang="ru-RU" dirty="0"/>
              <a:t> </a:t>
            </a:r>
            <a:r>
              <a:rPr lang="ru-RU" dirty="0" err="1"/>
              <a:t>стабільності</a:t>
            </a:r>
            <a:r>
              <a:rPr lang="ru-RU" dirty="0"/>
              <a:t> </a:t>
            </a:r>
            <a:r>
              <a:rPr lang="ru-RU" dirty="0" err="1"/>
              <a:t>обмінного</a:t>
            </a:r>
            <a:r>
              <a:rPr lang="ru-RU" dirty="0"/>
              <a:t> курсу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резервної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кошика</a:t>
            </a:r>
            <a:r>
              <a:rPr lang="ru-RU" dirty="0"/>
              <a:t> валют.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монетарної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, </a:t>
            </a:r>
            <a:r>
              <a:rPr lang="ru-RU" dirty="0" err="1"/>
              <a:t>прагнення</a:t>
            </a:r>
            <a:r>
              <a:rPr lang="ru-RU" dirty="0"/>
              <a:t> до </a:t>
            </a:r>
            <a:r>
              <a:rPr lang="ru-RU" dirty="0" err="1"/>
              <a:t>визначеного</a:t>
            </a:r>
            <a:r>
              <a:rPr lang="ru-RU" dirty="0"/>
              <a:t> (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стійкого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фіксованого</a:t>
            </a:r>
            <a:r>
              <a:rPr lang="ru-RU" dirty="0"/>
              <a:t>) </a:t>
            </a:r>
            <a:r>
              <a:rPr lang="ru-RU" dirty="0" err="1"/>
              <a:t>обмінного</a:t>
            </a:r>
            <a:r>
              <a:rPr lang="ru-RU" dirty="0"/>
              <a:t> курсу </a:t>
            </a:r>
            <a:r>
              <a:rPr lang="ru-RU" dirty="0" err="1"/>
              <a:t>відносно</a:t>
            </a:r>
            <a:r>
              <a:rPr lang="ru-RU" dirty="0"/>
              <a:t>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валют.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інструмент</a:t>
            </a:r>
            <a:r>
              <a:rPr lang="ru-RU" dirty="0"/>
              <a:t> такого режиму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валютні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 центрального банку (</a:t>
            </a:r>
            <a:r>
              <a:rPr lang="ru-RU" dirty="0" err="1"/>
              <a:t>купівля</a:t>
            </a:r>
            <a:r>
              <a:rPr lang="ru-RU" dirty="0"/>
              <a:t>-продаж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92587306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973</TotalTime>
  <Words>4097</Words>
  <Application>Microsoft Office PowerPoint</Application>
  <PresentationFormat>Широкоэкранный</PresentationFormat>
  <Paragraphs>187</Paragraphs>
  <Slides>42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9" baseType="lpstr">
      <vt:lpstr>Arial</vt:lpstr>
      <vt:lpstr>Calibri</vt:lpstr>
      <vt:lpstr>Times New Roman</vt:lpstr>
      <vt:lpstr>Trebuchet MS</vt:lpstr>
      <vt:lpstr>Wingdings 3</vt:lpstr>
      <vt:lpstr>Грань</vt:lpstr>
      <vt:lpstr>Документ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23</cp:revision>
  <dcterms:created xsi:type="dcterms:W3CDTF">2021-04-28T09:12:38Z</dcterms:created>
  <dcterms:modified xsi:type="dcterms:W3CDTF">2024-05-10T16:37:39Z</dcterms:modified>
</cp:coreProperties>
</file>