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err="1"/>
              <a:t>Розвиток</a:t>
            </a:r>
            <a:r>
              <a:rPr lang="ru-RU" b="1" dirty="0"/>
              <a:t> </a:t>
            </a:r>
            <a:r>
              <a:rPr lang="ru-RU" b="1" dirty="0" err="1"/>
              <a:t>незалежної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228180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274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Біловезькі</a:t>
            </a:r>
            <a:r>
              <a:rPr lang="ru-RU" b="1" dirty="0"/>
              <a:t> </a:t>
            </a:r>
            <a:r>
              <a:rPr lang="ru-RU" b="1" dirty="0" smtClean="0"/>
              <a:t>угоди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8 </a:t>
            </a:r>
            <a:r>
              <a:rPr lang="ru-RU" b="1" dirty="0" err="1"/>
              <a:t>грудня</a:t>
            </a:r>
            <a:r>
              <a:rPr lang="ru-RU" b="1" dirty="0"/>
              <a:t> 1991 року</a:t>
            </a:r>
            <a:r>
              <a:rPr lang="ru-RU" dirty="0"/>
              <a:t>: </a:t>
            </a:r>
            <a:r>
              <a:rPr lang="ru-RU" dirty="0" err="1"/>
              <a:t>зустріч</a:t>
            </a:r>
            <a:r>
              <a:rPr lang="ru-RU" dirty="0"/>
              <a:t> у </a:t>
            </a:r>
            <a:r>
              <a:rPr lang="ru-RU" dirty="0" err="1"/>
              <a:t>Біловезькій</a:t>
            </a:r>
            <a:r>
              <a:rPr lang="ru-RU" dirty="0"/>
              <a:t> </a:t>
            </a:r>
            <a:r>
              <a:rPr lang="ru-RU" dirty="0" err="1"/>
              <a:t>Пущі</a:t>
            </a:r>
            <a:r>
              <a:rPr lang="ru-RU" dirty="0"/>
              <a:t> (</a:t>
            </a:r>
            <a:r>
              <a:rPr lang="ru-RU" dirty="0" err="1"/>
              <a:t>Білорусь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/>
              <a:t>Учасники</a:t>
            </a:r>
            <a:r>
              <a:rPr lang="ru-RU" dirty="0"/>
              <a:t>: </a:t>
            </a:r>
            <a:r>
              <a:rPr lang="ru-RU" dirty="0" err="1"/>
              <a:t>Леонід</a:t>
            </a:r>
            <a:r>
              <a:rPr lang="ru-RU" dirty="0"/>
              <a:t> Кравчук (</a:t>
            </a:r>
            <a:r>
              <a:rPr lang="ru-RU" dirty="0" err="1"/>
              <a:t>Україна</a:t>
            </a:r>
            <a:r>
              <a:rPr lang="ru-RU" dirty="0"/>
              <a:t>), Борис </a:t>
            </a:r>
            <a:r>
              <a:rPr lang="ru-RU" dirty="0" err="1"/>
              <a:t>Єльцин</a:t>
            </a:r>
            <a:r>
              <a:rPr lang="ru-RU" dirty="0"/>
              <a:t> (</a:t>
            </a:r>
            <a:r>
              <a:rPr lang="ru-RU" dirty="0" err="1"/>
              <a:t>Росія</a:t>
            </a:r>
            <a:r>
              <a:rPr lang="ru-RU" dirty="0"/>
              <a:t>), </a:t>
            </a:r>
            <a:r>
              <a:rPr lang="ru-RU" dirty="0" err="1"/>
              <a:t>Станіслав</a:t>
            </a:r>
            <a:r>
              <a:rPr lang="ru-RU" dirty="0"/>
              <a:t> Шушкевич (</a:t>
            </a:r>
            <a:r>
              <a:rPr lang="ru-RU" dirty="0" err="1"/>
              <a:t>Білорусь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/>
              <a:t>Результат: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оформлення</a:t>
            </a:r>
            <a:r>
              <a:rPr lang="ru-RU" dirty="0"/>
              <a:t> </a:t>
            </a:r>
            <a:r>
              <a:rPr lang="ru-RU" dirty="0" err="1"/>
              <a:t>розпуску</a:t>
            </a:r>
            <a:r>
              <a:rPr lang="ru-RU" dirty="0"/>
              <a:t> СРСР, </a:t>
            </a:r>
            <a:r>
              <a:rPr lang="ru-RU" dirty="0" err="1"/>
              <a:t>створення</a:t>
            </a:r>
            <a:r>
              <a:rPr lang="ru-RU" dirty="0"/>
              <a:t> СНД (</a:t>
            </a:r>
            <a:r>
              <a:rPr lang="ru-RU" dirty="0" err="1"/>
              <a:t>Співдружності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Держав).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272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Визнання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міжнародною</a:t>
            </a:r>
            <a:r>
              <a:rPr lang="ru-RU" b="1" dirty="0"/>
              <a:t> </a:t>
            </a:r>
            <a:r>
              <a:rPr lang="ru-RU" b="1" dirty="0" err="1" smtClean="0"/>
              <a:t>спільнотою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2 </a:t>
            </a:r>
            <a:r>
              <a:rPr lang="ru-RU" b="1" dirty="0" err="1"/>
              <a:t>грудня</a:t>
            </a:r>
            <a:r>
              <a:rPr lang="ru-RU" b="1" dirty="0"/>
              <a:t> 1991 року</a:t>
            </a:r>
            <a:r>
              <a:rPr lang="ru-RU" dirty="0"/>
              <a:t>: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визнали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– </a:t>
            </a:r>
            <a:r>
              <a:rPr lang="ru-RU" dirty="0" err="1"/>
              <a:t>Польща</a:t>
            </a:r>
            <a:r>
              <a:rPr lang="ru-RU" dirty="0"/>
              <a:t> та Канада.</a:t>
            </a:r>
          </a:p>
          <a:p>
            <a:pPr marL="0" indent="0">
              <a:buNone/>
            </a:pPr>
            <a:r>
              <a:rPr lang="ru-RU" b="1" dirty="0" err="1"/>
              <a:t>Грудень</a:t>
            </a:r>
            <a:r>
              <a:rPr lang="ru-RU" b="1" dirty="0"/>
              <a:t> 1991 – </a:t>
            </a:r>
            <a:r>
              <a:rPr lang="ru-RU" b="1" dirty="0" err="1"/>
              <a:t>січень</a:t>
            </a:r>
            <a:r>
              <a:rPr lang="ru-RU" b="1" dirty="0"/>
              <a:t> 1992 року</a:t>
            </a:r>
            <a:r>
              <a:rPr lang="ru-RU" dirty="0"/>
              <a:t>: </a:t>
            </a:r>
            <a:r>
              <a:rPr lang="ru-RU" dirty="0" err="1"/>
              <a:t>Україну</a:t>
            </a:r>
            <a:r>
              <a:rPr lang="ru-RU" dirty="0"/>
              <a:t> </a:t>
            </a:r>
            <a:r>
              <a:rPr lang="ru-RU" dirty="0" err="1"/>
              <a:t>визнали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100 </a:t>
            </a:r>
            <a:r>
              <a:rPr lang="ru-RU" dirty="0" err="1"/>
              <a:t>країн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Вступ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до ООН: </a:t>
            </a:r>
            <a:r>
              <a:rPr lang="ru-RU" dirty="0" err="1"/>
              <a:t>офіційне</a:t>
            </a:r>
            <a:r>
              <a:rPr lang="ru-RU" dirty="0"/>
              <a:t> </a:t>
            </a:r>
            <a:r>
              <a:rPr lang="ru-RU" dirty="0" err="1"/>
              <a:t>приєднання</a:t>
            </a:r>
            <a:r>
              <a:rPr lang="ru-RU" dirty="0"/>
              <a:t> у 1992 </a:t>
            </a:r>
            <a:r>
              <a:rPr lang="ru-RU" dirty="0" err="1"/>
              <a:t>році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3925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Проголошення</a:t>
            </a:r>
            <a:r>
              <a:rPr lang="ru-RU" dirty="0" smtClean="0"/>
              <a:t> </a:t>
            </a:r>
            <a:r>
              <a:rPr lang="ru-RU" dirty="0" err="1"/>
              <a:t>незалежності</a:t>
            </a:r>
            <a:r>
              <a:rPr lang="ru-RU" dirty="0"/>
              <a:t> стало результатом </a:t>
            </a:r>
            <a:r>
              <a:rPr lang="ru-RU" dirty="0" err="1"/>
              <a:t>довготривалих</a:t>
            </a:r>
            <a:r>
              <a:rPr lang="ru-RU" dirty="0"/>
              <a:t> </a:t>
            </a:r>
            <a:r>
              <a:rPr lang="ru-RU" dirty="0" err="1"/>
              <a:t>процесів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</a:t>
            </a:r>
            <a:r>
              <a:rPr lang="ru-RU" dirty="0" err="1"/>
              <a:t>відродження</a:t>
            </a:r>
            <a:r>
              <a:rPr lang="ru-RU" dirty="0"/>
              <a:t>.</a:t>
            </a:r>
          </a:p>
          <a:p>
            <a:r>
              <a:rPr lang="ru-RU" dirty="0"/>
              <a:t>Акт 24 </a:t>
            </a:r>
            <a:r>
              <a:rPr lang="ru-RU" dirty="0" err="1"/>
              <a:t>серпня</a:t>
            </a:r>
            <a:r>
              <a:rPr lang="ru-RU" dirty="0"/>
              <a:t> 1991 року заклав основу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.</a:t>
            </a:r>
          </a:p>
          <a:p>
            <a:r>
              <a:rPr lang="ru-RU" dirty="0" err="1"/>
              <a:t>Україна</a:t>
            </a:r>
            <a:r>
              <a:rPr lang="ru-RU" dirty="0"/>
              <a:t> стала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гравцем</a:t>
            </a:r>
            <a:r>
              <a:rPr lang="ru-RU" dirty="0"/>
              <a:t> на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арені</a:t>
            </a:r>
            <a:r>
              <a:rPr lang="ru-RU" dirty="0"/>
              <a:t>,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стикаючись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викликами</a:t>
            </a:r>
            <a:r>
              <a:rPr lang="ru-RU" dirty="0"/>
              <a:t> </a:t>
            </a:r>
            <a:r>
              <a:rPr lang="ru-RU" dirty="0" err="1"/>
              <a:t>побудови</a:t>
            </a:r>
            <a:r>
              <a:rPr lang="ru-RU" dirty="0"/>
              <a:t> </a:t>
            </a:r>
            <a:r>
              <a:rPr lang="ru-RU" dirty="0" err="1"/>
              <a:t>суверенної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98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ru-RU" b="1" dirty="0" smtClean="0"/>
              <a:t>2. </a:t>
            </a:r>
            <a:r>
              <a:rPr lang="ru-RU" b="1" dirty="0" err="1" smtClean="0"/>
              <a:t>Державотворчі</a:t>
            </a:r>
            <a:r>
              <a:rPr lang="ru-RU" b="1" dirty="0" smtClean="0"/>
              <a:t> </a:t>
            </a:r>
            <a:r>
              <a:rPr lang="ru-RU" b="1" dirty="0" err="1"/>
              <a:t>процеси</a:t>
            </a:r>
            <a:r>
              <a:rPr lang="ru-RU" b="1" dirty="0"/>
              <a:t> в </a:t>
            </a:r>
            <a:r>
              <a:rPr lang="ru-RU" b="1" dirty="0" err="1"/>
              <a:t>Україні</a:t>
            </a:r>
            <a:r>
              <a:rPr lang="ru-RU" b="1" dirty="0"/>
              <a:t> (1991–2015 </a:t>
            </a:r>
            <a:r>
              <a:rPr lang="ru-RU" b="1" dirty="0" err="1"/>
              <a:t>рр</a:t>
            </a:r>
            <a:r>
              <a:rPr lang="ru-RU" b="1" dirty="0"/>
              <a:t>.).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/>
              <a:t>з 1991 по 2015 роки став </a:t>
            </a:r>
            <a:r>
              <a:rPr lang="ru-RU" dirty="0" err="1"/>
              <a:t>вирішальним</a:t>
            </a:r>
            <a:r>
              <a:rPr lang="ru-RU" dirty="0"/>
              <a:t> для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сучасної</a:t>
            </a:r>
            <a:r>
              <a:rPr lang="ru-RU" dirty="0"/>
              <a:t> </a:t>
            </a:r>
            <a:r>
              <a:rPr lang="ru-RU" dirty="0" err="1"/>
              <a:t>української</a:t>
            </a:r>
            <a:r>
              <a:rPr lang="ru-RU" dirty="0"/>
              <a:t> </a:t>
            </a:r>
            <a:r>
              <a:rPr lang="ru-RU" dirty="0" err="1"/>
              <a:t>державності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час </a:t>
            </a:r>
            <a:r>
              <a:rPr lang="ru-RU" dirty="0" err="1"/>
              <a:t>охоплює</a:t>
            </a:r>
            <a:r>
              <a:rPr lang="ru-RU" dirty="0"/>
              <a:t> </a:t>
            </a:r>
            <a:r>
              <a:rPr lang="ru-RU" dirty="0" err="1"/>
              <a:t>становлення</a:t>
            </a:r>
            <a:r>
              <a:rPr lang="ru-RU" dirty="0"/>
              <a:t> </a:t>
            </a:r>
            <a:r>
              <a:rPr lang="ru-RU" dirty="0" err="1"/>
              <a:t>політичних</a:t>
            </a:r>
            <a:r>
              <a:rPr lang="ru-RU" dirty="0"/>
              <a:t>, </a:t>
            </a:r>
            <a:r>
              <a:rPr lang="ru-RU" dirty="0" err="1"/>
              <a:t>економічних</a:t>
            </a:r>
            <a:r>
              <a:rPr lang="ru-RU" dirty="0"/>
              <a:t>, </a:t>
            </a:r>
            <a:r>
              <a:rPr lang="ru-RU" dirty="0" err="1"/>
              <a:t>правових</a:t>
            </a:r>
            <a:r>
              <a:rPr lang="ru-RU" dirty="0"/>
              <a:t>, </a:t>
            </a:r>
            <a:r>
              <a:rPr lang="ru-RU" dirty="0" err="1"/>
              <a:t>соціальних</a:t>
            </a:r>
            <a:r>
              <a:rPr lang="ru-RU" dirty="0"/>
              <a:t> та </a:t>
            </a:r>
            <a:r>
              <a:rPr lang="ru-RU" dirty="0" err="1"/>
              <a:t>культурних</a:t>
            </a:r>
            <a:r>
              <a:rPr lang="ru-RU" dirty="0"/>
              <a:t> основ </a:t>
            </a:r>
            <a:r>
              <a:rPr lang="ru-RU" dirty="0" err="1"/>
              <a:t>незалежної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боротьбу</a:t>
            </a:r>
            <a:r>
              <a:rPr lang="ru-RU" dirty="0"/>
              <a:t> за </a:t>
            </a:r>
            <a:r>
              <a:rPr lang="ru-RU" dirty="0" err="1"/>
              <a:t>територіальну</a:t>
            </a:r>
            <a:r>
              <a:rPr lang="ru-RU" dirty="0"/>
              <a:t> </a:t>
            </a:r>
            <a:r>
              <a:rPr lang="ru-RU" dirty="0" err="1"/>
              <a:t>цілісність</a:t>
            </a:r>
            <a:r>
              <a:rPr lang="ru-RU" dirty="0"/>
              <a:t> і </a:t>
            </a:r>
            <a:r>
              <a:rPr lang="ru-RU" dirty="0" err="1"/>
              <a:t>європейський</a:t>
            </a:r>
            <a:r>
              <a:rPr lang="ru-RU" dirty="0"/>
              <a:t> курс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477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Прийняття</a:t>
            </a:r>
            <a:r>
              <a:rPr lang="ru-RU" b="1" dirty="0"/>
              <a:t> </a:t>
            </a:r>
            <a:r>
              <a:rPr lang="ru-RU" b="1" dirty="0" err="1"/>
              <a:t>Конституції</a:t>
            </a:r>
            <a:r>
              <a:rPr lang="ru-RU" b="1" dirty="0"/>
              <a:t>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28 </a:t>
            </a:r>
            <a:r>
              <a:rPr lang="ru-RU" b="1" dirty="0" err="1"/>
              <a:t>червня</a:t>
            </a:r>
            <a:r>
              <a:rPr lang="ru-RU" b="1" dirty="0"/>
              <a:t> 1996 року</a:t>
            </a:r>
            <a:r>
              <a:rPr lang="ru-RU" dirty="0"/>
              <a:t>: </a:t>
            </a:r>
            <a:r>
              <a:rPr lang="ru-RU" dirty="0" err="1"/>
              <a:t>Верховна</a:t>
            </a:r>
            <a:r>
              <a:rPr lang="ru-RU" dirty="0"/>
              <a:t> Рада </a:t>
            </a:r>
            <a:r>
              <a:rPr lang="ru-RU" dirty="0" err="1"/>
              <a:t>ухвалила</a:t>
            </a:r>
            <a:r>
              <a:rPr lang="ru-RU" dirty="0"/>
              <a:t> </a:t>
            </a:r>
            <a:r>
              <a:rPr lang="ru-RU" dirty="0" err="1"/>
              <a:t>Конституцію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: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як </a:t>
            </a:r>
            <a:r>
              <a:rPr lang="ru-RU" dirty="0" err="1"/>
              <a:t>суверенної</a:t>
            </a:r>
            <a:r>
              <a:rPr lang="ru-RU" dirty="0"/>
              <a:t>, </a:t>
            </a:r>
            <a:r>
              <a:rPr lang="ru-RU" dirty="0" err="1"/>
              <a:t>незалежної</a:t>
            </a:r>
            <a:r>
              <a:rPr lang="ru-RU" dirty="0"/>
              <a:t>, </a:t>
            </a:r>
            <a:r>
              <a:rPr lang="ru-RU" dirty="0" err="1"/>
              <a:t>демократичної</a:t>
            </a:r>
            <a:r>
              <a:rPr lang="ru-RU" dirty="0"/>
              <a:t>, </a:t>
            </a:r>
            <a:r>
              <a:rPr lang="ru-RU" dirty="0" err="1"/>
              <a:t>соціальної</a:t>
            </a:r>
            <a:r>
              <a:rPr lang="ru-RU" dirty="0"/>
              <a:t>, </a:t>
            </a:r>
            <a:r>
              <a:rPr lang="ru-RU" dirty="0" err="1"/>
              <a:t>правової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Гарантії</a:t>
            </a:r>
            <a:r>
              <a:rPr lang="ru-RU" dirty="0"/>
              <a:t> прав і свобод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поділ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на </a:t>
            </a:r>
            <a:r>
              <a:rPr lang="ru-RU" dirty="0" err="1"/>
              <a:t>законодавчу</a:t>
            </a:r>
            <a:r>
              <a:rPr lang="ru-RU" dirty="0"/>
              <a:t>, </a:t>
            </a:r>
            <a:r>
              <a:rPr lang="ru-RU" dirty="0" err="1"/>
              <a:t>виконавчу</a:t>
            </a:r>
            <a:r>
              <a:rPr lang="ru-RU" dirty="0"/>
              <a:t> та </a:t>
            </a:r>
            <a:r>
              <a:rPr lang="ru-RU" dirty="0" err="1"/>
              <a:t>судову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520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 </a:t>
            </a:r>
            <a:r>
              <a:rPr lang="ru-RU" b="1" dirty="0" err="1"/>
              <a:t>Економічні</a:t>
            </a:r>
            <a:r>
              <a:rPr lang="ru-RU" b="1" dirty="0"/>
              <a:t> </a:t>
            </a:r>
            <a:r>
              <a:rPr lang="ru-RU" b="1" dirty="0" err="1"/>
              <a:t>реформи</a:t>
            </a:r>
            <a:r>
              <a:rPr lang="ru-RU" b="1" dirty="0"/>
              <a:t> </a:t>
            </a:r>
            <a:r>
              <a:rPr lang="ru-RU" b="1" dirty="0" smtClean="0"/>
              <a:t>1990-х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Перехід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ринкової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: </a:t>
            </a:r>
            <a:r>
              <a:rPr lang="ru-RU" dirty="0" err="1"/>
              <a:t>приватизація</a:t>
            </a:r>
            <a:r>
              <a:rPr lang="ru-RU" dirty="0"/>
              <a:t>,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банківської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гривні</a:t>
            </a:r>
            <a:r>
              <a:rPr lang="ru-RU" dirty="0"/>
              <a:t> (1996 </a:t>
            </a:r>
            <a:r>
              <a:rPr lang="ru-RU" dirty="0" err="1"/>
              <a:t>рік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/>
              <a:t>Складнощі</a:t>
            </a:r>
            <a:r>
              <a:rPr lang="ru-RU" dirty="0"/>
              <a:t>: </a:t>
            </a:r>
            <a:r>
              <a:rPr lang="ru-RU" dirty="0" err="1"/>
              <a:t>економічна</a:t>
            </a:r>
            <a:r>
              <a:rPr lang="ru-RU" dirty="0"/>
              <a:t> криза,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інфляції</a:t>
            </a:r>
            <a:r>
              <a:rPr lang="ru-RU" dirty="0"/>
              <a:t>,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Результат: </a:t>
            </a:r>
            <a:r>
              <a:rPr lang="ru-RU" dirty="0" err="1"/>
              <a:t>формування</a:t>
            </a:r>
            <a:r>
              <a:rPr lang="ru-RU" dirty="0"/>
              <a:t> основ для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2000-х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27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Законодавче</a:t>
            </a:r>
            <a:r>
              <a:rPr lang="ru-RU" b="1" dirty="0"/>
              <a:t> </a:t>
            </a:r>
            <a:r>
              <a:rPr lang="ru-RU" b="1" dirty="0" err="1"/>
              <a:t>закріплення</a:t>
            </a:r>
            <a:r>
              <a:rPr lang="ru-RU" b="1" dirty="0"/>
              <a:t> </a:t>
            </a:r>
            <a:r>
              <a:rPr lang="ru-RU" b="1" dirty="0" err="1" smtClean="0"/>
              <a:t>державності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1991-1999 </a:t>
            </a:r>
            <a:r>
              <a:rPr lang="ru-RU" b="1" dirty="0" err="1"/>
              <a:t>рр</a:t>
            </a:r>
            <a:r>
              <a:rPr lang="ru-RU" b="1" dirty="0"/>
              <a:t>.</a:t>
            </a:r>
            <a:r>
              <a:rPr lang="ru-RU" dirty="0"/>
              <a:t>: </a:t>
            </a:r>
            <a:r>
              <a:rPr lang="ru-RU" dirty="0" err="1"/>
              <a:t>ухвалення</a:t>
            </a:r>
            <a:r>
              <a:rPr lang="ru-RU" dirty="0"/>
              <a:t> </a:t>
            </a:r>
            <a:r>
              <a:rPr lang="ru-RU" dirty="0" err="1"/>
              <a:t>базових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про </a:t>
            </a:r>
            <a:r>
              <a:rPr lang="ru-RU" dirty="0" err="1"/>
              <a:t>громадянство</a:t>
            </a:r>
            <a:r>
              <a:rPr lang="ru-RU" dirty="0"/>
              <a:t>, </a:t>
            </a:r>
            <a:r>
              <a:rPr lang="ru-RU" dirty="0" err="1"/>
              <a:t>державний</a:t>
            </a:r>
            <a:r>
              <a:rPr lang="ru-RU" dirty="0"/>
              <a:t> кордон, </a:t>
            </a:r>
            <a:r>
              <a:rPr lang="ru-RU" dirty="0" err="1"/>
              <a:t>національну</a:t>
            </a:r>
            <a:r>
              <a:rPr lang="ru-RU" dirty="0"/>
              <a:t> валюту, </a:t>
            </a:r>
            <a:r>
              <a:rPr lang="ru-RU" dirty="0" err="1"/>
              <a:t>збройні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дипломатичних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100 </a:t>
            </a:r>
            <a:r>
              <a:rPr lang="ru-RU" dirty="0" err="1"/>
              <a:t>країнами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Вступ</a:t>
            </a:r>
            <a:r>
              <a:rPr lang="ru-RU" dirty="0"/>
              <a:t> до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організацій</a:t>
            </a:r>
            <a:r>
              <a:rPr lang="ru-RU" dirty="0"/>
              <a:t>: ООН, ОБСЄ, Рада </a:t>
            </a:r>
            <a:r>
              <a:rPr lang="ru-RU" dirty="0" err="1"/>
              <a:t>Європи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257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Геополітичні</a:t>
            </a:r>
            <a:r>
              <a:rPr lang="ru-RU" b="1" dirty="0"/>
              <a:t> </a:t>
            </a:r>
            <a:r>
              <a:rPr lang="ru-RU" b="1" dirty="0" err="1"/>
              <a:t>виклики</a:t>
            </a:r>
            <a:r>
              <a:rPr lang="ru-RU" b="1" dirty="0"/>
              <a:t> (2000-ні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Баланс </a:t>
            </a:r>
            <a:r>
              <a:rPr lang="ru-RU" dirty="0" err="1"/>
              <a:t>між</a:t>
            </a:r>
            <a:r>
              <a:rPr lang="ru-RU" dirty="0"/>
              <a:t> Сходом і Заходом у </a:t>
            </a:r>
            <a:r>
              <a:rPr lang="ru-RU" dirty="0" err="1"/>
              <a:t>зовнішній</a:t>
            </a:r>
            <a:r>
              <a:rPr lang="ru-RU" dirty="0"/>
              <a:t> </a:t>
            </a:r>
            <a:r>
              <a:rPr lang="ru-RU" dirty="0" err="1"/>
              <a:t>політиці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Участь у </a:t>
            </a:r>
            <a:r>
              <a:rPr lang="ru-RU" dirty="0" err="1"/>
              <a:t>міжнародних</a:t>
            </a:r>
            <a:r>
              <a:rPr lang="ru-RU" dirty="0"/>
              <a:t> </a:t>
            </a:r>
            <a:r>
              <a:rPr lang="ru-RU" dirty="0" err="1"/>
              <a:t>миротворчих</a:t>
            </a:r>
            <a:r>
              <a:rPr lang="ru-RU" dirty="0"/>
              <a:t> </a:t>
            </a:r>
            <a:r>
              <a:rPr lang="ru-RU" dirty="0" err="1"/>
              <a:t>операціях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НАТО та </a:t>
            </a:r>
            <a:r>
              <a:rPr lang="ru-RU" dirty="0" err="1"/>
              <a:t>Європейським</a:t>
            </a:r>
            <a:r>
              <a:rPr lang="ru-RU" dirty="0"/>
              <a:t> Союзом.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42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Помаранчева</a:t>
            </a:r>
            <a:r>
              <a:rPr lang="ru-RU" b="1" dirty="0"/>
              <a:t> </a:t>
            </a:r>
            <a:r>
              <a:rPr lang="ru-RU" b="1" dirty="0" err="1"/>
              <a:t>революція</a:t>
            </a:r>
            <a:r>
              <a:rPr lang="ru-RU" b="1" dirty="0"/>
              <a:t> (2004 </a:t>
            </a:r>
            <a:r>
              <a:rPr lang="ru-RU" b="1" dirty="0" err="1"/>
              <a:t>рік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Причина</a:t>
            </a:r>
            <a:r>
              <a:rPr lang="ru-RU" dirty="0"/>
              <a:t>: </a:t>
            </a:r>
            <a:r>
              <a:rPr lang="ru-RU" dirty="0" err="1"/>
              <a:t>фальсифікація</a:t>
            </a:r>
            <a:r>
              <a:rPr lang="ru-RU" dirty="0"/>
              <a:t> </a:t>
            </a:r>
            <a:r>
              <a:rPr lang="ru-RU" dirty="0" err="1"/>
              <a:t>президентських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Масові</a:t>
            </a:r>
            <a:r>
              <a:rPr lang="ru-RU" dirty="0"/>
              <a:t> </a:t>
            </a:r>
            <a:r>
              <a:rPr lang="ru-RU" dirty="0" err="1"/>
              <a:t>протести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, </a:t>
            </a:r>
            <a:r>
              <a:rPr lang="ru-RU" dirty="0" err="1"/>
              <a:t>страйки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Результат: </a:t>
            </a:r>
            <a:r>
              <a:rPr lang="ru-RU" dirty="0" err="1"/>
              <a:t>повторний</a:t>
            </a:r>
            <a:r>
              <a:rPr lang="ru-RU" dirty="0"/>
              <a:t> </a:t>
            </a:r>
            <a:r>
              <a:rPr lang="ru-RU" dirty="0" err="1"/>
              <a:t>другий</a:t>
            </a:r>
            <a:r>
              <a:rPr lang="ru-RU" dirty="0"/>
              <a:t> тур </a:t>
            </a:r>
            <a:r>
              <a:rPr lang="ru-RU" dirty="0" err="1"/>
              <a:t>виборів</a:t>
            </a:r>
            <a:r>
              <a:rPr lang="ru-RU" dirty="0"/>
              <a:t>, </a:t>
            </a:r>
            <a:r>
              <a:rPr lang="ru-RU" dirty="0" err="1"/>
              <a:t>перемога</a:t>
            </a:r>
            <a:r>
              <a:rPr lang="ru-RU" dirty="0"/>
              <a:t> </a:t>
            </a:r>
            <a:r>
              <a:rPr lang="ru-RU" dirty="0" err="1"/>
              <a:t>Віктора</a:t>
            </a:r>
            <a:r>
              <a:rPr lang="ru-RU" dirty="0"/>
              <a:t> </a:t>
            </a:r>
            <a:r>
              <a:rPr lang="ru-RU" dirty="0" err="1"/>
              <a:t>Ющенка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491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Євроінтеграційні</a:t>
            </a:r>
            <a:r>
              <a:rPr lang="ru-RU" b="1" dirty="0"/>
              <a:t> </a:t>
            </a:r>
            <a:r>
              <a:rPr lang="ru-RU" b="1" dirty="0" err="1"/>
              <a:t>процеси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Підписання</a:t>
            </a:r>
            <a:r>
              <a:rPr lang="ru-RU" dirty="0" smtClean="0"/>
              <a:t> </a:t>
            </a:r>
            <a:r>
              <a:rPr lang="ru-RU" dirty="0"/>
              <a:t>Угоди про партнерство та </a:t>
            </a:r>
            <a:r>
              <a:rPr lang="ru-RU" dirty="0" err="1"/>
              <a:t>співробітництво</a:t>
            </a:r>
            <a:r>
              <a:rPr lang="ru-RU" dirty="0"/>
              <a:t> з ЄС (1994 </a:t>
            </a:r>
            <a:r>
              <a:rPr lang="ru-RU" dirty="0" err="1"/>
              <a:t>рік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/>
              <a:t>Поглиблення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у 2000-х роках.</a:t>
            </a:r>
          </a:p>
          <a:p>
            <a:pPr marL="0" indent="0">
              <a:buNone/>
            </a:pPr>
            <a:r>
              <a:rPr lang="ru-RU" dirty="0"/>
              <a:t>Угода про </a:t>
            </a:r>
            <a:r>
              <a:rPr lang="ru-RU" dirty="0" err="1"/>
              <a:t>асоціацію</a:t>
            </a:r>
            <a:r>
              <a:rPr lang="ru-RU" dirty="0"/>
              <a:t> з ЄС: початок </a:t>
            </a:r>
            <a:r>
              <a:rPr lang="ru-RU" dirty="0" err="1"/>
              <a:t>переговорів</a:t>
            </a:r>
            <a:r>
              <a:rPr lang="ru-RU" dirty="0"/>
              <a:t> у 2013 </a:t>
            </a:r>
            <a:r>
              <a:rPr lang="ru-RU" dirty="0" err="1"/>
              <a:t>році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53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AutoNum type="arabicPeriod"/>
            </a:pPr>
            <a:r>
              <a:rPr lang="ru-RU" dirty="0" err="1"/>
              <a:t>Розпад</a:t>
            </a:r>
            <a:r>
              <a:rPr lang="ru-RU" dirty="0"/>
              <a:t> СРСР, </a:t>
            </a:r>
            <a:r>
              <a:rPr lang="ru-RU" dirty="0" err="1"/>
              <a:t>проголошення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</a:p>
          <a:p>
            <a:pPr marL="514350" indent="-514350">
              <a:buAutoNum type="arabicPeriod"/>
            </a:pPr>
            <a:r>
              <a:rPr lang="ru-RU" dirty="0" err="1"/>
              <a:t>Державотворчі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(1991–2015 </a:t>
            </a:r>
            <a:r>
              <a:rPr lang="ru-RU" dirty="0" err="1"/>
              <a:t>рр</a:t>
            </a:r>
            <a:r>
              <a:rPr lang="ru-RU" dirty="0"/>
              <a:t>.). </a:t>
            </a:r>
          </a:p>
          <a:p>
            <a:pPr marL="514350" indent="-514350">
              <a:buAutoNum type="arabicPeriod"/>
            </a:pPr>
            <a:r>
              <a:rPr lang="ru-RU" dirty="0" err="1"/>
              <a:t>Помаранчева</a:t>
            </a:r>
            <a:r>
              <a:rPr lang="ru-RU" dirty="0"/>
              <a:t> </a:t>
            </a:r>
            <a:r>
              <a:rPr lang="ru-RU" dirty="0" err="1"/>
              <a:t>революція</a:t>
            </a:r>
            <a:r>
              <a:rPr lang="ru-RU" dirty="0"/>
              <a:t>. </a:t>
            </a:r>
          </a:p>
          <a:p>
            <a:pPr marL="514350" indent="-514350">
              <a:buAutoNum type="arabicPeriod"/>
            </a:pPr>
            <a:r>
              <a:rPr lang="ru-RU" dirty="0" err="1"/>
              <a:t>Революція</a:t>
            </a:r>
            <a:r>
              <a:rPr lang="ru-RU" dirty="0"/>
              <a:t> </a:t>
            </a:r>
            <a:r>
              <a:rPr lang="ru-RU" dirty="0" err="1"/>
              <a:t>Гідності</a:t>
            </a:r>
            <a:r>
              <a:rPr lang="ru-RU" dirty="0"/>
              <a:t>. </a:t>
            </a:r>
          </a:p>
          <a:p>
            <a:pPr marL="514350" indent="-514350">
              <a:buAutoNum type="arabicPeriod"/>
            </a:pPr>
            <a:r>
              <a:rPr lang="ru-RU" dirty="0" err="1"/>
              <a:t>Економічні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 та шляхи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вирішення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 smtClean="0"/>
              <a:t>6.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uk-UA" dirty="0"/>
              <a:t>в системі міжнародних відносин</a:t>
            </a:r>
            <a:r>
              <a:rPr lang="ru-RU" dirty="0"/>
              <a:t>.</a:t>
            </a:r>
            <a:r>
              <a:rPr lang="uk-UA" dirty="0"/>
              <a:t> </a:t>
            </a:r>
          </a:p>
          <a:p>
            <a:pPr marL="0" indent="0">
              <a:buNone/>
            </a:pPr>
            <a:r>
              <a:rPr lang="uk-UA" dirty="0" smtClean="0"/>
              <a:t>7.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російсько-української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. </a:t>
            </a:r>
            <a:r>
              <a:rPr lang="ru-RU" dirty="0" err="1"/>
              <a:t>Волонтерський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smtClean="0"/>
              <a:t>8.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в роки </a:t>
            </a:r>
            <a:r>
              <a:rPr lang="ru-RU" dirty="0" err="1"/>
              <a:t>незалежності</a:t>
            </a:r>
            <a:r>
              <a:rPr lang="ru-RU" dirty="0"/>
              <a:t> (1991–202</a:t>
            </a:r>
            <a:r>
              <a:rPr lang="uk-UA" dirty="0"/>
              <a:t>4</a:t>
            </a:r>
            <a:r>
              <a:rPr lang="ru-RU" dirty="0"/>
              <a:t>).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702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Виклики</a:t>
            </a:r>
            <a:r>
              <a:rPr lang="ru-RU" b="1" dirty="0"/>
              <a:t> 2010-х </a:t>
            </a:r>
            <a:r>
              <a:rPr lang="ru-RU" b="1" dirty="0" err="1" smtClean="0"/>
              <a:t>років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2010 </a:t>
            </a:r>
            <a:r>
              <a:rPr lang="ru-RU" b="1" dirty="0" err="1"/>
              <a:t>рік</a:t>
            </a:r>
            <a:r>
              <a:rPr lang="ru-RU" dirty="0"/>
              <a:t>: </a:t>
            </a:r>
            <a:r>
              <a:rPr lang="ru-RU" dirty="0" err="1"/>
              <a:t>обрання</a:t>
            </a:r>
            <a:r>
              <a:rPr lang="ru-RU" dirty="0"/>
              <a:t> </a:t>
            </a:r>
            <a:r>
              <a:rPr lang="ru-RU" dirty="0" err="1"/>
              <a:t>Віктора</a:t>
            </a:r>
            <a:r>
              <a:rPr lang="ru-RU" dirty="0"/>
              <a:t> Януковича президентом, </a:t>
            </a:r>
            <a:r>
              <a:rPr lang="ru-RU" dirty="0" err="1"/>
              <a:t>розворот</a:t>
            </a:r>
            <a:r>
              <a:rPr lang="ru-RU" dirty="0"/>
              <a:t> до </a:t>
            </a:r>
            <a:r>
              <a:rPr lang="ru-RU" dirty="0" err="1" smtClean="0"/>
              <a:t>росії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Корупція</a:t>
            </a:r>
            <a:r>
              <a:rPr lang="ru-RU" dirty="0"/>
              <a:t>, </a:t>
            </a:r>
            <a:r>
              <a:rPr lang="ru-RU" dirty="0" err="1"/>
              <a:t>згортання</a:t>
            </a:r>
            <a:r>
              <a:rPr lang="ru-RU" dirty="0"/>
              <a:t> </a:t>
            </a:r>
            <a:r>
              <a:rPr lang="ru-RU" dirty="0" err="1"/>
              <a:t>демократичних</a:t>
            </a:r>
            <a:r>
              <a:rPr lang="ru-RU" dirty="0"/>
              <a:t> свобод.</a:t>
            </a:r>
          </a:p>
          <a:p>
            <a:pPr marL="0" indent="0">
              <a:buNone/>
            </a:pPr>
            <a:r>
              <a:rPr lang="ru-RU" dirty="0" err="1"/>
              <a:t>Розчарування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 та </a:t>
            </a: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протестних</a:t>
            </a:r>
            <a:r>
              <a:rPr lang="ru-RU" dirty="0"/>
              <a:t> </a:t>
            </a:r>
            <a:r>
              <a:rPr lang="ru-RU" dirty="0" err="1"/>
              <a:t>настроїв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8659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Революція</a:t>
            </a:r>
            <a:r>
              <a:rPr lang="ru-RU" b="1" dirty="0"/>
              <a:t> </a:t>
            </a:r>
            <a:r>
              <a:rPr lang="ru-RU" b="1" dirty="0" err="1"/>
              <a:t>Гідності</a:t>
            </a:r>
            <a:r>
              <a:rPr lang="ru-RU" b="1" dirty="0"/>
              <a:t> (2013-2014 </a:t>
            </a:r>
            <a:r>
              <a:rPr lang="ru-RU" b="1" dirty="0" err="1"/>
              <a:t>рр</a:t>
            </a:r>
            <a:r>
              <a:rPr lang="ru-RU" b="1" dirty="0" smtClean="0"/>
              <a:t>.)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Причина</a:t>
            </a:r>
            <a:r>
              <a:rPr lang="ru-RU" dirty="0"/>
              <a:t>: </a:t>
            </a:r>
            <a:r>
              <a:rPr lang="ru-RU" dirty="0" err="1"/>
              <a:t>відмова</a:t>
            </a:r>
            <a:r>
              <a:rPr lang="ru-RU" dirty="0"/>
              <a:t> Януковича </a:t>
            </a:r>
            <a:r>
              <a:rPr lang="ru-RU" dirty="0" err="1"/>
              <a:t>підписати</a:t>
            </a:r>
            <a:r>
              <a:rPr lang="ru-RU" dirty="0"/>
              <a:t> Угоду про </a:t>
            </a:r>
            <a:r>
              <a:rPr lang="ru-RU" dirty="0" err="1"/>
              <a:t>асоціацію</a:t>
            </a:r>
            <a:r>
              <a:rPr lang="ru-RU" dirty="0"/>
              <a:t> з ЄС.</a:t>
            </a:r>
          </a:p>
          <a:p>
            <a:pPr marL="0" indent="0">
              <a:buNone/>
            </a:pPr>
            <a:r>
              <a:rPr lang="ru-RU" dirty="0" err="1"/>
              <a:t>Протести</a:t>
            </a:r>
            <a:r>
              <a:rPr lang="ru-RU" dirty="0"/>
              <a:t> на </a:t>
            </a:r>
            <a:r>
              <a:rPr lang="ru-RU" dirty="0" err="1"/>
              <a:t>Майдані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переросли у </a:t>
            </a:r>
            <a:r>
              <a:rPr lang="ru-RU" dirty="0" err="1"/>
              <a:t>масовий</a:t>
            </a:r>
            <a:r>
              <a:rPr lang="ru-RU" dirty="0"/>
              <a:t> </a:t>
            </a:r>
            <a:r>
              <a:rPr lang="ru-RU" dirty="0" err="1"/>
              <a:t>народний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Результат: </a:t>
            </a:r>
            <a:r>
              <a:rPr lang="ru-RU" dirty="0" err="1"/>
              <a:t>втеча</a:t>
            </a:r>
            <a:r>
              <a:rPr lang="ru-RU" dirty="0"/>
              <a:t> Януковича, </a:t>
            </a:r>
            <a:r>
              <a:rPr lang="ru-RU" dirty="0" err="1"/>
              <a:t>перезавантаження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442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Анексія</a:t>
            </a:r>
            <a:r>
              <a:rPr lang="ru-RU" b="1" dirty="0"/>
              <a:t> </a:t>
            </a:r>
            <a:r>
              <a:rPr lang="ru-RU" b="1" dirty="0" err="1" smtClean="0"/>
              <a:t>Криму</a:t>
            </a:r>
            <a:r>
              <a:rPr lang="ru-RU" b="1" dirty="0" smtClean="0"/>
              <a:t>. </a:t>
            </a:r>
            <a:r>
              <a:rPr lang="ru-RU" b="1" dirty="0" err="1"/>
              <a:t>Війна</a:t>
            </a:r>
            <a:r>
              <a:rPr lang="ru-RU" b="1" dirty="0"/>
              <a:t> на </a:t>
            </a:r>
            <a:r>
              <a:rPr lang="ru-RU" b="1" dirty="0" err="1" smtClean="0"/>
              <a:t>Донбасі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 smtClean="0"/>
              <a:t>Березень</a:t>
            </a:r>
            <a:r>
              <a:rPr lang="ru-RU" b="1" dirty="0" smtClean="0"/>
              <a:t> </a:t>
            </a:r>
            <a:r>
              <a:rPr lang="ru-RU" b="1" dirty="0"/>
              <a:t>2014 року</a:t>
            </a:r>
            <a:r>
              <a:rPr lang="ru-RU" dirty="0"/>
              <a:t>: </a:t>
            </a:r>
            <a:r>
              <a:rPr lang="ru-RU" dirty="0" err="1"/>
              <a:t>анексія</a:t>
            </a:r>
            <a:r>
              <a:rPr lang="ru-RU" dirty="0"/>
              <a:t> </a:t>
            </a:r>
            <a:r>
              <a:rPr lang="ru-RU" dirty="0" err="1"/>
              <a:t>Криму</a:t>
            </a:r>
            <a:r>
              <a:rPr lang="ru-RU" dirty="0"/>
              <a:t> </a:t>
            </a:r>
            <a:r>
              <a:rPr lang="ru-RU" dirty="0" err="1" smtClean="0"/>
              <a:t>росією</a:t>
            </a:r>
            <a:r>
              <a:rPr lang="ru-RU" dirty="0" smtClean="0"/>
              <a:t> </a:t>
            </a:r>
            <a:r>
              <a:rPr lang="ru-RU" dirty="0" err="1"/>
              <a:t>після</a:t>
            </a:r>
            <a:r>
              <a:rPr lang="ru-RU" dirty="0"/>
              <a:t> незаконного референдуму.</a:t>
            </a:r>
          </a:p>
          <a:p>
            <a:pPr marL="0" indent="0">
              <a:buNone/>
            </a:pPr>
            <a:r>
              <a:rPr lang="ru-RU" dirty="0" err="1"/>
              <a:t>Реакція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: </a:t>
            </a:r>
            <a:r>
              <a:rPr lang="ru-RU" dirty="0" err="1"/>
              <a:t>невизнання</a:t>
            </a:r>
            <a:r>
              <a:rPr lang="ru-RU" dirty="0"/>
              <a:t> </a:t>
            </a:r>
            <a:r>
              <a:rPr lang="ru-RU" dirty="0" err="1"/>
              <a:t>анексії</a:t>
            </a:r>
            <a:r>
              <a:rPr lang="ru-RU" dirty="0"/>
              <a:t>,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санкцій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 smtClean="0"/>
              <a:t>росії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Втрата</a:t>
            </a:r>
            <a:r>
              <a:rPr lang="ru-RU" dirty="0"/>
              <a:t> контролю над </a:t>
            </a:r>
            <a:r>
              <a:rPr lang="ru-RU" dirty="0" err="1"/>
              <a:t>Кримським</a:t>
            </a:r>
            <a:r>
              <a:rPr lang="ru-RU" dirty="0"/>
              <a:t> </a:t>
            </a:r>
            <a:r>
              <a:rPr lang="ru-RU" dirty="0" err="1"/>
              <a:t>півостровом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 smtClean="0"/>
              <a:t>Квітень</a:t>
            </a:r>
            <a:r>
              <a:rPr lang="ru-RU" b="1" dirty="0" smtClean="0"/>
              <a:t> </a:t>
            </a:r>
            <a:r>
              <a:rPr lang="ru-RU" b="1" dirty="0"/>
              <a:t>2014 року</a:t>
            </a:r>
            <a:r>
              <a:rPr lang="ru-RU" dirty="0"/>
              <a:t>: початок </a:t>
            </a:r>
            <a:r>
              <a:rPr lang="ru-RU" dirty="0" err="1"/>
              <a:t>збройного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 на </a:t>
            </a:r>
            <a:r>
              <a:rPr lang="ru-RU" dirty="0" err="1"/>
              <a:t>Сході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Формування</a:t>
            </a:r>
            <a:r>
              <a:rPr lang="ru-RU" dirty="0"/>
              <a:t> "ДНР" і "ЛНР" за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 smtClean="0"/>
              <a:t>росії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Військові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ЗСУ, </a:t>
            </a:r>
            <a:r>
              <a:rPr lang="ru-RU" dirty="0" err="1"/>
              <a:t>Мінські</a:t>
            </a:r>
            <a:r>
              <a:rPr lang="ru-RU" dirty="0"/>
              <a:t> </a:t>
            </a:r>
            <a:r>
              <a:rPr lang="ru-RU" dirty="0" err="1"/>
              <a:t>домовленості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788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Президентство Петра </a:t>
            </a:r>
            <a:r>
              <a:rPr lang="ru-RU" b="1" dirty="0" err="1"/>
              <a:t>Порошенка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Обрання</a:t>
            </a:r>
            <a:r>
              <a:rPr lang="ru-RU" dirty="0" smtClean="0"/>
              <a:t> </a:t>
            </a:r>
            <a:r>
              <a:rPr lang="ru-RU" dirty="0"/>
              <a:t>Петра </a:t>
            </a:r>
            <a:r>
              <a:rPr lang="ru-RU" dirty="0" err="1"/>
              <a:t>Порошенка</a:t>
            </a:r>
            <a:r>
              <a:rPr lang="ru-RU" dirty="0"/>
              <a:t> Президентом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червень</a:t>
            </a:r>
            <a:r>
              <a:rPr lang="ru-RU" dirty="0"/>
              <a:t> 2014 року).</a:t>
            </a:r>
          </a:p>
          <a:p>
            <a:pPr marL="0" indent="0">
              <a:buNone/>
            </a:pPr>
            <a:r>
              <a:rPr lang="ru-RU" dirty="0"/>
              <a:t>Курс на </a:t>
            </a:r>
            <a:r>
              <a:rPr lang="ru-RU" dirty="0" err="1"/>
              <a:t>євроінтеграцію</a:t>
            </a:r>
            <a:r>
              <a:rPr lang="ru-RU" dirty="0"/>
              <a:t>, </a:t>
            </a:r>
            <a:r>
              <a:rPr lang="ru-RU" dirty="0" err="1"/>
              <a:t>реформи</a:t>
            </a:r>
            <a:r>
              <a:rPr lang="ru-RU" dirty="0"/>
              <a:t> в </a:t>
            </a:r>
            <a:r>
              <a:rPr lang="ru-RU" dirty="0" err="1"/>
              <a:t>армії</a:t>
            </a:r>
            <a:r>
              <a:rPr lang="ru-RU" dirty="0"/>
              <a:t>, </a:t>
            </a:r>
            <a:r>
              <a:rPr lang="ru-RU" dirty="0" err="1"/>
              <a:t>децентралізація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Ратифікація</a:t>
            </a:r>
            <a:r>
              <a:rPr lang="ru-RU" dirty="0"/>
              <a:t> Угоди про </a:t>
            </a:r>
            <a:r>
              <a:rPr lang="ru-RU" dirty="0" err="1"/>
              <a:t>асоціацію</a:t>
            </a:r>
            <a:r>
              <a:rPr lang="ru-RU" dirty="0"/>
              <a:t> з ЄС (2014-2017 </a:t>
            </a:r>
            <a:r>
              <a:rPr lang="ru-RU" dirty="0" err="1"/>
              <a:t>рр</a:t>
            </a:r>
            <a:r>
              <a:rPr lang="ru-RU" dirty="0"/>
              <a:t>.).</a:t>
            </a:r>
          </a:p>
          <a:p>
            <a:pPr marL="0" indent="0">
              <a:buNone/>
            </a:pPr>
            <a:r>
              <a:rPr lang="ru-RU" dirty="0" err="1" smtClean="0"/>
              <a:t>Впровадження</a:t>
            </a:r>
            <a:r>
              <a:rPr lang="ru-RU" dirty="0" smtClean="0"/>
              <a:t> </a:t>
            </a:r>
            <a:r>
              <a:rPr lang="ru-RU" dirty="0" err="1"/>
              <a:t>антикорупційних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: НАБУ, САП.</a:t>
            </a:r>
          </a:p>
          <a:p>
            <a:pPr marL="0" indent="0">
              <a:buNone/>
            </a:pPr>
            <a:r>
              <a:rPr lang="ru-RU" dirty="0" err="1"/>
              <a:t>Децентралізація</a:t>
            </a:r>
            <a:r>
              <a:rPr lang="ru-RU" dirty="0"/>
              <a:t>: передача </a:t>
            </a:r>
            <a:r>
              <a:rPr lang="ru-RU" dirty="0" err="1"/>
              <a:t>повноважень</a:t>
            </a:r>
            <a:r>
              <a:rPr lang="ru-RU" dirty="0"/>
              <a:t> </a:t>
            </a:r>
            <a:r>
              <a:rPr lang="ru-RU" dirty="0" err="1"/>
              <a:t>місцевим</a:t>
            </a:r>
            <a:r>
              <a:rPr lang="ru-RU" dirty="0"/>
              <a:t> органам.</a:t>
            </a:r>
          </a:p>
          <a:p>
            <a:pPr marL="0" indent="0">
              <a:buNone/>
            </a:pPr>
            <a:r>
              <a:rPr lang="ru-RU" dirty="0" err="1"/>
              <a:t>Боротьба</a:t>
            </a:r>
            <a:r>
              <a:rPr lang="ru-RU" dirty="0"/>
              <a:t> з </a:t>
            </a:r>
            <a:r>
              <a:rPr lang="ru-RU" dirty="0" err="1"/>
              <a:t>економічною</a:t>
            </a:r>
            <a:r>
              <a:rPr lang="ru-RU" dirty="0"/>
              <a:t> </a:t>
            </a:r>
            <a:r>
              <a:rPr lang="ru-RU" dirty="0" err="1"/>
              <a:t>кризою</a:t>
            </a:r>
            <a:r>
              <a:rPr lang="ru-RU" dirty="0"/>
              <a:t> та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17508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Державотворчі</a:t>
            </a:r>
            <a:r>
              <a:rPr lang="ru-RU" dirty="0" smtClean="0"/>
              <a:t> </a:t>
            </a:r>
            <a:r>
              <a:rPr lang="ru-RU" dirty="0" err="1"/>
              <a:t>процеси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супроводжувалися</a:t>
            </a:r>
            <a:r>
              <a:rPr lang="ru-RU" dirty="0"/>
              <a:t> </a:t>
            </a:r>
            <a:r>
              <a:rPr lang="ru-RU" dirty="0" err="1"/>
              <a:t>економічними</a:t>
            </a:r>
            <a:r>
              <a:rPr lang="ru-RU" dirty="0"/>
              <a:t>, </a:t>
            </a:r>
            <a:r>
              <a:rPr lang="ru-RU" dirty="0" err="1"/>
              <a:t>політичними</a:t>
            </a:r>
            <a:r>
              <a:rPr lang="ru-RU" dirty="0"/>
              <a:t> та </a:t>
            </a:r>
            <a:r>
              <a:rPr lang="ru-RU" dirty="0" err="1"/>
              <a:t>військовими</a:t>
            </a:r>
            <a:r>
              <a:rPr lang="ru-RU" dirty="0"/>
              <a:t> </a:t>
            </a:r>
            <a:r>
              <a:rPr lang="ru-RU" dirty="0" err="1"/>
              <a:t>викликами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закріплена</a:t>
            </a:r>
            <a:r>
              <a:rPr lang="ru-RU" dirty="0"/>
              <a:t> реформами, </a:t>
            </a:r>
            <a:r>
              <a:rPr lang="ru-RU" dirty="0" err="1"/>
              <a:t>європейським</a:t>
            </a:r>
            <a:r>
              <a:rPr lang="ru-RU" dirty="0"/>
              <a:t> курсом та </a:t>
            </a:r>
            <a:r>
              <a:rPr lang="ru-RU" dirty="0" err="1"/>
              <a:t>боротьбою</a:t>
            </a:r>
            <a:r>
              <a:rPr lang="ru-RU" dirty="0"/>
              <a:t> за </a:t>
            </a:r>
            <a:r>
              <a:rPr lang="ru-RU" dirty="0" err="1"/>
              <a:t>територіальну</a:t>
            </a:r>
            <a:r>
              <a:rPr lang="ru-RU" dirty="0"/>
              <a:t> </a:t>
            </a:r>
            <a:r>
              <a:rPr lang="ru-RU" dirty="0" err="1"/>
              <a:t>цілісність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сформувала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для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як </a:t>
            </a:r>
            <a:r>
              <a:rPr lang="ru-RU" dirty="0" err="1"/>
              <a:t>суверенної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655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3. </a:t>
            </a:r>
            <a:r>
              <a:rPr lang="ru-RU" b="1" dirty="0" err="1" smtClean="0"/>
              <a:t>Помаранчева</a:t>
            </a:r>
            <a:r>
              <a:rPr lang="ru-RU" b="1" dirty="0" smtClean="0"/>
              <a:t> </a:t>
            </a:r>
            <a:r>
              <a:rPr lang="ru-RU" b="1" dirty="0" err="1"/>
              <a:t>революція</a:t>
            </a:r>
            <a:r>
              <a:rPr lang="ru-RU" b="1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 smtClean="0"/>
              <a:t>Помаранчева</a:t>
            </a:r>
            <a:r>
              <a:rPr lang="ru-RU" b="1" dirty="0" smtClean="0"/>
              <a:t> </a:t>
            </a:r>
            <a:r>
              <a:rPr lang="ru-RU" b="1" dirty="0" err="1"/>
              <a:t>революція</a:t>
            </a:r>
            <a:r>
              <a:rPr lang="ru-RU" dirty="0"/>
              <a:t>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масовий</a:t>
            </a:r>
            <a:r>
              <a:rPr lang="ru-RU" dirty="0"/>
              <a:t> </a:t>
            </a:r>
            <a:r>
              <a:rPr lang="ru-RU" dirty="0" err="1"/>
              <a:t>громадський</a:t>
            </a:r>
            <a:r>
              <a:rPr lang="ru-RU" dirty="0"/>
              <a:t> </a:t>
            </a:r>
            <a:r>
              <a:rPr lang="ru-RU" dirty="0" err="1"/>
              <a:t>рух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в </a:t>
            </a:r>
            <a:r>
              <a:rPr lang="ru-RU" dirty="0" err="1"/>
              <a:t>листопаді</a:t>
            </a:r>
            <a:r>
              <a:rPr lang="ru-RU" dirty="0"/>
              <a:t>–</a:t>
            </a:r>
            <a:r>
              <a:rPr lang="ru-RU" dirty="0" err="1"/>
              <a:t>грудні</a:t>
            </a:r>
            <a:r>
              <a:rPr lang="ru-RU" dirty="0"/>
              <a:t> 2004 року, </a:t>
            </a:r>
            <a:r>
              <a:rPr lang="ru-RU" dirty="0" err="1"/>
              <a:t>викликаний</a:t>
            </a:r>
            <a:r>
              <a:rPr lang="ru-RU" dirty="0"/>
              <a:t> </a:t>
            </a:r>
            <a:r>
              <a:rPr lang="ru-RU" dirty="0" err="1"/>
              <a:t>фальсифікаціями</a:t>
            </a:r>
            <a:r>
              <a:rPr lang="ru-RU" dirty="0"/>
              <a:t> </a:t>
            </a:r>
            <a:r>
              <a:rPr lang="ru-RU" dirty="0" err="1"/>
              <a:t>президентських</a:t>
            </a:r>
            <a:r>
              <a:rPr lang="ru-RU" dirty="0"/>
              <a:t> </a:t>
            </a:r>
            <a:r>
              <a:rPr lang="ru-RU" dirty="0" err="1"/>
              <a:t>виборів</a:t>
            </a:r>
            <a:r>
              <a:rPr lang="ru-RU" dirty="0"/>
              <a:t>.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став </a:t>
            </a:r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віхою</a:t>
            </a:r>
            <a:r>
              <a:rPr lang="ru-RU" dirty="0"/>
              <a:t> для </a:t>
            </a:r>
            <a:r>
              <a:rPr lang="ru-RU" dirty="0" err="1"/>
              <a:t>утвердження</a:t>
            </a:r>
            <a:r>
              <a:rPr lang="ru-RU" dirty="0"/>
              <a:t> </a:t>
            </a:r>
            <a:r>
              <a:rPr lang="ru-RU" dirty="0" err="1"/>
              <a:t>демократії</a:t>
            </a:r>
            <a:r>
              <a:rPr lang="ru-RU" dirty="0"/>
              <a:t>, активного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та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свідомості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7325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Передумови</a:t>
            </a:r>
            <a:r>
              <a:rPr lang="ru-RU" b="1" dirty="0"/>
              <a:t> </a:t>
            </a:r>
            <a:r>
              <a:rPr lang="ru-RU" b="1" dirty="0" err="1"/>
              <a:t>Помаранчевої</a:t>
            </a:r>
            <a:r>
              <a:rPr lang="ru-RU" b="1" dirty="0"/>
              <a:t> </a:t>
            </a:r>
            <a:r>
              <a:rPr lang="ru-RU" b="1" dirty="0" err="1" smtClean="0"/>
              <a:t>революції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Політична</a:t>
            </a:r>
            <a:r>
              <a:rPr lang="ru-RU" dirty="0" smtClean="0"/>
              <a:t> </a:t>
            </a:r>
            <a:r>
              <a:rPr lang="ru-RU" dirty="0" err="1"/>
              <a:t>ситуація</a:t>
            </a:r>
            <a:r>
              <a:rPr lang="ru-RU" dirty="0"/>
              <a:t> на початку 2000-х: </a:t>
            </a:r>
          </a:p>
          <a:p>
            <a:pPr marL="457200" lvl="1" indent="0">
              <a:buNone/>
            </a:pPr>
            <a:r>
              <a:rPr lang="ru-RU" dirty="0" err="1"/>
              <a:t>Зростання</a:t>
            </a:r>
            <a:r>
              <a:rPr lang="ru-RU" dirty="0"/>
              <a:t> авторитаризму за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Леоніда</a:t>
            </a:r>
            <a:r>
              <a:rPr lang="ru-RU" dirty="0"/>
              <a:t> </a:t>
            </a:r>
            <a:r>
              <a:rPr lang="ru-RU" dirty="0" err="1"/>
              <a:t>Кучми</a:t>
            </a:r>
            <a:r>
              <a:rPr lang="ru-RU" dirty="0"/>
              <a:t>.</a:t>
            </a:r>
          </a:p>
          <a:p>
            <a:pPr marL="457200" lvl="1" indent="0">
              <a:buNone/>
            </a:pPr>
            <a:r>
              <a:rPr lang="ru-RU" dirty="0"/>
              <a:t>Скандал </a:t>
            </a:r>
            <a:r>
              <a:rPr lang="ru-RU" dirty="0" err="1"/>
              <a:t>із</a:t>
            </a:r>
            <a:r>
              <a:rPr lang="ru-RU" dirty="0"/>
              <a:t> «</a:t>
            </a:r>
            <a:r>
              <a:rPr lang="ru-RU" dirty="0" err="1"/>
              <a:t>касетами</a:t>
            </a:r>
            <a:r>
              <a:rPr lang="ru-RU" dirty="0"/>
              <a:t> </a:t>
            </a:r>
            <a:r>
              <a:rPr lang="ru-RU" dirty="0" err="1"/>
              <a:t>Мельниченка</a:t>
            </a:r>
            <a:r>
              <a:rPr lang="ru-RU" dirty="0"/>
              <a:t>» (2000 </a:t>
            </a:r>
            <a:r>
              <a:rPr lang="ru-RU" dirty="0" err="1"/>
              <a:t>рік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/>
              <a:t>Вибори</a:t>
            </a:r>
            <a:r>
              <a:rPr lang="ru-RU" dirty="0"/>
              <a:t> 2004 року: </a:t>
            </a:r>
          </a:p>
          <a:p>
            <a:pPr marL="457200" lvl="1" indent="0">
              <a:buNone/>
            </a:pPr>
            <a:r>
              <a:rPr lang="ru-RU" dirty="0" err="1"/>
              <a:t>Протистояння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провладним</a:t>
            </a:r>
            <a:r>
              <a:rPr lang="ru-RU" dirty="0"/>
              <a:t> кандидатом </a:t>
            </a:r>
            <a:r>
              <a:rPr lang="ru-RU" dirty="0" err="1"/>
              <a:t>Віктором</a:t>
            </a:r>
            <a:r>
              <a:rPr lang="ru-RU" dirty="0"/>
              <a:t> Януковичем і </a:t>
            </a:r>
            <a:r>
              <a:rPr lang="ru-RU" dirty="0" err="1"/>
              <a:t>опозиційним</a:t>
            </a:r>
            <a:r>
              <a:rPr lang="ru-RU" dirty="0"/>
              <a:t> </a:t>
            </a:r>
            <a:r>
              <a:rPr lang="ru-RU" dirty="0" err="1"/>
              <a:t>лідером</a:t>
            </a:r>
            <a:r>
              <a:rPr lang="ru-RU" dirty="0"/>
              <a:t> </a:t>
            </a:r>
            <a:r>
              <a:rPr lang="ru-RU" dirty="0" err="1"/>
              <a:t>Віктором</a:t>
            </a:r>
            <a:r>
              <a:rPr lang="ru-RU" dirty="0"/>
              <a:t> </a:t>
            </a:r>
            <a:r>
              <a:rPr lang="ru-RU" dirty="0" err="1"/>
              <a:t>Ющенком</a:t>
            </a:r>
            <a:r>
              <a:rPr lang="ru-RU" dirty="0"/>
              <a:t>.</a:t>
            </a:r>
          </a:p>
          <a:p>
            <a:pPr marL="457200" lvl="1" indent="0">
              <a:buNone/>
            </a:pPr>
            <a:r>
              <a:rPr lang="ru-RU" dirty="0" err="1"/>
              <a:t>Посилення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та </a:t>
            </a:r>
            <a:r>
              <a:rPr lang="ru-RU" dirty="0" err="1"/>
              <a:t>активізація</a:t>
            </a:r>
            <a:r>
              <a:rPr lang="ru-RU" dirty="0"/>
              <a:t> </a:t>
            </a:r>
            <a:r>
              <a:rPr lang="ru-RU" dirty="0" err="1"/>
              <a:t>демократичних</a:t>
            </a:r>
            <a:r>
              <a:rPr lang="ru-RU" dirty="0"/>
              <a:t> сил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316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Перебіг</a:t>
            </a:r>
            <a:r>
              <a:rPr lang="ru-RU" b="1" dirty="0"/>
              <a:t> </a:t>
            </a:r>
            <a:r>
              <a:rPr lang="ru-RU" b="1" dirty="0" err="1" smtClean="0"/>
              <a:t>подій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 smtClean="0"/>
              <a:t>Другий</a:t>
            </a:r>
            <a:r>
              <a:rPr lang="ru-RU" b="1" dirty="0" smtClean="0"/>
              <a:t> </a:t>
            </a:r>
            <a:r>
              <a:rPr lang="ru-RU" b="1" dirty="0"/>
              <a:t>тур </a:t>
            </a:r>
            <a:r>
              <a:rPr lang="ru-RU" b="1" dirty="0" err="1"/>
              <a:t>виборів</a:t>
            </a:r>
            <a:r>
              <a:rPr lang="ru-RU" b="1" dirty="0"/>
              <a:t> (21 листопада 2004 року)</a:t>
            </a:r>
            <a:r>
              <a:rPr lang="ru-RU" dirty="0"/>
              <a:t>: </a:t>
            </a:r>
            <a:r>
              <a:rPr lang="ru-RU" dirty="0" err="1"/>
              <a:t>масові</a:t>
            </a:r>
            <a:r>
              <a:rPr lang="ru-RU" dirty="0"/>
              <a:t> </a:t>
            </a:r>
            <a:r>
              <a:rPr lang="ru-RU" dirty="0" err="1"/>
              <a:t>фальсифікації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Віктора</a:t>
            </a:r>
            <a:r>
              <a:rPr lang="ru-RU" dirty="0"/>
              <a:t> Януковича.</a:t>
            </a:r>
          </a:p>
          <a:p>
            <a:pPr marL="0" indent="0">
              <a:buNone/>
            </a:pPr>
            <a:r>
              <a:rPr lang="ru-RU" b="1" dirty="0"/>
              <a:t>22 листопада 2004 року</a:t>
            </a:r>
            <a:r>
              <a:rPr lang="ru-RU" dirty="0"/>
              <a:t>: початок </a:t>
            </a:r>
            <a:r>
              <a:rPr lang="ru-RU" dirty="0" err="1"/>
              <a:t>масових</a:t>
            </a:r>
            <a:r>
              <a:rPr lang="ru-RU" dirty="0"/>
              <a:t> </a:t>
            </a:r>
            <a:r>
              <a:rPr lang="ru-RU" dirty="0" err="1"/>
              <a:t>протестів</a:t>
            </a:r>
            <a:r>
              <a:rPr lang="ru-RU" dirty="0"/>
              <a:t> на </a:t>
            </a:r>
            <a:r>
              <a:rPr lang="ru-RU" dirty="0" err="1"/>
              <a:t>Майдані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 в </a:t>
            </a:r>
            <a:r>
              <a:rPr lang="ru-RU" dirty="0" err="1"/>
              <a:t>Києві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Учасники</a:t>
            </a:r>
            <a:r>
              <a:rPr lang="ru-RU" dirty="0"/>
              <a:t>: </a:t>
            </a:r>
            <a:r>
              <a:rPr lang="ru-RU" dirty="0" err="1"/>
              <a:t>мільйони</a:t>
            </a:r>
            <a:r>
              <a:rPr lang="ru-RU" dirty="0"/>
              <a:t> людей по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рух</a:t>
            </a:r>
            <a:r>
              <a:rPr lang="ru-RU" dirty="0"/>
              <a:t> за </a:t>
            </a:r>
            <a:r>
              <a:rPr lang="ru-RU" dirty="0" err="1"/>
              <a:t>чесні</a:t>
            </a:r>
            <a:r>
              <a:rPr lang="ru-RU" dirty="0"/>
              <a:t> </a:t>
            </a:r>
            <a:r>
              <a:rPr lang="ru-RU" dirty="0" err="1"/>
              <a:t>вибори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Символ протесту: </a:t>
            </a:r>
            <a:r>
              <a:rPr lang="ru-RU" dirty="0" err="1"/>
              <a:t>помаранчевий</a:t>
            </a:r>
            <a:r>
              <a:rPr lang="ru-RU" dirty="0"/>
              <a:t> </a:t>
            </a:r>
            <a:r>
              <a:rPr lang="ru-RU" dirty="0" err="1"/>
              <a:t>колір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61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діячі</a:t>
            </a:r>
            <a:r>
              <a:rPr lang="ru-RU" b="1" dirty="0"/>
              <a:t> </a:t>
            </a:r>
            <a:r>
              <a:rPr lang="ru-RU" b="1" dirty="0" err="1"/>
              <a:t>Помаранчевої</a:t>
            </a:r>
            <a:r>
              <a:rPr lang="ru-RU" b="1" dirty="0"/>
              <a:t> </a:t>
            </a:r>
            <a:r>
              <a:rPr lang="ru-RU" b="1" dirty="0" err="1" smtClean="0"/>
              <a:t>революції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b="1" dirty="0" err="1" smtClean="0"/>
              <a:t>Віктор</a:t>
            </a:r>
            <a:r>
              <a:rPr lang="ru-RU" b="1" dirty="0" smtClean="0"/>
              <a:t> </a:t>
            </a:r>
            <a:r>
              <a:rPr lang="ru-RU" b="1" dirty="0"/>
              <a:t>Ющенко</a:t>
            </a:r>
            <a:r>
              <a:rPr lang="ru-RU" dirty="0"/>
              <a:t> — кандидат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опозиції</a:t>
            </a:r>
            <a:r>
              <a:rPr lang="ru-RU" dirty="0"/>
              <a:t>, символ демократичного </a:t>
            </a:r>
            <a:r>
              <a:rPr lang="ru-RU" dirty="0" err="1"/>
              <a:t>руху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Юлія</a:t>
            </a:r>
            <a:r>
              <a:rPr lang="ru-RU" b="1" dirty="0"/>
              <a:t> Тимошенко</a:t>
            </a:r>
            <a:r>
              <a:rPr lang="ru-RU" dirty="0"/>
              <a:t> — активна </a:t>
            </a:r>
            <a:r>
              <a:rPr lang="ru-RU" dirty="0" err="1"/>
              <a:t>політична</a:t>
            </a:r>
            <a:r>
              <a:rPr lang="ru-RU" dirty="0"/>
              <a:t> </a:t>
            </a:r>
            <a:r>
              <a:rPr lang="ru-RU" dirty="0" err="1"/>
              <a:t>діячка</a:t>
            </a:r>
            <a:r>
              <a:rPr lang="ru-RU" dirty="0"/>
              <a:t>, один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лідерів</a:t>
            </a:r>
            <a:r>
              <a:rPr lang="ru-RU" dirty="0"/>
              <a:t> </a:t>
            </a:r>
            <a:r>
              <a:rPr lang="ru-RU" dirty="0" err="1"/>
              <a:t>протестів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Леонід</a:t>
            </a:r>
            <a:r>
              <a:rPr lang="ru-RU" b="1" dirty="0"/>
              <a:t> Кучма</a:t>
            </a:r>
            <a:r>
              <a:rPr lang="ru-RU" dirty="0"/>
              <a:t> — президент,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підтримав</a:t>
            </a:r>
            <a:r>
              <a:rPr lang="ru-RU" dirty="0"/>
              <a:t> Януковича, але </a:t>
            </a:r>
            <a:r>
              <a:rPr lang="ru-RU" dirty="0" err="1"/>
              <a:t>зрештою</a:t>
            </a:r>
            <a:r>
              <a:rPr lang="ru-RU" dirty="0"/>
              <a:t> став на </a:t>
            </a:r>
            <a:r>
              <a:rPr lang="ru-RU" dirty="0" err="1"/>
              <a:t>бік</a:t>
            </a:r>
            <a:r>
              <a:rPr lang="ru-RU" dirty="0"/>
              <a:t> мирного </a:t>
            </a:r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конфлікту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Віктор</a:t>
            </a:r>
            <a:r>
              <a:rPr lang="ru-RU" b="1" dirty="0"/>
              <a:t> Янукович</a:t>
            </a:r>
            <a:r>
              <a:rPr lang="ru-RU" dirty="0"/>
              <a:t> — </a:t>
            </a:r>
            <a:r>
              <a:rPr lang="ru-RU" dirty="0" err="1"/>
              <a:t>провладний</a:t>
            </a:r>
            <a:r>
              <a:rPr lang="ru-RU" dirty="0"/>
              <a:t> кандидат, </a:t>
            </a:r>
            <a:r>
              <a:rPr lang="ru-RU" dirty="0" err="1"/>
              <a:t>звинувачений</a:t>
            </a:r>
            <a:r>
              <a:rPr lang="ru-RU" dirty="0"/>
              <a:t> у </a:t>
            </a:r>
            <a:r>
              <a:rPr lang="ru-RU" dirty="0" err="1"/>
              <a:t>фальсифікаціях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Громадянське</a:t>
            </a:r>
            <a:r>
              <a:rPr lang="ru-RU" dirty="0"/>
              <a:t> </a:t>
            </a:r>
            <a:r>
              <a:rPr lang="ru-RU" dirty="0" err="1"/>
              <a:t>суспільство</a:t>
            </a:r>
            <a:r>
              <a:rPr lang="ru-RU" dirty="0"/>
              <a:t>: </a:t>
            </a:r>
            <a:r>
              <a:rPr lang="ru-RU" dirty="0" err="1"/>
              <a:t>молодіжні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(</a:t>
            </a:r>
            <a:r>
              <a:rPr lang="ru-RU" dirty="0" err="1"/>
              <a:t>наприклад</a:t>
            </a:r>
            <a:r>
              <a:rPr lang="ru-RU" dirty="0"/>
              <a:t>, «Пора»), </a:t>
            </a:r>
            <a:r>
              <a:rPr lang="ru-RU" dirty="0" err="1"/>
              <a:t>журналісти</a:t>
            </a:r>
            <a:r>
              <a:rPr lang="ru-RU" dirty="0"/>
              <a:t>, </a:t>
            </a:r>
            <a:r>
              <a:rPr lang="ru-RU" dirty="0" err="1"/>
              <a:t>правозахисники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927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Ключові</a:t>
            </a:r>
            <a:r>
              <a:rPr lang="ru-RU" b="1" dirty="0"/>
              <a:t> </a:t>
            </a:r>
            <a:r>
              <a:rPr lang="ru-RU" b="1" dirty="0" err="1"/>
              <a:t>дати</a:t>
            </a:r>
            <a:r>
              <a:rPr lang="ru-RU" b="1" dirty="0"/>
              <a:t> та </a:t>
            </a:r>
            <a:r>
              <a:rPr lang="ru-RU" b="1" dirty="0" err="1" smtClean="0"/>
              <a:t>рішення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3 </a:t>
            </a:r>
            <a:r>
              <a:rPr lang="ru-RU" b="1" dirty="0" err="1"/>
              <a:t>грудня</a:t>
            </a:r>
            <a:r>
              <a:rPr lang="ru-RU" b="1" dirty="0"/>
              <a:t> 2004 року</a:t>
            </a:r>
            <a:r>
              <a:rPr lang="ru-RU" dirty="0"/>
              <a:t>: </a:t>
            </a:r>
            <a:r>
              <a:rPr lang="ru-RU" dirty="0" err="1"/>
              <a:t>Верховний</a:t>
            </a:r>
            <a:r>
              <a:rPr lang="ru-RU" dirty="0"/>
              <a:t> Суд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визнав</a:t>
            </a:r>
            <a:r>
              <a:rPr lang="ru-RU" dirty="0"/>
              <a:t> </a:t>
            </a:r>
            <a:r>
              <a:rPr lang="ru-RU" dirty="0" err="1"/>
              <a:t>результати</a:t>
            </a:r>
            <a:r>
              <a:rPr lang="ru-RU" dirty="0"/>
              <a:t> другого туру </a:t>
            </a:r>
            <a:r>
              <a:rPr lang="ru-RU" dirty="0" err="1"/>
              <a:t>недійсними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8 </a:t>
            </a:r>
            <a:r>
              <a:rPr lang="ru-RU" b="1" dirty="0" err="1"/>
              <a:t>грудня</a:t>
            </a:r>
            <a:r>
              <a:rPr lang="ru-RU" b="1" dirty="0"/>
              <a:t> 2004 року</a:t>
            </a:r>
            <a:r>
              <a:rPr lang="ru-RU" dirty="0"/>
              <a:t>: </a:t>
            </a:r>
            <a:r>
              <a:rPr lang="ru-RU" dirty="0" err="1"/>
              <a:t>Верховна</a:t>
            </a:r>
            <a:r>
              <a:rPr lang="ru-RU" dirty="0"/>
              <a:t> Рада внесла </a:t>
            </a:r>
            <a:r>
              <a:rPr lang="ru-RU" dirty="0" err="1"/>
              <a:t>зміни</a:t>
            </a:r>
            <a:r>
              <a:rPr lang="ru-RU" dirty="0"/>
              <a:t> до </a:t>
            </a:r>
            <a:r>
              <a:rPr lang="ru-RU" dirty="0" err="1"/>
              <a:t>Конституції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обмежували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президента.</a:t>
            </a:r>
          </a:p>
          <a:p>
            <a:pPr marL="0" indent="0">
              <a:buNone/>
            </a:pPr>
            <a:r>
              <a:rPr lang="ru-RU" b="1" dirty="0"/>
              <a:t>26 </a:t>
            </a:r>
            <a:r>
              <a:rPr lang="ru-RU" b="1" dirty="0" err="1"/>
              <a:t>грудня</a:t>
            </a:r>
            <a:r>
              <a:rPr lang="ru-RU" b="1" dirty="0"/>
              <a:t> 2004 року</a:t>
            </a:r>
            <a:r>
              <a:rPr lang="ru-RU" dirty="0"/>
              <a:t>: </a:t>
            </a:r>
            <a:r>
              <a:rPr lang="ru-RU" dirty="0" err="1"/>
              <a:t>повторний</a:t>
            </a:r>
            <a:r>
              <a:rPr lang="ru-RU" dirty="0"/>
              <a:t> </a:t>
            </a:r>
            <a:r>
              <a:rPr lang="ru-RU" dirty="0" err="1"/>
              <a:t>другий</a:t>
            </a:r>
            <a:r>
              <a:rPr lang="ru-RU" dirty="0"/>
              <a:t> тур </a:t>
            </a:r>
            <a:r>
              <a:rPr lang="ru-RU" dirty="0" err="1"/>
              <a:t>виборів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Результат: </a:t>
            </a:r>
            <a:r>
              <a:rPr lang="ru-RU" dirty="0" err="1"/>
              <a:t>перемога</a:t>
            </a:r>
            <a:r>
              <a:rPr lang="ru-RU" dirty="0"/>
              <a:t> </a:t>
            </a:r>
            <a:r>
              <a:rPr lang="ru-RU" dirty="0" err="1"/>
              <a:t>Віктора</a:t>
            </a:r>
            <a:r>
              <a:rPr lang="ru-RU" dirty="0"/>
              <a:t> </a:t>
            </a:r>
            <a:r>
              <a:rPr lang="ru-RU" dirty="0" err="1"/>
              <a:t>Ющенка</a:t>
            </a:r>
            <a:r>
              <a:rPr lang="ru-RU" dirty="0"/>
              <a:t> (51,99% </a:t>
            </a:r>
            <a:r>
              <a:rPr lang="ru-RU" dirty="0" err="1"/>
              <a:t>голосів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623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514350" indent="-514350"/>
            <a:r>
              <a:rPr lang="ru-RU" b="1" dirty="0" smtClean="0"/>
              <a:t>1. </a:t>
            </a:r>
            <a:r>
              <a:rPr lang="ru-RU" b="1" dirty="0" err="1" smtClean="0"/>
              <a:t>Розпад</a:t>
            </a:r>
            <a:r>
              <a:rPr lang="ru-RU" b="1" dirty="0" smtClean="0"/>
              <a:t> </a:t>
            </a:r>
            <a:r>
              <a:rPr lang="ru-RU" b="1" dirty="0"/>
              <a:t>СРСР, </a:t>
            </a:r>
            <a:r>
              <a:rPr lang="ru-RU" b="1" dirty="0" err="1"/>
              <a:t>проголошення</a:t>
            </a:r>
            <a:r>
              <a:rPr lang="ru-RU" b="1" dirty="0"/>
              <a:t> </a:t>
            </a:r>
            <a:r>
              <a:rPr lang="ru-RU" b="1" dirty="0" err="1"/>
              <a:t>незалежності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. 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Розпад</a:t>
            </a:r>
            <a:r>
              <a:rPr lang="ru-RU" dirty="0" smtClean="0"/>
              <a:t> </a:t>
            </a:r>
            <a:r>
              <a:rPr lang="ru-RU" dirty="0"/>
              <a:t>СРСР став одним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наймасштабніших</a:t>
            </a:r>
            <a:r>
              <a:rPr lang="ru-RU" dirty="0"/>
              <a:t> </a:t>
            </a:r>
            <a:r>
              <a:rPr lang="ru-RU" dirty="0" err="1"/>
              <a:t>геополітичних</a:t>
            </a:r>
            <a:r>
              <a:rPr lang="ru-RU" dirty="0"/>
              <a:t> </a:t>
            </a:r>
            <a:r>
              <a:rPr lang="ru-RU" dirty="0" err="1"/>
              <a:t>зрушень</a:t>
            </a:r>
            <a:r>
              <a:rPr lang="ru-RU" dirty="0"/>
              <a:t> ХХ </a:t>
            </a:r>
            <a:r>
              <a:rPr lang="ru-RU" dirty="0" err="1"/>
              <a:t>століття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призвело</a:t>
            </a:r>
            <a:r>
              <a:rPr lang="ru-RU" dirty="0"/>
              <a:t> до </a:t>
            </a:r>
            <a:r>
              <a:rPr lang="ru-RU" dirty="0" err="1"/>
              <a:t>утворення</a:t>
            </a:r>
            <a:r>
              <a:rPr lang="ru-RU" dirty="0"/>
              <a:t> </a:t>
            </a:r>
            <a:r>
              <a:rPr lang="ru-RU" dirty="0" err="1"/>
              <a:t>незалежних</a:t>
            </a:r>
            <a:r>
              <a:rPr lang="ru-RU" dirty="0"/>
              <a:t> держав. </a:t>
            </a:r>
            <a:r>
              <a:rPr lang="ru-RU" dirty="0" err="1"/>
              <a:t>Україна</a:t>
            </a:r>
            <a:r>
              <a:rPr lang="ru-RU" dirty="0"/>
              <a:t>, яка </a:t>
            </a:r>
            <a:r>
              <a:rPr lang="ru-RU" dirty="0" err="1"/>
              <a:t>була</a:t>
            </a:r>
            <a:r>
              <a:rPr lang="ru-RU" dirty="0"/>
              <a:t> другою за </a:t>
            </a:r>
            <a:r>
              <a:rPr lang="ru-RU" dirty="0" err="1"/>
              <a:t>розміром</a:t>
            </a:r>
            <a:r>
              <a:rPr lang="ru-RU" dirty="0"/>
              <a:t> і </a:t>
            </a:r>
            <a:r>
              <a:rPr lang="ru-RU" dirty="0" err="1"/>
              <a:t>значенням</a:t>
            </a:r>
            <a:r>
              <a:rPr lang="ru-RU" dirty="0"/>
              <a:t> </a:t>
            </a:r>
            <a:r>
              <a:rPr lang="ru-RU" dirty="0" err="1"/>
              <a:t>республікою</a:t>
            </a:r>
            <a:r>
              <a:rPr lang="ru-RU" dirty="0"/>
              <a:t> СРСР, </a:t>
            </a:r>
            <a:r>
              <a:rPr lang="ru-RU" dirty="0" err="1"/>
              <a:t>відіграла</a:t>
            </a:r>
            <a:r>
              <a:rPr lang="ru-RU" dirty="0"/>
              <a:t> </a:t>
            </a:r>
            <a:r>
              <a:rPr lang="ru-RU" dirty="0" err="1"/>
              <a:t>ключову</a:t>
            </a:r>
            <a:r>
              <a:rPr lang="ru-RU" dirty="0"/>
              <a:t> роль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процесі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161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/>
              <a:t>Помаранчевої</a:t>
            </a:r>
            <a:r>
              <a:rPr lang="ru-RU" b="1" dirty="0"/>
              <a:t> </a:t>
            </a:r>
            <a:r>
              <a:rPr lang="ru-RU" b="1" dirty="0" err="1" smtClean="0"/>
              <a:t>революції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Політичні</a:t>
            </a:r>
            <a:r>
              <a:rPr lang="ru-RU" dirty="0"/>
              <a:t>: </a:t>
            </a:r>
          </a:p>
          <a:p>
            <a:pPr marL="457200" lvl="1" indent="0">
              <a:buNone/>
            </a:pPr>
            <a:r>
              <a:rPr lang="ru-RU" dirty="0"/>
              <a:t>Перемога </a:t>
            </a:r>
            <a:r>
              <a:rPr lang="ru-RU" dirty="0" err="1"/>
              <a:t>демократичних</a:t>
            </a:r>
            <a:r>
              <a:rPr lang="ru-RU" dirty="0"/>
              <a:t> сил, </a:t>
            </a:r>
            <a:r>
              <a:rPr lang="ru-RU" dirty="0" err="1"/>
              <a:t>обрання</a:t>
            </a:r>
            <a:r>
              <a:rPr lang="ru-RU" dirty="0"/>
              <a:t> </a:t>
            </a:r>
            <a:r>
              <a:rPr lang="ru-RU" dirty="0" err="1"/>
              <a:t>Ющенка</a:t>
            </a:r>
            <a:r>
              <a:rPr lang="ru-RU" dirty="0"/>
              <a:t> президентом.</a:t>
            </a:r>
          </a:p>
          <a:p>
            <a:pPr marL="457200" lvl="1" indent="0">
              <a:buNone/>
            </a:pPr>
            <a:r>
              <a:rPr lang="ru-RU" dirty="0"/>
              <a:t>Початок </a:t>
            </a:r>
            <a:r>
              <a:rPr lang="ru-RU" dirty="0" err="1"/>
              <a:t>політичної</a:t>
            </a:r>
            <a:r>
              <a:rPr lang="ru-RU" dirty="0"/>
              <a:t> </a:t>
            </a:r>
            <a:r>
              <a:rPr lang="ru-RU" dirty="0" err="1"/>
              <a:t>реформи</a:t>
            </a:r>
            <a:r>
              <a:rPr lang="ru-RU" dirty="0"/>
              <a:t> (</a:t>
            </a:r>
            <a:r>
              <a:rPr lang="ru-RU" dirty="0" err="1"/>
              <a:t>перехід</a:t>
            </a:r>
            <a:r>
              <a:rPr lang="ru-RU" dirty="0"/>
              <a:t> до </a:t>
            </a:r>
            <a:r>
              <a:rPr lang="ru-RU" dirty="0" err="1"/>
              <a:t>парламентсько-президентської</a:t>
            </a:r>
            <a:r>
              <a:rPr lang="ru-RU" dirty="0"/>
              <a:t> </a:t>
            </a:r>
            <a:r>
              <a:rPr lang="ru-RU" dirty="0" err="1"/>
              <a:t>республіки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/>
              <a:t>Соціальні</a:t>
            </a:r>
            <a:r>
              <a:rPr lang="ru-RU" dirty="0"/>
              <a:t>: </a:t>
            </a:r>
          </a:p>
          <a:p>
            <a:pPr marL="457200" lvl="1" indent="0">
              <a:buNone/>
            </a:pPr>
            <a:r>
              <a:rPr lang="ru-RU" dirty="0" err="1"/>
              <a:t>Активізація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pPr marL="457200" lvl="1" indent="0">
              <a:buNone/>
            </a:pP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демократичної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протесту.</a:t>
            </a:r>
          </a:p>
          <a:p>
            <a:pPr marL="0" indent="0">
              <a:buNone/>
            </a:pPr>
            <a:r>
              <a:rPr lang="ru-RU" dirty="0" err="1"/>
              <a:t>Міжнародні</a:t>
            </a:r>
            <a:r>
              <a:rPr lang="ru-RU" dirty="0"/>
              <a:t>: </a:t>
            </a:r>
          </a:p>
          <a:p>
            <a:pPr marL="457200" lvl="1" indent="0">
              <a:buNone/>
            </a:pP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ЄС та НАТО.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39026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4. </a:t>
            </a:r>
            <a:r>
              <a:rPr lang="ru-RU" b="1" dirty="0" err="1" smtClean="0"/>
              <a:t>Революція</a:t>
            </a:r>
            <a:r>
              <a:rPr lang="ru-RU" b="1" dirty="0" smtClean="0"/>
              <a:t> </a:t>
            </a:r>
            <a:r>
              <a:rPr lang="ru-RU" b="1" dirty="0" err="1"/>
              <a:t>Гідності</a:t>
            </a:r>
            <a:r>
              <a:rPr lang="ru-RU" b="1" dirty="0"/>
              <a:t>.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 smtClean="0"/>
              <a:t>Революція</a:t>
            </a:r>
            <a:r>
              <a:rPr lang="ru-RU" b="1" dirty="0" smtClean="0"/>
              <a:t> </a:t>
            </a:r>
            <a:r>
              <a:rPr lang="ru-RU" b="1" dirty="0" err="1"/>
              <a:t>Гідності</a:t>
            </a:r>
            <a:r>
              <a:rPr lang="ru-RU" dirty="0"/>
              <a:t> (листопад 2013 – </a:t>
            </a:r>
            <a:r>
              <a:rPr lang="ru-RU" dirty="0" err="1"/>
              <a:t>лютий</a:t>
            </a:r>
            <a:r>
              <a:rPr lang="ru-RU" dirty="0"/>
              <a:t> 2014) —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переломний</a:t>
            </a:r>
            <a:r>
              <a:rPr lang="ru-RU" dirty="0"/>
              <a:t> момент в </a:t>
            </a:r>
            <a:r>
              <a:rPr lang="ru-RU" dirty="0" err="1"/>
              <a:t>історії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став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протесту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корупції</a:t>
            </a:r>
            <a:r>
              <a:rPr lang="ru-RU" dirty="0"/>
              <a:t>, </a:t>
            </a:r>
            <a:r>
              <a:rPr lang="ru-RU" dirty="0" err="1"/>
              <a:t>узурпації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та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євроінтеграції</a:t>
            </a:r>
            <a:r>
              <a:rPr lang="ru-RU" dirty="0"/>
              <a:t>. </a:t>
            </a:r>
            <a:r>
              <a:rPr lang="ru-RU" dirty="0" err="1"/>
              <a:t>Події</a:t>
            </a:r>
            <a:r>
              <a:rPr lang="ru-RU" dirty="0"/>
              <a:t> </a:t>
            </a:r>
            <a:r>
              <a:rPr lang="ru-RU" dirty="0" err="1"/>
              <a:t>змінили</a:t>
            </a:r>
            <a:r>
              <a:rPr lang="ru-RU" dirty="0"/>
              <a:t> </a:t>
            </a:r>
            <a:r>
              <a:rPr lang="ru-RU" dirty="0" err="1"/>
              <a:t>політичний</a:t>
            </a:r>
            <a:r>
              <a:rPr lang="ru-RU" dirty="0"/>
              <a:t> курс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активізували</a:t>
            </a:r>
            <a:r>
              <a:rPr lang="ru-RU" dirty="0"/>
              <a:t> </a:t>
            </a:r>
            <a:r>
              <a:rPr lang="ru-RU" dirty="0" err="1"/>
              <a:t>боротьбу</a:t>
            </a:r>
            <a:r>
              <a:rPr lang="ru-RU" dirty="0"/>
              <a:t> за </a:t>
            </a:r>
            <a:r>
              <a:rPr lang="ru-RU" dirty="0" err="1"/>
              <a:t>незалежність</a:t>
            </a:r>
            <a:r>
              <a:rPr lang="ru-RU" dirty="0"/>
              <a:t> і </a:t>
            </a:r>
            <a:r>
              <a:rPr lang="ru-RU" dirty="0" err="1"/>
              <a:t>демократичні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0910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Передумови</a:t>
            </a:r>
            <a:r>
              <a:rPr lang="ru-RU" b="1" dirty="0"/>
              <a:t> </a:t>
            </a:r>
            <a:r>
              <a:rPr lang="ru-RU" b="1" dirty="0" err="1"/>
              <a:t>Революції</a:t>
            </a:r>
            <a:r>
              <a:rPr lang="ru-RU" b="1" dirty="0"/>
              <a:t> </a:t>
            </a:r>
            <a:r>
              <a:rPr lang="ru-RU" b="1" dirty="0" err="1"/>
              <a:t>Гідності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err="1" smtClean="0"/>
              <a:t>Відмова</a:t>
            </a:r>
            <a:r>
              <a:rPr lang="ru-RU" dirty="0" smtClean="0"/>
              <a:t> </a:t>
            </a:r>
            <a:r>
              <a:rPr lang="ru-RU" dirty="0"/>
              <a:t>президента </a:t>
            </a:r>
            <a:r>
              <a:rPr lang="ru-RU" dirty="0" err="1"/>
              <a:t>Віктора</a:t>
            </a:r>
            <a:r>
              <a:rPr lang="ru-RU" dirty="0"/>
              <a:t> Януковича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підписання</a:t>
            </a:r>
            <a:r>
              <a:rPr lang="ru-RU" dirty="0"/>
              <a:t> Угоди про </a:t>
            </a:r>
            <a:r>
              <a:rPr lang="ru-RU" dirty="0" err="1"/>
              <a:t>асоціацію</a:t>
            </a:r>
            <a:r>
              <a:rPr lang="ru-RU" dirty="0"/>
              <a:t> з </a:t>
            </a:r>
            <a:r>
              <a:rPr lang="ru-RU" dirty="0" err="1"/>
              <a:t>Європейським</a:t>
            </a:r>
            <a:r>
              <a:rPr lang="ru-RU" dirty="0"/>
              <a:t> Союзом (21 листопада 2013 р.).</a:t>
            </a:r>
          </a:p>
          <a:p>
            <a:pPr marL="0" indent="0">
              <a:buNone/>
            </a:pPr>
            <a:r>
              <a:rPr lang="ru-RU" dirty="0" err="1"/>
              <a:t>Глибока</a:t>
            </a:r>
            <a:r>
              <a:rPr lang="ru-RU" dirty="0"/>
              <a:t> </a:t>
            </a:r>
            <a:r>
              <a:rPr lang="ru-RU" dirty="0" err="1"/>
              <a:t>корупція</a:t>
            </a:r>
            <a:r>
              <a:rPr lang="ru-RU" dirty="0"/>
              <a:t>, </a:t>
            </a:r>
            <a:r>
              <a:rPr lang="ru-RU" dirty="0" err="1"/>
              <a:t>згортання</a:t>
            </a:r>
            <a:r>
              <a:rPr lang="ru-RU" dirty="0"/>
              <a:t> </a:t>
            </a:r>
            <a:r>
              <a:rPr lang="ru-RU" dirty="0" err="1"/>
              <a:t>демократичних</a:t>
            </a:r>
            <a:r>
              <a:rPr lang="ru-RU" dirty="0"/>
              <a:t> свобод та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в руках </a:t>
            </a:r>
            <a:r>
              <a:rPr lang="ru-RU" dirty="0" err="1"/>
              <a:t>олігархів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невдоволення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молоді</a:t>
            </a:r>
            <a:r>
              <a:rPr lang="ru-RU" dirty="0"/>
              <a:t>, </a:t>
            </a:r>
            <a:r>
              <a:rPr lang="ru-RU" dirty="0" err="1"/>
              <a:t>активістів</a:t>
            </a:r>
            <a:r>
              <a:rPr lang="ru-RU" dirty="0"/>
              <a:t>, </a:t>
            </a:r>
            <a:r>
              <a:rPr lang="ru-RU" dirty="0" err="1"/>
              <a:t>журналістів</a:t>
            </a:r>
            <a:r>
              <a:rPr lang="ru-RU" dirty="0"/>
              <a:t> та широких </a:t>
            </a:r>
            <a:r>
              <a:rPr lang="ru-RU" dirty="0" err="1"/>
              <a:t>верств</a:t>
            </a:r>
            <a:r>
              <a:rPr lang="ru-RU" dirty="0"/>
              <a:t> </a:t>
            </a:r>
            <a:r>
              <a:rPr lang="ru-RU" dirty="0" err="1"/>
              <a:t>населення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8231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Початок </a:t>
            </a:r>
            <a:r>
              <a:rPr lang="ru-RU" b="1" dirty="0" err="1" smtClean="0"/>
              <a:t>протестів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21 </a:t>
            </a:r>
            <a:r>
              <a:rPr lang="ru-RU" b="1" dirty="0"/>
              <a:t>листопада 2013 року</a:t>
            </a:r>
            <a:r>
              <a:rPr lang="ru-RU" dirty="0"/>
              <a:t>: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протести</a:t>
            </a:r>
            <a:r>
              <a:rPr lang="ru-RU" dirty="0"/>
              <a:t> на </a:t>
            </a:r>
            <a:r>
              <a:rPr lang="ru-RU" dirty="0" err="1"/>
              <a:t>Майдані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 в </a:t>
            </a:r>
            <a:r>
              <a:rPr lang="ru-RU" dirty="0" err="1"/>
              <a:t>Києві</a:t>
            </a:r>
            <a:r>
              <a:rPr lang="ru-RU" dirty="0"/>
              <a:t> на </a:t>
            </a:r>
            <a:r>
              <a:rPr lang="ru-RU" dirty="0" err="1"/>
              <a:t>підтримку</a:t>
            </a:r>
            <a:r>
              <a:rPr lang="ru-RU" dirty="0"/>
              <a:t> </a:t>
            </a:r>
            <a:r>
              <a:rPr lang="ru-RU" dirty="0" err="1"/>
              <a:t>євроінтеграції</a:t>
            </a:r>
            <a:r>
              <a:rPr lang="ru-RU" dirty="0"/>
              <a:t> (</a:t>
            </a:r>
            <a:r>
              <a:rPr lang="ru-RU" dirty="0" err="1"/>
              <a:t>Євромайдан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b="1" dirty="0"/>
              <a:t>30 листопада 2013 року</a:t>
            </a:r>
            <a:r>
              <a:rPr lang="ru-RU" dirty="0"/>
              <a:t>: </a:t>
            </a:r>
            <a:r>
              <a:rPr lang="ru-RU" dirty="0" err="1"/>
              <a:t>жорстокий</a:t>
            </a:r>
            <a:r>
              <a:rPr lang="ru-RU" dirty="0"/>
              <a:t> </a:t>
            </a:r>
            <a:r>
              <a:rPr lang="ru-RU" dirty="0" err="1"/>
              <a:t>розгін</a:t>
            </a:r>
            <a:r>
              <a:rPr lang="ru-RU" dirty="0"/>
              <a:t> </a:t>
            </a:r>
            <a:r>
              <a:rPr lang="ru-RU" dirty="0" err="1"/>
              <a:t>студентів</a:t>
            </a:r>
            <a:r>
              <a:rPr lang="ru-RU" dirty="0"/>
              <a:t> «Беркутом» на </a:t>
            </a:r>
            <a:r>
              <a:rPr lang="ru-RU" dirty="0" err="1"/>
              <a:t>Майдані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Результат: </a:t>
            </a:r>
            <a:r>
              <a:rPr lang="ru-RU" dirty="0" err="1"/>
              <a:t>мільйонні</a:t>
            </a:r>
            <a:r>
              <a:rPr lang="ru-RU" dirty="0"/>
              <a:t> </a:t>
            </a:r>
            <a:r>
              <a:rPr lang="ru-RU" dirty="0" err="1"/>
              <a:t>акції</a:t>
            </a:r>
            <a:r>
              <a:rPr lang="ru-RU" dirty="0"/>
              <a:t> протесту по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Україні</a:t>
            </a:r>
            <a:r>
              <a:rPr lang="ru-RU" dirty="0"/>
              <a:t>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до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2418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Ключові</a:t>
            </a:r>
            <a:r>
              <a:rPr lang="ru-RU" b="1" dirty="0"/>
              <a:t> </a:t>
            </a:r>
            <a:r>
              <a:rPr lang="ru-RU" b="1" dirty="0" err="1"/>
              <a:t>події</a:t>
            </a:r>
            <a:r>
              <a:rPr lang="ru-RU" b="1" dirty="0"/>
              <a:t> </a:t>
            </a:r>
            <a:r>
              <a:rPr lang="ru-RU" b="1" dirty="0" err="1"/>
              <a:t>Революції</a:t>
            </a:r>
            <a:r>
              <a:rPr lang="ru-RU" b="1" dirty="0"/>
              <a:t> </a:t>
            </a:r>
            <a:r>
              <a:rPr lang="ru-RU" b="1" dirty="0" err="1" smtClean="0"/>
              <a:t>Гідності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16 </a:t>
            </a:r>
            <a:r>
              <a:rPr lang="ru-RU" b="1" dirty="0" err="1"/>
              <a:t>січня</a:t>
            </a:r>
            <a:r>
              <a:rPr lang="ru-RU" b="1" dirty="0"/>
              <a:t> 2014 року</a:t>
            </a:r>
            <a:r>
              <a:rPr lang="ru-RU" dirty="0"/>
              <a:t>: </a:t>
            </a:r>
            <a:r>
              <a:rPr lang="ru-RU" dirty="0" err="1"/>
              <a:t>ухвалення</a:t>
            </a:r>
            <a:r>
              <a:rPr lang="ru-RU" dirty="0"/>
              <a:t> «</a:t>
            </a:r>
            <a:r>
              <a:rPr lang="ru-RU" dirty="0" err="1"/>
              <a:t>диктаторських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»,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обмежували</a:t>
            </a:r>
            <a:r>
              <a:rPr lang="ru-RU" dirty="0"/>
              <a:t> права та </a:t>
            </a:r>
            <a:r>
              <a:rPr lang="ru-RU" dirty="0" err="1"/>
              <a:t>свободи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/>
              <a:t>19-22 </a:t>
            </a:r>
            <a:r>
              <a:rPr lang="ru-RU" b="1" dirty="0" err="1"/>
              <a:t>січня</a:t>
            </a:r>
            <a:r>
              <a:rPr lang="ru-RU" b="1" dirty="0"/>
              <a:t> 2014 року</a:t>
            </a:r>
            <a:r>
              <a:rPr lang="ru-RU" dirty="0"/>
              <a:t>: </a:t>
            </a:r>
            <a:r>
              <a:rPr lang="ru-RU" dirty="0" err="1"/>
              <a:t>загострення</a:t>
            </a:r>
            <a:r>
              <a:rPr lang="ru-RU" dirty="0"/>
              <a:t> </a:t>
            </a:r>
            <a:r>
              <a:rPr lang="ru-RU" dirty="0" err="1"/>
              <a:t>протистояння</a:t>
            </a:r>
            <a:r>
              <a:rPr lang="ru-RU" dirty="0"/>
              <a:t>, </a:t>
            </a:r>
            <a:r>
              <a:rPr lang="ru-RU" dirty="0" err="1"/>
              <a:t>перші</a:t>
            </a:r>
            <a:r>
              <a:rPr lang="ru-RU" dirty="0"/>
              <a:t> </a:t>
            </a:r>
            <a:r>
              <a:rPr lang="ru-RU" dirty="0" err="1"/>
              <a:t>загиблі</a:t>
            </a:r>
            <a:r>
              <a:rPr lang="ru-RU" dirty="0"/>
              <a:t> (</a:t>
            </a:r>
            <a:r>
              <a:rPr lang="ru-RU" dirty="0" err="1"/>
              <a:t>Сергій</a:t>
            </a:r>
            <a:r>
              <a:rPr lang="ru-RU" dirty="0"/>
              <a:t> </a:t>
            </a:r>
            <a:r>
              <a:rPr lang="ru-RU" dirty="0" err="1"/>
              <a:t>Нігоян</a:t>
            </a:r>
            <a:r>
              <a:rPr lang="ru-RU" dirty="0"/>
              <a:t>, Михайло </a:t>
            </a:r>
            <a:r>
              <a:rPr lang="ru-RU" dirty="0" err="1"/>
              <a:t>Жизневський</a:t>
            </a:r>
            <a:r>
              <a:rPr lang="ru-RU" dirty="0"/>
              <a:t>, Роман </a:t>
            </a:r>
            <a:r>
              <a:rPr lang="ru-RU" dirty="0" err="1"/>
              <a:t>Сеник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b="1" dirty="0"/>
              <a:t>18-20 лютого 2014 року</a:t>
            </a:r>
            <a:r>
              <a:rPr lang="ru-RU" dirty="0"/>
              <a:t>: </a:t>
            </a:r>
            <a:r>
              <a:rPr lang="ru-RU" dirty="0" err="1"/>
              <a:t>криваві</a:t>
            </a:r>
            <a:r>
              <a:rPr lang="ru-RU" dirty="0"/>
              <a:t> </a:t>
            </a:r>
            <a:r>
              <a:rPr lang="ru-RU" dirty="0" err="1"/>
              <a:t>сутички</a:t>
            </a:r>
            <a:r>
              <a:rPr lang="ru-RU" dirty="0"/>
              <a:t> в </a:t>
            </a:r>
            <a:r>
              <a:rPr lang="ru-RU" dirty="0" err="1"/>
              <a:t>центрі</a:t>
            </a:r>
            <a:r>
              <a:rPr lang="ru-RU" dirty="0"/>
              <a:t> </a:t>
            </a:r>
            <a:r>
              <a:rPr lang="ru-RU" dirty="0" err="1"/>
              <a:t>Києва</a:t>
            </a:r>
            <a:r>
              <a:rPr lang="ru-RU" dirty="0"/>
              <a:t>, </a:t>
            </a:r>
            <a:r>
              <a:rPr lang="ru-RU" dirty="0" err="1"/>
              <a:t>загибель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100 </a:t>
            </a:r>
            <a:r>
              <a:rPr lang="ru-RU" dirty="0" err="1"/>
              <a:t>активістів</a:t>
            </a:r>
            <a:r>
              <a:rPr lang="ru-RU" dirty="0"/>
              <a:t> (</a:t>
            </a:r>
            <a:r>
              <a:rPr lang="ru-RU" dirty="0" err="1"/>
              <a:t>Небесна</a:t>
            </a:r>
            <a:r>
              <a:rPr lang="ru-RU" dirty="0"/>
              <a:t> Сотня).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939764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діячі</a:t>
            </a:r>
            <a:r>
              <a:rPr lang="ru-RU" b="1" dirty="0"/>
              <a:t> </a:t>
            </a:r>
            <a:r>
              <a:rPr lang="ru-RU" b="1" dirty="0" err="1"/>
              <a:t>Революції</a:t>
            </a:r>
            <a:r>
              <a:rPr lang="ru-RU" b="1" dirty="0"/>
              <a:t> </a:t>
            </a:r>
            <a:r>
              <a:rPr lang="ru-RU" b="1" dirty="0" err="1" smtClean="0"/>
              <a:t>Гідності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err="1" smtClean="0"/>
              <a:t>Віталій</a:t>
            </a:r>
            <a:r>
              <a:rPr lang="ru-RU" b="1" dirty="0" smtClean="0"/>
              <a:t> </a:t>
            </a:r>
            <a:r>
              <a:rPr lang="ru-RU" b="1" dirty="0"/>
              <a:t>Кличко</a:t>
            </a:r>
            <a:r>
              <a:rPr lang="ru-RU" dirty="0"/>
              <a:t>, </a:t>
            </a:r>
            <a:r>
              <a:rPr lang="ru-RU" b="1" dirty="0" err="1"/>
              <a:t>Арсеній</a:t>
            </a:r>
            <a:r>
              <a:rPr lang="ru-RU" b="1" dirty="0"/>
              <a:t> </a:t>
            </a:r>
            <a:r>
              <a:rPr lang="ru-RU" b="1" dirty="0" err="1"/>
              <a:t>Яценюк</a:t>
            </a:r>
            <a:r>
              <a:rPr lang="ru-RU" dirty="0"/>
              <a:t>, </a:t>
            </a:r>
            <a:r>
              <a:rPr lang="ru-RU" b="1" dirty="0"/>
              <a:t>Олег </a:t>
            </a:r>
            <a:r>
              <a:rPr lang="ru-RU" b="1" dirty="0" err="1"/>
              <a:t>Тягнибок</a:t>
            </a:r>
            <a:r>
              <a:rPr lang="ru-RU" dirty="0"/>
              <a:t> — </a:t>
            </a:r>
            <a:r>
              <a:rPr lang="ru-RU" dirty="0" err="1"/>
              <a:t>політичні</a:t>
            </a:r>
            <a:r>
              <a:rPr lang="ru-RU" dirty="0"/>
              <a:t> </a:t>
            </a:r>
            <a:r>
              <a:rPr lang="ru-RU" dirty="0" err="1"/>
              <a:t>лідери</a:t>
            </a:r>
            <a:r>
              <a:rPr lang="ru-RU" dirty="0"/>
              <a:t> </a:t>
            </a:r>
            <a:r>
              <a:rPr lang="ru-RU" dirty="0" err="1"/>
              <a:t>опозиції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Юрій</a:t>
            </a:r>
            <a:r>
              <a:rPr lang="ru-RU" b="1" dirty="0"/>
              <a:t> Луценко</a:t>
            </a:r>
            <a:r>
              <a:rPr lang="ru-RU" dirty="0"/>
              <a:t>, </a:t>
            </a:r>
            <a:r>
              <a:rPr lang="ru-RU" b="1" dirty="0"/>
              <a:t>Мирослава </a:t>
            </a:r>
            <a:r>
              <a:rPr lang="ru-RU" b="1" dirty="0" err="1"/>
              <a:t>Гонгадзе</a:t>
            </a:r>
            <a:r>
              <a:rPr lang="ru-RU" dirty="0"/>
              <a:t>, </a:t>
            </a:r>
            <a:r>
              <a:rPr lang="ru-RU" b="1" dirty="0"/>
              <a:t>Мустафа </a:t>
            </a:r>
            <a:r>
              <a:rPr lang="ru-RU" b="1" dirty="0" err="1"/>
              <a:t>Найєм</a:t>
            </a:r>
            <a:r>
              <a:rPr lang="ru-RU" dirty="0"/>
              <a:t> — </a:t>
            </a:r>
            <a:r>
              <a:rPr lang="ru-RU" dirty="0" err="1"/>
              <a:t>громадські</a:t>
            </a:r>
            <a:r>
              <a:rPr lang="ru-RU" dirty="0"/>
              <a:t> </a:t>
            </a:r>
            <a:r>
              <a:rPr lang="ru-RU" dirty="0" err="1"/>
              <a:t>діячі</a:t>
            </a:r>
            <a:r>
              <a:rPr lang="ru-RU" dirty="0"/>
              <a:t> та </a:t>
            </a:r>
            <a:r>
              <a:rPr lang="ru-RU" dirty="0" err="1"/>
              <a:t>журналісти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Небесна</a:t>
            </a:r>
            <a:r>
              <a:rPr lang="ru-RU" b="1" dirty="0"/>
              <a:t> Сотня</a:t>
            </a:r>
            <a:r>
              <a:rPr lang="ru-RU" dirty="0"/>
              <a:t> — </a:t>
            </a:r>
            <a:r>
              <a:rPr lang="ru-RU" dirty="0" err="1"/>
              <a:t>герої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віддали</a:t>
            </a:r>
            <a:r>
              <a:rPr lang="ru-RU" dirty="0"/>
              <a:t> </a:t>
            </a:r>
            <a:r>
              <a:rPr lang="ru-RU" dirty="0" err="1"/>
              <a:t>життя</a:t>
            </a:r>
            <a:r>
              <a:rPr lang="ru-RU" dirty="0"/>
              <a:t> за свободу.</a:t>
            </a:r>
          </a:p>
          <a:p>
            <a:pPr marL="0" indent="0">
              <a:buNone/>
            </a:pPr>
            <a:r>
              <a:rPr lang="ru-RU" dirty="0"/>
              <a:t>Роль </a:t>
            </a:r>
            <a:r>
              <a:rPr lang="ru-RU" dirty="0" err="1"/>
              <a:t>звичайних</a:t>
            </a:r>
            <a:r>
              <a:rPr lang="ru-RU" dirty="0"/>
              <a:t> </a:t>
            </a:r>
            <a:r>
              <a:rPr lang="ru-RU" dirty="0" err="1"/>
              <a:t>громадян</a:t>
            </a:r>
            <a:r>
              <a:rPr lang="ru-RU" dirty="0"/>
              <a:t>: </a:t>
            </a:r>
            <a:r>
              <a:rPr lang="ru-RU" dirty="0" err="1"/>
              <a:t>активісти</a:t>
            </a:r>
            <a:r>
              <a:rPr lang="ru-RU" dirty="0"/>
              <a:t>, </a:t>
            </a:r>
            <a:r>
              <a:rPr lang="ru-RU" dirty="0" err="1"/>
              <a:t>волонтери</a:t>
            </a:r>
            <a:r>
              <a:rPr lang="ru-RU" dirty="0"/>
              <a:t>, медики Майдану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436906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Результати</a:t>
            </a:r>
            <a:r>
              <a:rPr lang="ru-RU" b="1" dirty="0"/>
              <a:t> та </a:t>
            </a:r>
            <a:r>
              <a:rPr lang="ru-RU" b="1" dirty="0" err="1"/>
              <a:t>наслідки</a:t>
            </a:r>
            <a:r>
              <a:rPr lang="ru-RU" b="1" dirty="0"/>
              <a:t> </a:t>
            </a:r>
            <a:r>
              <a:rPr lang="ru-RU" b="1" dirty="0" err="1"/>
              <a:t>Революції</a:t>
            </a:r>
            <a:r>
              <a:rPr lang="ru-RU" b="1" dirty="0"/>
              <a:t> </a:t>
            </a:r>
            <a:r>
              <a:rPr lang="ru-RU" b="1" dirty="0" err="1" smtClean="0"/>
              <a:t>Гідності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22 </a:t>
            </a:r>
            <a:r>
              <a:rPr lang="ru-RU" b="1" dirty="0"/>
              <a:t>лютого 2014 року</a:t>
            </a:r>
            <a:r>
              <a:rPr lang="ru-RU" dirty="0"/>
              <a:t>: </a:t>
            </a:r>
            <a:r>
              <a:rPr lang="ru-RU" dirty="0" err="1"/>
              <a:t>втеча</a:t>
            </a:r>
            <a:r>
              <a:rPr lang="ru-RU" dirty="0"/>
              <a:t> Януковича до </a:t>
            </a:r>
            <a:r>
              <a:rPr lang="ru-RU" dirty="0" err="1"/>
              <a:t>Росії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нової</a:t>
            </a:r>
            <a:r>
              <a:rPr lang="ru-RU" dirty="0"/>
              <a:t> </a:t>
            </a:r>
            <a:r>
              <a:rPr lang="ru-RU" dirty="0" err="1"/>
              <a:t>проєвропейської</a:t>
            </a:r>
            <a:r>
              <a:rPr lang="ru-RU" dirty="0"/>
              <a:t> </a:t>
            </a:r>
            <a:r>
              <a:rPr lang="ru-RU" dirty="0" err="1"/>
              <a:t>коаліції</a:t>
            </a:r>
            <a:r>
              <a:rPr lang="ru-RU" dirty="0"/>
              <a:t> в </a:t>
            </a:r>
            <a:r>
              <a:rPr lang="ru-RU" dirty="0" err="1"/>
              <a:t>парламенті</a:t>
            </a:r>
            <a:r>
              <a:rPr lang="ru-RU" dirty="0"/>
              <a:t> та </a:t>
            </a:r>
            <a:r>
              <a:rPr lang="ru-RU" dirty="0" err="1"/>
              <a:t>перехідної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Підписання</a:t>
            </a:r>
            <a:r>
              <a:rPr lang="ru-RU" dirty="0"/>
              <a:t> Угоди про </a:t>
            </a:r>
            <a:r>
              <a:rPr lang="ru-RU" dirty="0" err="1"/>
              <a:t>асоціацію</a:t>
            </a:r>
            <a:r>
              <a:rPr lang="ru-RU" dirty="0"/>
              <a:t> з ЄС (</a:t>
            </a:r>
            <a:r>
              <a:rPr lang="ru-RU" dirty="0" err="1"/>
              <a:t>червень</a:t>
            </a:r>
            <a:r>
              <a:rPr lang="ru-RU" dirty="0"/>
              <a:t> 2014 року).</a:t>
            </a:r>
          </a:p>
          <a:p>
            <a:pPr marL="0" indent="0">
              <a:buNone/>
            </a:pPr>
            <a:r>
              <a:rPr lang="ru-RU" dirty="0"/>
              <a:t>Початок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: </a:t>
            </a:r>
            <a:r>
              <a:rPr lang="ru-RU" dirty="0" err="1"/>
              <a:t>анексія</a:t>
            </a:r>
            <a:r>
              <a:rPr lang="ru-RU" dirty="0"/>
              <a:t> </a:t>
            </a:r>
            <a:r>
              <a:rPr lang="ru-RU" dirty="0" err="1"/>
              <a:t>Криму</a:t>
            </a:r>
            <a:r>
              <a:rPr lang="ru-RU" dirty="0"/>
              <a:t> (</a:t>
            </a:r>
            <a:r>
              <a:rPr lang="ru-RU" dirty="0" err="1"/>
              <a:t>лютий</a:t>
            </a:r>
            <a:r>
              <a:rPr lang="ru-RU" dirty="0"/>
              <a:t> 2014 року), </a:t>
            </a:r>
            <a:r>
              <a:rPr lang="ru-RU" dirty="0" err="1"/>
              <a:t>війна</a:t>
            </a:r>
            <a:r>
              <a:rPr lang="ru-RU" dirty="0"/>
              <a:t> на </a:t>
            </a:r>
            <a:r>
              <a:rPr lang="ru-RU" dirty="0" err="1"/>
              <a:t>Донбасі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4747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 smtClean="0"/>
              <a:t>Висновки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err="1" smtClean="0"/>
              <a:t>Революція</a:t>
            </a:r>
            <a:r>
              <a:rPr lang="ru-RU" dirty="0" smtClean="0"/>
              <a:t> </a:t>
            </a:r>
            <a:r>
              <a:rPr lang="ru-RU" dirty="0" err="1"/>
              <a:t>Гідності</a:t>
            </a:r>
            <a:r>
              <a:rPr lang="ru-RU" dirty="0"/>
              <a:t> стала символом </a:t>
            </a:r>
            <a:r>
              <a:rPr lang="ru-RU" dirty="0" err="1"/>
              <a:t>боротьби</a:t>
            </a:r>
            <a:r>
              <a:rPr lang="ru-RU" dirty="0"/>
              <a:t> </a:t>
            </a:r>
            <a:r>
              <a:rPr lang="ru-RU" dirty="0" err="1"/>
              <a:t>українців</a:t>
            </a:r>
            <a:r>
              <a:rPr lang="ru-RU" dirty="0"/>
              <a:t> за свободу, </a:t>
            </a:r>
            <a:r>
              <a:rPr lang="ru-RU" dirty="0" err="1"/>
              <a:t>гідність</a:t>
            </a:r>
            <a:r>
              <a:rPr lang="ru-RU" dirty="0"/>
              <a:t> і </a:t>
            </a:r>
            <a:r>
              <a:rPr lang="ru-RU" dirty="0" err="1"/>
              <a:t>демократію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Події</a:t>
            </a:r>
            <a:r>
              <a:rPr lang="ru-RU" dirty="0"/>
              <a:t> Майдану </a:t>
            </a:r>
            <a:r>
              <a:rPr lang="ru-RU" dirty="0" err="1"/>
              <a:t>продемонстрували</a:t>
            </a:r>
            <a:r>
              <a:rPr lang="ru-RU" dirty="0"/>
              <a:t> силу </a:t>
            </a:r>
            <a:r>
              <a:rPr lang="ru-RU" dirty="0" err="1"/>
              <a:t>громадянського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Революція</a:t>
            </a:r>
            <a:r>
              <a:rPr lang="ru-RU" dirty="0"/>
              <a:t> заклала основу для реформ, </a:t>
            </a:r>
            <a:r>
              <a:rPr lang="ru-RU" dirty="0" err="1"/>
              <a:t>хоча</a:t>
            </a:r>
            <a:r>
              <a:rPr lang="ru-RU" dirty="0"/>
              <a:t> й </a:t>
            </a:r>
            <a:r>
              <a:rPr lang="ru-RU" dirty="0" err="1"/>
              <a:t>спричинила</a:t>
            </a:r>
            <a:r>
              <a:rPr lang="ru-RU" dirty="0"/>
              <a:t> </a:t>
            </a:r>
            <a:r>
              <a:rPr lang="ru-RU" dirty="0" err="1"/>
              <a:t>виклики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зовнішньої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та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труднощів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4404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Передумови</a:t>
            </a:r>
            <a:r>
              <a:rPr lang="ru-RU" b="1" dirty="0"/>
              <a:t> </a:t>
            </a:r>
            <a:r>
              <a:rPr lang="ru-RU" b="1" dirty="0" err="1"/>
              <a:t>розпаду</a:t>
            </a:r>
            <a:r>
              <a:rPr lang="ru-RU" b="1" dirty="0"/>
              <a:t> </a:t>
            </a:r>
            <a:r>
              <a:rPr lang="ru-RU" b="1" dirty="0" smtClean="0"/>
              <a:t>СРСР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b="1" dirty="0" err="1" smtClean="0"/>
              <a:t>Економічна</a:t>
            </a:r>
            <a:r>
              <a:rPr lang="ru-RU" b="1" dirty="0" smtClean="0"/>
              <a:t> </a:t>
            </a:r>
            <a:r>
              <a:rPr lang="ru-RU" b="1" dirty="0"/>
              <a:t>криза</a:t>
            </a:r>
            <a:r>
              <a:rPr lang="ru-RU" dirty="0"/>
              <a:t>: </a:t>
            </a:r>
            <a:r>
              <a:rPr lang="ru-RU" dirty="0" err="1"/>
              <a:t>неспроможність</a:t>
            </a:r>
            <a:r>
              <a:rPr lang="ru-RU" dirty="0"/>
              <a:t> </a:t>
            </a:r>
            <a:r>
              <a:rPr lang="ru-RU" dirty="0" err="1"/>
              <a:t>радянської</a:t>
            </a:r>
            <a:r>
              <a:rPr lang="ru-RU" dirty="0"/>
              <a:t> </a:t>
            </a:r>
            <a:r>
              <a:rPr lang="ru-RU" dirty="0" err="1"/>
              <a:t>економіки</a:t>
            </a:r>
            <a:r>
              <a:rPr lang="ru-RU" dirty="0"/>
              <a:t>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сучасним</a:t>
            </a:r>
            <a:r>
              <a:rPr lang="ru-RU" dirty="0"/>
              <a:t> </a:t>
            </a:r>
            <a:r>
              <a:rPr lang="ru-RU" dirty="0" err="1"/>
              <a:t>викликам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Перебудова</a:t>
            </a:r>
            <a:r>
              <a:rPr lang="ru-RU" b="1" dirty="0"/>
              <a:t> (1985-1991)</a:t>
            </a:r>
            <a:r>
              <a:rPr lang="ru-RU" dirty="0"/>
              <a:t>: </a:t>
            </a:r>
            <a:r>
              <a:rPr lang="ru-RU" dirty="0" err="1"/>
              <a:t>спроби</a:t>
            </a:r>
            <a:r>
              <a:rPr lang="ru-RU" dirty="0"/>
              <a:t> реформ </a:t>
            </a:r>
            <a:r>
              <a:rPr lang="ru-RU" dirty="0" err="1"/>
              <a:t>Михайла</a:t>
            </a:r>
            <a:r>
              <a:rPr lang="ru-RU" dirty="0"/>
              <a:t> </a:t>
            </a:r>
            <a:r>
              <a:rPr lang="ru-RU" dirty="0" err="1"/>
              <a:t>Горбачова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послабили </a:t>
            </a:r>
            <a:r>
              <a:rPr lang="ru-RU" dirty="0" err="1"/>
              <a:t>центральну</a:t>
            </a:r>
            <a:r>
              <a:rPr lang="ru-RU" dirty="0"/>
              <a:t> </a:t>
            </a:r>
            <a:r>
              <a:rPr lang="ru-RU" dirty="0" err="1"/>
              <a:t>владу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Посилення</a:t>
            </a:r>
            <a:r>
              <a:rPr lang="ru-RU" b="1" dirty="0"/>
              <a:t> </a:t>
            </a:r>
            <a:r>
              <a:rPr lang="ru-RU" b="1" dirty="0" err="1"/>
              <a:t>національних</a:t>
            </a:r>
            <a:r>
              <a:rPr lang="ru-RU" b="1" dirty="0"/>
              <a:t> </a:t>
            </a:r>
            <a:r>
              <a:rPr lang="ru-RU" b="1" dirty="0" err="1"/>
              <a:t>рухів</a:t>
            </a:r>
            <a:r>
              <a:rPr lang="ru-RU" dirty="0"/>
              <a:t>: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республік</a:t>
            </a:r>
            <a:r>
              <a:rPr lang="ru-RU" dirty="0"/>
              <a:t> до </a:t>
            </a:r>
            <a:r>
              <a:rPr lang="ru-RU" dirty="0" err="1"/>
              <a:t>суверенітету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Чорнобильська</a:t>
            </a:r>
            <a:r>
              <a:rPr lang="ru-RU" b="1" dirty="0"/>
              <a:t> катастрофа (26 </a:t>
            </a:r>
            <a:r>
              <a:rPr lang="ru-RU" b="1" dirty="0" err="1"/>
              <a:t>квітня</a:t>
            </a:r>
            <a:r>
              <a:rPr lang="ru-RU" b="1" dirty="0"/>
              <a:t> 1986 року)</a:t>
            </a:r>
            <a:r>
              <a:rPr lang="ru-RU" dirty="0"/>
              <a:t>: криза </a:t>
            </a:r>
            <a:r>
              <a:rPr lang="ru-RU" dirty="0" err="1"/>
              <a:t>довіри</a:t>
            </a:r>
            <a:r>
              <a:rPr lang="ru-RU" dirty="0"/>
              <a:t> до </a:t>
            </a:r>
            <a:r>
              <a:rPr lang="ru-RU" dirty="0" err="1"/>
              <a:t>радянського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7981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Початок </a:t>
            </a:r>
            <a:r>
              <a:rPr lang="ru-RU" b="1" dirty="0" err="1"/>
              <a:t>суверенітетних</a:t>
            </a:r>
            <a:r>
              <a:rPr lang="ru-RU" b="1" dirty="0"/>
              <a:t> </a:t>
            </a:r>
            <a:r>
              <a:rPr lang="ru-RU" b="1" dirty="0" err="1"/>
              <a:t>процесів</a:t>
            </a:r>
            <a:r>
              <a:rPr lang="ru-RU" b="1" dirty="0"/>
              <a:t> в </a:t>
            </a:r>
            <a:r>
              <a:rPr lang="ru-RU" b="1" dirty="0" err="1" smtClean="0"/>
              <a:t>Україні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16 </a:t>
            </a:r>
            <a:r>
              <a:rPr lang="ru-RU" b="1" dirty="0" err="1"/>
              <a:t>липня</a:t>
            </a:r>
            <a:r>
              <a:rPr lang="ru-RU" b="1" dirty="0"/>
              <a:t> 1990 року</a:t>
            </a:r>
            <a:r>
              <a:rPr lang="ru-RU" dirty="0"/>
              <a:t>: </a:t>
            </a:r>
            <a:r>
              <a:rPr lang="ru-RU" dirty="0" err="1"/>
              <a:t>Верховна</a:t>
            </a:r>
            <a:r>
              <a:rPr lang="ru-RU" dirty="0"/>
              <a:t> Рада УРСР </a:t>
            </a:r>
            <a:r>
              <a:rPr lang="ru-RU" dirty="0" err="1"/>
              <a:t>ухвалила</a:t>
            </a:r>
            <a:r>
              <a:rPr lang="ru-RU" dirty="0"/>
              <a:t> </a:t>
            </a:r>
            <a:r>
              <a:rPr lang="ru-RU" b="1" dirty="0" err="1"/>
              <a:t>Декларацію</a:t>
            </a:r>
            <a:r>
              <a:rPr lang="ru-RU" b="1" dirty="0"/>
              <a:t> про </a:t>
            </a:r>
            <a:r>
              <a:rPr lang="ru-RU" b="1" dirty="0" err="1"/>
              <a:t>державний</a:t>
            </a:r>
            <a:r>
              <a:rPr lang="ru-RU" b="1" dirty="0"/>
              <a:t> </a:t>
            </a:r>
            <a:r>
              <a:rPr lang="ru-RU" b="1" dirty="0" err="1"/>
              <a:t>суверенітет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: верховенство </a:t>
            </a:r>
            <a:r>
              <a:rPr lang="ru-RU" dirty="0" err="1"/>
              <a:t>Конституції</a:t>
            </a:r>
            <a:r>
              <a:rPr lang="ru-RU" dirty="0"/>
              <a:t> УРСР над </a:t>
            </a:r>
            <a:r>
              <a:rPr lang="ru-RU" dirty="0" err="1"/>
              <a:t>союзними</a:t>
            </a:r>
            <a:r>
              <a:rPr lang="ru-RU" dirty="0"/>
              <a:t> законами, </a:t>
            </a:r>
            <a:r>
              <a:rPr lang="ru-RU" dirty="0" err="1"/>
              <a:t>прагнення</a:t>
            </a:r>
            <a:r>
              <a:rPr lang="ru-RU" dirty="0"/>
              <a:t> до </a:t>
            </a:r>
            <a:r>
              <a:rPr lang="ru-RU" dirty="0" err="1"/>
              <a:t>нейтралітету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національних</a:t>
            </a:r>
            <a:r>
              <a:rPr lang="ru-RU" dirty="0"/>
              <a:t> </a:t>
            </a:r>
            <a:r>
              <a:rPr lang="ru-RU" dirty="0" err="1"/>
              <a:t>рухів</a:t>
            </a:r>
            <a:r>
              <a:rPr lang="ru-RU" dirty="0"/>
              <a:t>, таких як </a:t>
            </a:r>
            <a:r>
              <a:rPr lang="ru-RU" dirty="0" err="1"/>
              <a:t>Народний</a:t>
            </a:r>
            <a:r>
              <a:rPr lang="ru-RU" dirty="0"/>
              <a:t> Рух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774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Серпневий</a:t>
            </a:r>
            <a:r>
              <a:rPr lang="ru-RU" b="1" dirty="0"/>
              <a:t> путч 1991 </a:t>
            </a:r>
            <a:r>
              <a:rPr lang="ru-RU" b="1" dirty="0" smtClean="0"/>
              <a:t>року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19-21 </a:t>
            </a:r>
            <a:r>
              <a:rPr lang="ru-RU" b="1" dirty="0" err="1"/>
              <a:t>серпня</a:t>
            </a:r>
            <a:r>
              <a:rPr lang="ru-RU" b="1" dirty="0"/>
              <a:t> 1991 року</a:t>
            </a:r>
            <a:r>
              <a:rPr lang="ru-RU" dirty="0"/>
              <a:t>: </a:t>
            </a:r>
            <a:r>
              <a:rPr lang="ru-RU" dirty="0" err="1"/>
              <a:t>спроба</a:t>
            </a:r>
            <a:r>
              <a:rPr lang="ru-RU" dirty="0"/>
              <a:t> державного перевороту в </a:t>
            </a:r>
            <a:r>
              <a:rPr lang="ru-RU" dirty="0" err="1"/>
              <a:t>Москві</a:t>
            </a:r>
            <a:r>
              <a:rPr lang="ru-RU" dirty="0"/>
              <a:t> ГКЧП (Державного </a:t>
            </a:r>
            <a:r>
              <a:rPr lang="ru-RU" dirty="0" err="1"/>
              <a:t>комітету</a:t>
            </a:r>
            <a:r>
              <a:rPr lang="ru-RU" dirty="0"/>
              <a:t> з </a:t>
            </a:r>
            <a:r>
              <a:rPr lang="ru-RU" dirty="0" err="1"/>
              <a:t>надзвичайного</a:t>
            </a:r>
            <a:r>
              <a:rPr lang="ru-RU" dirty="0"/>
              <a:t> стану).</a:t>
            </a:r>
          </a:p>
          <a:p>
            <a:pPr marL="0" indent="0">
              <a:buNone/>
            </a:pP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рішуче</a:t>
            </a:r>
            <a:r>
              <a:rPr lang="ru-RU" dirty="0"/>
              <a:t> засудила путч.</a:t>
            </a:r>
          </a:p>
          <a:p>
            <a:pPr marL="0" indent="0">
              <a:buNone/>
            </a:pPr>
            <a:r>
              <a:rPr lang="ru-RU" b="1" dirty="0"/>
              <a:t>24 </a:t>
            </a:r>
            <a:r>
              <a:rPr lang="ru-RU" b="1" dirty="0" err="1"/>
              <a:t>серпня</a:t>
            </a:r>
            <a:r>
              <a:rPr lang="ru-RU" b="1" dirty="0"/>
              <a:t> 1991 року</a:t>
            </a:r>
            <a:r>
              <a:rPr lang="ru-RU" dirty="0"/>
              <a:t>: </a:t>
            </a:r>
            <a:r>
              <a:rPr lang="ru-RU" dirty="0" err="1"/>
              <a:t>Верховна</a:t>
            </a:r>
            <a:r>
              <a:rPr lang="ru-RU" dirty="0"/>
              <a:t> Рада УРСР </a:t>
            </a:r>
            <a:r>
              <a:rPr lang="ru-RU" dirty="0" err="1"/>
              <a:t>ухвалила</a:t>
            </a:r>
            <a:r>
              <a:rPr lang="ru-RU" dirty="0"/>
              <a:t> </a:t>
            </a:r>
            <a:r>
              <a:rPr lang="ru-RU" b="1" dirty="0"/>
              <a:t>Акт </a:t>
            </a:r>
            <a:r>
              <a:rPr lang="ru-RU" b="1" dirty="0" err="1"/>
              <a:t>проголошення</a:t>
            </a:r>
            <a:r>
              <a:rPr lang="ru-RU" b="1" dirty="0"/>
              <a:t> </a:t>
            </a:r>
            <a:r>
              <a:rPr lang="ru-RU" b="1" dirty="0" err="1"/>
              <a:t>незалежності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679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Акт </a:t>
            </a:r>
            <a:r>
              <a:rPr lang="ru-RU" b="1" dirty="0" err="1"/>
              <a:t>проголошення</a:t>
            </a:r>
            <a:r>
              <a:rPr lang="ru-RU" b="1" dirty="0"/>
              <a:t> </a:t>
            </a:r>
            <a:r>
              <a:rPr lang="ru-RU" b="1" dirty="0" err="1"/>
              <a:t>незалежності</a:t>
            </a:r>
            <a:r>
              <a:rPr lang="ru-RU" b="1" dirty="0"/>
              <a:t>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Текст </a:t>
            </a:r>
            <a:r>
              <a:rPr lang="ru-RU" b="1" dirty="0"/>
              <a:t>документа</a:t>
            </a:r>
            <a:r>
              <a:rPr lang="ru-RU" dirty="0"/>
              <a:t>: </a:t>
            </a:r>
            <a:r>
              <a:rPr lang="ru-RU" dirty="0" err="1"/>
              <a:t>підкреслював</a:t>
            </a:r>
            <a:r>
              <a:rPr lang="ru-RU" dirty="0"/>
              <a:t>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незалежної</a:t>
            </a:r>
            <a:r>
              <a:rPr lang="ru-RU" dirty="0"/>
              <a:t> </a:t>
            </a:r>
            <a:r>
              <a:rPr lang="ru-RU" dirty="0" err="1"/>
              <a:t>демократичної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Ключові</a:t>
            </a:r>
            <a:r>
              <a:rPr lang="ru-RU" b="1" dirty="0"/>
              <a:t> особи</a:t>
            </a:r>
            <a:r>
              <a:rPr lang="ru-RU" dirty="0"/>
              <a:t>: </a:t>
            </a:r>
            <a:r>
              <a:rPr lang="ru-RU" dirty="0" err="1"/>
              <a:t>Леонід</a:t>
            </a:r>
            <a:r>
              <a:rPr lang="ru-RU" dirty="0"/>
              <a:t> Кравчук (голова </a:t>
            </a:r>
            <a:r>
              <a:rPr lang="ru-RU" dirty="0" err="1"/>
              <a:t>Верховної</a:t>
            </a:r>
            <a:r>
              <a:rPr lang="ru-RU" dirty="0"/>
              <a:t> Ради), </a:t>
            </a:r>
            <a:r>
              <a:rPr lang="ru-RU" dirty="0" err="1"/>
              <a:t>автори</a:t>
            </a:r>
            <a:r>
              <a:rPr lang="ru-RU" dirty="0"/>
              <a:t> документа - Левко </a:t>
            </a:r>
            <a:r>
              <a:rPr lang="ru-RU" dirty="0" err="1"/>
              <a:t>Лук'яненко</a:t>
            </a:r>
            <a:r>
              <a:rPr lang="ru-RU" dirty="0"/>
              <a:t>, </a:t>
            </a:r>
            <a:r>
              <a:rPr lang="ru-RU" dirty="0" err="1"/>
              <a:t>В'ячеслав</a:t>
            </a:r>
            <a:r>
              <a:rPr lang="ru-RU" dirty="0"/>
              <a:t> </a:t>
            </a:r>
            <a:r>
              <a:rPr lang="ru-RU" dirty="0" err="1"/>
              <a:t>Чорновіл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 err="1"/>
              <a:t>Значення</a:t>
            </a:r>
            <a:r>
              <a:rPr lang="ru-RU" dirty="0"/>
              <a:t>: де-факто </a:t>
            </a:r>
            <a:r>
              <a:rPr lang="ru-RU" dirty="0" err="1"/>
              <a:t>вихід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складу СРСР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52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Всеукраїнський</a:t>
            </a:r>
            <a:r>
              <a:rPr lang="ru-RU" b="1" dirty="0"/>
              <a:t> референдум (1 </a:t>
            </a:r>
            <a:r>
              <a:rPr lang="ru-RU" b="1" dirty="0" err="1"/>
              <a:t>грудня</a:t>
            </a:r>
            <a:r>
              <a:rPr lang="ru-RU" b="1" dirty="0"/>
              <a:t> 1991 року</a:t>
            </a:r>
            <a:r>
              <a:rPr lang="ru-RU" b="1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 smtClean="0"/>
              <a:t>Питання</a:t>
            </a:r>
            <a:r>
              <a:rPr lang="ru-RU" dirty="0"/>
              <a:t>: </a:t>
            </a:r>
            <a:r>
              <a:rPr lang="ru-RU" dirty="0" err="1"/>
              <a:t>підтримка</a:t>
            </a:r>
            <a:r>
              <a:rPr lang="ru-RU" dirty="0"/>
              <a:t> Акта </a:t>
            </a:r>
            <a:r>
              <a:rPr lang="ru-RU" dirty="0" err="1"/>
              <a:t>проголошення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b="1" dirty="0" err="1"/>
              <a:t>Результати</a:t>
            </a:r>
            <a:r>
              <a:rPr lang="ru-RU" dirty="0"/>
              <a:t>: 90,32% </a:t>
            </a:r>
            <a:r>
              <a:rPr lang="ru-RU" dirty="0" err="1"/>
              <a:t>виборців</a:t>
            </a:r>
            <a:r>
              <a:rPr lang="ru-RU" dirty="0"/>
              <a:t> </a:t>
            </a:r>
            <a:r>
              <a:rPr lang="ru-RU" dirty="0" err="1"/>
              <a:t>підтримали</a:t>
            </a:r>
            <a:r>
              <a:rPr lang="ru-RU" dirty="0"/>
              <a:t> </a:t>
            </a:r>
            <a:r>
              <a:rPr lang="ru-RU" dirty="0" err="1"/>
              <a:t>незалежність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Явка: </a:t>
            </a:r>
            <a:r>
              <a:rPr lang="ru-RU" dirty="0" err="1"/>
              <a:t>понад</a:t>
            </a:r>
            <a:r>
              <a:rPr lang="ru-RU" dirty="0"/>
              <a:t> 84%.</a:t>
            </a:r>
          </a:p>
          <a:p>
            <a:pPr marL="0" indent="0">
              <a:buNone/>
            </a:pPr>
            <a:r>
              <a:rPr lang="ru-RU" dirty="0" err="1"/>
              <a:t>Наслідок</a:t>
            </a:r>
            <a:r>
              <a:rPr lang="ru-RU" dirty="0"/>
              <a:t>: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легітимності</a:t>
            </a:r>
            <a:r>
              <a:rPr lang="ru-RU" dirty="0"/>
              <a:t> </a:t>
            </a:r>
            <a:r>
              <a:rPr lang="ru-RU" dirty="0" err="1"/>
              <a:t>незалежності</a:t>
            </a:r>
            <a:r>
              <a:rPr lang="ru-RU" dirty="0"/>
              <a:t> на </a:t>
            </a:r>
            <a:r>
              <a:rPr lang="ru-RU" dirty="0" err="1"/>
              <a:t>міжнародній</a:t>
            </a:r>
            <a:r>
              <a:rPr lang="ru-RU" dirty="0"/>
              <a:t> </a:t>
            </a:r>
            <a:r>
              <a:rPr lang="ru-RU" dirty="0" err="1"/>
              <a:t>арені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892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/>
              <a:t>Вибори</a:t>
            </a:r>
            <a:r>
              <a:rPr lang="ru-RU" b="1" dirty="0"/>
              <a:t> </a:t>
            </a:r>
            <a:r>
              <a:rPr lang="ru-RU" b="1" dirty="0" err="1"/>
              <a:t>першого</a:t>
            </a:r>
            <a:r>
              <a:rPr lang="ru-RU" b="1" dirty="0"/>
              <a:t> Президента </a:t>
            </a:r>
            <a:r>
              <a:rPr lang="ru-RU" b="1" dirty="0" err="1" smtClean="0"/>
              <a:t>України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/>
              <a:t>1 </a:t>
            </a:r>
            <a:r>
              <a:rPr lang="ru-RU" b="1" dirty="0" err="1"/>
              <a:t>грудня</a:t>
            </a:r>
            <a:r>
              <a:rPr lang="ru-RU" b="1" dirty="0"/>
              <a:t> 1991 року</a:t>
            </a:r>
            <a:r>
              <a:rPr lang="ru-RU" dirty="0"/>
              <a:t>: </a:t>
            </a:r>
            <a:r>
              <a:rPr lang="ru-RU" dirty="0" err="1"/>
              <a:t>одночасно</a:t>
            </a:r>
            <a:r>
              <a:rPr lang="ru-RU" dirty="0"/>
              <a:t> з референдумом </a:t>
            </a:r>
            <a:r>
              <a:rPr lang="ru-RU" dirty="0" err="1"/>
              <a:t>пройшли</a:t>
            </a:r>
            <a:r>
              <a:rPr lang="ru-RU" dirty="0"/>
              <a:t> </a:t>
            </a:r>
            <a:r>
              <a:rPr lang="ru-RU" dirty="0" err="1"/>
              <a:t>вибори</a:t>
            </a:r>
            <a:r>
              <a:rPr lang="ru-RU" dirty="0"/>
              <a:t> Президента.</a:t>
            </a:r>
          </a:p>
          <a:p>
            <a:pPr marL="0" indent="0">
              <a:buNone/>
            </a:pPr>
            <a:r>
              <a:rPr lang="ru-RU" b="1" dirty="0" err="1"/>
              <a:t>Леонід</a:t>
            </a:r>
            <a:r>
              <a:rPr lang="ru-RU" b="1" dirty="0"/>
              <a:t> Кравчук</a:t>
            </a:r>
            <a:r>
              <a:rPr lang="ru-RU" dirty="0"/>
              <a:t>: перший Президент </a:t>
            </a:r>
            <a:r>
              <a:rPr lang="ru-RU" dirty="0" err="1"/>
              <a:t>незалежної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(61,59% </a:t>
            </a:r>
            <a:r>
              <a:rPr lang="ru-RU" dirty="0" err="1"/>
              <a:t>голосів</a:t>
            </a:r>
            <a:r>
              <a:rPr lang="ru-RU" dirty="0"/>
              <a:t>).</a:t>
            </a:r>
          </a:p>
          <a:p>
            <a:pPr marL="0" indent="0">
              <a:buNone/>
            </a:pPr>
            <a:r>
              <a:rPr lang="ru-RU" dirty="0" err="1"/>
              <a:t>Стратегія</a:t>
            </a:r>
            <a:r>
              <a:rPr lang="ru-RU" dirty="0"/>
              <a:t>: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незалежної</a:t>
            </a:r>
            <a:r>
              <a:rPr lang="ru-RU" dirty="0"/>
              <a:t>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09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1644</Words>
  <Application>Microsoft Office PowerPoint</Application>
  <PresentationFormat>Экран (4:3)</PresentationFormat>
  <Paragraphs>166</Paragraphs>
  <Slides>37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37</vt:i4>
      </vt:variant>
    </vt:vector>
  </HeadingPairs>
  <TitlesOfParts>
    <vt:vector size="38" baseType="lpstr">
      <vt:lpstr>Тема Office</vt:lpstr>
      <vt:lpstr>Розвиток незалежної України</vt:lpstr>
      <vt:lpstr>план</vt:lpstr>
      <vt:lpstr>1. Розпад СРСР, проголошення незалежності України. </vt:lpstr>
      <vt:lpstr>Передумови розпаду СРСР</vt:lpstr>
      <vt:lpstr>Початок суверенітетних процесів в Україні</vt:lpstr>
      <vt:lpstr>Серпневий путч 1991 року</vt:lpstr>
      <vt:lpstr>Акт проголошення незалежності України</vt:lpstr>
      <vt:lpstr>Всеукраїнський референдум (1 грудня 1991 року)</vt:lpstr>
      <vt:lpstr>Вибори першого Президента України</vt:lpstr>
      <vt:lpstr>Біловезькі угоди</vt:lpstr>
      <vt:lpstr>Визнання України міжнародною спільнотою</vt:lpstr>
      <vt:lpstr>Висновки</vt:lpstr>
      <vt:lpstr>2. Державотворчі процеси в Україні (1991–2015 рр.). </vt:lpstr>
      <vt:lpstr>Прийняття Конституції України</vt:lpstr>
      <vt:lpstr> Економічні реформи 1990-х</vt:lpstr>
      <vt:lpstr>Законодавче закріплення державності</vt:lpstr>
      <vt:lpstr>Геополітичні виклики (2000-ні)</vt:lpstr>
      <vt:lpstr>Помаранчева революція (2004 рік)</vt:lpstr>
      <vt:lpstr>Євроінтеграційні процеси</vt:lpstr>
      <vt:lpstr>Виклики 2010-х років</vt:lpstr>
      <vt:lpstr>Революція Гідності (2013-2014 рр.)</vt:lpstr>
      <vt:lpstr>Анексія Криму. Війна на Донбасі</vt:lpstr>
      <vt:lpstr>Президентство Петра Порошенка</vt:lpstr>
      <vt:lpstr>Висновки</vt:lpstr>
      <vt:lpstr>3. Помаранчева революція. </vt:lpstr>
      <vt:lpstr>Передумови Помаранчевої революції</vt:lpstr>
      <vt:lpstr>Перебіг подій</vt:lpstr>
      <vt:lpstr>Основні діячі Помаранчевої революції</vt:lpstr>
      <vt:lpstr>Ключові дати та рішення</vt:lpstr>
      <vt:lpstr>Наслідки Помаранчевої революції</vt:lpstr>
      <vt:lpstr>4. Революція Гідності. </vt:lpstr>
      <vt:lpstr>Передумови Революції Гідності</vt:lpstr>
      <vt:lpstr>Початок протестів</vt:lpstr>
      <vt:lpstr>Ключові події Революції Гідності</vt:lpstr>
      <vt:lpstr>Основні діячі Революції Гідності</vt:lpstr>
      <vt:lpstr>Результати та наслідки Революції Гідності</vt:lpstr>
      <vt:lpstr>Висновки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Розвиток незалежної України</dc:title>
  <dc:creator>Пользователь</dc:creator>
  <cp:lastModifiedBy>Пользователь</cp:lastModifiedBy>
  <cp:revision>8</cp:revision>
  <dcterms:created xsi:type="dcterms:W3CDTF">2024-12-11T13:21:00Z</dcterms:created>
  <dcterms:modified xsi:type="dcterms:W3CDTF">2024-12-11T15:48:32Z</dcterms:modified>
</cp:coreProperties>
</file>