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65"/>
  </p:notesMasterIdLst>
  <p:sldIdLst>
    <p:sldId id="366" r:id="rId2"/>
    <p:sldId id="306" r:id="rId3"/>
    <p:sldId id="307" r:id="rId4"/>
    <p:sldId id="258" r:id="rId5"/>
    <p:sldId id="358" r:id="rId6"/>
    <p:sldId id="365" r:id="rId7"/>
    <p:sldId id="339" r:id="rId8"/>
    <p:sldId id="330" r:id="rId9"/>
    <p:sldId id="356" r:id="rId10"/>
    <p:sldId id="326" r:id="rId11"/>
    <p:sldId id="357" r:id="rId12"/>
    <p:sldId id="257" r:id="rId13"/>
    <p:sldId id="308" r:id="rId14"/>
    <p:sldId id="313" r:id="rId15"/>
    <p:sldId id="325" r:id="rId16"/>
    <p:sldId id="341" r:id="rId17"/>
    <p:sldId id="343" r:id="rId18"/>
    <p:sldId id="340" r:id="rId19"/>
    <p:sldId id="370" r:id="rId20"/>
    <p:sldId id="310" r:id="rId21"/>
    <p:sldId id="305" r:id="rId22"/>
    <p:sldId id="311" r:id="rId23"/>
    <p:sldId id="369" r:id="rId24"/>
    <p:sldId id="342" r:id="rId25"/>
    <p:sldId id="309" r:id="rId26"/>
    <p:sldId id="327" r:id="rId27"/>
    <p:sldId id="363" r:id="rId28"/>
    <p:sldId id="367" r:id="rId29"/>
    <p:sldId id="359" r:id="rId30"/>
    <p:sldId id="338" r:id="rId31"/>
    <p:sldId id="360" r:id="rId32"/>
    <p:sldId id="328" r:id="rId33"/>
    <p:sldId id="329" r:id="rId34"/>
    <p:sldId id="332" r:id="rId35"/>
    <p:sldId id="333" r:id="rId36"/>
    <p:sldId id="334" r:id="rId37"/>
    <p:sldId id="335" r:id="rId38"/>
    <p:sldId id="336" r:id="rId39"/>
    <p:sldId id="337" r:id="rId40"/>
    <p:sldId id="344" r:id="rId41"/>
    <p:sldId id="316" r:id="rId42"/>
    <p:sldId id="317" r:id="rId43"/>
    <p:sldId id="348" r:id="rId44"/>
    <p:sldId id="318" r:id="rId45"/>
    <p:sldId id="319" r:id="rId46"/>
    <p:sldId id="320" r:id="rId47"/>
    <p:sldId id="361" r:id="rId48"/>
    <p:sldId id="321" r:id="rId49"/>
    <p:sldId id="324" r:id="rId50"/>
    <p:sldId id="349" r:id="rId51"/>
    <p:sldId id="350" r:id="rId52"/>
    <p:sldId id="345" r:id="rId53"/>
    <p:sldId id="322" r:id="rId54"/>
    <p:sldId id="351" r:id="rId55"/>
    <p:sldId id="352" r:id="rId56"/>
    <p:sldId id="353" r:id="rId57"/>
    <p:sldId id="354" r:id="rId58"/>
    <p:sldId id="355" r:id="rId59"/>
    <p:sldId id="323" r:id="rId60"/>
    <p:sldId id="368" r:id="rId61"/>
    <p:sldId id="346" r:id="rId62"/>
    <p:sldId id="347" r:id="rId63"/>
    <p:sldId id="364" r:id="rId6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0" autoAdjust="0"/>
  </p:normalViewPr>
  <p:slideViewPr>
    <p:cSldViewPr>
      <p:cViewPr>
        <p:scale>
          <a:sx n="90" d="100"/>
          <a:sy n="90" d="100"/>
        </p:scale>
        <p:origin x="12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25.09.2024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55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10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86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1. Класифікація безготівкових розрахунків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17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48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888-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insider.com/uk/dictionary/%D0%B5%D0%BB%D0%B5%D0%BA%D1%82%D1%80%D0%BE%D0%BD%D0%BD%D0%B8%D0%B9-%D0%BF%D0%BB%D0%B0%D1%82%D1%96%D0%B6%D0%BD%D0%B8%D0%B9-%D0%B7%D0%B0%D1%81%D1%96%D0%B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68F98-5E5C-1282-B71D-05B3D8ED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Організація безготівкових розрахунків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528B5F-1AEA-B227-61D3-18EFD1744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1344"/>
            <a:ext cx="7239000" cy="3943399"/>
          </a:xfrm>
        </p:spPr>
      </p:pic>
    </p:spTree>
    <p:extLst>
      <p:ext uri="{BB962C8B-B14F-4D97-AF65-F5344CB8AC3E}">
        <p14:creationId xmlns:p14="http://schemas.microsoft.com/office/powerpoint/2010/main" val="54800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br>
              <a:rPr lang="en-US" sz="1800" dirty="0"/>
            </a:br>
            <a:br>
              <a:rPr lang="en-US" sz="1800" dirty="0"/>
            </a:br>
            <a:br>
              <a:rPr lang="ru-RU" sz="1800" dirty="0"/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ЗАКОН УКРАЇНИ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платіжні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 Документ 1591-IX,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чинний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поточна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01.02.2023,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підстава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2888-IX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105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err="1"/>
              <a:t>Стаття</a:t>
            </a:r>
            <a:r>
              <a:rPr lang="ru-RU" sz="2400" b="1" dirty="0"/>
              <a:t> 3</a:t>
            </a:r>
            <a:r>
              <a:rPr lang="ru-RU" sz="2400" dirty="0"/>
              <a:t>. </a:t>
            </a:r>
            <a:r>
              <a:rPr lang="ru-RU" sz="2400" dirty="0" err="1"/>
              <a:t>Грошові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endParaRPr lang="ru-RU" sz="2400" dirty="0"/>
          </a:p>
          <a:p>
            <a:pPr algn="just">
              <a:buNone/>
            </a:pPr>
            <a:r>
              <a:rPr lang="ru-RU" sz="2400" dirty="0"/>
              <a:t>1. </a:t>
            </a:r>
            <a:r>
              <a:rPr lang="ru-RU" sz="2400" dirty="0" err="1"/>
              <a:t>Грошові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у </a:t>
            </a:r>
            <a:r>
              <a:rPr lang="ru-RU" sz="2400" dirty="0" err="1"/>
              <a:t>готівковій</a:t>
            </a:r>
            <a:r>
              <a:rPr lang="ru-RU" sz="2400" dirty="0"/>
              <a:t> (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грошових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) та </a:t>
            </a:r>
            <a:r>
              <a:rPr lang="ru-RU" sz="2400" dirty="0" err="1"/>
              <a:t>безготівковій</a:t>
            </a:r>
            <a:r>
              <a:rPr lang="ru-RU" sz="2400" dirty="0"/>
              <a:t> (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записів</a:t>
            </a:r>
            <a:r>
              <a:rPr lang="ru-RU" sz="2400" dirty="0"/>
              <a:t> на </a:t>
            </a:r>
            <a:r>
              <a:rPr lang="ru-RU" sz="2400" dirty="0" err="1"/>
              <a:t>рахунках</a:t>
            </a:r>
            <a:r>
              <a:rPr lang="ru-RU" sz="2400" dirty="0"/>
              <a:t>) формах.</a:t>
            </a:r>
          </a:p>
          <a:p>
            <a:pPr algn="just">
              <a:buNone/>
            </a:pPr>
            <a:r>
              <a:rPr lang="ru-RU" sz="2400" dirty="0"/>
              <a:t>2. </a:t>
            </a:r>
            <a:r>
              <a:rPr lang="ru-RU" sz="2400" dirty="0" err="1"/>
              <a:t>Грошові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для </a:t>
            </a:r>
            <a:r>
              <a:rPr lang="ru-RU" sz="2400" dirty="0" err="1"/>
              <a:t>цілей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Закону </a:t>
            </a:r>
            <a:r>
              <a:rPr lang="ru-RU" sz="2400" dirty="0" err="1"/>
              <a:t>включають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електронні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та </a:t>
            </a:r>
            <a:r>
              <a:rPr lang="ru-RU" sz="2400" dirty="0" err="1"/>
              <a:t>цифрові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у </a:t>
            </a:r>
            <a:r>
              <a:rPr lang="ru-RU" sz="2400" dirty="0" err="1"/>
              <a:t>випадках</a:t>
            </a:r>
            <a:r>
              <a:rPr lang="ru-RU" sz="2400" dirty="0"/>
              <a:t>, </a:t>
            </a:r>
            <a:r>
              <a:rPr lang="ru-RU" sz="2400" dirty="0" err="1"/>
              <a:t>передбачених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Законом.</a:t>
            </a:r>
          </a:p>
          <a:p>
            <a:pPr algn="just">
              <a:buNone/>
            </a:pPr>
            <a:r>
              <a:rPr lang="ru-RU" sz="2400" dirty="0" err="1"/>
              <a:t>Електронні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та </a:t>
            </a:r>
            <a:r>
              <a:rPr lang="ru-RU" sz="2400" dirty="0" err="1"/>
              <a:t>цифрові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безготівковій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C8FF76-C96E-9710-0A06-64A9D024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187736"/>
          </a:xfrm>
        </p:spPr>
        <p:txBody>
          <a:bodyPr/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 зі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 Закону України "Про банки і банківську діяльність" використовується поняття «розрахункові банківські операції», під яким розуміють «рух грошей на банківських рахунках, здійснюваний згідно з розпорядженням клієнтів або в результаті дій, які в рамках закону призвели до зміни права власності на активи» [Закон України "Про банки і банківську діяльність ]. 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539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Безготівкові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перерахування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отримувачів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перерахування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надавачами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унесених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платниками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готівкою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отримувачів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безготівкові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національній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2022 року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1000101" y="1142984"/>
            <a:ext cx="61436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Основні принципи організації безготівкових розрахунків є наступними:</a:t>
            </a:r>
          </a:p>
          <a:p>
            <a:pPr marL="457200" indent="-457200" algn="just">
              <a:buAutoNum type="arabicParenR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банківські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клієнтам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переказу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платежі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розпорядженням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порядку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черговості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в межах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uk-UA" sz="2400" dirty="0"/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/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642918"/>
            <a:ext cx="7143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свободу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безготівкових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банк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посередником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платежах;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момент платежу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максимально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зближений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боргового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400" dirty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безготівкових</a:t>
            </a:r>
            <a:r>
              <a:rPr lang="ru-RU" b="1" dirty="0"/>
              <a:t> </a:t>
            </a:r>
            <a:r>
              <a:rPr lang="ru-RU" b="1" dirty="0" err="1"/>
              <a:t>розрахунків</a:t>
            </a:r>
            <a:r>
              <a:rPr lang="ru-RU" b="1" dirty="0"/>
              <a:t> </a:t>
            </a:r>
            <a:r>
              <a:rPr lang="ru-RU" b="1" dirty="0" err="1"/>
              <a:t>доповнюються</a:t>
            </a:r>
            <a:r>
              <a:rPr lang="ru-RU" b="1" dirty="0"/>
              <a:t> низкою </a:t>
            </a:r>
            <a:r>
              <a:rPr lang="ru-RU" b="1" dirty="0" err="1"/>
              <a:t>вимог</a:t>
            </a:r>
            <a:r>
              <a:rPr lang="ru-RU" b="1" dirty="0"/>
              <a:t>: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обороті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списуються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розпорядженням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безперечного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безакцептного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банком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допускаються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поступки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боргу;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обов’язковому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банку,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готівки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159AC-CF60-6315-0F77-3796964D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/>
              <a:t>Переваги безготівкових розрахунків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D68F4-8877-00C0-AFEA-6CC57F10F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 прозорості фінансово-господарської діяльності підприємства та легкість державного фінансового контролю;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економія на емісії готівки, що зменшує витрати на обслуговування грошового обігу;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захист від підробки грошових знаків;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висока оперативність проведення платіжних операцій;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 збільшення доходів банківської установи за рахунок комісійних;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незалежність здійснення безготівкових операцій від країни;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скорочення тіньових операцій, що в цілому позитивно впливатиме  на доходи державного бюджету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260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6F957A-8DF0-3776-0321-3260F0FF2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764704"/>
            <a:ext cx="7632848" cy="4863672"/>
          </a:xfrm>
        </p:spPr>
      </p:pic>
    </p:spTree>
    <p:extLst>
      <p:ext uri="{BB962C8B-B14F-4D97-AF65-F5344CB8AC3E}">
        <p14:creationId xmlns:p14="http://schemas.microsoft.com/office/powerpoint/2010/main" val="291218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ABE76E-38B1-552B-A1F5-1A455EB4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4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 поширеними ознаками безготівкових розрахунків, яку виділяє переважна більшість науковців [А. М.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Поддерьогін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Г.Г.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Кірейцев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 Демчук, І.  Довгань ], є такі: 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місцем здійснення платежу (міські, міжміські та міжнародні);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сферою (міжгосподарські, міжбанківські та міжнародні); 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забезпеченням (забезпечені і незабезпечені). Додатково І. Демчук та О. Довгань  до цієї класифікаційної групи відносять депоновані безготівкові розрахунки;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операціями, що обслуговуються (товарні і нетоварні). Товарні операції передбачають розрахунки за конкретний товар, роботу, послугу, продукцію Нетоварні – розрахунки за фінансовими зобов’язаннями. Деякі вчені до цієї групи додатково включають розрахунки за послуги, хоча вважаємо за доцільне їх включити до товарних операцій;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способом реалізації угод: прямі розрахунки (здійснюються без залучення посередників) та непрямі розрахунки (або транзитні, що передбачають участь посередників);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формами (документарні та недокументарні операції);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платіжними інструментами (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платіжні інструкції; електронні гроші; платіжні (емісійні) інструменти; документарні інструменти).</a:t>
            </a:r>
            <a:endParaRPr lang="uk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927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01B72-4E77-A2C8-8938-CA4308F9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78B61-E68F-BA66-D73E-824B343D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258346-621B-1A1A-71B1-5C1BA8EF8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23837"/>
            <a:ext cx="8005762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2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4032448"/>
          </a:xfrm>
        </p:spPr>
        <p:txBody>
          <a:bodyPr/>
          <a:lstStyle/>
          <a:p>
            <a:pPr marL="0" lvl="0" indent="360000" algn="ctr">
              <a:buNone/>
            </a:pPr>
            <a:r>
              <a:rPr lang="uk-UA" u="sng" dirty="0"/>
              <a:t>Питання лекції</a:t>
            </a:r>
            <a:r>
              <a:rPr lang="uk-UA" dirty="0"/>
              <a:t>:</a:t>
            </a:r>
          </a:p>
          <a:p>
            <a:pPr marL="514350" indent="-514350" algn="just">
              <a:buAutoNum type="arabicPeriod"/>
            </a:pPr>
            <a:r>
              <a:rPr lang="uk-UA" b="1" dirty="0"/>
              <a:t>Сутність розрахункових відносин. Принципи організації та класифікація безготівкових розрахунків в Україні</a:t>
            </a:r>
          </a:p>
          <a:p>
            <a:pPr marL="514350" indent="-514350" algn="just">
              <a:buAutoNum type="arabicPeriod"/>
            </a:pPr>
            <a:r>
              <a:rPr lang="uk-UA" b="1" dirty="0"/>
              <a:t>Види банківських рахунків</a:t>
            </a:r>
          </a:p>
          <a:p>
            <a:pPr marL="514350" indent="-514350" algn="just">
              <a:buAutoNum type="arabicPeriod"/>
            </a:pPr>
            <a:r>
              <a:rPr lang="uk-UA" b="1" dirty="0"/>
              <a:t>Характеристика окремих форм безготівкових розрахунків в Україні та світі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2864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	2. </a:t>
            </a:r>
            <a:r>
              <a:rPr lang="uk-UA" sz="2800" b="1" dirty="0"/>
              <a:t>Види банківських рахунків</a:t>
            </a:r>
          </a:p>
          <a:p>
            <a:pPr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		Форма безготівкових розрахунків – це регламентований державою документообіг розрахункових документів певної форми при здійсненні платежів між суб’єктами господарювання.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		Передумовою існування різних форм розрахунків є можливість відкриття та ведення операцій за рахунками юридичних і фізичних осіб в установах банків.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85794"/>
            <a:ext cx="70009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Поточні рахунки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відкриваються підприємствам усіх видів та форм власності, а також їх відокремленим підрозділам для зберігання грошових коштів та здійснення усіх видів банківських операцій відповідно до чинного законодавства України.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Бюджетні рахунки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відкриваються підприємствам (їх відокремленим підрозділам), яким виділяються кошти за рахунок державного або місцевого бюджету для цільового їх використання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Кредитні рахунки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відкриваються на договірній основі як юридичним, так і фізичним особам в будь-якій установі банку, яка має право видавати кредити з дотриманням вимог чинного законодавства. </a:t>
            </a:r>
          </a:p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Депозитні рахунки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підприємствам та їх відокремленим підрозділам відкриваються на підставі укладеного депозитного договору між власником рахунку та установою банку на визначений у договорі строк.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FDD25B-02AC-D229-E21F-40A1BE1C7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836712"/>
            <a:ext cx="7344815" cy="5619651"/>
          </a:xfrm>
        </p:spPr>
      </p:pic>
    </p:spTree>
    <p:extLst>
      <p:ext uri="{BB962C8B-B14F-4D97-AF65-F5344CB8AC3E}">
        <p14:creationId xmlns:p14="http://schemas.microsoft.com/office/powerpoint/2010/main" val="2162662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755E38-7908-85C9-47D4-4359C6C5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uk-UA" b="1" dirty="0"/>
              <a:t>3. Характеристика окремих форм безготівкових розрахунків в </a:t>
            </a:r>
            <a:r>
              <a:rPr lang="uk-UA" b="1" dirty="0" err="1"/>
              <a:t>Україн</a:t>
            </a:r>
            <a:r>
              <a:rPr lang="uk-UA" b="1" dirty="0"/>
              <a:t> та світі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612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6EC698-534D-AE0D-2998-6E216391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402263"/>
            <a:ext cx="6867525" cy="57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3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Платіжна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розпорядження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ініціатора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надавачу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Платіжна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переказ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зняття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правовідносин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платником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отримувачем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Ініціатор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особа, яка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підставах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ініціює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особа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відповідну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 т. ч.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ініціаторів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отримувач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стягувач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обтяжувач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Надавач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банк,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стягувача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Надавачами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банки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небанківські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надавачі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(п. 6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№ 163).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1C8E44-A4D1-B0EF-0897-D5DF00BF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pPr algn="just"/>
            <a:r>
              <a:rPr lang="uk-UA" sz="2400" b="1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Кредитовий переказ</a:t>
            </a:r>
            <a:r>
              <a:rPr lang="uk-UA" sz="24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платіжна операція з рахунку платника на підставі платіжної інструкції, наданої платником або надавачем послуг з ініціювання платіжних операцій, за умови отримання згоди платника на виконання платіжної операції, наданої надавачу платіжних послуг платника.</a:t>
            </a:r>
          </a:p>
          <a:p>
            <a:pPr algn="just"/>
            <a:r>
              <a:rPr lang="uk-UA" sz="2400" b="1" i="0" dirty="0">
                <a:solidFill>
                  <a:srgbClr val="293A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Дебетовий переказ </a:t>
            </a:r>
            <a:r>
              <a:rPr lang="uk-UA" sz="2400" b="0" i="0" dirty="0">
                <a:solidFill>
                  <a:srgbClr val="293A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платіжна операція, переказ коштів з рахунку платника на рахунок отримувача на підставі/відповідно до наданої отримувачем платіжної інструкції, за умови отримання згоди платника на виконання платіжної операції, наданої ним отримувачу, надавачу платіжних послуг отримувача або надавачу платіжних послуг платника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00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3DBCF2-FFA4-140E-231C-DE431DB5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платіжні засоби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інструментом доступу до рахунку, який використовується для ініціювання переказу коштів з рахунка платника або з відповідного рахунку банку, зокрема для оплати вартості товарів і послуг. При цьому, ініціювання переказу за допомогою електронних платіжних засобів має оформлятися відповідними документами за операціями із застосуванням електронних платіжних засобів (квитанція платіжного термінала</a:t>
            </a:r>
            <a:r>
              <a:rPr lang="uk-UA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b="1" i="0" u="none" strike="noStrike">
                <a:solidFill>
                  <a:srgbClr val="555555"/>
                </a:solidFill>
                <a:effectLst/>
                <a:latin typeface="system-ui"/>
                <a:hlinkClick r:id="rId2"/>
              </a:rPr>
              <a:t> </a:t>
            </a:r>
          </a:p>
          <a:p>
            <a:pPr algn="just"/>
            <a:r>
              <a:rPr lang="uk-UA" b="1" i="0" u="none" strike="noStrike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Електронний </a:t>
            </a:r>
            <a:r>
              <a:rPr lang="uk-UA" b="1" i="0" u="none" strike="noStrike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платіжний засіб</a:t>
            </a:r>
            <a:r>
              <a:rPr lang="uk-UA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платіжна картка, мобільний платіжний інструмент, інший платіжний інструмент, що виконує функцію засобу ідентифікації, за допомогою якого держатель цього інструменту здійснює платіжні операції з рахунку платника або Банку, а також інші Операції, установлені Договором.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4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D37A1A-A54A-2B30-9704-C2F305F46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628800"/>
            <a:ext cx="6696744" cy="3554527"/>
          </a:xfrm>
        </p:spPr>
      </p:pic>
    </p:spTree>
    <p:extLst>
      <p:ext uri="{BB962C8B-B14F-4D97-AF65-F5344CB8AC3E}">
        <p14:creationId xmlns:p14="http://schemas.microsoft.com/office/powerpoint/2010/main" val="153681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928670"/>
            <a:ext cx="692948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Сутність розрахункових відносин. Принципи організації та класифікація безготівкових розрахунків в Україні</a:t>
            </a:r>
          </a:p>
          <a:p>
            <a:pPr algn="just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представляють собою відносини, що виникають між підприємствами і організаціями в процесі реалізації, розподілу та перерозподілу суспільного продукту на підставі здійснення статутної діяльності. Розрахунки базуються на переміщенні товарів у відповідності до укладених договорів.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239000" cy="48463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Платіжна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оформлена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платником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електронній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паперовій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повинна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обов'язкові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1) дату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номер;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унікальний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ідентифікатор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код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номер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4) суму цифрами та словами;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платежу;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унікальний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ідентифікатор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код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номер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оформленої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паперовій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руки/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згодою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CEA364-DA89-4E9E-2283-AF6CCA638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620688"/>
            <a:ext cx="5616624" cy="5835675"/>
          </a:xfrm>
        </p:spPr>
      </p:pic>
    </p:spTree>
    <p:extLst>
      <p:ext uri="{BB962C8B-B14F-4D97-AF65-F5344CB8AC3E}">
        <p14:creationId xmlns:p14="http://schemas.microsoft.com/office/powerpoint/2010/main" val="661724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714356"/>
            <a:ext cx="6929486" cy="538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інструкцій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ініціатор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оформлює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державною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електронній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паперовій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Форму, порядок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дистанційної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ініціювання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користувачем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банком;</a:t>
            </a:r>
          </a:p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реквізитами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передбаченими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пунктах 37 та 40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№ 163.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Ініціатор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заповнювати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латинськими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літерами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банку (п. 9, 10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№ 163).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43008"/>
          </a:xfrm>
        </p:spPr>
        <p:txBody>
          <a:bodyPr>
            <a:normAutofit/>
          </a:bodyPr>
          <a:lstStyle/>
          <a:p>
            <a:pPr algn="ctr"/>
            <a:r>
              <a:rPr lang="ru-RU" sz="2200" dirty="0" err="1"/>
              <a:t>Виконання</a:t>
            </a:r>
            <a:r>
              <a:rPr lang="ru-RU" sz="2200" dirty="0"/>
              <a:t> банком </a:t>
            </a:r>
            <a:r>
              <a:rPr lang="ru-RU" sz="2200" dirty="0" err="1"/>
              <a:t>платіжної</a:t>
            </a:r>
            <a:r>
              <a:rPr lang="ru-RU" sz="2200" dirty="0"/>
              <a:t> </a:t>
            </a:r>
            <a:r>
              <a:rPr lang="ru-RU" sz="2200" dirty="0" err="1"/>
              <a:t>інструкції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законом),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винятково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стягувача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кредиту,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(п. 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№ 163).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Надавач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відмовити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установлених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супровідних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супровідних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подано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ініціатором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ініціатора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зазначенням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Ініціатор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відкликати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того,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спишуть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валютування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Відкликати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Відповідальність: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банком,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договору (п. 35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163).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користувачами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неналежне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умов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укладених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(п. 36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163).</a:t>
            </a: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Надавач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зараховує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платіжною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зазначеної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підпункті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підпункті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 пункту 22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Надавач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невідповідності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номера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строк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з'ясування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надавачем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зарахувати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з'ясування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Надавач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платіжній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оформленій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ініціатором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паперовій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заповнює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"Дата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"Дата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власноручним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підписом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уповноваженого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проставляє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відмітку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Вечірня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надійшла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операційного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часу;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зворотному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напис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про причину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обов'язковим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 норму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виконано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/та пункт нормативно-правового акта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банку,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порушено] та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зазначає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дату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засвідчується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власноручним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підписом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уповноваженого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платіжній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ініціатора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часткового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стягувача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номера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надавача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реорганізацією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надавачем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). На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зворотному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платіжної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виправлень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 пункт 27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вносяться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підстава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унесення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засвідчується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власноручним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підписом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уповноваженого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76774"/>
          </a:xfrm>
        </p:spPr>
        <p:txBody>
          <a:bodyPr/>
          <a:lstStyle/>
          <a:p>
            <a:pPr algn="just"/>
            <a:r>
              <a:rPr lang="ru-RU" dirty="0" err="1"/>
              <a:t>Платник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зазначати</a:t>
            </a:r>
            <a:r>
              <a:rPr lang="ru-RU" dirty="0"/>
              <a:t> в </a:t>
            </a:r>
            <a:r>
              <a:rPr lang="ru-RU" dirty="0" err="1"/>
              <a:t>платіжній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дату </a:t>
            </a:r>
            <a:r>
              <a:rPr lang="ru-RU" dirty="0" err="1"/>
              <a:t>валютування</a:t>
            </a:r>
            <a:r>
              <a:rPr lang="ru-RU" dirty="0"/>
              <a:t>, яка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пізніше</a:t>
            </a:r>
            <a:r>
              <a:rPr lang="ru-RU" dirty="0"/>
              <a:t> 10 </a:t>
            </a:r>
            <a:r>
              <a:rPr lang="ru-RU" dirty="0" err="1"/>
              <a:t>календарних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платіжної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7239000" cy="48463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Розрахунки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охоплюють дві сфери грошового обороту: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готівкову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безготівкову. </a:t>
            </a:r>
          </a:p>
          <a:p>
            <a:pPr algn="just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		Готівкові кошти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обслуговують рух доходів і витрат населення, приватних громадян, що займаються індивідуальною трудовою діяльністю, приватних підприємців. </a:t>
            </a:r>
          </a:p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Безготівкові розрахунки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використовуються між підприємствами, установами, організаціями та все більшою мірою населенням.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 marL="0" indent="360000">
              <a:lnSpc>
                <a:spcPct val="120000"/>
              </a:lnSpc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F9B54-E723-B5E8-E176-E90D56D5B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Чек – розрахунковий документ, що містить письмове доручення власника рахунку (чекодавця) банку-емітенту, в якому відкрито його рахунок, про сплату чекодержателю зазначеної в чеку суми коштів. Чеки використовуються для отримання готівки і для безготівкових розрахунків підприємств та фізичних осіб</a:t>
            </a:r>
          </a:p>
        </p:txBody>
      </p:sp>
    </p:spTree>
    <p:extLst>
      <p:ext uri="{BB962C8B-B14F-4D97-AF65-F5344CB8AC3E}">
        <p14:creationId xmlns:p14="http://schemas.microsoft.com/office/powerpoint/2010/main" val="2911437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endParaRPr lang="uk-UA" b="1" i="1" dirty="0"/>
          </a:p>
          <a:p>
            <a:pPr>
              <a:buNone/>
            </a:pPr>
            <a:r>
              <a:rPr lang="uk-UA" b="1" i="1" dirty="0"/>
              <a:t>Рис. 4.</a:t>
            </a:r>
            <a:r>
              <a:rPr lang="uk-UA" i="1" dirty="0"/>
              <a:t> Порядок розрахунків чеками</a:t>
            </a:r>
            <a:endParaRPr lang="ru-RU" dirty="0"/>
          </a:p>
          <a:p>
            <a:endParaRPr lang="ru-RU" dirty="0"/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214282" y="571480"/>
          <a:ext cx="7643866" cy="414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57600" imgH="1447920" progId="Word.Picture.8">
                  <p:embed/>
                </p:oleObj>
              </mc:Choice>
              <mc:Fallback>
                <p:oleObj name="Picture" r:id="rId2" imgW="3657600" imgH="144792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571480"/>
                        <a:ext cx="7643866" cy="4143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"/>
          <p:cNvSpPr>
            <a:spLocks noChangeArrowheads="1"/>
          </p:cNvSpPr>
          <p:nvPr/>
        </p:nvSpPr>
        <p:spPr bwMode="auto">
          <a:xfrm>
            <a:off x="785786" y="1071547"/>
            <a:ext cx="664373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Де: 1 – подача заяви на придбання чекової книжки; 2 – видача чекової книжки з депонуванням суми ліміту;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 – відвантаження продукції, товарів, робіт, послуг; 4 – передача чека на оплату продукції, товарів, послуг;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 – документи на оплату і реєстр чеків; 6 – передача документів до банку покупця;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 – зарахування грошей на рахунок постачальника; 8 – надання виписок з рахунків постачальнику та покупцю.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0C5446-8CD0-026C-45BA-7A900AE6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Чекова форма розрахунків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 від банківської установи дотримання відповідних правил: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зобов'язаний упевнитися в достовірності чека (форма, термін дії, відсутність виправлень, відповідність підпису чекодавця зразку підпису, який є в банківській установі).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 може бути оплачений тільки тій особі, яку вказано в ньому (іменний чек); або пред'явнику, коли чек видано на пред'явника.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Чекодавець не тільки несе відповідальність за оплату чека банком-платником, а й зобов'язаний забезпечити цей платіж, заздалегідь надавши банку необхідні кошти для покриття своїх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(кошти на рахунку чекодавця чи кредит). За видачу чека без покриття чекодавець несе відповідальність. Банк-платник, підпис якого на чеку відсутній, як правило, не несе відповідальності перед власником чека за його оплату, крім випадків, коли чек банком акцептовано.</a:t>
            </a:r>
          </a:p>
        </p:txBody>
      </p:sp>
    </p:spTree>
    <p:extLst>
      <p:ext uri="{BB962C8B-B14F-4D97-AF65-F5344CB8AC3E}">
        <p14:creationId xmlns:p14="http://schemas.microsoft.com/office/powerpoint/2010/main" val="3161825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14356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Акредитив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–  це грошове зобов’язання банку за дорученням свого клієнта здійснити третій особі (постачальнику,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бенефіціару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), безпосередньо або через інший уповноважений банк платежі за поставлені товари, виконані роботи та надані послуги за умовами, передбаченими в акредитив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Види акредитивів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Банк-емітент може відкривати такі види акредитивів: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покритий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акредитив, для здійснення платежів за яким завчасно бронюються кошти платника в повній сумі на окремому рахунку в банку-емітенті або у виконуючому банку  –  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“Розрахунки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акредитивами”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непокритий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  акредитив, оплата за яким, у разі тимчасової відсутності коштів на рахунку платника, гарантується банком-емітентом за рахунок банківського кредиту.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Види акредитивів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Відкличний акредитив може бути змінений або анульований банком-емітентом у будь-який час без попереднього повідомлення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бенефіціара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Безвідкличний акредитив –  це акредитив, який може бути анульований або умови якого можуть бути змінені тільки за згодою на це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бенефіціара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на користь якого він був відкритий, і банка-емітента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1F329A-9296-7B03-AA1D-5296F90B0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" y="1052737"/>
            <a:ext cx="7210425" cy="5175820"/>
          </a:xfrm>
        </p:spPr>
      </p:pic>
    </p:spTree>
    <p:extLst>
      <p:ext uri="{BB962C8B-B14F-4D97-AF65-F5344CB8AC3E}">
        <p14:creationId xmlns:p14="http://schemas.microsoft.com/office/powerpoint/2010/main" val="3304505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857224" y="4357694"/>
            <a:ext cx="6715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5. Схема здійснення розрахунків покритими акредитивами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3537" name="Object 1"/>
          <p:cNvGraphicFramePr>
            <a:graphicFrameLocks noChangeAspect="1"/>
          </p:cNvGraphicFramePr>
          <p:nvPr/>
        </p:nvGraphicFramePr>
        <p:xfrm>
          <a:off x="1000100" y="457200"/>
          <a:ext cx="6357982" cy="354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657600" imgH="1727200" progId="Word.Picture.8">
                  <p:embed/>
                </p:oleObj>
              </mc:Choice>
              <mc:Fallback>
                <p:oleObj name="Picture" r:id="rId3" imgW="3657600" imgH="17272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57200"/>
                        <a:ext cx="6357982" cy="3543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072462" cy="62414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Де: 1 – укладання комерційного договору з визначенням форми розрахунків; 2 – покупець-платник передає до свого банку заяву на відкриття акредитиву; 3 – банк депонує кошти на рахунку 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“Розрахунки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акредитивами”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; 4 – банк покупця авізо повідомляє банк постачальника про відкриття акредитиву; 5 – банк постачальника (виконуючий), одержавши повідомлення, інформує постачальника і його банк (емітент) про відкриття акредитиву, який виконавець обліковує на позабалансовому рахунку 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“Акредитиви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сплати”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; 6 – постачальник відвантажує товар покупцю; 7 – постачальник передає товарно-транспортні та платіжні документи своєму банку для сплати; 8 – банк постачальника, одержавши зазначені документи, надсилає їх спецзв’язком до банку покупця; 9 – банк-емітент після перевірки документів з умовами акредитиву перераховує гроші банку постачальника; 10 – банк-емітент передає товарно-транспортні та платіжні документи покупцю; 11 –  банк постачальника зараховує кошти на рахунок постачальника.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4765D5-DDA5-E72B-2A0B-8D1DBF4C2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1"/>
            <a:ext cx="7239000" cy="5040560"/>
          </a:xfrm>
        </p:spPr>
      </p:pic>
    </p:spTree>
    <p:extLst>
      <p:ext uri="{BB962C8B-B14F-4D97-AF65-F5344CB8AC3E}">
        <p14:creationId xmlns:p14="http://schemas.microsoft.com/office/powerpoint/2010/main" val="3680350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14D7DB-C962-0F6F-727E-C65D5DB2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відкликання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2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E4741C-88A3-9C11-B112-24B4827B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Акредитивна форма розрахунку дає постачальнику впевненість, що відвантажений товар буде своєчасно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постачальників (отримувачів коштів) акредитивна форма розрахунків надійна, відносно проста і приваблива, оскільки гарантує оплату.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 розрахунки з використанням акредитива не вигідні, бо на певний час кошти вилучаються з обороту, що погіршує фінансове становище підприємств- покупців.</a:t>
            </a:r>
          </a:p>
        </p:txBody>
      </p:sp>
    </p:spTree>
    <p:extLst>
      <p:ext uri="{BB962C8B-B14F-4D97-AF65-F5344CB8AC3E}">
        <p14:creationId xmlns:p14="http://schemas.microsoft.com/office/powerpoint/2010/main" val="2277041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57F4-0574-E190-454F-01C8C571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i="0" dirty="0">
                <a:solidFill>
                  <a:srgbClr val="282828"/>
                </a:solidFill>
                <a:effectLst/>
                <a:latin typeface="Geometria"/>
              </a:rPr>
              <a:t>Вексель – це: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82828"/>
                </a:solidFill>
                <a:effectLst/>
                <a:latin typeface="Geometria"/>
              </a:rPr>
              <a:t>боргове зобов’язання оплатити певну суму в обумовлений час;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82828"/>
                </a:solidFill>
                <a:effectLst/>
                <a:latin typeface="Geometria"/>
              </a:rPr>
              <a:t>засіб платежу, обіговий розрахунковий інструмент, який може передаватися від однієї особи іншій, це кредитні, торговельні гроші, що виникли з кредиту продавця, наданого покупцеві, який він надав покупцеві. Оплата векселем – це відстрочення платежу грошима;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82828"/>
                </a:solidFill>
                <a:effectLst/>
                <a:latin typeface="Geometria"/>
              </a:rPr>
              <a:t>різновид цінних паперів, укладений у суворо встановленій формі, що містить письмове абстрактне та безумовне зобов’язання сплатити певну суму певній особі (або тому, кому вона </a:t>
            </a:r>
            <a:r>
              <a:rPr lang="uk-UA" b="0" i="0" dirty="0" err="1">
                <a:solidFill>
                  <a:srgbClr val="282828"/>
                </a:solidFill>
                <a:effectLst/>
                <a:latin typeface="Geometria"/>
              </a:rPr>
              <a:t>накаже</a:t>
            </a:r>
            <a:r>
              <a:rPr lang="uk-UA" b="0" i="0" dirty="0">
                <a:solidFill>
                  <a:srgbClr val="282828"/>
                </a:solidFill>
                <a:effectLst/>
                <a:latin typeface="Geometria"/>
              </a:rPr>
              <a:t>) у зазначений час.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3876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krkniga.org.ua/images/_book-73.files/image01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428604"/>
            <a:ext cx="664373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BF1E51-6FE9-4F62-B876-AE0A54B2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державного бюджету; - як застава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Векселедавцем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векселями є Головне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казначейства.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 векселі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емітуються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корпораціями, фінансовими групами, комерційними банками. Спеціального забезпечення ці папери не мають. Як гарантія їхньої надійності виступає рейтинг векселедавця, стабільність його фінансового стану та авторитет на ринку цінних паперів. </a:t>
            </a:r>
          </a:p>
        </p:txBody>
      </p:sp>
    </p:spTree>
    <p:extLst>
      <p:ext uri="{BB962C8B-B14F-4D97-AF65-F5344CB8AC3E}">
        <p14:creationId xmlns:p14="http://schemas.microsoft.com/office/powerpoint/2010/main" val="3019448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F9B17D-F8DA-A391-1467-25AEF7373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вексель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 своїй основі депозитну природу. Якщо класичний вексель видається за реальної товарної угоди, то фінансовий в основному використовується для мобілізації грошових ресурсів.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вексе-ледавцем-боржником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-кредитором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20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9FCB89-745A-F3FA-2B10-B885761B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(соло-вексель)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векселедавцем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борговим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в установлений час.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векселедавець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векселя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простому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векселедавець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прямим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простим векселем так само, як і акцептант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акцептувати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67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4CF396-1CA6-3E6A-5B0C-2949A29D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 (тратта)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кредитора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ремітента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виписує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кредитор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тратту,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трасату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особі-боржнику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векселедавця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установлений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ремітенту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тратти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Ремітент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векселя.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8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450EF2-9CE1-514F-86AB-21E7B35B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заставою,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доки борг не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Заставою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пред'явника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указаний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Доміцильований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платежу.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8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3" name="Рисунок 4" descr="http://ukrkniga.org.ua/images/_book-73.files/image0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0"/>
            <a:ext cx="6786610" cy="3829056"/>
          </a:xfrm>
          <a:prstGeom prst="rect">
            <a:avLst/>
          </a:prstGeom>
          <a:noFill/>
        </p:spPr>
      </p:pic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0" y="1785926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7.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вексельний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обіг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векселедавець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покупець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вексель;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власник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векселя (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ремітент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пред’являє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вексель до акцепту;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векселедавець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погашає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вексель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ремітенту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власник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векселя (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ремітент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вручає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погашений вексель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векселедавцеві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CB9836-F1E3-D71F-0AC7-430B14CA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 в законодавчому забезпеченні розрахунково-платіжних операцій, що відбулись останнім часом, ілюструють осучаснення та розвиток платіжних інструментів, що дозволяє виділити такі передумови їх впровадження:</a:t>
            </a:r>
            <a:endParaRPr lang="uk-UA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 адаптації ринку банківських послуг до європейського законодавства (наприклад, адаптації до Другої платіжної директиви (PSD2) та Директиви  з електронних грошей (EMD);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подальша орієнтація при наданні банком  платіжних послуг на клієнтів;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фінтеху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інновацій у фінансовому секторі;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 у забезпеченні належного рівня фінансової безпеки як клієнта, так і банку, особливо в умовах воєнного часу;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потреба у реалізації концепції відкритого банкінгу та потреба у формуванні єдиної платіжної еко-системи (що представляє собою об’єднання надавачів платіжних послуг і створення єдиної технологічної  платформи).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96518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75AED0-A5A4-8DD4-74D1-1F972CBB3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78138"/>
            <a:ext cx="7239000" cy="2109812"/>
          </a:xfrm>
        </p:spPr>
      </p:pic>
    </p:spTree>
    <p:extLst>
      <p:ext uri="{BB962C8B-B14F-4D97-AF65-F5344CB8AC3E}">
        <p14:creationId xmlns:p14="http://schemas.microsoft.com/office/powerpoint/2010/main" val="9641116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FD976D-3CE9-AFB7-BF60-C24A17E04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746047"/>
            <a:ext cx="7427168" cy="5365905"/>
          </a:xfrm>
        </p:spPr>
      </p:pic>
    </p:spTree>
    <p:extLst>
      <p:ext uri="{BB962C8B-B14F-4D97-AF65-F5344CB8AC3E}">
        <p14:creationId xmlns:p14="http://schemas.microsoft.com/office/powerpoint/2010/main" val="1589281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A80A9E-882B-F21C-F68A-464A35DCA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14" y="1052513"/>
            <a:ext cx="6851771" cy="5403850"/>
          </a:xfrm>
        </p:spPr>
      </p:pic>
    </p:spTree>
    <p:extLst>
      <p:ext uri="{BB962C8B-B14F-4D97-AF65-F5344CB8AC3E}">
        <p14:creationId xmlns:p14="http://schemas.microsoft.com/office/powerpoint/2010/main" val="1940349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FE0F1-C6C9-016E-FB05-B6E1D8C7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04138-3AA7-466D-B477-8A5118C6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https://archer.chnu.edu.ua/bitstream/handle/123456789/8212/%D0%9F%D0%BE%D1%81%D1%96%D0%B1%D0%BD%D0%B8%D0%BA%20%D0%9C%D0%B0%D1%80%D1%83%D1%81%D1%8F%D0%BA%20%D0%A4%20%D0%9F%202023%20%D1%82%D1%80%D0%B0%D0%B2%D0%B5%D0%BD%D1%8C.pdf?sequence=1&amp;isAllowed=y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589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9A590B-4B82-136A-B0AF-96359EEF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 algn="just"/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Нормативно-правове забезпечення розрахункових операцій банків регламентується такими документами: </a:t>
            </a: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Господарський кодекс України,</a:t>
            </a: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ЗУ «Про національний банк України»,</a:t>
            </a: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ЗУ «Про банки та банківську діяльність»,</a:t>
            </a:r>
          </a:p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"Про платіжні системи та переказ коштів в Україні", </a:t>
            </a:r>
          </a:p>
          <a:p>
            <a:pPr algn="just"/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Постанова НБУ «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затвердження Інструкції про безготівкові розрахунки в національній валюті користувачів платіжних послуг від 29 липня 2022 року».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570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3" y="571480"/>
            <a:ext cx="7215238" cy="588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1D6F5A-C11F-8789-FC64-B8B579291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7239000" cy="5106131"/>
          </a:xfrm>
        </p:spPr>
      </p:pic>
    </p:spTree>
    <p:extLst>
      <p:ext uri="{BB962C8B-B14F-4D97-AF65-F5344CB8AC3E}">
        <p14:creationId xmlns:p14="http://schemas.microsoft.com/office/powerpoint/2010/main" val="2539387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1972</TotalTime>
  <Words>3667</Words>
  <Application>Microsoft Office PowerPoint</Application>
  <PresentationFormat>Экран (4:3)</PresentationFormat>
  <Paragraphs>205</Paragraphs>
  <Slides>63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3" baseType="lpstr">
      <vt:lpstr>Arial</vt:lpstr>
      <vt:lpstr>Calibri</vt:lpstr>
      <vt:lpstr>Geometria</vt:lpstr>
      <vt:lpstr>system-ui</vt:lpstr>
      <vt:lpstr>Times New Roman</vt:lpstr>
      <vt:lpstr>Trebuchet MS</vt:lpstr>
      <vt:lpstr>Wingdings</vt:lpstr>
      <vt:lpstr>Wingdings 2</vt:lpstr>
      <vt:lpstr>Изящная</vt:lpstr>
      <vt:lpstr>Picture</vt:lpstr>
      <vt:lpstr>Організація безготівкових розрахунків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ЗАКОН УКРАЇНИ «Про платіжні послуги». Документ 1591-IX, чинний, поточна редакція — Редакція від 01.02.2023, підстава - 2888-IX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безготівкових розрахунків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Виконання банком платіжної інструкції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акредитивів</vt:lpstr>
      <vt:lpstr>Види акредитивів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215</cp:revision>
  <dcterms:created xsi:type="dcterms:W3CDTF">2013-11-10T19:44:41Z</dcterms:created>
  <dcterms:modified xsi:type="dcterms:W3CDTF">2024-09-25T20:26:03Z</dcterms:modified>
</cp:coreProperties>
</file>