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94" r:id="rId3"/>
    <p:sldId id="295" r:id="rId4"/>
    <p:sldId id="296" r:id="rId5"/>
    <p:sldId id="264" r:id="rId6"/>
    <p:sldId id="265" r:id="rId7"/>
    <p:sldId id="274" r:id="rId8"/>
    <p:sldId id="275" r:id="rId9"/>
    <p:sldId id="266" r:id="rId10"/>
    <p:sldId id="283" r:id="rId11"/>
    <p:sldId id="284" r:id="rId12"/>
    <p:sldId id="289" r:id="rId13"/>
    <p:sldId id="293" r:id="rId14"/>
    <p:sldId id="292" r:id="rId15"/>
    <p:sldId id="290" r:id="rId16"/>
    <p:sldId id="291" r:id="rId17"/>
    <p:sldId id="285" r:id="rId18"/>
    <p:sldId id="267" r:id="rId19"/>
    <p:sldId id="268" r:id="rId20"/>
    <p:sldId id="287" r:id="rId21"/>
    <p:sldId id="270" r:id="rId22"/>
    <p:sldId id="271" r:id="rId23"/>
    <p:sldId id="286" r:id="rId24"/>
    <p:sldId id="272" r:id="rId25"/>
    <p:sldId id="273" r:id="rId26"/>
    <p:sldId id="276" r:id="rId27"/>
    <p:sldId id="277" r:id="rId28"/>
    <p:sldId id="278" r:id="rId29"/>
    <p:sldId id="279" r:id="rId30"/>
    <p:sldId id="288" r:id="rId31"/>
    <p:sldId id="281" r:id="rId32"/>
    <p:sldId id="282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91" d="100"/>
          <a:sy n="91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01.10.2022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0" y="1238249"/>
            <a:ext cx="12096750" cy="3324225"/>
          </a:xfrm>
        </p:spPr>
        <p:txBody>
          <a:bodyPr>
            <a:normAutofit/>
          </a:bodyPr>
          <a:lstStyle/>
          <a:p>
            <a:r>
              <a:rPr lang="uk-UA" sz="4000" dirty="0" err="1"/>
              <a:t>ТелекомунІкацІЙНІМЕРЕЖІ</a:t>
            </a:r>
            <a:r>
              <a:rPr lang="uk-UA" sz="4000" dirty="0"/>
              <a:t> І </a:t>
            </a:r>
            <a:br>
              <a:rPr lang="uk-UA" sz="4000" dirty="0"/>
            </a:br>
            <a:r>
              <a:rPr lang="uk-UA" sz="4000" dirty="0" err="1"/>
              <a:t>ІнформацІЙНІ</a:t>
            </a:r>
            <a:r>
              <a:rPr lang="uk-UA" sz="4000" dirty="0"/>
              <a:t> </a:t>
            </a:r>
            <a:r>
              <a:rPr lang="uk-UA" sz="4000" dirty="0" err="1"/>
              <a:t>технологІЇ</a:t>
            </a:r>
            <a:br>
              <a:rPr lang="uk-UA" sz="4000" dirty="0"/>
            </a:br>
            <a:br>
              <a:rPr lang="uk-UA" sz="4000" dirty="0"/>
            </a:br>
            <a:r>
              <a:rPr lang="uk-UA" sz="4000" dirty="0"/>
              <a:t>ВСТУП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959" y="397164"/>
            <a:ext cx="4575285" cy="757382"/>
          </a:xfrm>
        </p:spPr>
        <p:txBody>
          <a:bodyPr>
            <a:normAutofit/>
          </a:bodyPr>
          <a:lstStyle/>
          <a:p>
            <a:r>
              <a:rPr lang="uk-UA" dirty="0" err="1"/>
              <a:t>ТипИ</a:t>
            </a:r>
            <a:r>
              <a:rPr lang="uk-UA" dirty="0"/>
              <a:t> </a:t>
            </a:r>
            <a:r>
              <a:rPr lang="uk-UA" dirty="0" err="1"/>
              <a:t>комутацІЇ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5686" y="1447144"/>
            <a:ext cx="4066914" cy="406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Комутація каналів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945745" y="1447144"/>
            <a:ext cx="3228110" cy="40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dirty="0"/>
              <a:t>Комутація пакетів</a:t>
            </a:r>
          </a:p>
        </p:txBody>
      </p:sp>
      <p:pic>
        <p:nvPicPr>
          <p:cNvPr id="1026" name="Picture 2" descr="Картинки по запросу packet swi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28" y="2074435"/>
            <a:ext cx="5353183" cy="311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4" y="2074435"/>
            <a:ext cx="6052318" cy="22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499" y="0"/>
            <a:ext cx="13100404" cy="6858000"/>
          </a:xfrm>
        </p:spPr>
      </p:pic>
    </p:spTree>
    <p:extLst>
      <p:ext uri="{BB962C8B-B14F-4D97-AF65-F5344CB8AC3E}">
        <p14:creationId xmlns:p14="http://schemas.microsoft.com/office/powerpoint/2010/main" val="7834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35" y="-31014"/>
            <a:ext cx="9746901" cy="6889014"/>
          </a:xfrm>
        </p:spPr>
      </p:pic>
    </p:spTree>
    <p:extLst>
      <p:ext uri="{BB962C8B-B14F-4D97-AF65-F5344CB8AC3E}">
        <p14:creationId xmlns:p14="http://schemas.microsoft.com/office/powerpoint/2010/main" val="39012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904352"/>
          </a:xfrm>
        </p:spPr>
        <p:txBody>
          <a:bodyPr/>
          <a:lstStyle/>
          <a:p>
            <a:r>
              <a:rPr lang="ru-RU" dirty="0"/>
              <a:t>КІНЦЕВІ ПРИСТРОЇ (</a:t>
            </a:r>
            <a:r>
              <a:rPr lang="en-US" dirty="0"/>
              <a:t>End devices)</a:t>
            </a:r>
            <a:endParaRPr lang="ru-RU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6" y="1139905"/>
            <a:ext cx="10531277" cy="5607563"/>
          </a:xfrm>
        </p:spPr>
      </p:pic>
    </p:spTree>
    <p:extLst>
      <p:ext uri="{BB962C8B-B14F-4D97-AF65-F5344CB8AC3E}">
        <p14:creationId xmlns:p14="http://schemas.microsoft.com/office/powerpoint/2010/main" val="1734927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12192000" cy="7395434"/>
          </a:xfrm>
        </p:spPr>
      </p:pic>
    </p:spTree>
    <p:extLst>
      <p:ext uri="{BB962C8B-B14F-4D97-AF65-F5344CB8AC3E}">
        <p14:creationId xmlns:p14="http://schemas.microsoft.com/office/powerpoint/2010/main" val="81800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3257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6477000" cy="4093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49" y="3257550"/>
            <a:ext cx="4762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6503" y="401934"/>
            <a:ext cx="11965496" cy="6059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dirty="0" err="1"/>
              <a:t>Проміжні</a:t>
            </a:r>
            <a:r>
              <a:rPr lang="ru-RU" sz="3500" dirty="0"/>
              <a:t> </a:t>
            </a:r>
            <a:r>
              <a:rPr lang="ru-RU" sz="3500" dirty="0" err="1"/>
              <a:t>мережеві</a:t>
            </a:r>
            <a:r>
              <a:rPr lang="ru-RU" sz="3500" dirty="0"/>
              <a:t> </a:t>
            </a:r>
            <a:r>
              <a:rPr lang="ru-RU" sz="3500" dirty="0" err="1"/>
              <a:t>пристрої</a:t>
            </a:r>
            <a:r>
              <a:rPr lang="ru-RU" sz="3500" dirty="0"/>
              <a:t> </a:t>
            </a:r>
            <a:r>
              <a:rPr lang="ru-RU" sz="3200" dirty="0"/>
              <a:t>(</a:t>
            </a:r>
            <a:r>
              <a:rPr lang="en-US" sz="3200" dirty="0"/>
              <a:t>Intermediary network devices</a:t>
            </a:r>
            <a:r>
              <a:rPr lang="ru-RU" sz="3200" dirty="0"/>
              <a:t>) </a:t>
            </a:r>
            <a:r>
              <a:rPr lang="ru-RU" sz="3500" dirty="0" err="1"/>
              <a:t>виконують</a:t>
            </a:r>
            <a:r>
              <a:rPr lang="ru-RU" sz="3500" dirty="0"/>
              <a:t> </a:t>
            </a:r>
            <a:r>
              <a:rPr lang="ru-RU" sz="3500" dirty="0" err="1"/>
              <a:t>функції</a:t>
            </a:r>
            <a:r>
              <a:rPr lang="ru-RU" sz="3500" dirty="0"/>
              <a:t>: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800" dirty="0"/>
              <a:t>     </a:t>
            </a:r>
            <a:r>
              <a:rPr lang="ru-RU" sz="2800" dirty="0" err="1"/>
              <a:t>Регенерація</a:t>
            </a:r>
            <a:r>
              <a:rPr lang="ru-RU" sz="2800" dirty="0"/>
              <a:t> и </a:t>
            </a:r>
            <a:r>
              <a:rPr lang="ru-RU" sz="2800" dirty="0" err="1"/>
              <a:t>ретрансляція</a:t>
            </a:r>
            <a:r>
              <a:rPr lang="ru-RU" sz="2800" dirty="0"/>
              <a:t> </a:t>
            </a:r>
            <a:r>
              <a:rPr lang="ru-RU" sz="2800" dirty="0" err="1"/>
              <a:t>сигналів</a:t>
            </a:r>
            <a:r>
              <a:rPr lang="ru-RU" sz="2800" dirty="0"/>
              <a:t> </a:t>
            </a:r>
            <a:r>
              <a:rPr lang="ru-RU" sz="2800" dirty="0" err="1"/>
              <a:t>зв</a:t>
            </a:r>
            <a:r>
              <a:rPr lang="en-US" sz="2800" dirty="0"/>
              <a:t>’</a:t>
            </a:r>
            <a:r>
              <a:rPr lang="ru-RU" sz="2800" dirty="0" err="1"/>
              <a:t>язку</a:t>
            </a:r>
            <a:endParaRPr lang="ru-RU" sz="2800" dirty="0"/>
          </a:p>
          <a:p>
            <a:r>
              <a:rPr lang="ru-RU" sz="2800" dirty="0"/>
              <a:t>     </a:t>
            </a:r>
            <a:r>
              <a:rPr lang="ru-RU" sz="2800" dirty="0" err="1"/>
              <a:t>Інформування</a:t>
            </a:r>
            <a:r>
              <a:rPr lang="ru-RU" sz="2800" dirty="0"/>
              <a:t> про </a:t>
            </a:r>
            <a:r>
              <a:rPr lang="ru-RU" sz="2800" dirty="0" err="1"/>
              <a:t>відомі</a:t>
            </a:r>
            <a:r>
              <a:rPr lang="ru-RU" sz="2800" dirty="0"/>
              <a:t> шляхи через мережу і </a:t>
            </a:r>
            <a:r>
              <a:rPr lang="ru-RU" sz="2800" dirty="0" err="1"/>
              <a:t>між</a:t>
            </a:r>
            <a:r>
              <a:rPr lang="ru-RU" sz="2800" dirty="0"/>
              <a:t> ними</a:t>
            </a:r>
          </a:p>
          <a:p>
            <a:r>
              <a:rPr lang="ru-RU" sz="2800" dirty="0"/>
              <a:t>     </a:t>
            </a:r>
            <a:r>
              <a:rPr lang="ru-RU" sz="2800" dirty="0" err="1"/>
              <a:t>Інформування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пристроїв</a:t>
            </a:r>
            <a:r>
              <a:rPr lang="ru-RU" sz="2800" dirty="0"/>
              <a:t> про </a:t>
            </a:r>
            <a:r>
              <a:rPr lang="ru-RU" sz="2800" dirty="0" err="1"/>
              <a:t>помилки</a:t>
            </a:r>
            <a:r>
              <a:rPr lang="ru-RU" sz="2800" dirty="0"/>
              <a:t> і </a:t>
            </a:r>
            <a:r>
              <a:rPr lang="ru-RU" sz="2800" dirty="0" err="1"/>
              <a:t>перебої</a:t>
            </a:r>
            <a:r>
              <a:rPr lang="ru-RU" sz="2800" dirty="0"/>
              <a:t> </a:t>
            </a:r>
            <a:r>
              <a:rPr lang="ru-RU" sz="2800" dirty="0" err="1"/>
              <a:t>зв</a:t>
            </a:r>
            <a:r>
              <a:rPr lang="en-US" sz="2800" dirty="0"/>
              <a:t>’</a:t>
            </a:r>
            <a:r>
              <a:rPr lang="ru-RU" sz="2800" dirty="0" err="1"/>
              <a:t>язку</a:t>
            </a:r>
            <a:endParaRPr lang="ru-RU" sz="2800" dirty="0"/>
          </a:p>
          <a:p>
            <a:r>
              <a:rPr lang="ru-RU" sz="2800" dirty="0"/>
              <a:t>     </a:t>
            </a:r>
            <a:r>
              <a:rPr lang="ru-RU" sz="2800" dirty="0" err="1"/>
              <a:t>Направлення</a:t>
            </a:r>
            <a:r>
              <a:rPr lang="ru-RU" sz="2800" dirty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 по </a:t>
            </a:r>
            <a:r>
              <a:rPr lang="ru-RU" sz="2800" dirty="0" err="1"/>
              <a:t>альтернативним</a:t>
            </a:r>
            <a:r>
              <a:rPr lang="ru-RU" sz="2800" dirty="0"/>
              <a:t> шляхам при перебоях </a:t>
            </a:r>
            <a:r>
              <a:rPr lang="ru-RU" sz="2800" dirty="0" err="1"/>
              <a:t>зєднання</a:t>
            </a:r>
            <a:endParaRPr lang="ru-RU" sz="2800" dirty="0"/>
          </a:p>
          <a:p>
            <a:r>
              <a:rPr lang="ru-RU" sz="2800" dirty="0"/>
              <a:t>     </a:t>
            </a:r>
            <a:r>
              <a:rPr lang="ru-RU" sz="2800" dirty="0" err="1"/>
              <a:t>Класифікація</a:t>
            </a:r>
            <a:r>
              <a:rPr lang="ru-RU" sz="2800" dirty="0"/>
              <a:t> и </a:t>
            </a:r>
            <a:r>
              <a:rPr lang="ru-RU" sz="2800" dirty="0" err="1"/>
              <a:t>направлення</a:t>
            </a:r>
            <a:r>
              <a:rPr lang="ru-RU" sz="2800" dirty="0"/>
              <a:t> </a:t>
            </a:r>
            <a:r>
              <a:rPr lang="ru-RU" sz="2800" dirty="0" err="1"/>
              <a:t>повідомлень</a:t>
            </a:r>
            <a:r>
              <a:rPr lang="ru-RU" sz="2800" dirty="0"/>
              <a:t> </a:t>
            </a:r>
            <a:r>
              <a:rPr lang="ru-RU" sz="2800" dirty="0" err="1"/>
              <a:t>згідно</a:t>
            </a:r>
            <a:r>
              <a:rPr lang="ru-RU" sz="2800" dirty="0"/>
              <a:t> </a:t>
            </a:r>
            <a:r>
              <a:rPr lang="ru-RU" sz="2800" dirty="0" err="1"/>
              <a:t>пріоритетів</a:t>
            </a:r>
            <a:endParaRPr lang="ru-RU" sz="2800" dirty="0"/>
          </a:p>
          <a:p>
            <a:r>
              <a:rPr lang="ru-RU" sz="2800" dirty="0"/>
              <a:t>     </a:t>
            </a:r>
            <a:r>
              <a:rPr lang="ru-RU" sz="2800" dirty="0" err="1"/>
              <a:t>Дозвіл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заборона </a:t>
            </a:r>
            <a:r>
              <a:rPr lang="ru-RU" sz="2800" dirty="0" err="1"/>
              <a:t>потоків</a:t>
            </a:r>
            <a:r>
              <a:rPr lang="ru-RU" sz="2800" dirty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налаштувань</a:t>
            </a:r>
            <a:r>
              <a:rPr lang="ru-RU" sz="2800" dirty="0"/>
              <a:t> </a:t>
            </a:r>
            <a:r>
              <a:rPr lang="ru-RU" sz="2800" dirty="0" err="1"/>
              <a:t>безпеки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789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КласифІкацІя</a:t>
            </a:r>
            <a:r>
              <a:rPr lang="uk-UA" dirty="0"/>
              <a:t> ЗА </a:t>
            </a:r>
            <a:r>
              <a:rPr lang="uk-UA" dirty="0" err="1"/>
              <a:t>дОВЖИНОЮ</a:t>
            </a:r>
            <a:r>
              <a:rPr lang="uk-UA" dirty="0"/>
              <a:t> МЕРЕЖІ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90" y="2040911"/>
            <a:ext cx="8765878" cy="34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305" y="127398"/>
            <a:ext cx="11259126" cy="2208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Протокол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- </a:t>
            </a:r>
            <a:r>
              <a:rPr lang="uk-UA" b="0" i="0" dirty="0">
                <a:effectLst/>
                <a:latin typeface="Roboto" panose="02000000000000000000" pitchFamily="2" charset="0"/>
              </a:rPr>
              <a:t>набір угод інтерфейсу логічного рівня, щоб забезпечити передачу даних між різними програмами. Ці угоди задають однаковий спосіб передачі повідомлень та обробки помилок при взаємодії програмного забезпечення рознесеної у просторі апаратної платформи, з'єднаної тим чи іншим інтерфейсом, який не прив'язаний до конкретної платформи чи виробника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7" y="2482152"/>
            <a:ext cx="5465084" cy="4259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31" y="2529369"/>
            <a:ext cx="4151795" cy="42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67" y="341745"/>
            <a:ext cx="4886641" cy="1326321"/>
          </a:xfrm>
        </p:spPr>
        <p:txBody>
          <a:bodyPr/>
          <a:lstStyle/>
          <a:p>
            <a:r>
              <a:rPr lang="uk-UA" dirty="0"/>
              <a:t>Модель </a:t>
            </a:r>
            <a:r>
              <a:rPr lang="en-US" dirty="0"/>
              <a:t>ISO-OSI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08" y="107486"/>
            <a:ext cx="5499967" cy="68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1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7" y="-41096"/>
            <a:ext cx="7622642" cy="6878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81" y="-18939"/>
            <a:ext cx="271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19" y="19067"/>
            <a:ext cx="6725265" cy="6838933"/>
          </a:xfrm>
        </p:spPr>
      </p:pic>
    </p:spTree>
    <p:extLst>
      <p:ext uri="{BB962C8B-B14F-4D97-AF65-F5344CB8AC3E}">
        <p14:creationId xmlns:p14="http://schemas.microsoft.com/office/powerpoint/2010/main" val="283437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907"/>
            <a:ext cx="12186802" cy="51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2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3676678" cy="1326321"/>
          </a:xfrm>
        </p:spPr>
        <p:txBody>
          <a:bodyPr/>
          <a:lstStyle/>
          <a:p>
            <a:r>
              <a:rPr lang="uk-UA" dirty="0"/>
              <a:t>Модель </a:t>
            </a:r>
            <a:r>
              <a:rPr lang="en-US" dirty="0"/>
              <a:t>TCP/IP</a:t>
            </a:r>
            <a:endParaRPr lang="uk-UA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51" y="609600"/>
            <a:ext cx="6491651" cy="55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3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05" y="0"/>
            <a:ext cx="7938217" cy="6698375"/>
          </a:xfrm>
        </p:spPr>
      </p:pic>
    </p:spTree>
    <p:extLst>
      <p:ext uri="{BB962C8B-B14F-4D97-AF65-F5344CB8AC3E}">
        <p14:creationId xmlns:p14="http://schemas.microsoft.com/office/powerpoint/2010/main" val="160346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4909"/>
            <a:ext cx="12163277" cy="600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51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125059"/>
            <a:ext cx="10973292" cy="64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64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tcp/ip i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146072"/>
            <a:ext cx="7647709" cy="651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17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4" y="0"/>
            <a:ext cx="10278860" cy="6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54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49" y="0"/>
            <a:ext cx="6156837" cy="6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9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486" y="62511"/>
            <a:ext cx="6955587" cy="905164"/>
          </a:xfrm>
        </p:spPr>
        <p:txBody>
          <a:bodyPr/>
          <a:lstStyle/>
          <a:p>
            <a:r>
              <a:rPr lang="uk-UA" dirty="0"/>
              <a:t>Що </a:t>
            </a:r>
            <a:r>
              <a:rPr lang="uk-UA" dirty="0" err="1"/>
              <a:t>читатИ</a:t>
            </a:r>
            <a:r>
              <a:rPr lang="uk-UA" dirty="0"/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" y="967675"/>
            <a:ext cx="4256477" cy="56067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140FF8-E4FE-4BDB-8551-708B3D919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871" y="897871"/>
            <a:ext cx="4099284" cy="56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2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64" y="0"/>
            <a:ext cx="12633158" cy="6858000"/>
          </a:xfrm>
        </p:spPr>
      </p:pic>
    </p:spTree>
    <p:extLst>
      <p:ext uri="{BB962C8B-B14F-4D97-AF65-F5344CB8AC3E}">
        <p14:creationId xmlns:p14="http://schemas.microsoft.com/office/powerpoint/2010/main" val="2677961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53845"/>
            <a:ext cx="12240423" cy="6204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7220" y="69070"/>
            <a:ext cx="3345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www.cisco.com</a:t>
            </a:r>
          </a:p>
        </p:txBody>
      </p:sp>
    </p:spTree>
    <p:extLst>
      <p:ext uri="{BB962C8B-B14F-4D97-AF65-F5344CB8AC3E}">
        <p14:creationId xmlns:p14="http://schemas.microsoft.com/office/powerpoint/2010/main" val="168026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" y="968805"/>
            <a:ext cx="12192000" cy="6650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7713" y="98011"/>
            <a:ext cx="4834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www.netacad.com</a:t>
            </a:r>
          </a:p>
        </p:txBody>
      </p:sp>
    </p:spTree>
    <p:extLst>
      <p:ext uri="{BB962C8B-B14F-4D97-AF65-F5344CB8AC3E}">
        <p14:creationId xmlns:p14="http://schemas.microsoft.com/office/powerpoint/2010/main" val="699767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29327" cy="7120187"/>
          </a:xfrm>
        </p:spPr>
      </p:pic>
    </p:spTree>
    <p:extLst>
      <p:ext uri="{BB962C8B-B14F-4D97-AF65-F5344CB8AC3E}">
        <p14:creationId xmlns:p14="http://schemas.microsoft.com/office/powerpoint/2010/main" val="356833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816" y="203270"/>
            <a:ext cx="10321555" cy="494923"/>
          </a:xfrm>
        </p:spPr>
        <p:txBody>
          <a:bodyPr>
            <a:noAutofit/>
          </a:bodyPr>
          <a:lstStyle/>
          <a:p>
            <a:r>
              <a:rPr lang="uk-UA" sz="2800" dirty="0"/>
              <a:t>ІСТОРІЯ</a:t>
            </a:r>
          </a:p>
        </p:txBody>
      </p:sp>
      <p:pic>
        <p:nvPicPr>
          <p:cNvPr id="4" name="Picture 4" descr="Y:\slater\Internet-related_pics\telegraph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18001"/>
          <a:stretch>
            <a:fillRect/>
          </a:stretch>
        </p:blipFill>
        <p:spPr bwMode="auto">
          <a:xfrm>
            <a:off x="433963" y="1312752"/>
            <a:ext cx="38608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7469" y="1323280"/>
            <a:ext cx="510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1836 р – створення телеграфу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7469" y="1927311"/>
            <a:ext cx="7021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1858-1866 </a:t>
            </a:r>
            <a:r>
              <a:rPr lang="uk-UA" sz="2800" dirty="0" err="1"/>
              <a:t>рр</a:t>
            </a:r>
            <a:r>
              <a:rPr lang="uk-UA" sz="2800" dirty="0"/>
              <a:t> – Трансатлантичний кабель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7469" y="2632913"/>
            <a:ext cx="4966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1876 р – створення телефону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681" y="3610944"/>
            <a:ext cx="10575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1957 год – заснування </a:t>
            </a:r>
            <a:r>
              <a:rPr lang="en-US" sz="2800" dirty="0"/>
              <a:t>DARPA (</a:t>
            </a:r>
            <a:r>
              <a:rPr lang="en-US" altLang="uk-UA" sz="2800" dirty="0"/>
              <a:t>Defense  Advanced Research </a:t>
            </a:r>
          </a:p>
          <a:p>
            <a:r>
              <a:rPr lang="en-US" altLang="uk-UA" sz="2800" dirty="0"/>
              <a:t>Projects Agency</a:t>
            </a:r>
            <a:endParaRPr lang="uk-U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9681" y="4817523"/>
            <a:ext cx="11184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1962 год - др. </a:t>
            </a:r>
            <a:r>
              <a:rPr lang="ru-RU" sz="2400" dirty="0" err="1"/>
              <a:t>Ліклайдер</a:t>
            </a:r>
            <a:r>
              <a:rPr lang="ru-RU" sz="2400" dirty="0"/>
              <a:t>, глава </a:t>
            </a:r>
            <a:r>
              <a:rPr lang="ru-RU" sz="2400" dirty="0" err="1"/>
              <a:t>відділу</a:t>
            </a:r>
            <a:r>
              <a:rPr lang="ru-RU" sz="2400" dirty="0"/>
              <a:t> комп. </a:t>
            </a:r>
            <a:r>
              <a:rPr lang="ru-RU" sz="2400" dirty="0" err="1"/>
              <a:t>технологій</a:t>
            </a:r>
            <a:br>
              <a:rPr lang="ru-RU" sz="2400" dirty="0"/>
            </a:br>
            <a:r>
              <a:rPr lang="ru-RU" sz="2400" dirty="0"/>
              <a:t>DARPA </a:t>
            </a:r>
            <a:r>
              <a:rPr lang="ru-RU" sz="2400" dirty="0" err="1"/>
              <a:t>пропонує</a:t>
            </a:r>
            <a:r>
              <a:rPr lang="ru-RU" sz="2400" dirty="0"/>
              <a:t> </a:t>
            </a:r>
            <a:r>
              <a:rPr lang="ru-RU" sz="2400" dirty="0" err="1"/>
              <a:t>розвивати</a:t>
            </a:r>
            <a:r>
              <a:rPr lang="ru-RU" sz="2400" dirty="0"/>
              <a:t> </a:t>
            </a:r>
            <a:r>
              <a:rPr lang="ru-RU" sz="2400" dirty="0" err="1"/>
              <a:t>компютерні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і </a:t>
            </a:r>
            <a:r>
              <a:rPr lang="ru-RU" sz="2400" dirty="0" err="1"/>
              <a:t>пакетну</a:t>
            </a:r>
            <a:r>
              <a:rPr lang="ru-RU" sz="2400" dirty="0"/>
              <a:t> передачу </a:t>
            </a:r>
            <a:r>
              <a:rPr lang="ru-RU" sz="2400" dirty="0" err="1"/>
              <a:t>даних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Підписує</a:t>
            </a:r>
            <a:r>
              <a:rPr lang="ru-RU" sz="2400" dirty="0"/>
              <a:t> контракт з </a:t>
            </a:r>
            <a:r>
              <a:rPr lang="ru-RU" sz="2400" dirty="0" err="1"/>
              <a:t>Bolt</a:t>
            </a:r>
            <a:r>
              <a:rPr lang="ru-RU" sz="2400" dirty="0"/>
              <a:t>, </a:t>
            </a:r>
            <a:r>
              <a:rPr lang="ru-RU" sz="2400" dirty="0" err="1"/>
              <a:t>Beranek</a:t>
            </a:r>
            <a:r>
              <a:rPr lang="ru-RU" sz="2400" dirty="0"/>
              <a:t> &amp; </a:t>
            </a:r>
            <a:r>
              <a:rPr lang="ru-RU" sz="2400" dirty="0" err="1"/>
              <a:t>Newman</a:t>
            </a:r>
            <a:br>
              <a:rPr lang="ru-RU" sz="2400" dirty="0"/>
            </a:br>
            <a:r>
              <a:rPr lang="ru-RU" sz="2400" dirty="0"/>
              <a:t>для </a:t>
            </a:r>
            <a:r>
              <a:rPr lang="ru-RU" sz="2400" dirty="0" err="1"/>
              <a:t>створення</a:t>
            </a:r>
            <a:r>
              <a:rPr lang="ru-RU" sz="2400" dirty="0"/>
              <a:t> ARPANET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4660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89" y="288665"/>
            <a:ext cx="9074866" cy="1032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uk-UA" sz="2400" b="1" dirty="0"/>
              <a:t>1969</a:t>
            </a:r>
            <a:r>
              <a:rPr lang="en-US" altLang="uk-UA" sz="2400" dirty="0"/>
              <a:t> – </a:t>
            </a:r>
            <a:r>
              <a:rPr lang="uk-UA" altLang="uk-UA" sz="2400" dirty="0"/>
              <a:t>створення перших 4-х вузлів </a:t>
            </a:r>
            <a:r>
              <a:rPr lang="en-US" altLang="uk-UA" sz="2400" dirty="0"/>
              <a:t>ARPANET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03" y="1108362"/>
            <a:ext cx="7441540" cy="3849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0116" y="5527174"/>
            <a:ext cx="10483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uk-UA" sz="2400" dirty="0"/>
              <a:t>1974 – </a:t>
            </a:r>
            <a:r>
              <a:rPr lang="ru-RU" sz="2400" dirty="0" err="1"/>
              <a:t>Вінтон</a:t>
            </a:r>
            <a:r>
              <a:rPr lang="ru-RU" sz="2400" dirty="0"/>
              <a:t> </a:t>
            </a:r>
            <a:r>
              <a:rPr lang="ru-RU" sz="2400" dirty="0" err="1"/>
              <a:t>Серф</a:t>
            </a:r>
            <a:r>
              <a:rPr lang="ru-RU" sz="2400" dirty="0"/>
              <a:t> написав </a:t>
            </a:r>
            <a:r>
              <a:rPr lang="ru-RU" sz="2400" dirty="0" err="1"/>
              <a:t>специфікацію</a:t>
            </a:r>
            <a:r>
              <a:rPr lang="ru-RU" sz="2400" dirty="0"/>
              <a:t> протоколу TCP</a:t>
            </a:r>
            <a:endParaRPr lang="uk-UA" altLang="uk-UA" sz="2400" dirty="0"/>
          </a:p>
        </p:txBody>
      </p:sp>
    </p:spTree>
    <p:extLst>
      <p:ext uri="{BB962C8B-B14F-4D97-AF65-F5344CB8AC3E}">
        <p14:creationId xmlns:p14="http://schemas.microsoft.com/office/powerpoint/2010/main" val="160594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arp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4" y="0"/>
            <a:ext cx="9608415" cy="68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7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781" y="713709"/>
            <a:ext cx="11290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1984 - на 1 </a:t>
            </a:r>
            <a:r>
              <a:rPr lang="ru-RU" sz="2400" dirty="0" err="1"/>
              <a:t>січня</a:t>
            </a:r>
            <a:r>
              <a:rPr lang="ru-RU" sz="2400" dirty="0"/>
              <a:t> мережа </a:t>
            </a:r>
            <a:r>
              <a:rPr lang="ru-RU" sz="2400" dirty="0" err="1"/>
              <a:t>була</a:t>
            </a:r>
            <a:r>
              <a:rPr lang="ru-RU" sz="2400" dirty="0"/>
              <a:t> з </a:t>
            </a:r>
            <a:r>
              <a:rPr lang="ru-RU" sz="2400" dirty="0" err="1"/>
              <a:t>близько</a:t>
            </a:r>
            <a:r>
              <a:rPr lang="ru-RU" sz="2400" dirty="0"/>
              <a:t> 1000 </a:t>
            </a:r>
            <a:r>
              <a:rPr lang="ru-RU" sz="2400" dirty="0" err="1"/>
              <a:t>вузлів</a:t>
            </a:r>
            <a:r>
              <a:rPr lang="ru-RU" sz="2400" dirty="0"/>
              <a:t> і </a:t>
            </a:r>
            <a:r>
              <a:rPr lang="ru-RU" sz="2400" dirty="0" err="1"/>
              <a:t>використовувала</a:t>
            </a:r>
            <a:r>
              <a:rPr lang="ru-RU" sz="2400" dirty="0"/>
              <a:t> TCP/IP для </a:t>
            </a:r>
            <a:r>
              <a:rPr lang="ru-RU" sz="2400" dirty="0" err="1"/>
              <a:t>передачі</a:t>
            </a:r>
            <a:r>
              <a:rPr lang="ru-RU" sz="2400" dirty="0"/>
              <a:t> </a:t>
            </a:r>
            <a:r>
              <a:rPr lang="ru-RU" sz="2400" dirty="0" err="1"/>
              <a:t>повідомлень</a:t>
            </a:r>
            <a:r>
              <a:rPr lang="ru-RU" sz="2400" dirty="0"/>
              <a:t>. Початок </a:t>
            </a:r>
            <a:r>
              <a:rPr lang="ru-RU" sz="2400" dirty="0" err="1"/>
              <a:t>використання</a:t>
            </a:r>
            <a:r>
              <a:rPr lang="ru-RU" sz="2400" dirty="0"/>
              <a:t> Domain Name Server.</a:t>
            </a:r>
            <a:endParaRPr lang="uk-UA" altLang="uk-UA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5781" y="2631462"/>
            <a:ext cx="10250786" cy="291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1986 - </a:t>
            </a:r>
            <a:r>
              <a:rPr lang="ru-RU" sz="2400" dirty="0" err="1"/>
              <a:t>створення</a:t>
            </a:r>
            <a:r>
              <a:rPr lang="ru-RU" sz="2400" dirty="0"/>
              <a:t> NSFNET, прообразом </a:t>
            </a:r>
            <a:r>
              <a:rPr lang="ru-RU" sz="2400" dirty="0" err="1"/>
              <a:t>сучасного</a:t>
            </a:r>
            <a:r>
              <a:rPr lang="ru-RU" sz="2400" dirty="0"/>
              <a:t> </a:t>
            </a:r>
            <a:r>
              <a:rPr lang="ru-RU" sz="2400" dirty="0" err="1"/>
              <a:t>інтернету</a:t>
            </a:r>
            <a:br>
              <a:rPr lang="ru-RU" sz="2400" dirty="0"/>
            </a:br>
            <a:r>
              <a:rPr lang="ru-RU" sz="2400" dirty="0"/>
              <a:t>  </a:t>
            </a:r>
            <a:br>
              <a:rPr lang="ru-RU" sz="2400" dirty="0"/>
            </a:br>
            <a:r>
              <a:rPr lang="ru-RU" sz="2400" dirty="0"/>
              <a:t>1991 - </a:t>
            </a:r>
            <a:r>
              <a:rPr lang="ru-RU" sz="2400" dirty="0" err="1"/>
              <a:t>Тім</a:t>
            </a:r>
            <a:r>
              <a:rPr lang="ru-RU" sz="2400" dirty="0"/>
              <a:t> Бернерс </a:t>
            </a:r>
            <a:r>
              <a:rPr lang="ru-RU" sz="2400" dirty="0" err="1"/>
              <a:t>Лі</a:t>
            </a:r>
            <a:r>
              <a:rPr lang="ru-RU" sz="2400" dirty="0"/>
              <a:t> </a:t>
            </a:r>
            <a:r>
              <a:rPr lang="ru-RU" sz="2400" dirty="0" err="1"/>
              <a:t>представляє</a:t>
            </a:r>
            <a:r>
              <a:rPr lang="ru-RU" sz="2400" dirty="0"/>
              <a:t> World Wide Web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1995 - </a:t>
            </a:r>
            <a:r>
              <a:rPr lang="ru-RU" sz="2400" dirty="0" err="1"/>
              <a:t>остоточна</a:t>
            </a:r>
            <a:r>
              <a:rPr lang="ru-RU" sz="2400" dirty="0"/>
              <a:t> </a:t>
            </a:r>
            <a:r>
              <a:rPr lang="ru-RU" sz="2400" dirty="0" err="1"/>
              <a:t>комерціалізація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endParaRPr lang="en-US" altLang="uk-UA" sz="2400" dirty="0"/>
          </a:p>
        </p:txBody>
      </p:sp>
    </p:spTree>
    <p:extLst>
      <p:ext uri="{BB962C8B-B14F-4D97-AF65-F5344CB8AC3E}">
        <p14:creationId xmlns:p14="http://schemas.microsoft.com/office/powerpoint/2010/main" val="79669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oti.com/sites/iot-institute.com/files/styles/article_featured_standard/public/ThinkstockPhotos-594060406_8.jpg?itok=dFEb-4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703"/>
            <a:ext cx="8408972" cy="43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463" y="0"/>
            <a:ext cx="7311018" cy="6859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6" y="341745"/>
            <a:ext cx="539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3500000000 </a:t>
            </a:r>
            <a:r>
              <a:rPr lang="ru-RU" dirty="0" err="1"/>
              <a:t>користувачів</a:t>
            </a:r>
            <a:r>
              <a:rPr lang="ru-RU" dirty="0"/>
              <a:t> - 48%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15636" y="1052822"/>
            <a:ext cx="454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через</a:t>
            </a:r>
            <a:br>
              <a:rPr lang="ru-RU" dirty="0"/>
            </a:b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бездротових</a:t>
            </a:r>
            <a:r>
              <a:rPr lang="ru-RU" dirty="0"/>
              <a:t> мереж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999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468</TotalTime>
  <Words>336</Words>
  <Application>Microsoft Office PowerPoint</Application>
  <PresentationFormat>Широкий екран</PresentationFormat>
  <Paragraphs>35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7" baseType="lpstr">
      <vt:lpstr>Arial</vt:lpstr>
      <vt:lpstr>Bookman Old Style</vt:lpstr>
      <vt:lpstr>Roboto</vt:lpstr>
      <vt:lpstr>Rockwell</vt:lpstr>
      <vt:lpstr>Damask</vt:lpstr>
      <vt:lpstr>ТелекомунІкацІЙНІМЕРЕЖІ І  ІнформацІЙНІ технологІЇ  ВСТУП </vt:lpstr>
      <vt:lpstr>Презентація PowerPoint</vt:lpstr>
      <vt:lpstr>Презентація PowerPoint</vt:lpstr>
      <vt:lpstr>Презентація PowerPoint</vt:lpstr>
      <vt:lpstr>ІСТОРІЯ</vt:lpstr>
      <vt:lpstr>Презентація PowerPoint</vt:lpstr>
      <vt:lpstr>Презентація PowerPoint</vt:lpstr>
      <vt:lpstr>Презентація PowerPoint</vt:lpstr>
      <vt:lpstr>Презентація PowerPoint</vt:lpstr>
      <vt:lpstr>ТипИ комутацІЇ</vt:lpstr>
      <vt:lpstr>Презентація PowerPoint</vt:lpstr>
      <vt:lpstr>Презентація PowerPoint</vt:lpstr>
      <vt:lpstr>КІНЦЕВІ ПРИСТРОЇ (End devices)</vt:lpstr>
      <vt:lpstr>Презентація PowerPoint</vt:lpstr>
      <vt:lpstr>Презентація PowerPoint</vt:lpstr>
      <vt:lpstr>Презентація PowerPoint</vt:lpstr>
      <vt:lpstr>КласифІкацІя ЗА дОВЖИНОЮ МЕРЕЖІ</vt:lpstr>
      <vt:lpstr>Презентація PowerPoint</vt:lpstr>
      <vt:lpstr>Модель ISO-OSI</vt:lpstr>
      <vt:lpstr>Презентація PowerPoint</vt:lpstr>
      <vt:lpstr>Презентація PowerPoint</vt:lpstr>
      <vt:lpstr>Модель TCP/IP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Що читатИ?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Виталий Ципоренко</cp:lastModifiedBy>
  <cp:revision>51</cp:revision>
  <dcterms:created xsi:type="dcterms:W3CDTF">2017-11-21T17:19:25Z</dcterms:created>
  <dcterms:modified xsi:type="dcterms:W3CDTF">2022-10-01T11:40:42Z</dcterms:modified>
</cp:coreProperties>
</file>