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4" r:id="rId19"/>
    <p:sldId id="273" r:id="rId20"/>
    <p:sldId id="278" r:id="rId21"/>
    <p:sldId id="268" r:id="rId22"/>
    <p:sldId id="279" r:id="rId23"/>
    <p:sldId id="277" r:id="rId24"/>
    <p:sldId id="276" r:id="rId25"/>
    <p:sldId id="288" r:id="rId26"/>
    <p:sldId id="287" r:id="rId27"/>
    <p:sldId id="286" r:id="rId28"/>
    <p:sldId id="285" r:id="rId29"/>
    <p:sldId id="283" r:id="rId30"/>
    <p:sldId id="284" r:id="rId31"/>
    <p:sldId id="280" r:id="rId32"/>
    <p:sldId id="281" r:id="rId33"/>
    <p:sldId id="282" r:id="rId34"/>
    <p:sldId id="289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7"/>
    <p:restoredTop sz="94523"/>
  </p:normalViewPr>
  <p:slideViewPr>
    <p:cSldViewPr snapToGrid="0">
      <p:cViewPr varScale="1">
        <p:scale>
          <a:sx n="111" d="100"/>
          <a:sy n="111" d="100"/>
        </p:scale>
        <p:origin x="2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516D-EDFB-3644-95C5-57A9D89C57D6}" type="datetimeFigureOut">
              <a:rPr lang="ru-UA" smtClean="0"/>
              <a:t>19.01.2026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78818-92D8-4844-BEDE-D563332C81B7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23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78818-92D8-4844-BEDE-D563332C81B7}" type="slidenum">
              <a:rPr lang="ru-UA" smtClean="0"/>
              <a:t>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095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МАРЕТИНГОВІ ДОСЛІДЖЕННЯ НА ПРОМИСЛОВОМУ РИНКУ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3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доступом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товароруху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доступом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виду продукту;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Товари-замінники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 ж саму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мережа, метал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характеристику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продукту-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замінника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продукту, яка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диктують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на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факторами: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8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величиною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величиною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товарів-замінників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„вперед”.</a:t>
            </a:r>
          </a:p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ринку.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змушують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ширшого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платежу.</a:t>
            </a:r>
          </a:p>
          <a:p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факторами: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переключитися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переключенням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реальною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„назад”,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00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ринку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314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</a:p>
          <a:p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ТПП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ТКС, 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r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на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FE90B-6FAD-E4AF-FA79-620323480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10" y="4460031"/>
            <a:ext cx="7456347" cy="14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7996A1-F24F-602F-A9A6-B321342E8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4" y="335666"/>
            <a:ext cx="62484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6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природі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ТПП і ринку ТКС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(табл. 5.1).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ТПП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потреба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вторинних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експертних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характернішим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первинних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Спостереження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експерименти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рідко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відзначаються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систематичністю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з особливою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досліджуються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ТПП.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невеликою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первинною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інформацією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організації-споживачі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сконцентрованими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незначна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глибинне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таких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узагальнити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Незважаючи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вторинних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первинні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нерідко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організацій-споживачів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намірів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11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Найпоширенішим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первинної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менеджер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контакту з респондентом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особисте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телефоном;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Персональне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найпоширенішим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респондентів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невеликою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глибинна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складна,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діаграми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найдорожчий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респондента.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91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6D6D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(по 6 -12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На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найоперативніший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принесло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виду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респондента.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43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Поштове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неотримання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респондент просто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„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респондентом;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загубитись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особисте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ким тяжко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69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позиціювання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одним способом.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обрати для себе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чином.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компроміс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маркетингом,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повинен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Сегмент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збуджуючих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канали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„тонкого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потреби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зіштовхнутися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ринковому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сфокусувала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8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1239CF-F17B-A739-0AD9-C0E440B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9" y="150472"/>
            <a:ext cx="11613970" cy="5620092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Роль, структура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обґрунтуванням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умов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товароруху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широка сфера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 Як правило,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ТПП проводиться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яке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поставок;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76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той час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принципами.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належать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продано,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даний сегмент ринку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309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для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доставки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Суттєвість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 ту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сегмент ринку.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даний сегмент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ринки.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рентабельною буде робота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 ринку.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Сумісність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з ринком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поступитися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сегментом ринку, 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сегмент, де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слабкішою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обраний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 ринку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персонал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Захищеність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конкурентом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08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Універсального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 ринку, маркетологу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поєднанні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Сконцентруємо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таких принципах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r>
              <a:rPr lang="ru-RU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принципом.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ринку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об’єкти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штати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мікрорайони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перед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компанією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відкривається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6D6D6D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сконцентрувати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одному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сегментах,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одразу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сегментах, але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нуждах і потребах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демографічним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принципом.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розділенні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ринку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демографічних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стать,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родини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родини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доходів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род занять,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віросповідання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раса,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національність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Психографічне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поділяє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стилю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характеристиками. Люди,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потрапили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демографічної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психографічні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69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розробляють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орієнтуючись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виходячи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тих характеристик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привабливі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Маркетологи все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частіше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ознакою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стилю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лежать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добре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давно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агенціями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“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налаштування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ґрунті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намагаються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обрати будь-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одного боку, тому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— тому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складна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коштує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маркетологам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риси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особистості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поділяються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товар, як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ставляться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реагують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спеціалістів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підґрунтям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ринку.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супроводжували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виникнення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фактичному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9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принципом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чіткішого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марки та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розбити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товаром,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користувачів-новачків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(за статусом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в даний момент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Компаніям-лідерам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той час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до себе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компанії-лідера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Тому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компанії-виробнику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активного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988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Перш за все,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F3CD71-45CA-6C55-39D3-D19CF70DA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84" y="1342663"/>
            <a:ext cx="5267915" cy="40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042737-DC1D-A1C9-38B0-8DD6E8FCC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335666"/>
            <a:ext cx="59817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73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яку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багатоступеневі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І.Віндом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Д.Кардозою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1974 р.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Двоступеневий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крок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макрозмінних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товару).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крок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мікрокритеріїв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На рис. 5.2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двоступунева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багатоступеневих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гніздовий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Бонома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Шапіро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1985 р.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611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327EA-13B1-F3F9-8FDE-FC263830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161161"/>
            <a:ext cx="5877447" cy="50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2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методом, першим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загальнихмакрокритеріїв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особистиххарактеристик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рис. 5.3. показано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гніздовий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Один з таких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апріорний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потребах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вивчається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дістав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реагуючого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1992 р.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Робертсон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Бейріч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тих,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щойно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ймовірних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співпрацюють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Тих,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щойно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досвідченість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комунікабельність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ринку.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8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1239CF-F17B-A739-0AD9-C0E440B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9" y="150472"/>
            <a:ext cx="11613970" cy="5620092"/>
          </a:xfrm>
        </p:spPr>
        <p:txBody>
          <a:bodyPr/>
          <a:lstStyle/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яке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питому вагу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поставок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місткості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ринку;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по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кон'юнктуру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- два роки;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на 5 - 10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умов та режиму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315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часом все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званого точного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точного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(робота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маркетингу.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94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02FCF60-BD73-3869-BACC-4D5409EA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8" y="254644"/>
            <a:ext cx="11613971" cy="5515920"/>
          </a:xfrm>
        </p:spPr>
        <p:txBody>
          <a:bodyPr/>
          <a:lstStyle/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належать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часу. Прогноз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ринку.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ринку: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незайнятих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інвестований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М.Портера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 конкурентного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-маркетолог повинен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визначилася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вона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збирається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в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сегментах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—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ідентифікують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за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характеристиками.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—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даний товар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товарами.</a:t>
            </a:r>
          </a:p>
          <a:p>
            <a:pPr algn="just"/>
            <a:endParaRPr lang="ru-RU" sz="1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2872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02FCF60-BD73-3869-BACC-4D5409EA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8" y="254644"/>
            <a:ext cx="11613971" cy="5515920"/>
          </a:xfrm>
        </p:spPr>
        <p:txBody>
          <a:bodyPr/>
          <a:lstStyle/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 перша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 друга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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витіснити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репозиціювання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базою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 На рис. 5.4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основою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8BFE2-94B9-7B0C-092B-3F8352258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66" y="3056398"/>
            <a:ext cx="4832672" cy="24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6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02FCF60-BD73-3869-BACC-4D5409EA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8" y="254644"/>
            <a:ext cx="11613971" cy="5515920"/>
          </a:xfrm>
        </p:spPr>
        <p:txBody>
          <a:bodyPr/>
          <a:lstStyle/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характеристики, як: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рівноцінного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система контролю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масштабах,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і тому в них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таких, як банки,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ремонту, доставки,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деталями,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750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02FCF60-BD73-3869-BACC-4D5409EA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8" y="254644"/>
            <a:ext cx="11613971" cy="5515920"/>
          </a:xfrm>
        </p:spPr>
        <p:txBody>
          <a:bodyPr/>
          <a:lstStyle/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маркетингу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схем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маркетингового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511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1239CF-F17B-A739-0AD9-C0E440B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9" y="150472"/>
            <a:ext cx="11613970" cy="5620092"/>
          </a:xfrm>
        </p:spPr>
        <p:txBody>
          <a:bodyPr/>
          <a:lstStyle/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видами потреб,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сегментах ринку;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 (знаки,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емблеми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 та упаковки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канали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товароруху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організацій-конкурентів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</a:t>
            </a:r>
          </a:p>
          <a:p>
            <a:pPr algn="just"/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81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1239CF-F17B-A739-0AD9-C0E440B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9" y="150472"/>
            <a:ext cx="11613970" cy="5620092"/>
          </a:xfrm>
        </p:spPr>
        <p:txBody>
          <a:bodyPr/>
          <a:lstStyle/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прогноз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нормами і правилами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правилами державного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країнах-імпортерах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ввозу товару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санітарно-екологічні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монопольне</a:t>
            </a:r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першу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82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1239CF-F17B-A739-0AD9-C0E440B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9" y="150472"/>
            <a:ext cx="11613970" cy="5620092"/>
          </a:xfrm>
        </p:spPr>
        <p:txBody>
          <a:bodyPr/>
          <a:lstStyle/>
          <a:p>
            <a:pPr algn="just"/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Обєкти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дослджіень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endParaRPr lang="ru-RU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послідовними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потреби,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ТПП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потреби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потаємних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попит.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організацій-споживачів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потреби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ТПП.</a:t>
            </a:r>
          </a:p>
          <a:p>
            <a:pPr algn="just"/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товару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товарів-конкурентів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максимально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з характеристиками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товарів-конкурентів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17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1239CF-F17B-A739-0AD9-C0E440B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9" y="150472"/>
            <a:ext cx="11613970" cy="5620092"/>
          </a:xfrm>
        </p:spPr>
        <p:txBody>
          <a:bodyPr/>
          <a:lstStyle/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гостроту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зіштовхується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товари-замінники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авторитета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М.Портера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силами.</a:t>
            </a:r>
          </a:p>
          <a:p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 конкурентного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(рис.5.1) та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дієвість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сила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7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1239CF-F17B-A739-0AD9-C0E440B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69" y="150472"/>
            <a:ext cx="11613970" cy="5620092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BC971-382B-A91A-CCB3-0B0666CD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0"/>
            <a:ext cx="6235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0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E6E292-D1F1-E36A-CCF0-C722B14AB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335666"/>
            <a:ext cx="11498224" cy="5434897"/>
          </a:xfrm>
        </p:spPr>
        <p:txBody>
          <a:bodyPr/>
          <a:lstStyle/>
          <a:p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повинна себе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входу.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створить великий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синергічний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(„вперед”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„назад”).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факторами: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економією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виробничо-збутові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прихильністю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марку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популярною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дизайну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продукту;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350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4882</Words>
  <Application>Microsoft Macintosh PowerPoint</Application>
  <PresentationFormat>Широкоэкранный</PresentationFormat>
  <Paragraphs>212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Montserrat</vt:lpstr>
      <vt:lpstr>Montserrat ExtraBold</vt:lpstr>
      <vt:lpstr>Times New Roman</vt:lpstr>
      <vt:lpstr>Тема Office</vt:lpstr>
      <vt:lpstr>МАРЕТИНГОВІ ДОСЛІДЖЕННЯ НА ПРОМИСЛОВОМУ РИНКУ   Лекція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94</cp:revision>
  <dcterms:created xsi:type="dcterms:W3CDTF">2023-01-12T09:20:21Z</dcterms:created>
  <dcterms:modified xsi:type="dcterms:W3CDTF">2026-01-19T16:42:13Z</dcterms:modified>
</cp:coreProperties>
</file>