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1" r:id="rId5"/>
    <p:sldId id="262" r:id="rId6"/>
    <p:sldId id="263" r:id="rId7"/>
    <p:sldId id="265" r:id="rId8"/>
    <p:sldId id="266" r:id="rId9"/>
    <p:sldId id="258" r:id="rId10"/>
    <p:sldId id="267" r:id="rId11"/>
    <p:sldId id="268" r:id="rId12"/>
    <p:sldId id="269" r:id="rId13"/>
    <p:sldId id="270" r:id="rId14"/>
    <p:sldId id="271" r:id="rId15"/>
    <p:sldId id="272" r:id="rId16"/>
    <p:sldId id="273" r:id="rId17"/>
    <p:sldId id="259" r:id="rId18"/>
    <p:sldId id="274" r:id="rId19"/>
    <p:sldId id="275" r:id="rId20"/>
    <p:sldId id="276" r:id="rId21"/>
    <p:sldId id="277" r:id="rId22"/>
    <p:sldId id="264" r:id="rId2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61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2A2514-803A-4B7B-B1C4-6D48727C8679}" type="doc">
      <dgm:prSet loTypeId="urn:microsoft.com/office/officeart/2005/8/layout/pyramid2" loCatId="list" qsTypeId="urn:microsoft.com/office/officeart/2005/8/quickstyle/simple1" qsCatId="simple" csTypeId="urn:microsoft.com/office/officeart/2005/8/colors/accent1_2" csCatId="accent1" phldr="1"/>
      <dgm:spPr/>
      <dgm:t>
        <a:bodyPr/>
        <a:lstStyle/>
        <a:p>
          <a:endParaRPr lang="uk-UA"/>
        </a:p>
      </dgm:t>
    </dgm:pt>
    <dgm:pt modelId="{A6536F27-8738-4EE7-A0C2-DC4E2C3ECD70}">
      <dgm:prSet custT="1"/>
      <dgm:spPr/>
      <dgm:t>
        <a:bodyPr/>
        <a:lstStyle/>
        <a:p>
          <a:r>
            <a:rPr lang="ru-RU" sz="2400" b="1" dirty="0" err="1"/>
            <a:t>Колекція</a:t>
          </a:r>
          <a:r>
            <a:rPr lang="ru-RU" sz="2400" b="1" dirty="0"/>
            <a:t> </a:t>
          </a:r>
          <a:r>
            <a:rPr lang="ru-RU" sz="2400" b="1" dirty="0" err="1"/>
            <a:t>документів</a:t>
          </a:r>
          <a:endParaRPr lang="ru-RU" sz="2400" b="1" dirty="0"/>
        </a:p>
      </dgm:t>
    </dgm:pt>
    <dgm:pt modelId="{6BC71296-7308-4867-9729-9763367AF594}" type="parTrans" cxnId="{1EFACABA-FAD4-47FB-B055-1A41DE39BA9D}">
      <dgm:prSet/>
      <dgm:spPr/>
      <dgm:t>
        <a:bodyPr/>
        <a:lstStyle/>
        <a:p>
          <a:endParaRPr lang="uk-UA" sz="2400" b="1"/>
        </a:p>
      </dgm:t>
    </dgm:pt>
    <dgm:pt modelId="{9CF955F1-AA23-47C6-BB48-91C64891D4FC}" type="sibTrans" cxnId="{1EFACABA-FAD4-47FB-B055-1A41DE39BA9D}">
      <dgm:prSet/>
      <dgm:spPr/>
      <dgm:t>
        <a:bodyPr/>
        <a:lstStyle/>
        <a:p>
          <a:endParaRPr lang="uk-UA" sz="2400" b="1"/>
        </a:p>
      </dgm:t>
    </dgm:pt>
    <dgm:pt modelId="{64080883-9611-4939-9A52-48D749B4E33D}">
      <dgm:prSet custT="1"/>
      <dgm:spPr/>
      <dgm:t>
        <a:bodyPr/>
        <a:lstStyle/>
        <a:p>
          <a:r>
            <a:rPr lang="ru-RU" sz="2400" b="1"/>
            <a:t>Символи</a:t>
          </a:r>
        </a:p>
      </dgm:t>
    </dgm:pt>
    <dgm:pt modelId="{05AA2DF0-4419-4E17-A3AC-428B23C3F825}" type="parTrans" cxnId="{1A69D9D1-5321-4675-BE59-A4DB08E5990F}">
      <dgm:prSet/>
      <dgm:spPr/>
      <dgm:t>
        <a:bodyPr/>
        <a:lstStyle/>
        <a:p>
          <a:endParaRPr lang="uk-UA" sz="2400" b="1"/>
        </a:p>
      </dgm:t>
    </dgm:pt>
    <dgm:pt modelId="{DAE3FFA1-7997-4752-AD95-5ECAC2A5B0A4}" type="sibTrans" cxnId="{1A69D9D1-5321-4675-BE59-A4DB08E5990F}">
      <dgm:prSet/>
      <dgm:spPr/>
      <dgm:t>
        <a:bodyPr/>
        <a:lstStyle/>
        <a:p>
          <a:endParaRPr lang="uk-UA" sz="2400" b="1"/>
        </a:p>
      </dgm:t>
    </dgm:pt>
    <dgm:pt modelId="{E8361E04-0422-4D46-9FF8-BF2BB06F8DC6}">
      <dgm:prSet custT="1"/>
      <dgm:spPr/>
      <dgm:t>
        <a:bodyPr/>
        <a:lstStyle/>
        <a:p>
          <a:r>
            <a:rPr lang="ru-RU" sz="2400" b="1"/>
            <a:t>Слова</a:t>
          </a:r>
        </a:p>
      </dgm:t>
    </dgm:pt>
    <dgm:pt modelId="{3A2E13BF-B234-4E72-8400-C757642DF875}" type="parTrans" cxnId="{349CC385-0CF1-4C6C-98DE-6691691B5364}">
      <dgm:prSet/>
      <dgm:spPr/>
      <dgm:t>
        <a:bodyPr/>
        <a:lstStyle/>
        <a:p>
          <a:endParaRPr lang="uk-UA" sz="2400" b="1"/>
        </a:p>
      </dgm:t>
    </dgm:pt>
    <dgm:pt modelId="{39A81E21-C65A-4689-B667-A96BEF374F4D}" type="sibTrans" cxnId="{349CC385-0CF1-4C6C-98DE-6691691B5364}">
      <dgm:prSet/>
      <dgm:spPr/>
      <dgm:t>
        <a:bodyPr/>
        <a:lstStyle/>
        <a:p>
          <a:endParaRPr lang="uk-UA" sz="2400" b="1"/>
        </a:p>
      </dgm:t>
    </dgm:pt>
    <dgm:pt modelId="{A749F121-DBAC-41A7-B074-0516BB1BFAF7}">
      <dgm:prSet custT="1"/>
      <dgm:spPr/>
      <dgm:t>
        <a:bodyPr/>
        <a:lstStyle/>
        <a:p>
          <a:r>
            <a:rPr lang="ru-RU" sz="2400" b="1"/>
            <a:t>Терміни</a:t>
          </a:r>
        </a:p>
      </dgm:t>
    </dgm:pt>
    <dgm:pt modelId="{8167AC46-B26E-418F-BE20-F915710E3B25}" type="parTrans" cxnId="{391FE131-B065-430D-AF65-9E0B4A1D92ED}">
      <dgm:prSet/>
      <dgm:spPr/>
      <dgm:t>
        <a:bodyPr/>
        <a:lstStyle/>
        <a:p>
          <a:endParaRPr lang="uk-UA" sz="2400" b="1"/>
        </a:p>
      </dgm:t>
    </dgm:pt>
    <dgm:pt modelId="{B1F45010-4C53-4BC0-A388-B7BB40585955}" type="sibTrans" cxnId="{391FE131-B065-430D-AF65-9E0B4A1D92ED}">
      <dgm:prSet/>
      <dgm:spPr/>
      <dgm:t>
        <a:bodyPr/>
        <a:lstStyle/>
        <a:p>
          <a:endParaRPr lang="uk-UA" sz="2400" b="1"/>
        </a:p>
      </dgm:t>
    </dgm:pt>
    <dgm:pt modelId="{F5F8B7D1-7351-4CB4-A838-48658801C0A7}">
      <dgm:prSet custT="1"/>
      <dgm:spPr/>
      <dgm:t>
        <a:bodyPr/>
        <a:lstStyle/>
        <a:p>
          <a:r>
            <a:rPr lang="ru-RU" sz="2400" b="1"/>
            <a:t>Поняття</a:t>
          </a:r>
        </a:p>
      </dgm:t>
    </dgm:pt>
    <dgm:pt modelId="{1651D36A-75C7-4BAE-88BB-BD5F988672AE}" type="parTrans" cxnId="{C601FC81-82D2-44ED-81CD-0AA560FFA8FB}">
      <dgm:prSet/>
      <dgm:spPr/>
      <dgm:t>
        <a:bodyPr/>
        <a:lstStyle/>
        <a:p>
          <a:endParaRPr lang="uk-UA" sz="2400" b="1"/>
        </a:p>
      </dgm:t>
    </dgm:pt>
    <dgm:pt modelId="{92488BD2-27EE-48B2-8439-0AEEAF992CD6}" type="sibTrans" cxnId="{C601FC81-82D2-44ED-81CD-0AA560FFA8FB}">
      <dgm:prSet/>
      <dgm:spPr/>
      <dgm:t>
        <a:bodyPr/>
        <a:lstStyle/>
        <a:p>
          <a:endParaRPr lang="uk-UA" sz="2400" b="1"/>
        </a:p>
      </dgm:t>
    </dgm:pt>
    <dgm:pt modelId="{20551CFD-B2FE-4A3E-B27E-F5B729CCADCC}" type="pres">
      <dgm:prSet presAssocID="{892A2514-803A-4B7B-B1C4-6D48727C8679}" presName="compositeShape" presStyleCnt="0">
        <dgm:presLayoutVars>
          <dgm:dir/>
          <dgm:resizeHandles/>
        </dgm:presLayoutVars>
      </dgm:prSet>
      <dgm:spPr/>
    </dgm:pt>
    <dgm:pt modelId="{124A75FE-C461-408F-A528-1AD19B3FCDC7}" type="pres">
      <dgm:prSet presAssocID="{892A2514-803A-4B7B-B1C4-6D48727C8679}" presName="pyramid" presStyleLbl="node1" presStyleIdx="0" presStyleCnt="1"/>
      <dgm:spPr/>
    </dgm:pt>
    <dgm:pt modelId="{6D7C5EA9-76B2-42DD-9405-B6AA0AC42E11}" type="pres">
      <dgm:prSet presAssocID="{892A2514-803A-4B7B-B1C4-6D48727C8679}" presName="theList" presStyleCnt="0"/>
      <dgm:spPr/>
    </dgm:pt>
    <dgm:pt modelId="{9BF7353F-AA71-404A-8AE8-81E9AE3676B7}" type="pres">
      <dgm:prSet presAssocID="{A6536F27-8738-4EE7-A0C2-DC4E2C3ECD70}" presName="aNode" presStyleLbl="fgAcc1" presStyleIdx="0" presStyleCnt="5">
        <dgm:presLayoutVars>
          <dgm:bulletEnabled val="1"/>
        </dgm:presLayoutVars>
      </dgm:prSet>
      <dgm:spPr/>
    </dgm:pt>
    <dgm:pt modelId="{365F06F6-8005-4925-9FAE-2F3B1D4B9CE3}" type="pres">
      <dgm:prSet presAssocID="{A6536F27-8738-4EE7-A0C2-DC4E2C3ECD70}" presName="aSpace" presStyleCnt="0"/>
      <dgm:spPr/>
    </dgm:pt>
    <dgm:pt modelId="{9317218F-C22C-4363-836C-472599AE3ADD}" type="pres">
      <dgm:prSet presAssocID="{64080883-9611-4939-9A52-48D749B4E33D}" presName="aNode" presStyleLbl="fgAcc1" presStyleIdx="1" presStyleCnt="5">
        <dgm:presLayoutVars>
          <dgm:bulletEnabled val="1"/>
        </dgm:presLayoutVars>
      </dgm:prSet>
      <dgm:spPr/>
    </dgm:pt>
    <dgm:pt modelId="{52329375-339B-428D-A8CB-4FAFE4DF55B5}" type="pres">
      <dgm:prSet presAssocID="{64080883-9611-4939-9A52-48D749B4E33D}" presName="aSpace" presStyleCnt="0"/>
      <dgm:spPr/>
    </dgm:pt>
    <dgm:pt modelId="{59418881-165E-42AE-8AF2-57B4D7AC261F}" type="pres">
      <dgm:prSet presAssocID="{E8361E04-0422-4D46-9FF8-BF2BB06F8DC6}" presName="aNode" presStyleLbl="fgAcc1" presStyleIdx="2" presStyleCnt="5">
        <dgm:presLayoutVars>
          <dgm:bulletEnabled val="1"/>
        </dgm:presLayoutVars>
      </dgm:prSet>
      <dgm:spPr/>
    </dgm:pt>
    <dgm:pt modelId="{A8C13AC5-2C8B-468B-800B-A1772E52BDCB}" type="pres">
      <dgm:prSet presAssocID="{E8361E04-0422-4D46-9FF8-BF2BB06F8DC6}" presName="aSpace" presStyleCnt="0"/>
      <dgm:spPr/>
    </dgm:pt>
    <dgm:pt modelId="{45C5ED1E-7686-4CED-ACC0-0DC5E2D38BF1}" type="pres">
      <dgm:prSet presAssocID="{A749F121-DBAC-41A7-B074-0516BB1BFAF7}" presName="aNode" presStyleLbl="fgAcc1" presStyleIdx="3" presStyleCnt="5">
        <dgm:presLayoutVars>
          <dgm:bulletEnabled val="1"/>
        </dgm:presLayoutVars>
      </dgm:prSet>
      <dgm:spPr/>
    </dgm:pt>
    <dgm:pt modelId="{EB1C32D7-D16C-481F-8901-C2EE107785F6}" type="pres">
      <dgm:prSet presAssocID="{A749F121-DBAC-41A7-B074-0516BB1BFAF7}" presName="aSpace" presStyleCnt="0"/>
      <dgm:spPr/>
    </dgm:pt>
    <dgm:pt modelId="{BD79E85B-0818-4EEC-9FA7-6D3954EBCC79}" type="pres">
      <dgm:prSet presAssocID="{F5F8B7D1-7351-4CB4-A838-48658801C0A7}" presName="aNode" presStyleLbl="fgAcc1" presStyleIdx="4" presStyleCnt="5">
        <dgm:presLayoutVars>
          <dgm:bulletEnabled val="1"/>
        </dgm:presLayoutVars>
      </dgm:prSet>
      <dgm:spPr/>
    </dgm:pt>
    <dgm:pt modelId="{E6870849-ABD5-4CE3-B6DE-DB0050A6A3BE}" type="pres">
      <dgm:prSet presAssocID="{F5F8B7D1-7351-4CB4-A838-48658801C0A7}" presName="aSpace" presStyleCnt="0"/>
      <dgm:spPr/>
    </dgm:pt>
  </dgm:ptLst>
  <dgm:cxnLst>
    <dgm:cxn modelId="{6DBB412E-83B8-4681-AA75-76239DC777DB}" type="presOf" srcId="{A6536F27-8738-4EE7-A0C2-DC4E2C3ECD70}" destId="{9BF7353F-AA71-404A-8AE8-81E9AE3676B7}" srcOrd="0" destOrd="0" presId="urn:microsoft.com/office/officeart/2005/8/layout/pyramid2"/>
    <dgm:cxn modelId="{391FE131-B065-430D-AF65-9E0B4A1D92ED}" srcId="{892A2514-803A-4B7B-B1C4-6D48727C8679}" destId="{A749F121-DBAC-41A7-B074-0516BB1BFAF7}" srcOrd="3" destOrd="0" parTransId="{8167AC46-B26E-418F-BE20-F915710E3B25}" sibTransId="{B1F45010-4C53-4BC0-A388-B7BB40585955}"/>
    <dgm:cxn modelId="{C601FC81-82D2-44ED-81CD-0AA560FFA8FB}" srcId="{892A2514-803A-4B7B-B1C4-6D48727C8679}" destId="{F5F8B7D1-7351-4CB4-A838-48658801C0A7}" srcOrd="4" destOrd="0" parTransId="{1651D36A-75C7-4BAE-88BB-BD5F988672AE}" sibTransId="{92488BD2-27EE-48B2-8439-0AEEAF992CD6}"/>
    <dgm:cxn modelId="{EA738C83-6F7F-47E6-824E-B69AAAD61BE4}" type="presOf" srcId="{F5F8B7D1-7351-4CB4-A838-48658801C0A7}" destId="{BD79E85B-0818-4EEC-9FA7-6D3954EBCC79}" srcOrd="0" destOrd="0" presId="urn:microsoft.com/office/officeart/2005/8/layout/pyramid2"/>
    <dgm:cxn modelId="{349CC385-0CF1-4C6C-98DE-6691691B5364}" srcId="{892A2514-803A-4B7B-B1C4-6D48727C8679}" destId="{E8361E04-0422-4D46-9FF8-BF2BB06F8DC6}" srcOrd="2" destOrd="0" parTransId="{3A2E13BF-B234-4E72-8400-C757642DF875}" sibTransId="{39A81E21-C65A-4689-B667-A96BEF374F4D}"/>
    <dgm:cxn modelId="{12F59C98-E0A7-4C7F-AFFB-527BF149850D}" type="presOf" srcId="{892A2514-803A-4B7B-B1C4-6D48727C8679}" destId="{20551CFD-B2FE-4A3E-B27E-F5B729CCADCC}" srcOrd="0" destOrd="0" presId="urn:microsoft.com/office/officeart/2005/8/layout/pyramid2"/>
    <dgm:cxn modelId="{B80423A9-8151-4B51-AB7D-B300F71E38A2}" type="presOf" srcId="{64080883-9611-4939-9A52-48D749B4E33D}" destId="{9317218F-C22C-4363-836C-472599AE3ADD}" srcOrd="0" destOrd="0" presId="urn:microsoft.com/office/officeart/2005/8/layout/pyramid2"/>
    <dgm:cxn modelId="{1EFACABA-FAD4-47FB-B055-1A41DE39BA9D}" srcId="{892A2514-803A-4B7B-B1C4-6D48727C8679}" destId="{A6536F27-8738-4EE7-A0C2-DC4E2C3ECD70}" srcOrd="0" destOrd="0" parTransId="{6BC71296-7308-4867-9729-9763367AF594}" sibTransId="{9CF955F1-AA23-47C6-BB48-91C64891D4FC}"/>
    <dgm:cxn modelId="{B29AA0CF-42BE-409D-B846-C05430163D81}" type="presOf" srcId="{A749F121-DBAC-41A7-B074-0516BB1BFAF7}" destId="{45C5ED1E-7686-4CED-ACC0-0DC5E2D38BF1}" srcOrd="0" destOrd="0" presId="urn:microsoft.com/office/officeart/2005/8/layout/pyramid2"/>
    <dgm:cxn modelId="{4BEA74D1-25FE-40B1-941F-79892988E5A9}" type="presOf" srcId="{E8361E04-0422-4D46-9FF8-BF2BB06F8DC6}" destId="{59418881-165E-42AE-8AF2-57B4D7AC261F}" srcOrd="0" destOrd="0" presId="urn:microsoft.com/office/officeart/2005/8/layout/pyramid2"/>
    <dgm:cxn modelId="{1A69D9D1-5321-4675-BE59-A4DB08E5990F}" srcId="{892A2514-803A-4B7B-B1C4-6D48727C8679}" destId="{64080883-9611-4939-9A52-48D749B4E33D}" srcOrd="1" destOrd="0" parTransId="{05AA2DF0-4419-4E17-A3AC-428B23C3F825}" sibTransId="{DAE3FFA1-7997-4752-AD95-5ECAC2A5B0A4}"/>
    <dgm:cxn modelId="{238288CC-6985-4D2E-AD95-2B0A9B52DC6C}" type="presParOf" srcId="{20551CFD-B2FE-4A3E-B27E-F5B729CCADCC}" destId="{124A75FE-C461-408F-A528-1AD19B3FCDC7}" srcOrd="0" destOrd="0" presId="urn:microsoft.com/office/officeart/2005/8/layout/pyramid2"/>
    <dgm:cxn modelId="{D178F023-477E-4B40-AD25-0847C0D09147}" type="presParOf" srcId="{20551CFD-B2FE-4A3E-B27E-F5B729CCADCC}" destId="{6D7C5EA9-76B2-42DD-9405-B6AA0AC42E11}" srcOrd="1" destOrd="0" presId="urn:microsoft.com/office/officeart/2005/8/layout/pyramid2"/>
    <dgm:cxn modelId="{400A9B35-48FD-48D8-B017-C77F3147D1EC}" type="presParOf" srcId="{6D7C5EA9-76B2-42DD-9405-B6AA0AC42E11}" destId="{9BF7353F-AA71-404A-8AE8-81E9AE3676B7}" srcOrd="0" destOrd="0" presId="urn:microsoft.com/office/officeart/2005/8/layout/pyramid2"/>
    <dgm:cxn modelId="{4F72D5E9-D372-4B64-8F00-C239704C8924}" type="presParOf" srcId="{6D7C5EA9-76B2-42DD-9405-B6AA0AC42E11}" destId="{365F06F6-8005-4925-9FAE-2F3B1D4B9CE3}" srcOrd="1" destOrd="0" presId="urn:microsoft.com/office/officeart/2005/8/layout/pyramid2"/>
    <dgm:cxn modelId="{ED50544E-03B4-4E1B-ACD6-97832FDFF782}" type="presParOf" srcId="{6D7C5EA9-76B2-42DD-9405-B6AA0AC42E11}" destId="{9317218F-C22C-4363-836C-472599AE3ADD}" srcOrd="2" destOrd="0" presId="urn:microsoft.com/office/officeart/2005/8/layout/pyramid2"/>
    <dgm:cxn modelId="{BE0B3D80-9C3A-4D8F-AD5D-D1D40F06FC4A}" type="presParOf" srcId="{6D7C5EA9-76B2-42DD-9405-B6AA0AC42E11}" destId="{52329375-339B-428D-A8CB-4FAFE4DF55B5}" srcOrd="3" destOrd="0" presId="urn:microsoft.com/office/officeart/2005/8/layout/pyramid2"/>
    <dgm:cxn modelId="{827AD51D-0423-4F15-B566-13B4D3574C76}" type="presParOf" srcId="{6D7C5EA9-76B2-42DD-9405-B6AA0AC42E11}" destId="{59418881-165E-42AE-8AF2-57B4D7AC261F}" srcOrd="4" destOrd="0" presId="urn:microsoft.com/office/officeart/2005/8/layout/pyramid2"/>
    <dgm:cxn modelId="{0F7A9BBE-1017-46FA-A6A8-7B35145C0685}" type="presParOf" srcId="{6D7C5EA9-76B2-42DD-9405-B6AA0AC42E11}" destId="{A8C13AC5-2C8B-468B-800B-A1772E52BDCB}" srcOrd="5" destOrd="0" presId="urn:microsoft.com/office/officeart/2005/8/layout/pyramid2"/>
    <dgm:cxn modelId="{8558BAB9-F83F-422E-859B-80AC4CD32EF0}" type="presParOf" srcId="{6D7C5EA9-76B2-42DD-9405-B6AA0AC42E11}" destId="{45C5ED1E-7686-4CED-ACC0-0DC5E2D38BF1}" srcOrd="6" destOrd="0" presId="urn:microsoft.com/office/officeart/2005/8/layout/pyramid2"/>
    <dgm:cxn modelId="{4E616AEB-E02E-4268-B522-71B810F3A852}" type="presParOf" srcId="{6D7C5EA9-76B2-42DD-9405-B6AA0AC42E11}" destId="{EB1C32D7-D16C-481F-8901-C2EE107785F6}" srcOrd="7" destOrd="0" presId="urn:microsoft.com/office/officeart/2005/8/layout/pyramid2"/>
    <dgm:cxn modelId="{BF93BD10-A6A7-4B2F-A279-8E55EC168423}" type="presParOf" srcId="{6D7C5EA9-76B2-42DD-9405-B6AA0AC42E11}" destId="{BD79E85B-0818-4EEC-9FA7-6D3954EBCC79}" srcOrd="8" destOrd="0" presId="urn:microsoft.com/office/officeart/2005/8/layout/pyramid2"/>
    <dgm:cxn modelId="{3EFD64B4-914D-4245-8CE2-9651E176669B}" type="presParOf" srcId="{6D7C5EA9-76B2-42DD-9405-B6AA0AC42E11}" destId="{E6870849-ABD5-4CE3-B6DE-DB0050A6A3BE}" srcOrd="9" destOrd="0" presId="urn:microsoft.com/office/officeart/2005/8/layout/pyramid2"/>
  </dgm:cxnLst>
  <dgm:bg>
    <a:solidFill>
      <a:schemeClr val="tx2">
        <a:lumMod val="75000"/>
      </a:schemeClr>
    </a:solidFill>
  </dgm:bg>
  <dgm:whole>
    <a:ln w="28575"/>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3489453-3E1A-4324-82FA-105AFD50E800}" type="doc">
      <dgm:prSet loTypeId="urn:microsoft.com/office/officeart/2008/layout/HorizontalMultiLevelHierarchy" loCatId="hierarchy" qsTypeId="urn:microsoft.com/office/officeart/2005/8/quickstyle/simple1" qsCatId="simple" csTypeId="urn:microsoft.com/office/officeart/2005/8/colors/colorful2" csCatId="colorful" phldr="1"/>
      <dgm:spPr/>
      <dgm:t>
        <a:bodyPr/>
        <a:lstStyle/>
        <a:p>
          <a:endParaRPr lang="uk-UA"/>
        </a:p>
      </dgm:t>
    </dgm:pt>
    <dgm:pt modelId="{4E860202-8279-4E5C-A980-71BE957AD07F}">
      <dgm:prSet phldrT="[Текст]"/>
      <dgm:spPr/>
      <dgm:t>
        <a:bodyPr/>
        <a:lstStyle/>
        <a:p>
          <a:pPr>
            <a:buNone/>
          </a:pPr>
          <a:r>
            <a:rPr lang="uk-UA" dirty="0">
              <a:latin typeface="Times New Roman" panose="02020603050405020304" pitchFamily="18" charset="0"/>
              <a:cs typeface="Times New Roman" panose="02020603050405020304" pitchFamily="18" charset="0"/>
            </a:rPr>
            <a:t>Контент аналіз</a:t>
          </a:r>
          <a:endParaRPr lang="uk-UA" dirty="0"/>
        </a:p>
      </dgm:t>
    </dgm:pt>
    <dgm:pt modelId="{B315A328-6664-4AB3-8025-A31240233FE5}" type="parTrans" cxnId="{E9FD74BC-5176-4356-86FE-521E75E2017D}">
      <dgm:prSet/>
      <dgm:spPr/>
      <dgm:t>
        <a:bodyPr/>
        <a:lstStyle/>
        <a:p>
          <a:endParaRPr lang="uk-UA"/>
        </a:p>
      </dgm:t>
    </dgm:pt>
    <dgm:pt modelId="{C3DBD667-9468-47DC-8E94-49DE20E02B95}" type="sibTrans" cxnId="{E9FD74BC-5176-4356-86FE-521E75E2017D}">
      <dgm:prSet/>
      <dgm:spPr/>
      <dgm:t>
        <a:bodyPr/>
        <a:lstStyle/>
        <a:p>
          <a:endParaRPr lang="uk-UA"/>
        </a:p>
      </dgm:t>
    </dgm:pt>
    <dgm:pt modelId="{EB7DAC18-09A0-49DF-A2C0-3D5A032D2A49}">
      <dgm:prSet phldrT="[Текст]"/>
      <dgm:spPr/>
      <dgm:t>
        <a:bodyPr/>
        <a:lstStyle/>
        <a:p>
          <a:r>
            <a:rPr lang="uk-UA" dirty="0">
              <a:solidFill>
                <a:schemeClr val="tx1"/>
              </a:solidFill>
            </a:rPr>
            <a:t>Якісний</a:t>
          </a:r>
        </a:p>
      </dgm:t>
    </dgm:pt>
    <dgm:pt modelId="{865DC8B4-F54D-4286-962C-51D43EBD929A}" type="parTrans" cxnId="{93473EBC-CA35-4340-91BE-B44558007225}">
      <dgm:prSet/>
      <dgm:spPr/>
      <dgm:t>
        <a:bodyPr/>
        <a:lstStyle/>
        <a:p>
          <a:endParaRPr lang="uk-UA"/>
        </a:p>
      </dgm:t>
    </dgm:pt>
    <dgm:pt modelId="{96159AF8-9D46-4C05-BDCB-5449BAE0B005}" type="sibTrans" cxnId="{93473EBC-CA35-4340-91BE-B44558007225}">
      <dgm:prSet/>
      <dgm:spPr/>
      <dgm:t>
        <a:bodyPr/>
        <a:lstStyle/>
        <a:p>
          <a:endParaRPr lang="uk-UA"/>
        </a:p>
      </dgm:t>
    </dgm:pt>
    <dgm:pt modelId="{C418ED8C-D7D7-45AE-BFFF-5666DEF311CC}">
      <dgm:prSet phldrT="[Текст]"/>
      <dgm:spPr/>
      <dgm:t>
        <a:bodyPr/>
        <a:lstStyle/>
        <a:p>
          <a:r>
            <a:rPr lang="uk-UA" dirty="0">
              <a:solidFill>
                <a:schemeClr val="tx1"/>
              </a:solidFill>
            </a:rPr>
            <a:t>Кількісний</a:t>
          </a:r>
        </a:p>
      </dgm:t>
    </dgm:pt>
    <dgm:pt modelId="{74360278-128D-43FA-9ACE-F8338C4CC789}" type="parTrans" cxnId="{A1A8654C-E054-44EA-9F58-E0B62B29A620}">
      <dgm:prSet/>
      <dgm:spPr/>
      <dgm:t>
        <a:bodyPr/>
        <a:lstStyle/>
        <a:p>
          <a:endParaRPr lang="uk-UA"/>
        </a:p>
      </dgm:t>
    </dgm:pt>
    <dgm:pt modelId="{709DE5E3-67D9-44ED-8F80-31E147CEBE7D}" type="sibTrans" cxnId="{A1A8654C-E054-44EA-9F58-E0B62B29A620}">
      <dgm:prSet/>
      <dgm:spPr/>
      <dgm:t>
        <a:bodyPr/>
        <a:lstStyle/>
        <a:p>
          <a:endParaRPr lang="uk-UA"/>
        </a:p>
      </dgm:t>
    </dgm:pt>
    <dgm:pt modelId="{14B33F81-0D36-49D4-AC8D-5225B95FF1DB}">
      <dgm:prSet/>
      <dgm:spPr>
        <a:solidFill>
          <a:schemeClr val="accent3">
            <a:lumMod val="60000"/>
            <a:lumOff val="40000"/>
          </a:schemeClr>
        </a:solidFill>
      </dgm:spPr>
      <dgm:t>
        <a:bodyPr/>
        <a:lstStyle/>
        <a:p>
          <a:r>
            <a:rPr lang="uk-UA" dirty="0"/>
            <a:t>Виявляє основні теми</a:t>
          </a:r>
        </a:p>
      </dgm:t>
    </dgm:pt>
    <dgm:pt modelId="{16D12A7C-9842-4F07-9628-CF3104B2B8C0}" type="parTrans" cxnId="{8EB83AC6-7E99-4418-ACE9-375A2590A39C}">
      <dgm:prSet/>
      <dgm:spPr/>
      <dgm:t>
        <a:bodyPr/>
        <a:lstStyle/>
        <a:p>
          <a:endParaRPr lang="uk-UA"/>
        </a:p>
      </dgm:t>
    </dgm:pt>
    <dgm:pt modelId="{EC1B8803-196D-4AE6-BD9F-9800300CB3FC}" type="sibTrans" cxnId="{8EB83AC6-7E99-4418-ACE9-375A2590A39C}">
      <dgm:prSet/>
      <dgm:spPr/>
      <dgm:t>
        <a:bodyPr/>
        <a:lstStyle/>
        <a:p>
          <a:endParaRPr lang="uk-UA"/>
        </a:p>
      </dgm:t>
    </dgm:pt>
    <dgm:pt modelId="{78EC9683-4B33-451E-9244-8A691F3DF629}">
      <dgm:prSet/>
      <dgm:spPr>
        <a:solidFill>
          <a:schemeClr val="accent3">
            <a:lumMod val="60000"/>
            <a:lumOff val="40000"/>
          </a:schemeClr>
        </a:solidFill>
      </dgm:spPr>
      <dgm:t>
        <a:bodyPr/>
        <a:lstStyle/>
        <a:p>
          <a:r>
            <a:rPr lang="uk-UA" dirty="0"/>
            <a:t>Обчислює кількість ознак, рис властивостей</a:t>
          </a:r>
        </a:p>
      </dgm:t>
    </dgm:pt>
    <dgm:pt modelId="{7ADDD3E9-75EA-490C-8568-CF19888B8A6F}" type="parTrans" cxnId="{DFE738DB-4C87-4EB9-92E2-59457619E7FA}">
      <dgm:prSet/>
      <dgm:spPr/>
      <dgm:t>
        <a:bodyPr/>
        <a:lstStyle/>
        <a:p>
          <a:endParaRPr lang="uk-UA"/>
        </a:p>
      </dgm:t>
    </dgm:pt>
    <dgm:pt modelId="{1D471C00-4AF9-443E-A408-882B5E16C82C}" type="sibTrans" cxnId="{DFE738DB-4C87-4EB9-92E2-59457619E7FA}">
      <dgm:prSet/>
      <dgm:spPr/>
      <dgm:t>
        <a:bodyPr/>
        <a:lstStyle/>
        <a:p>
          <a:endParaRPr lang="uk-UA"/>
        </a:p>
      </dgm:t>
    </dgm:pt>
    <dgm:pt modelId="{50D21559-B520-44F0-B047-153AC0AFD8E6}" type="pres">
      <dgm:prSet presAssocID="{03489453-3E1A-4324-82FA-105AFD50E800}" presName="Name0" presStyleCnt="0">
        <dgm:presLayoutVars>
          <dgm:chPref val="1"/>
          <dgm:dir/>
          <dgm:animOne val="branch"/>
          <dgm:animLvl val="lvl"/>
          <dgm:resizeHandles val="exact"/>
        </dgm:presLayoutVars>
      </dgm:prSet>
      <dgm:spPr/>
    </dgm:pt>
    <dgm:pt modelId="{E4BB387F-A502-4063-BA70-B6DDB66214B1}" type="pres">
      <dgm:prSet presAssocID="{4E860202-8279-4E5C-A980-71BE957AD07F}" presName="root1" presStyleCnt="0"/>
      <dgm:spPr/>
    </dgm:pt>
    <dgm:pt modelId="{33A9A654-2C7D-4D16-AC25-0C70526CC8A4}" type="pres">
      <dgm:prSet presAssocID="{4E860202-8279-4E5C-A980-71BE957AD07F}" presName="LevelOneTextNode" presStyleLbl="node0" presStyleIdx="0" presStyleCnt="1">
        <dgm:presLayoutVars>
          <dgm:chPref val="3"/>
        </dgm:presLayoutVars>
      </dgm:prSet>
      <dgm:spPr/>
    </dgm:pt>
    <dgm:pt modelId="{F5BD1900-64F6-4EC3-92B0-D2AB55FB16E6}" type="pres">
      <dgm:prSet presAssocID="{4E860202-8279-4E5C-A980-71BE957AD07F}" presName="level2hierChild" presStyleCnt="0"/>
      <dgm:spPr/>
    </dgm:pt>
    <dgm:pt modelId="{B6E1D27F-26FB-4C51-8072-14C4029F84C2}" type="pres">
      <dgm:prSet presAssocID="{865DC8B4-F54D-4286-962C-51D43EBD929A}" presName="conn2-1" presStyleLbl="parChTrans1D2" presStyleIdx="0" presStyleCnt="2"/>
      <dgm:spPr/>
    </dgm:pt>
    <dgm:pt modelId="{532968E9-0B45-40F6-89C6-ADDCEC27F730}" type="pres">
      <dgm:prSet presAssocID="{865DC8B4-F54D-4286-962C-51D43EBD929A}" presName="connTx" presStyleLbl="parChTrans1D2" presStyleIdx="0" presStyleCnt="2"/>
      <dgm:spPr/>
    </dgm:pt>
    <dgm:pt modelId="{10BD4D58-5319-4370-80E0-91FE969314C1}" type="pres">
      <dgm:prSet presAssocID="{EB7DAC18-09A0-49DF-A2C0-3D5A032D2A49}" presName="root2" presStyleCnt="0"/>
      <dgm:spPr/>
    </dgm:pt>
    <dgm:pt modelId="{8B3A7768-DB9D-4B04-BCBC-DBF0277F7E34}" type="pres">
      <dgm:prSet presAssocID="{EB7DAC18-09A0-49DF-A2C0-3D5A032D2A49}" presName="LevelTwoTextNode" presStyleLbl="node2" presStyleIdx="0" presStyleCnt="2" custLinFactNeighborX="-57">
        <dgm:presLayoutVars>
          <dgm:chPref val="3"/>
        </dgm:presLayoutVars>
      </dgm:prSet>
      <dgm:spPr/>
    </dgm:pt>
    <dgm:pt modelId="{4FEBA919-CBB0-4553-8557-53E1DD630C67}" type="pres">
      <dgm:prSet presAssocID="{EB7DAC18-09A0-49DF-A2C0-3D5A032D2A49}" presName="level3hierChild" presStyleCnt="0"/>
      <dgm:spPr/>
    </dgm:pt>
    <dgm:pt modelId="{B27895B3-0AB7-4C32-AE75-2612F77B5DCD}" type="pres">
      <dgm:prSet presAssocID="{16D12A7C-9842-4F07-9628-CF3104B2B8C0}" presName="conn2-1" presStyleLbl="parChTrans1D3" presStyleIdx="0" presStyleCnt="2"/>
      <dgm:spPr/>
    </dgm:pt>
    <dgm:pt modelId="{40BB4B79-125D-40E2-82BA-2C2C7618D0A5}" type="pres">
      <dgm:prSet presAssocID="{16D12A7C-9842-4F07-9628-CF3104B2B8C0}" presName="connTx" presStyleLbl="parChTrans1D3" presStyleIdx="0" presStyleCnt="2"/>
      <dgm:spPr/>
    </dgm:pt>
    <dgm:pt modelId="{F97B9EFA-889A-4E93-ACEE-B812B4EF4B7E}" type="pres">
      <dgm:prSet presAssocID="{14B33F81-0D36-49D4-AC8D-5225B95FF1DB}" presName="root2" presStyleCnt="0"/>
      <dgm:spPr/>
    </dgm:pt>
    <dgm:pt modelId="{25C38FEB-4D4B-4E8E-B591-93C0C9466E54}" type="pres">
      <dgm:prSet presAssocID="{14B33F81-0D36-49D4-AC8D-5225B95FF1DB}" presName="LevelTwoTextNode" presStyleLbl="node3" presStyleIdx="0" presStyleCnt="2">
        <dgm:presLayoutVars>
          <dgm:chPref val="3"/>
        </dgm:presLayoutVars>
      </dgm:prSet>
      <dgm:spPr/>
    </dgm:pt>
    <dgm:pt modelId="{F125325F-C265-40D0-B5F2-2050496189D5}" type="pres">
      <dgm:prSet presAssocID="{14B33F81-0D36-49D4-AC8D-5225B95FF1DB}" presName="level3hierChild" presStyleCnt="0"/>
      <dgm:spPr/>
    </dgm:pt>
    <dgm:pt modelId="{6444108F-9CE7-43C5-8E1A-1D8F2A3F5765}" type="pres">
      <dgm:prSet presAssocID="{74360278-128D-43FA-9ACE-F8338C4CC789}" presName="conn2-1" presStyleLbl="parChTrans1D2" presStyleIdx="1" presStyleCnt="2"/>
      <dgm:spPr/>
    </dgm:pt>
    <dgm:pt modelId="{91ED8DA2-1639-4D54-B2DA-86F2C3E852FC}" type="pres">
      <dgm:prSet presAssocID="{74360278-128D-43FA-9ACE-F8338C4CC789}" presName="connTx" presStyleLbl="parChTrans1D2" presStyleIdx="1" presStyleCnt="2"/>
      <dgm:spPr/>
    </dgm:pt>
    <dgm:pt modelId="{F72507B0-5C15-49EB-BABE-B8243207FDC7}" type="pres">
      <dgm:prSet presAssocID="{C418ED8C-D7D7-45AE-BFFF-5666DEF311CC}" presName="root2" presStyleCnt="0"/>
      <dgm:spPr/>
    </dgm:pt>
    <dgm:pt modelId="{9215D0BE-428A-4AA3-AC75-78D43FFCA329}" type="pres">
      <dgm:prSet presAssocID="{C418ED8C-D7D7-45AE-BFFF-5666DEF311CC}" presName="LevelTwoTextNode" presStyleLbl="node2" presStyleIdx="1" presStyleCnt="2">
        <dgm:presLayoutVars>
          <dgm:chPref val="3"/>
        </dgm:presLayoutVars>
      </dgm:prSet>
      <dgm:spPr/>
    </dgm:pt>
    <dgm:pt modelId="{D5235D9B-AC40-4C57-A03B-9E1F53EBE555}" type="pres">
      <dgm:prSet presAssocID="{C418ED8C-D7D7-45AE-BFFF-5666DEF311CC}" presName="level3hierChild" presStyleCnt="0"/>
      <dgm:spPr/>
    </dgm:pt>
    <dgm:pt modelId="{4D6C8C4A-B6B2-4D92-A18B-0FE48EF38FBA}" type="pres">
      <dgm:prSet presAssocID="{7ADDD3E9-75EA-490C-8568-CF19888B8A6F}" presName="conn2-1" presStyleLbl="parChTrans1D3" presStyleIdx="1" presStyleCnt="2"/>
      <dgm:spPr/>
    </dgm:pt>
    <dgm:pt modelId="{712F9DC8-5788-4DF6-966F-1DD865D3ABCB}" type="pres">
      <dgm:prSet presAssocID="{7ADDD3E9-75EA-490C-8568-CF19888B8A6F}" presName="connTx" presStyleLbl="parChTrans1D3" presStyleIdx="1" presStyleCnt="2"/>
      <dgm:spPr/>
    </dgm:pt>
    <dgm:pt modelId="{F22D009E-970A-481B-88D3-5CFD7D451875}" type="pres">
      <dgm:prSet presAssocID="{78EC9683-4B33-451E-9244-8A691F3DF629}" presName="root2" presStyleCnt="0"/>
      <dgm:spPr/>
    </dgm:pt>
    <dgm:pt modelId="{9FC802D3-AB5B-4947-BFAC-2F846989EA7A}" type="pres">
      <dgm:prSet presAssocID="{78EC9683-4B33-451E-9244-8A691F3DF629}" presName="LevelTwoTextNode" presStyleLbl="node3" presStyleIdx="1" presStyleCnt="2">
        <dgm:presLayoutVars>
          <dgm:chPref val="3"/>
        </dgm:presLayoutVars>
      </dgm:prSet>
      <dgm:spPr/>
    </dgm:pt>
    <dgm:pt modelId="{7EAE3368-F9F9-4E54-AB89-2AE78C79D598}" type="pres">
      <dgm:prSet presAssocID="{78EC9683-4B33-451E-9244-8A691F3DF629}" presName="level3hierChild" presStyleCnt="0"/>
      <dgm:spPr/>
    </dgm:pt>
  </dgm:ptLst>
  <dgm:cxnLst>
    <dgm:cxn modelId="{F4D8C825-1CFE-4474-AB7C-F61E9DD4E61B}" type="presOf" srcId="{4E860202-8279-4E5C-A980-71BE957AD07F}" destId="{33A9A654-2C7D-4D16-AC25-0C70526CC8A4}" srcOrd="0" destOrd="0" presId="urn:microsoft.com/office/officeart/2008/layout/HorizontalMultiLevelHierarchy"/>
    <dgm:cxn modelId="{F1831D32-01D3-47E2-8FE0-DCE692D1505D}" type="presOf" srcId="{865DC8B4-F54D-4286-962C-51D43EBD929A}" destId="{532968E9-0B45-40F6-89C6-ADDCEC27F730}" srcOrd="1" destOrd="0" presId="urn:microsoft.com/office/officeart/2008/layout/HorizontalMultiLevelHierarchy"/>
    <dgm:cxn modelId="{9CD6C560-0078-4C62-9318-A759DEB37FFC}" type="presOf" srcId="{7ADDD3E9-75EA-490C-8568-CF19888B8A6F}" destId="{712F9DC8-5788-4DF6-966F-1DD865D3ABCB}" srcOrd="1" destOrd="0" presId="urn:microsoft.com/office/officeart/2008/layout/HorizontalMultiLevelHierarchy"/>
    <dgm:cxn modelId="{D36A9D49-96DD-44F7-9181-729FFC1F823B}" type="presOf" srcId="{74360278-128D-43FA-9ACE-F8338C4CC789}" destId="{91ED8DA2-1639-4D54-B2DA-86F2C3E852FC}" srcOrd="1" destOrd="0" presId="urn:microsoft.com/office/officeart/2008/layout/HorizontalMultiLevelHierarchy"/>
    <dgm:cxn modelId="{A7581E4A-3FCA-4213-9D96-731D42F5F90D}" type="presOf" srcId="{74360278-128D-43FA-9ACE-F8338C4CC789}" destId="{6444108F-9CE7-43C5-8E1A-1D8F2A3F5765}" srcOrd="0" destOrd="0" presId="urn:microsoft.com/office/officeart/2008/layout/HorizontalMultiLevelHierarchy"/>
    <dgm:cxn modelId="{A1A8654C-E054-44EA-9F58-E0B62B29A620}" srcId="{4E860202-8279-4E5C-A980-71BE957AD07F}" destId="{C418ED8C-D7D7-45AE-BFFF-5666DEF311CC}" srcOrd="1" destOrd="0" parTransId="{74360278-128D-43FA-9ACE-F8338C4CC789}" sibTransId="{709DE5E3-67D9-44ED-8F80-31E147CEBE7D}"/>
    <dgm:cxn modelId="{1A41EB7A-F300-4EFD-BCBE-F1DFD09571D6}" type="presOf" srcId="{C418ED8C-D7D7-45AE-BFFF-5666DEF311CC}" destId="{9215D0BE-428A-4AA3-AC75-78D43FFCA329}" srcOrd="0" destOrd="0" presId="urn:microsoft.com/office/officeart/2008/layout/HorizontalMultiLevelHierarchy"/>
    <dgm:cxn modelId="{5809FA5A-ED44-4B94-96CC-5E0D0ACABBED}" type="presOf" srcId="{03489453-3E1A-4324-82FA-105AFD50E800}" destId="{50D21559-B520-44F0-B047-153AC0AFD8E6}" srcOrd="0" destOrd="0" presId="urn:microsoft.com/office/officeart/2008/layout/HorizontalMultiLevelHierarchy"/>
    <dgm:cxn modelId="{50328188-E8A9-49D0-BF79-FB1019CD076A}" type="presOf" srcId="{14B33F81-0D36-49D4-AC8D-5225B95FF1DB}" destId="{25C38FEB-4D4B-4E8E-B591-93C0C9466E54}" srcOrd="0" destOrd="0" presId="urn:microsoft.com/office/officeart/2008/layout/HorizontalMultiLevelHierarchy"/>
    <dgm:cxn modelId="{0090EE98-4D9B-4F1F-B3C4-667195E0A92B}" type="presOf" srcId="{7ADDD3E9-75EA-490C-8568-CF19888B8A6F}" destId="{4D6C8C4A-B6B2-4D92-A18B-0FE48EF38FBA}" srcOrd="0" destOrd="0" presId="urn:microsoft.com/office/officeart/2008/layout/HorizontalMultiLevelHierarchy"/>
    <dgm:cxn modelId="{5AB658A3-A3D7-4AB7-A1C5-691E73AA403C}" type="presOf" srcId="{16D12A7C-9842-4F07-9628-CF3104B2B8C0}" destId="{40BB4B79-125D-40E2-82BA-2C2C7618D0A5}" srcOrd="1" destOrd="0" presId="urn:microsoft.com/office/officeart/2008/layout/HorizontalMultiLevelHierarchy"/>
    <dgm:cxn modelId="{FB8AF1A9-9AE6-4155-95AA-2A8107B9139B}" type="presOf" srcId="{865DC8B4-F54D-4286-962C-51D43EBD929A}" destId="{B6E1D27F-26FB-4C51-8072-14C4029F84C2}" srcOrd="0" destOrd="0" presId="urn:microsoft.com/office/officeart/2008/layout/HorizontalMultiLevelHierarchy"/>
    <dgm:cxn modelId="{11368BB2-7109-4B79-8C05-C453D59B2035}" type="presOf" srcId="{EB7DAC18-09A0-49DF-A2C0-3D5A032D2A49}" destId="{8B3A7768-DB9D-4B04-BCBC-DBF0277F7E34}" srcOrd="0" destOrd="0" presId="urn:microsoft.com/office/officeart/2008/layout/HorizontalMultiLevelHierarchy"/>
    <dgm:cxn modelId="{93473EBC-CA35-4340-91BE-B44558007225}" srcId="{4E860202-8279-4E5C-A980-71BE957AD07F}" destId="{EB7DAC18-09A0-49DF-A2C0-3D5A032D2A49}" srcOrd="0" destOrd="0" parTransId="{865DC8B4-F54D-4286-962C-51D43EBD929A}" sibTransId="{96159AF8-9D46-4C05-BDCB-5449BAE0B005}"/>
    <dgm:cxn modelId="{E9FD74BC-5176-4356-86FE-521E75E2017D}" srcId="{03489453-3E1A-4324-82FA-105AFD50E800}" destId="{4E860202-8279-4E5C-A980-71BE957AD07F}" srcOrd="0" destOrd="0" parTransId="{B315A328-6664-4AB3-8025-A31240233FE5}" sibTransId="{C3DBD667-9468-47DC-8E94-49DE20E02B95}"/>
    <dgm:cxn modelId="{8EB83AC6-7E99-4418-ACE9-375A2590A39C}" srcId="{EB7DAC18-09A0-49DF-A2C0-3D5A032D2A49}" destId="{14B33F81-0D36-49D4-AC8D-5225B95FF1DB}" srcOrd="0" destOrd="0" parTransId="{16D12A7C-9842-4F07-9628-CF3104B2B8C0}" sibTransId="{EC1B8803-196D-4AE6-BD9F-9800300CB3FC}"/>
    <dgm:cxn modelId="{B81359D8-ED78-49F5-A921-0F957D2AD921}" type="presOf" srcId="{78EC9683-4B33-451E-9244-8A691F3DF629}" destId="{9FC802D3-AB5B-4947-BFAC-2F846989EA7A}" srcOrd="0" destOrd="0" presId="urn:microsoft.com/office/officeart/2008/layout/HorizontalMultiLevelHierarchy"/>
    <dgm:cxn modelId="{5679D6DA-6486-44AD-8CFF-885C9EF270F4}" type="presOf" srcId="{16D12A7C-9842-4F07-9628-CF3104B2B8C0}" destId="{B27895B3-0AB7-4C32-AE75-2612F77B5DCD}" srcOrd="0" destOrd="0" presId="urn:microsoft.com/office/officeart/2008/layout/HorizontalMultiLevelHierarchy"/>
    <dgm:cxn modelId="{DFE738DB-4C87-4EB9-92E2-59457619E7FA}" srcId="{C418ED8C-D7D7-45AE-BFFF-5666DEF311CC}" destId="{78EC9683-4B33-451E-9244-8A691F3DF629}" srcOrd="0" destOrd="0" parTransId="{7ADDD3E9-75EA-490C-8568-CF19888B8A6F}" sibTransId="{1D471C00-4AF9-443E-A408-882B5E16C82C}"/>
    <dgm:cxn modelId="{7F384C3B-5994-42D7-9CCD-E3D4AFD9BE70}" type="presParOf" srcId="{50D21559-B520-44F0-B047-153AC0AFD8E6}" destId="{E4BB387F-A502-4063-BA70-B6DDB66214B1}" srcOrd="0" destOrd="0" presId="urn:microsoft.com/office/officeart/2008/layout/HorizontalMultiLevelHierarchy"/>
    <dgm:cxn modelId="{44280109-40B1-4ACE-B2D3-F903444D3822}" type="presParOf" srcId="{E4BB387F-A502-4063-BA70-B6DDB66214B1}" destId="{33A9A654-2C7D-4D16-AC25-0C70526CC8A4}" srcOrd="0" destOrd="0" presId="urn:microsoft.com/office/officeart/2008/layout/HorizontalMultiLevelHierarchy"/>
    <dgm:cxn modelId="{BF108AC6-B6CB-45CE-9565-86F00B8341C7}" type="presParOf" srcId="{E4BB387F-A502-4063-BA70-B6DDB66214B1}" destId="{F5BD1900-64F6-4EC3-92B0-D2AB55FB16E6}" srcOrd="1" destOrd="0" presId="urn:microsoft.com/office/officeart/2008/layout/HorizontalMultiLevelHierarchy"/>
    <dgm:cxn modelId="{E31D2BC9-A529-4067-830F-85128CFE17D0}" type="presParOf" srcId="{F5BD1900-64F6-4EC3-92B0-D2AB55FB16E6}" destId="{B6E1D27F-26FB-4C51-8072-14C4029F84C2}" srcOrd="0" destOrd="0" presId="urn:microsoft.com/office/officeart/2008/layout/HorizontalMultiLevelHierarchy"/>
    <dgm:cxn modelId="{31A8C55B-7E39-4F70-B506-8E180C1687E8}" type="presParOf" srcId="{B6E1D27F-26FB-4C51-8072-14C4029F84C2}" destId="{532968E9-0B45-40F6-89C6-ADDCEC27F730}" srcOrd="0" destOrd="0" presId="urn:microsoft.com/office/officeart/2008/layout/HorizontalMultiLevelHierarchy"/>
    <dgm:cxn modelId="{9E9E8A59-3EA4-4764-96EB-41A7119A400F}" type="presParOf" srcId="{F5BD1900-64F6-4EC3-92B0-D2AB55FB16E6}" destId="{10BD4D58-5319-4370-80E0-91FE969314C1}" srcOrd="1" destOrd="0" presId="urn:microsoft.com/office/officeart/2008/layout/HorizontalMultiLevelHierarchy"/>
    <dgm:cxn modelId="{53B2E271-82AA-4F97-A7C2-32D58976070E}" type="presParOf" srcId="{10BD4D58-5319-4370-80E0-91FE969314C1}" destId="{8B3A7768-DB9D-4B04-BCBC-DBF0277F7E34}" srcOrd="0" destOrd="0" presId="urn:microsoft.com/office/officeart/2008/layout/HorizontalMultiLevelHierarchy"/>
    <dgm:cxn modelId="{DFA277CA-91C7-4E5A-AF6E-4E574F43A74A}" type="presParOf" srcId="{10BD4D58-5319-4370-80E0-91FE969314C1}" destId="{4FEBA919-CBB0-4553-8557-53E1DD630C67}" srcOrd="1" destOrd="0" presId="urn:microsoft.com/office/officeart/2008/layout/HorizontalMultiLevelHierarchy"/>
    <dgm:cxn modelId="{788BF189-287C-4A9B-8269-FA0287D210B0}" type="presParOf" srcId="{4FEBA919-CBB0-4553-8557-53E1DD630C67}" destId="{B27895B3-0AB7-4C32-AE75-2612F77B5DCD}" srcOrd="0" destOrd="0" presId="urn:microsoft.com/office/officeart/2008/layout/HorizontalMultiLevelHierarchy"/>
    <dgm:cxn modelId="{84EC18FF-BEFF-4233-A6CD-3B45512C999B}" type="presParOf" srcId="{B27895B3-0AB7-4C32-AE75-2612F77B5DCD}" destId="{40BB4B79-125D-40E2-82BA-2C2C7618D0A5}" srcOrd="0" destOrd="0" presId="urn:microsoft.com/office/officeart/2008/layout/HorizontalMultiLevelHierarchy"/>
    <dgm:cxn modelId="{AA31EA0C-E46C-4ACA-9588-F52D7E93B14F}" type="presParOf" srcId="{4FEBA919-CBB0-4553-8557-53E1DD630C67}" destId="{F97B9EFA-889A-4E93-ACEE-B812B4EF4B7E}" srcOrd="1" destOrd="0" presId="urn:microsoft.com/office/officeart/2008/layout/HorizontalMultiLevelHierarchy"/>
    <dgm:cxn modelId="{FD56F101-D642-4AF8-A1EA-7E271F35631A}" type="presParOf" srcId="{F97B9EFA-889A-4E93-ACEE-B812B4EF4B7E}" destId="{25C38FEB-4D4B-4E8E-B591-93C0C9466E54}" srcOrd="0" destOrd="0" presId="urn:microsoft.com/office/officeart/2008/layout/HorizontalMultiLevelHierarchy"/>
    <dgm:cxn modelId="{ED039619-AF57-4E83-995C-757C4F270F6D}" type="presParOf" srcId="{F97B9EFA-889A-4E93-ACEE-B812B4EF4B7E}" destId="{F125325F-C265-40D0-B5F2-2050496189D5}" srcOrd="1" destOrd="0" presId="urn:microsoft.com/office/officeart/2008/layout/HorizontalMultiLevelHierarchy"/>
    <dgm:cxn modelId="{99E877FC-8260-4563-A5AD-E1D0BF90FA07}" type="presParOf" srcId="{F5BD1900-64F6-4EC3-92B0-D2AB55FB16E6}" destId="{6444108F-9CE7-43C5-8E1A-1D8F2A3F5765}" srcOrd="2" destOrd="0" presId="urn:microsoft.com/office/officeart/2008/layout/HorizontalMultiLevelHierarchy"/>
    <dgm:cxn modelId="{3BA6D6C6-8F1C-4EB2-8F76-64931BBCFFBB}" type="presParOf" srcId="{6444108F-9CE7-43C5-8E1A-1D8F2A3F5765}" destId="{91ED8DA2-1639-4D54-B2DA-86F2C3E852FC}" srcOrd="0" destOrd="0" presId="urn:microsoft.com/office/officeart/2008/layout/HorizontalMultiLevelHierarchy"/>
    <dgm:cxn modelId="{34D927E4-6ABC-4FA2-9453-42792EDCF0D6}" type="presParOf" srcId="{F5BD1900-64F6-4EC3-92B0-D2AB55FB16E6}" destId="{F72507B0-5C15-49EB-BABE-B8243207FDC7}" srcOrd="3" destOrd="0" presId="urn:microsoft.com/office/officeart/2008/layout/HorizontalMultiLevelHierarchy"/>
    <dgm:cxn modelId="{E7DF72A9-7244-4695-9EA6-F1C24FAA8FFA}" type="presParOf" srcId="{F72507B0-5C15-49EB-BABE-B8243207FDC7}" destId="{9215D0BE-428A-4AA3-AC75-78D43FFCA329}" srcOrd="0" destOrd="0" presId="urn:microsoft.com/office/officeart/2008/layout/HorizontalMultiLevelHierarchy"/>
    <dgm:cxn modelId="{9DE52795-291C-4369-B1F8-F3D35ABF87E2}" type="presParOf" srcId="{F72507B0-5C15-49EB-BABE-B8243207FDC7}" destId="{D5235D9B-AC40-4C57-A03B-9E1F53EBE555}" srcOrd="1" destOrd="0" presId="urn:microsoft.com/office/officeart/2008/layout/HorizontalMultiLevelHierarchy"/>
    <dgm:cxn modelId="{907C4767-A6CA-4BD3-AECD-35664A9C6A08}" type="presParOf" srcId="{D5235D9B-AC40-4C57-A03B-9E1F53EBE555}" destId="{4D6C8C4A-B6B2-4D92-A18B-0FE48EF38FBA}" srcOrd="0" destOrd="0" presId="urn:microsoft.com/office/officeart/2008/layout/HorizontalMultiLevelHierarchy"/>
    <dgm:cxn modelId="{1B430154-48C2-4E05-8956-6A1E12959BEB}" type="presParOf" srcId="{4D6C8C4A-B6B2-4D92-A18B-0FE48EF38FBA}" destId="{712F9DC8-5788-4DF6-966F-1DD865D3ABCB}" srcOrd="0" destOrd="0" presId="urn:microsoft.com/office/officeart/2008/layout/HorizontalMultiLevelHierarchy"/>
    <dgm:cxn modelId="{A599FE5B-DD25-45DD-B70C-9CC8E3E28F52}" type="presParOf" srcId="{D5235D9B-AC40-4C57-A03B-9E1F53EBE555}" destId="{F22D009E-970A-481B-88D3-5CFD7D451875}" srcOrd="1" destOrd="0" presId="urn:microsoft.com/office/officeart/2008/layout/HorizontalMultiLevelHierarchy"/>
    <dgm:cxn modelId="{2CD42490-246F-41E2-9DC7-3176E1E3507A}" type="presParOf" srcId="{F22D009E-970A-481B-88D3-5CFD7D451875}" destId="{9FC802D3-AB5B-4947-BFAC-2F846989EA7A}" srcOrd="0" destOrd="0" presId="urn:microsoft.com/office/officeart/2008/layout/HorizontalMultiLevelHierarchy"/>
    <dgm:cxn modelId="{7F579748-EDD5-4A4D-978F-D5E0FC5036F6}" type="presParOf" srcId="{F22D009E-970A-481B-88D3-5CFD7D451875}" destId="{7EAE3368-F9F9-4E54-AB89-2AE78C79D598}"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4A75FE-C461-408F-A528-1AD19B3FCDC7}">
      <dsp:nvSpPr>
        <dsp:cNvPr id="0" name=""/>
        <dsp:cNvSpPr/>
      </dsp:nvSpPr>
      <dsp:spPr>
        <a:xfrm>
          <a:off x="2755780" y="0"/>
          <a:ext cx="4351338" cy="4351338"/>
        </a:xfrm>
        <a:prstGeom prst="triangl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BF7353F-AA71-404A-8AE8-81E9AE3676B7}">
      <dsp:nvSpPr>
        <dsp:cNvPr id="0" name=""/>
        <dsp:cNvSpPr/>
      </dsp:nvSpPr>
      <dsp:spPr>
        <a:xfrm>
          <a:off x="4931449" y="435558"/>
          <a:ext cx="2828369" cy="618705"/>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ru-RU" sz="2400" b="1" kern="1200" dirty="0" err="1"/>
            <a:t>Колекція</a:t>
          </a:r>
          <a:r>
            <a:rPr lang="ru-RU" sz="2400" b="1" kern="1200" dirty="0"/>
            <a:t> </a:t>
          </a:r>
          <a:r>
            <a:rPr lang="ru-RU" sz="2400" b="1" kern="1200" dirty="0" err="1"/>
            <a:t>документів</a:t>
          </a:r>
          <a:endParaRPr lang="ru-RU" sz="2400" b="1" kern="1200" dirty="0"/>
        </a:p>
      </dsp:txBody>
      <dsp:txXfrm>
        <a:off x="4961652" y="465761"/>
        <a:ext cx="2767963" cy="558299"/>
      </dsp:txXfrm>
    </dsp:sp>
    <dsp:sp modelId="{9317218F-C22C-4363-836C-472599AE3ADD}">
      <dsp:nvSpPr>
        <dsp:cNvPr id="0" name=""/>
        <dsp:cNvSpPr/>
      </dsp:nvSpPr>
      <dsp:spPr>
        <a:xfrm>
          <a:off x="4931449" y="1131602"/>
          <a:ext cx="2828369" cy="618705"/>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ru-RU" sz="2400" b="1" kern="1200"/>
            <a:t>Символи</a:t>
          </a:r>
        </a:p>
      </dsp:txBody>
      <dsp:txXfrm>
        <a:off x="4961652" y="1161805"/>
        <a:ext cx="2767963" cy="558299"/>
      </dsp:txXfrm>
    </dsp:sp>
    <dsp:sp modelId="{59418881-165E-42AE-8AF2-57B4D7AC261F}">
      <dsp:nvSpPr>
        <dsp:cNvPr id="0" name=""/>
        <dsp:cNvSpPr/>
      </dsp:nvSpPr>
      <dsp:spPr>
        <a:xfrm>
          <a:off x="4931449" y="1827646"/>
          <a:ext cx="2828369" cy="618705"/>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ru-RU" sz="2400" b="1" kern="1200"/>
            <a:t>Слова</a:t>
          </a:r>
        </a:p>
      </dsp:txBody>
      <dsp:txXfrm>
        <a:off x="4961652" y="1857849"/>
        <a:ext cx="2767963" cy="558299"/>
      </dsp:txXfrm>
    </dsp:sp>
    <dsp:sp modelId="{45C5ED1E-7686-4CED-ACC0-0DC5E2D38BF1}">
      <dsp:nvSpPr>
        <dsp:cNvPr id="0" name=""/>
        <dsp:cNvSpPr/>
      </dsp:nvSpPr>
      <dsp:spPr>
        <a:xfrm>
          <a:off x="4931449" y="2523691"/>
          <a:ext cx="2828369" cy="618705"/>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ru-RU" sz="2400" b="1" kern="1200"/>
            <a:t>Терміни</a:t>
          </a:r>
        </a:p>
      </dsp:txBody>
      <dsp:txXfrm>
        <a:off x="4961652" y="2553894"/>
        <a:ext cx="2767963" cy="558299"/>
      </dsp:txXfrm>
    </dsp:sp>
    <dsp:sp modelId="{BD79E85B-0818-4EEC-9FA7-6D3954EBCC79}">
      <dsp:nvSpPr>
        <dsp:cNvPr id="0" name=""/>
        <dsp:cNvSpPr/>
      </dsp:nvSpPr>
      <dsp:spPr>
        <a:xfrm>
          <a:off x="4931449" y="3219735"/>
          <a:ext cx="2828369" cy="618705"/>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ru-RU" sz="2400" b="1" kern="1200"/>
            <a:t>Поняття</a:t>
          </a:r>
        </a:p>
      </dsp:txBody>
      <dsp:txXfrm>
        <a:off x="4961652" y="3249938"/>
        <a:ext cx="2767963" cy="55829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6C8C4A-B6B2-4D92-A18B-0FE48EF38FBA}">
      <dsp:nvSpPr>
        <dsp:cNvPr id="0" name=""/>
        <dsp:cNvSpPr/>
      </dsp:nvSpPr>
      <dsp:spPr>
        <a:xfrm>
          <a:off x="4480863" y="2669380"/>
          <a:ext cx="546925" cy="91440"/>
        </a:xfrm>
        <a:custGeom>
          <a:avLst/>
          <a:gdLst/>
          <a:ahLst/>
          <a:cxnLst/>
          <a:rect l="0" t="0" r="0" b="0"/>
          <a:pathLst>
            <a:path>
              <a:moveTo>
                <a:pt x="0" y="45720"/>
              </a:moveTo>
              <a:lnTo>
                <a:pt x="546925" y="45720"/>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uk-UA" sz="500" kern="1200"/>
        </a:p>
      </dsp:txBody>
      <dsp:txXfrm>
        <a:off x="4740653" y="2701427"/>
        <a:ext cx="27346" cy="27346"/>
      </dsp:txXfrm>
    </dsp:sp>
    <dsp:sp modelId="{6444108F-9CE7-43C5-8E1A-1D8F2A3F5765}">
      <dsp:nvSpPr>
        <dsp:cNvPr id="0" name=""/>
        <dsp:cNvSpPr/>
      </dsp:nvSpPr>
      <dsp:spPr>
        <a:xfrm>
          <a:off x="1199310" y="2194021"/>
          <a:ext cx="546925" cy="521079"/>
        </a:xfrm>
        <a:custGeom>
          <a:avLst/>
          <a:gdLst/>
          <a:ahLst/>
          <a:cxnLst/>
          <a:rect l="0" t="0" r="0" b="0"/>
          <a:pathLst>
            <a:path>
              <a:moveTo>
                <a:pt x="0" y="0"/>
              </a:moveTo>
              <a:lnTo>
                <a:pt x="273462" y="0"/>
              </a:lnTo>
              <a:lnTo>
                <a:pt x="273462" y="521079"/>
              </a:lnTo>
              <a:lnTo>
                <a:pt x="546925" y="521079"/>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uk-UA" sz="500" kern="1200"/>
        </a:p>
      </dsp:txBody>
      <dsp:txXfrm>
        <a:off x="1453888" y="2435675"/>
        <a:ext cx="37770" cy="37770"/>
      </dsp:txXfrm>
    </dsp:sp>
    <dsp:sp modelId="{B27895B3-0AB7-4C32-AE75-2612F77B5DCD}">
      <dsp:nvSpPr>
        <dsp:cNvPr id="0" name=""/>
        <dsp:cNvSpPr/>
      </dsp:nvSpPr>
      <dsp:spPr>
        <a:xfrm>
          <a:off x="4479305" y="1627221"/>
          <a:ext cx="548484" cy="91440"/>
        </a:xfrm>
        <a:custGeom>
          <a:avLst/>
          <a:gdLst/>
          <a:ahLst/>
          <a:cxnLst/>
          <a:rect l="0" t="0" r="0" b="0"/>
          <a:pathLst>
            <a:path>
              <a:moveTo>
                <a:pt x="0" y="45720"/>
              </a:moveTo>
              <a:lnTo>
                <a:pt x="548484" y="45720"/>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uk-UA" sz="500" kern="1200"/>
        </a:p>
      </dsp:txBody>
      <dsp:txXfrm>
        <a:off x="4739835" y="1659228"/>
        <a:ext cx="27424" cy="27424"/>
      </dsp:txXfrm>
    </dsp:sp>
    <dsp:sp modelId="{B6E1D27F-26FB-4C51-8072-14C4029F84C2}">
      <dsp:nvSpPr>
        <dsp:cNvPr id="0" name=""/>
        <dsp:cNvSpPr/>
      </dsp:nvSpPr>
      <dsp:spPr>
        <a:xfrm>
          <a:off x="1199310" y="1672941"/>
          <a:ext cx="545366" cy="521079"/>
        </a:xfrm>
        <a:custGeom>
          <a:avLst/>
          <a:gdLst/>
          <a:ahLst/>
          <a:cxnLst/>
          <a:rect l="0" t="0" r="0" b="0"/>
          <a:pathLst>
            <a:path>
              <a:moveTo>
                <a:pt x="0" y="521079"/>
              </a:moveTo>
              <a:lnTo>
                <a:pt x="272683" y="521079"/>
              </a:lnTo>
              <a:lnTo>
                <a:pt x="272683" y="0"/>
              </a:lnTo>
              <a:lnTo>
                <a:pt x="545366" y="0"/>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uk-UA" sz="500" kern="1200"/>
        </a:p>
      </dsp:txBody>
      <dsp:txXfrm>
        <a:off x="1453136" y="1914623"/>
        <a:ext cx="37714" cy="37714"/>
      </dsp:txXfrm>
    </dsp:sp>
    <dsp:sp modelId="{33A9A654-2C7D-4D16-AC25-0C70526CC8A4}">
      <dsp:nvSpPr>
        <dsp:cNvPr id="0" name=""/>
        <dsp:cNvSpPr/>
      </dsp:nvSpPr>
      <dsp:spPr>
        <a:xfrm rot="16200000">
          <a:off x="-1411574" y="1777157"/>
          <a:ext cx="4388042" cy="83372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655" tIns="33655" rIns="33655" bIns="33655" numCol="1" spcCol="1270" anchor="ctr" anchorCtr="0">
          <a:noAutofit/>
        </a:bodyPr>
        <a:lstStyle/>
        <a:p>
          <a:pPr marL="0" lvl="0" indent="0" algn="ctr" defTabSz="2355850">
            <a:lnSpc>
              <a:spcPct val="90000"/>
            </a:lnSpc>
            <a:spcBef>
              <a:spcPct val="0"/>
            </a:spcBef>
            <a:spcAft>
              <a:spcPct val="35000"/>
            </a:spcAft>
            <a:buNone/>
          </a:pPr>
          <a:r>
            <a:rPr lang="uk-UA" sz="5300" kern="1200" dirty="0">
              <a:latin typeface="Times New Roman" panose="02020603050405020304" pitchFamily="18" charset="0"/>
              <a:cs typeface="Times New Roman" panose="02020603050405020304" pitchFamily="18" charset="0"/>
            </a:rPr>
            <a:t>Контент аналіз</a:t>
          </a:r>
          <a:endParaRPr lang="uk-UA" sz="5300" kern="1200" dirty="0"/>
        </a:p>
      </dsp:txBody>
      <dsp:txXfrm>
        <a:off x="-1411574" y="1777157"/>
        <a:ext cx="4388042" cy="833727"/>
      </dsp:txXfrm>
    </dsp:sp>
    <dsp:sp modelId="{8B3A7768-DB9D-4B04-BCBC-DBF0277F7E34}">
      <dsp:nvSpPr>
        <dsp:cNvPr id="0" name=""/>
        <dsp:cNvSpPr/>
      </dsp:nvSpPr>
      <dsp:spPr>
        <a:xfrm>
          <a:off x="1744677" y="1256077"/>
          <a:ext cx="2734627" cy="833727"/>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uk-UA" sz="2000" kern="1200" dirty="0">
              <a:solidFill>
                <a:schemeClr val="tx1"/>
              </a:solidFill>
            </a:rPr>
            <a:t>Якісний</a:t>
          </a:r>
        </a:p>
      </dsp:txBody>
      <dsp:txXfrm>
        <a:off x="1744677" y="1256077"/>
        <a:ext cx="2734627" cy="833727"/>
      </dsp:txXfrm>
    </dsp:sp>
    <dsp:sp modelId="{25C38FEB-4D4B-4E8E-B591-93C0C9466E54}">
      <dsp:nvSpPr>
        <dsp:cNvPr id="0" name=""/>
        <dsp:cNvSpPr/>
      </dsp:nvSpPr>
      <dsp:spPr>
        <a:xfrm>
          <a:off x="5027789" y="1256077"/>
          <a:ext cx="2734627" cy="833727"/>
        </a:xfrm>
        <a:prstGeom prst="rect">
          <a:avLst/>
        </a:prstGeom>
        <a:solidFill>
          <a:schemeClr val="accent3">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uk-UA" sz="2000" kern="1200" dirty="0"/>
            <a:t>Виявляє основні теми</a:t>
          </a:r>
        </a:p>
      </dsp:txBody>
      <dsp:txXfrm>
        <a:off x="5027789" y="1256077"/>
        <a:ext cx="2734627" cy="833727"/>
      </dsp:txXfrm>
    </dsp:sp>
    <dsp:sp modelId="{9215D0BE-428A-4AA3-AC75-78D43FFCA329}">
      <dsp:nvSpPr>
        <dsp:cNvPr id="0" name=""/>
        <dsp:cNvSpPr/>
      </dsp:nvSpPr>
      <dsp:spPr>
        <a:xfrm>
          <a:off x="1746236" y="2298236"/>
          <a:ext cx="2734627" cy="833727"/>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uk-UA" sz="2000" kern="1200" dirty="0">
              <a:solidFill>
                <a:schemeClr val="tx1"/>
              </a:solidFill>
            </a:rPr>
            <a:t>Кількісний</a:t>
          </a:r>
        </a:p>
      </dsp:txBody>
      <dsp:txXfrm>
        <a:off x="1746236" y="2298236"/>
        <a:ext cx="2734627" cy="833727"/>
      </dsp:txXfrm>
    </dsp:sp>
    <dsp:sp modelId="{9FC802D3-AB5B-4947-BFAC-2F846989EA7A}">
      <dsp:nvSpPr>
        <dsp:cNvPr id="0" name=""/>
        <dsp:cNvSpPr/>
      </dsp:nvSpPr>
      <dsp:spPr>
        <a:xfrm>
          <a:off x="5027789" y="2298236"/>
          <a:ext cx="2734627" cy="833727"/>
        </a:xfrm>
        <a:prstGeom prst="rect">
          <a:avLst/>
        </a:prstGeom>
        <a:solidFill>
          <a:schemeClr val="accent3">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uk-UA" sz="2000" kern="1200" dirty="0"/>
            <a:t>Обчислює кількість ознак, рис властивостей</a:t>
          </a:r>
        </a:p>
      </dsp:txBody>
      <dsp:txXfrm>
        <a:off x="5027789" y="2298236"/>
        <a:ext cx="2734627" cy="833727"/>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EFF685-382C-41D9-8ED0-B67EAF07745E}"/>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endParaRPr lang="ru-RU"/>
          </a:p>
        </p:txBody>
      </p:sp>
      <p:sp>
        <p:nvSpPr>
          <p:cNvPr id="3" name="Підзаголовок 2">
            <a:extLst>
              <a:ext uri="{FF2B5EF4-FFF2-40B4-BE49-F238E27FC236}">
                <a16:creationId xmlns:a16="http://schemas.microsoft.com/office/drawing/2014/main" id="{FC360EF9-3576-434D-85BC-42792750710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endParaRPr lang="ru-RU"/>
          </a:p>
        </p:txBody>
      </p:sp>
      <p:sp>
        <p:nvSpPr>
          <p:cNvPr id="4" name="Місце для дати 3">
            <a:extLst>
              <a:ext uri="{FF2B5EF4-FFF2-40B4-BE49-F238E27FC236}">
                <a16:creationId xmlns:a16="http://schemas.microsoft.com/office/drawing/2014/main" id="{95D0FE2C-36A8-499D-A134-5F5FC8F6C472}"/>
              </a:ext>
            </a:extLst>
          </p:cNvPr>
          <p:cNvSpPr>
            <a:spLocks noGrp="1"/>
          </p:cNvSpPr>
          <p:nvPr>
            <p:ph type="dt" sz="half" idx="10"/>
          </p:nvPr>
        </p:nvSpPr>
        <p:spPr/>
        <p:txBody>
          <a:bodyPr/>
          <a:lstStyle/>
          <a:p>
            <a:fld id="{1BA91C97-5E5D-40F2-A899-CEC14216353C}" type="datetimeFigureOut">
              <a:rPr lang="ru-RU" smtClean="0"/>
              <a:t>12.09.2024</a:t>
            </a:fld>
            <a:endParaRPr lang="ru-RU"/>
          </a:p>
        </p:txBody>
      </p:sp>
      <p:sp>
        <p:nvSpPr>
          <p:cNvPr id="5" name="Місце для нижнього колонтитула 4">
            <a:extLst>
              <a:ext uri="{FF2B5EF4-FFF2-40B4-BE49-F238E27FC236}">
                <a16:creationId xmlns:a16="http://schemas.microsoft.com/office/drawing/2014/main" id="{7E1779D8-8B18-4890-9586-73EF64F684E5}"/>
              </a:ext>
            </a:extLst>
          </p:cNvPr>
          <p:cNvSpPr>
            <a:spLocks noGrp="1"/>
          </p:cNvSpPr>
          <p:nvPr>
            <p:ph type="ftr" sz="quarter" idx="11"/>
          </p:nvPr>
        </p:nvSpPr>
        <p:spPr/>
        <p:txBody>
          <a:bodyPr/>
          <a:lstStyle/>
          <a:p>
            <a:endParaRPr lang="ru-RU"/>
          </a:p>
        </p:txBody>
      </p:sp>
      <p:sp>
        <p:nvSpPr>
          <p:cNvPr id="6" name="Місце для номера слайда 5">
            <a:extLst>
              <a:ext uri="{FF2B5EF4-FFF2-40B4-BE49-F238E27FC236}">
                <a16:creationId xmlns:a16="http://schemas.microsoft.com/office/drawing/2014/main" id="{F0C7A46D-FB32-473E-AEDF-7AFBC14B7342}"/>
              </a:ext>
            </a:extLst>
          </p:cNvPr>
          <p:cNvSpPr>
            <a:spLocks noGrp="1"/>
          </p:cNvSpPr>
          <p:nvPr>
            <p:ph type="sldNum" sz="quarter" idx="12"/>
          </p:nvPr>
        </p:nvSpPr>
        <p:spPr/>
        <p:txBody>
          <a:bodyPr/>
          <a:lstStyle/>
          <a:p>
            <a:fld id="{A8E5C05E-5247-46EE-8C5C-6358AE7E51F3}" type="slidenum">
              <a:rPr lang="ru-RU" smtClean="0"/>
              <a:t>‹№›</a:t>
            </a:fld>
            <a:endParaRPr lang="ru-RU"/>
          </a:p>
        </p:txBody>
      </p:sp>
    </p:spTree>
    <p:extLst>
      <p:ext uri="{BB962C8B-B14F-4D97-AF65-F5344CB8AC3E}">
        <p14:creationId xmlns:p14="http://schemas.microsoft.com/office/powerpoint/2010/main" val="3188120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7F745C1-85A2-441C-8C9D-998A6309AC33}"/>
              </a:ext>
            </a:extLst>
          </p:cNvPr>
          <p:cNvSpPr>
            <a:spLocks noGrp="1"/>
          </p:cNvSpPr>
          <p:nvPr>
            <p:ph type="title"/>
          </p:nvPr>
        </p:nvSpPr>
        <p:spPr/>
        <p:txBody>
          <a:bodyPr/>
          <a:lstStyle/>
          <a:p>
            <a:r>
              <a:rPr lang="uk-UA"/>
              <a:t>Клацніть, щоб редагувати стиль зразка заголовка</a:t>
            </a:r>
            <a:endParaRPr lang="ru-RU"/>
          </a:p>
        </p:txBody>
      </p:sp>
      <p:sp>
        <p:nvSpPr>
          <p:cNvPr id="3" name="Місце для вертикального тексту 2">
            <a:extLst>
              <a:ext uri="{FF2B5EF4-FFF2-40B4-BE49-F238E27FC236}">
                <a16:creationId xmlns:a16="http://schemas.microsoft.com/office/drawing/2014/main" id="{07989879-7F5B-48CC-86A9-179F348A3B9A}"/>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ru-RU"/>
          </a:p>
        </p:txBody>
      </p:sp>
      <p:sp>
        <p:nvSpPr>
          <p:cNvPr id="4" name="Місце для дати 3">
            <a:extLst>
              <a:ext uri="{FF2B5EF4-FFF2-40B4-BE49-F238E27FC236}">
                <a16:creationId xmlns:a16="http://schemas.microsoft.com/office/drawing/2014/main" id="{5E7B2EA4-2ADB-4C90-A27C-9E70AD0F7F18}"/>
              </a:ext>
            </a:extLst>
          </p:cNvPr>
          <p:cNvSpPr>
            <a:spLocks noGrp="1"/>
          </p:cNvSpPr>
          <p:nvPr>
            <p:ph type="dt" sz="half" idx="10"/>
          </p:nvPr>
        </p:nvSpPr>
        <p:spPr/>
        <p:txBody>
          <a:bodyPr/>
          <a:lstStyle/>
          <a:p>
            <a:fld id="{1BA91C97-5E5D-40F2-A899-CEC14216353C}" type="datetimeFigureOut">
              <a:rPr lang="ru-RU" smtClean="0"/>
              <a:t>12.09.2024</a:t>
            </a:fld>
            <a:endParaRPr lang="ru-RU"/>
          </a:p>
        </p:txBody>
      </p:sp>
      <p:sp>
        <p:nvSpPr>
          <p:cNvPr id="5" name="Місце для нижнього колонтитула 4">
            <a:extLst>
              <a:ext uri="{FF2B5EF4-FFF2-40B4-BE49-F238E27FC236}">
                <a16:creationId xmlns:a16="http://schemas.microsoft.com/office/drawing/2014/main" id="{5F881179-0FA0-4DCD-902E-03F1CE776E02}"/>
              </a:ext>
            </a:extLst>
          </p:cNvPr>
          <p:cNvSpPr>
            <a:spLocks noGrp="1"/>
          </p:cNvSpPr>
          <p:nvPr>
            <p:ph type="ftr" sz="quarter" idx="11"/>
          </p:nvPr>
        </p:nvSpPr>
        <p:spPr/>
        <p:txBody>
          <a:bodyPr/>
          <a:lstStyle/>
          <a:p>
            <a:endParaRPr lang="ru-RU"/>
          </a:p>
        </p:txBody>
      </p:sp>
      <p:sp>
        <p:nvSpPr>
          <p:cNvPr id="6" name="Місце для номера слайда 5">
            <a:extLst>
              <a:ext uri="{FF2B5EF4-FFF2-40B4-BE49-F238E27FC236}">
                <a16:creationId xmlns:a16="http://schemas.microsoft.com/office/drawing/2014/main" id="{E2E78D28-3BD5-46BC-BC21-A8986EB99D9B}"/>
              </a:ext>
            </a:extLst>
          </p:cNvPr>
          <p:cNvSpPr>
            <a:spLocks noGrp="1"/>
          </p:cNvSpPr>
          <p:nvPr>
            <p:ph type="sldNum" sz="quarter" idx="12"/>
          </p:nvPr>
        </p:nvSpPr>
        <p:spPr/>
        <p:txBody>
          <a:bodyPr/>
          <a:lstStyle/>
          <a:p>
            <a:fld id="{A8E5C05E-5247-46EE-8C5C-6358AE7E51F3}" type="slidenum">
              <a:rPr lang="ru-RU" smtClean="0"/>
              <a:t>‹№›</a:t>
            </a:fld>
            <a:endParaRPr lang="ru-RU"/>
          </a:p>
        </p:txBody>
      </p:sp>
    </p:spTree>
    <p:extLst>
      <p:ext uri="{BB962C8B-B14F-4D97-AF65-F5344CB8AC3E}">
        <p14:creationId xmlns:p14="http://schemas.microsoft.com/office/powerpoint/2010/main" val="463968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5F569194-AE28-42BB-A8E3-32A90895F709}"/>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endParaRPr lang="ru-RU"/>
          </a:p>
        </p:txBody>
      </p:sp>
      <p:sp>
        <p:nvSpPr>
          <p:cNvPr id="3" name="Місце для вертикального тексту 2">
            <a:extLst>
              <a:ext uri="{FF2B5EF4-FFF2-40B4-BE49-F238E27FC236}">
                <a16:creationId xmlns:a16="http://schemas.microsoft.com/office/drawing/2014/main" id="{B375F0FE-E3D8-4181-9C5D-D214E89EFBDA}"/>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ru-RU"/>
          </a:p>
        </p:txBody>
      </p:sp>
      <p:sp>
        <p:nvSpPr>
          <p:cNvPr id="4" name="Місце для дати 3">
            <a:extLst>
              <a:ext uri="{FF2B5EF4-FFF2-40B4-BE49-F238E27FC236}">
                <a16:creationId xmlns:a16="http://schemas.microsoft.com/office/drawing/2014/main" id="{1A0F638E-6F05-4BAF-9059-B725694D7181}"/>
              </a:ext>
            </a:extLst>
          </p:cNvPr>
          <p:cNvSpPr>
            <a:spLocks noGrp="1"/>
          </p:cNvSpPr>
          <p:nvPr>
            <p:ph type="dt" sz="half" idx="10"/>
          </p:nvPr>
        </p:nvSpPr>
        <p:spPr/>
        <p:txBody>
          <a:bodyPr/>
          <a:lstStyle/>
          <a:p>
            <a:fld id="{1BA91C97-5E5D-40F2-A899-CEC14216353C}" type="datetimeFigureOut">
              <a:rPr lang="ru-RU" smtClean="0"/>
              <a:t>12.09.2024</a:t>
            </a:fld>
            <a:endParaRPr lang="ru-RU"/>
          </a:p>
        </p:txBody>
      </p:sp>
      <p:sp>
        <p:nvSpPr>
          <p:cNvPr id="5" name="Місце для нижнього колонтитула 4">
            <a:extLst>
              <a:ext uri="{FF2B5EF4-FFF2-40B4-BE49-F238E27FC236}">
                <a16:creationId xmlns:a16="http://schemas.microsoft.com/office/drawing/2014/main" id="{CD48BAB4-F215-4FEA-88B3-CA820448A561}"/>
              </a:ext>
            </a:extLst>
          </p:cNvPr>
          <p:cNvSpPr>
            <a:spLocks noGrp="1"/>
          </p:cNvSpPr>
          <p:nvPr>
            <p:ph type="ftr" sz="quarter" idx="11"/>
          </p:nvPr>
        </p:nvSpPr>
        <p:spPr/>
        <p:txBody>
          <a:bodyPr/>
          <a:lstStyle/>
          <a:p>
            <a:endParaRPr lang="ru-RU"/>
          </a:p>
        </p:txBody>
      </p:sp>
      <p:sp>
        <p:nvSpPr>
          <p:cNvPr id="6" name="Місце для номера слайда 5">
            <a:extLst>
              <a:ext uri="{FF2B5EF4-FFF2-40B4-BE49-F238E27FC236}">
                <a16:creationId xmlns:a16="http://schemas.microsoft.com/office/drawing/2014/main" id="{72D93527-A19D-461B-85A1-1BF129A0AEC4}"/>
              </a:ext>
            </a:extLst>
          </p:cNvPr>
          <p:cNvSpPr>
            <a:spLocks noGrp="1"/>
          </p:cNvSpPr>
          <p:nvPr>
            <p:ph type="sldNum" sz="quarter" idx="12"/>
          </p:nvPr>
        </p:nvSpPr>
        <p:spPr/>
        <p:txBody>
          <a:bodyPr/>
          <a:lstStyle/>
          <a:p>
            <a:fld id="{A8E5C05E-5247-46EE-8C5C-6358AE7E51F3}" type="slidenum">
              <a:rPr lang="ru-RU" smtClean="0"/>
              <a:t>‹№›</a:t>
            </a:fld>
            <a:endParaRPr lang="ru-RU"/>
          </a:p>
        </p:txBody>
      </p:sp>
    </p:spTree>
    <p:extLst>
      <p:ext uri="{BB962C8B-B14F-4D97-AF65-F5344CB8AC3E}">
        <p14:creationId xmlns:p14="http://schemas.microsoft.com/office/powerpoint/2010/main" val="141957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9A3727-3F0A-4941-A2D7-EC85356173CE}"/>
              </a:ext>
            </a:extLst>
          </p:cNvPr>
          <p:cNvSpPr>
            <a:spLocks noGrp="1"/>
          </p:cNvSpPr>
          <p:nvPr>
            <p:ph type="title"/>
          </p:nvPr>
        </p:nvSpPr>
        <p:spPr/>
        <p:txBody>
          <a:bodyPr/>
          <a:lstStyle/>
          <a:p>
            <a:r>
              <a:rPr lang="uk-UA"/>
              <a:t>Клацніть, щоб редагувати стиль зразка заголовка</a:t>
            </a:r>
            <a:endParaRPr lang="ru-RU"/>
          </a:p>
        </p:txBody>
      </p:sp>
      <p:sp>
        <p:nvSpPr>
          <p:cNvPr id="3" name="Місце для вмісту 2">
            <a:extLst>
              <a:ext uri="{FF2B5EF4-FFF2-40B4-BE49-F238E27FC236}">
                <a16:creationId xmlns:a16="http://schemas.microsoft.com/office/drawing/2014/main" id="{A2EAF9C0-A96B-422B-A670-DAB1E4E5E6AB}"/>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ru-RU"/>
          </a:p>
        </p:txBody>
      </p:sp>
      <p:sp>
        <p:nvSpPr>
          <p:cNvPr id="4" name="Місце для дати 3">
            <a:extLst>
              <a:ext uri="{FF2B5EF4-FFF2-40B4-BE49-F238E27FC236}">
                <a16:creationId xmlns:a16="http://schemas.microsoft.com/office/drawing/2014/main" id="{F109C9EA-AC21-43B5-87A1-8F004DF49345}"/>
              </a:ext>
            </a:extLst>
          </p:cNvPr>
          <p:cNvSpPr>
            <a:spLocks noGrp="1"/>
          </p:cNvSpPr>
          <p:nvPr>
            <p:ph type="dt" sz="half" idx="10"/>
          </p:nvPr>
        </p:nvSpPr>
        <p:spPr/>
        <p:txBody>
          <a:bodyPr/>
          <a:lstStyle/>
          <a:p>
            <a:fld id="{1BA91C97-5E5D-40F2-A899-CEC14216353C}" type="datetimeFigureOut">
              <a:rPr lang="ru-RU" smtClean="0"/>
              <a:t>12.09.2024</a:t>
            </a:fld>
            <a:endParaRPr lang="ru-RU"/>
          </a:p>
        </p:txBody>
      </p:sp>
      <p:sp>
        <p:nvSpPr>
          <p:cNvPr id="5" name="Місце для нижнього колонтитула 4">
            <a:extLst>
              <a:ext uri="{FF2B5EF4-FFF2-40B4-BE49-F238E27FC236}">
                <a16:creationId xmlns:a16="http://schemas.microsoft.com/office/drawing/2014/main" id="{12EF30BC-1E11-4A81-AEE3-60F0D6B602DE}"/>
              </a:ext>
            </a:extLst>
          </p:cNvPr>
          <p:cNvSpPr>
            <a:spLocks noGrp="1"/>
          </p:cNvSpPr>
          <p:nvPr>
            <p:ph type="ftr" sz="quarter" idx="11"/>
          </p:nvPr>
        </p:nvSpPr>
        <p:spPr/>
        <p:txBody>
          <a:bodyPr/>
          <a:lstStyle/>
          <a:p>
            <a:endParaRPr lang="ru-RU"/>
          </a:p>
        </p:txBody>
      </p:sp>
      <p:sp>
        <p:nvSpPr>
          <p:cNvPr id="6" name="Місце для номера слайда 5">
            <a:extLst>
              <a:ext uri="{FF2B5EF4-FFF2-40B4-BE49-F238E27FC236}">
                <a16:creationId xmlns:a16="http://schemas.microsoft.com/office/drawing/2014/main" id="{782B2D9F-A622-4673-8F1F-0E2C58E1BFA6}"/>
              </a:ext>
            </a:extLst>
          </p:cNvPr>
          <p:cNvSpPr>
            <a:spLocks noGrp="1"/>
          </p:cNvSpPr>
          <p:nvPr>
            <p:ph type="sldNum" sz="quarter" idx="12"/>
          </p:nvPr>
        </p:nvSpPr>
        <p:spPr/>
        <p:txBody>
          <a:bodyPr/>
          <a:lstStyle/>
          <a:p>
            <a:fld id="{A8E5C05E-5247-46EE-8C5C-6358AE7E51F3}" type="slidenum">
              <a:rPr lang="ru-RU" smtClean="0"/>
              <a:t>‹№›</a:t>
            </a:fld>
            <a:endParaRPr lang="ru-RU"/>
          </a:p>
        </p:txBody>
      </p:sp>
    </p:spTree>
    <p:extLst>
      <p:ext uri="{BB962C8B-B14F-4D97-AF65-F5344CB8AC3E}">
        <p14:creationId xmlns:p14="http://schemas.microsoft.com/office/powerpoint/2010/main" val="4327737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0756E3A-7925-422B-94E9-FC012A08B786}"/>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endParaRPr lang="ru-RU"/>
          </a:p>
        </p:txBody>
      </p:sp>
      <p:sp>
        <p:nvSpPr>
          <p:cNvPr id="3" name="Місце для тексту 2">
            <a:extLst>
              <a:ext uri="{FF2B5EF4-FFF2-40B4-BE49-F238E27FC236}">
                <a16:creationId xmlns:a16="http://schemas.microsoft.com/office/drawing/2014/main" id="{79D4CD1A-3DFF-409C-A17E-9D48B557D2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F0E3EE38-B2EC-4466-BC97-CF3D47AAFD57}"/>
              </a:ext>
            </a:extLst>
          </p:cNvPr>
          <p:cNvSpPr>
            <a:spLocks noGrp="1"/>
          </p:cNvSpPr>
          <p:nvPr>
            <p:ph type="dt" sz="half" idx="10"/>
          </p:nvPr>
        </p:nvSpPr>
        <p:spPr/>
        <p:txBody>
          <a:bodyPr/>
          <a:lstStyle/>
          <a:p>
            <a:fld id="{1BA91C97-5E5D-40F2-A899-CEC14216353C}" type="datetimeFigureOut">
              <a:rPr lang="ru-RU" smtClean="0"/>
              <a:t>12.09.2024</a:t>
            </a:fld>
            <a:endParaRPr lang="ru-RU"/>
          </a:p>
        </p:txBody>
      </p:sp>
      <p:sp>
        <p:nvSpPr>
          <p:cNvPr id="5" name="Місце для нижнього колонтитула 4">
            <a:extLst>
              <a:ext uri="{FF2B5EF4-FFF2-40B4-BE49-F238E27FC236}">
                <a16:creationId xmlns:a16="http://schemas.microsoft.com/office/drawing/2014/main" id="{046CCB8B-66A1-42AE-BE0F-5222FB804BD3}"/>
              </a:ext>
            </a:extLst>
          </p:cNvPr>
          <p:cNvSpPr>
            <a:spLocks noGrp="1"/>
          </p:cNvSpPr>
          <p:nvPr>
            <p:ph type="ftr" sz="quarter" idx="11"/>
          </p:nvPr>
        </p:nvSpPr>
        <p:spPr/>
        <p:txBody>
          <a:bodyPr/>
          <a:lstStyle/>
          <a:p>
            <a:endParaRPr lang="ru-RU"/>
          </a:p>
        </p:txBody>
      </p:sp>
      <p:sp>
        <p:nvSpPr>
          <p:cNvPr id="6" name="Місце для номера слайда 5">
            <a:extLst>
              <a:ext uri="{FF2B5EF4-FFF2-40B4-BE49-F238E27FC236}">
                <a16:creationId xmlns:a16="http://schemas.microsoft.com/office/drawing/2014/main" id="{8C8618B9-9C20-4B9A-B1A2-B993E336A966}"/>
              </a:ext>
            </a:extLst>
          </p:cNvPr>
          <p:cNvSpPr>
            <a:spLocks noGrp="1"/>
          </p:cNvSpPr>
          <p:nvPr>
            <p:ph type="sldNum" sz="quarter" idx="12"/>
          </p:nvPr>
        </p:nvSpPr>
        <p:spPr/>
        <p:txBody>
          <a:bodyPr/>
          <a:lstStyle/>
          <a:p>
            <a:fld id="{A8E5C05E-5247-46EE-8C5C-6358AE7E51F3}" type="slidenum">
              <a:rPr lang="ru-RU" smtClean="0"/>
              <a:t>‹№›</a:t>
            </a:fld>
            <a:endParaRPr lang="ru-RU"/>
          </a:p>
        </p:txBody>
      </p:sp>
    </p:spTree>
    <p:extLst>
      <p:ext uri="{BB962C8B-B14F-4D97-AF65-F5344CB8AC3E}">
        <p14:creationId xmlns:p14="http://schemas.microsoft.com/office/powerpoint/2010/main" val="261188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DE18DF4-4914-4752-BD68-15C2C406E328}"/>
              </a:ext>
            </a:extLst>
          </p:cNvPr>
          <p:cNvSpPr>
            <a:spLocks noGrp="1"/>
          </p:cNvSpPr>
          <p:nvPr>
            <p:ph type="title"/>
          </p:nvPr>
        </p:nvSpPr>
        <p:spPr/>
        <p:txBody>
          <a:bodyPr/>
          <a:lstStyle/>
          <a:p>
            <a:r>
              <a:rPr lang="uk-UA"/>
              <a:t>Клацніть, щоб редагувати стиль зразка заголовка</a:t>
            </a:r>
            <a:endParaRPr lang="ru-RU"/>
          </a:p>
        </p:txBody>
      </p:sp>
      <p:sp>
        <p:nvSpPr>
          <p:cNvPr id="3" name="Місце для вмісту 2">
            <a:extLst>
              <a:ext uri="{FF2B5EF4-FFF2-40B4-BE49-F238E27FC236}">
                <a16:creationId xmlns:a16="http://schemas.microsoft.com/office/drawing/2014/main" id="{1634E213-EEE8-43FC-83B1-9618BB8B47AE}"/>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ru-RU"/>
          </a:p>
        </p:txBody>
      </p:sp>
      <p:sp>
        <p:nvSpPr>
          <p:cNvPr id="4" name="Місце для вмісту 3">
            <a:extLst>
              <a:ext uri="{FF2B5EF4-FFF2-40B4-BE49-F238E27FC236}">
                <a16:creationId xmlns:a16="http://schemas.microsoft.com/office/drawing/2014/main" id="{5EA302DC-9C1F-4826-99C2-08DC42A953EC}"/>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ru-RU"/>
          </a:p>
        </p:txBody>
      </p:sp>
      <p:sp>
        <p:nvSpPr>
          <p:cNvPr id="5" name="Місце для дати 4">
            <a:extLst>
              <a:ext uri="{FF2B5EF4-FFF2-40B4-BE49-F238E27FC236}">
                <a16:creationId xmlns:a16="http://schemas.microsoft.com/office/drawing/2014/main" id="{BC5A480C-BE28-4823-B2D8-6BC327074069}"/>
              </a:ext>
            </a:extLst>
          </p:cNvPr>
          <p:cNvSpPr>
            <a:spLocks noGrp="1"/>
          </p:cNvSpPr>
          <p:nvPr>
            <p:ph type="dt" sz="half" idx="10"/>
          </p:nvPr>
        </p:nvSpPr>
        <p:spPr/>
        <p:txBody>
          <a:bodyPr/>
          <a:lstStyle/>
          <a:p>
            <a:fld id="{1BA91C97-5E5D-40F2-A899-CEC14216353C}" type="datetimeFigureOut">
              <a:rPr lang="ru-RU" smtClean="0"/>
              <a:t>12.09.2024</a:t>
            </a:fld>
            <a:endParaRPr lang="ru-RU"/>
          </a:p>
        </p:txBody>
      </p:sp>
      <p:sp>
        <p:nvSpPr>
          <p:cNvPr id="6" name="Місце для нижнього колонтитула 5">
            <a:extLst>
              <a:ext uri="{FF2B5EF4-FFF2-40B4-BE49-F238E27FC236}">
                <a16:creationId xmlns:a16="http://schemas.microsoft.com/office/drawing/2014/main" id="{866305D2-9E6D-46D6-81DB-A859563E0D35}"/>
              </a:ext>
            </a:extLst>
          </p:cNvPr>
          <p:cNvSpPr>
            <a:spLocks noGrp="1"/>
          </p:cNvSpPr>
          <p:nvPr>
            <p:ph type="ftr" sz="quarter" idx="11"/>
          </p:nvPr>
        </p:nvSpPr>
        <p:spPr/>
        <p:txBody>
          <a:bodyPr/>
          <a:lstStyle/>
          <a:p>
            <a:endParaRPr lang="ru-RU"/>
          </a:p>
        </p:txBody>
      </p:sp>
      <p:sp>
        <p:nvSpPr>
          <p:cNvPr id="7" name="Місце для номера слайда 6">
            <a:extLst>
              <a:ext uri="{FF2B5EF4-FFF2-40B4-BE49-F238E27FC236}">
                <a16:creationId xmlns:a16="http://schemas.microsoft.com/office/drawing/2014/main" id="{9EB4B410-C739-466A-9406-4C3C4D9536E9}"/>
              </a:ext>
            </a:extLst>
          </p:cNvPr>
          <p:cNvSpPr>
            <a:spLocks noGrp="1"/>
          </p:cNvSpPr>
          <p:nvPr>
            <p:ph type="sldNum" sz="quarter" idx="12"/>
          </p:nvPr>
        </p:nvSpPr>
        <p:spPr/>
        <p:txBody>
          <a:bodyPr/>
          <a:lstStyle/>
          <a:p>
            <a:fld id="{A8E5C05E-5247-46EE-8C5C-6358AE7E51F3}" type="slidenum">
              <a:rPr lang="ru-RU" smtClean="0"/>
              <a:t>‹№›</a:t>
            </a:fld>
            <a:endParaRPr lang="ru-RU"/>
          </a:p>
        </p:txBody>
      </p:sp>
    </p:spTree>
    <p:extLst>
      <p:ext uri="{BB962C8B-B14F-4D97-AF65-F5344CB8AC3E}">
        <p14:creationId xmlns:p14="http://schemas.microsoft.com/office/powerpoint/2010/main" val="3249102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B163156-A7A9-4973-8738-35EF91B348A7}"/>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endParaRPr lang="ru-RU"/>
          </a:p>
        </p:txBody>
      </p:sp>
      <p:sp>
        <p:nvSpPr>
          <p:cNvPr id="3" name="Місце для тексту 2">
            <a:extLst>
              <a:ext uri="{FF2B5EF4-FFF2-40B4-BE49-F238E27FC236}">
                <a16:creationId xmlns:a16="http://schemas.microsoft.com/office/drawing/2014/main" id="{475154B5-0024-43EB-B927-797E4B0A4A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D8DEC863-5340-4D02-8CB0-4D4C2BDDE2AF}"/>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ru-RU"/>
          </a:p>
        </p:txBody>
      </p:sp>
      <p:sp>
        <p:nvSpPr>
          <p:cNvPr id="5" name="Місце для тексту 4">
            <a:extLst>
              <a:ext uri="{FF2B5EF4-FFF2-40B4-BE49-F238E27FC236}">
                <a16:creationId xmlns:a16="http://schemas.microsoft.com/office/drawing/2014/main" id="{E4EF6A91-C199-49BB-A770-834E8127E1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10E55453-600B-4BEA-A9EA-7EC95C48E09F}"/>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ru-RU"/>
          </a:p>
        </p:txBody>
      </p:sp>
      <p:sp>
        <p:nvSpPr>
          <p:cNvPr id="7" name="Місце для дати 6">
            <a:extLst>
              <a:ext uri="{FF2B5EF4-FFF2-40B4-BE49-F238E27FC236}">
                <a16:creationId xmlns:a16="http://schemas.microsoft.com/office/drawing/2014/main" id="{27BC4B3D-23F8-4191-B068-79345F8E4995}"/>
              </a:ext>
            </a:extLst>
          </p:cNvPr>
          <p:cNvSpPr>
            <a:spLocks noGrp="1"/>
          </p:cNvSpPr>
          <p:nvPr>
            <p:ph type="dt" sz="half" idx="10"/>
          </p:nvPr>
        </p:nvSpPr>
        <p:spPr/>
        <p:txBody>
          <a:bodyPr/>
          <a:lstStyle/>
          <a:p>
            <a:fld id="{1BA91C97-5E5D-40F2-A899-CEC14216353C}" type="datetimeFigureOut">
              <a:rPr lang="ru-RU" smtClean="0"/>
              <a:t>12.09.2024</a:t>
            </a:fld>
            <a:endParaRPr lang="ru-RU"/>
          </a:p>
        </p:txBody>
      </p:sp>
      <p:sp>
        <p:nvSpPr>
          <p:cNvPr id="8" name="Місце для нижнього колонтитула 7">
            <a:extLst>
              <a:ext uri="{FF2B5EF4-FFF2-40B4-BE49-F238E27FC236}">
                <a16:creationId xmlns:a16="http://schemas.microsoft.com/office/drawing/2014/main" id="{875AB59A-DBC6-4724-95CD-E5017436878F}"/>
              </a:ext>
            </a:extLst>
          </p:cNvPr>
          <p:cNvSpPr>
            <a:spLocks noGrp="1"/>
          </p:cNvSpPr>
          <p:nvPr>
            <p:ph type="ftr" sz="quarter" idx="11"/>
          </p:nvPr>
        </p:nvSpPr>
        <p:spPr/>
        <p:txBody>
          <a:bodyPr/>
          <a:lstStyle/>
          <a:p>
            <a:endParaRPr lang="ru-RU"/>
          </a:p>
        </p:txBody>
      </p:sp>
      <p:sp>
        <p:nvSpPr>
          <p:cNvPr id="9" name="Місце для номера слайда 8">
            <a:extLst>
              <a:ext uri="{FF2B5EF4-FFF2-40B4-BE49-F238E27FC236}">
                <a16:creationId xmlns:a16="http://schemas.microsoft.com/office/drawing/2014/main" id="{7EABB809-F215-4188-95B3-8B8EB4CBD6C2}"/>
              </a:ext>
            </a:extLst>
          </p:cNvPr>
          <p:cNvSpPr>
            <a:spLocks noGrp="1"/>
          </p:cNvSpPr>
          <p:nvPr>
            <p:ph type="sldNum" sz="quarter" idx="12"/>
          </p:nvPr>
        </p:nvSpPr>
        <p:spPr/>
        <p:txBody>
          <a:bodyPr/>
          <a:lstStyle/>
          <a:p>
            <a:fld id="{A8E5C05E-5247-46EE-8C5C-6358AE7E51F3}" type="slidenum">
              <a:rPr lang="ru-RU" smtClean="0"/>
              <a:t>‹№›</a:t>
            </a:fld>
            <a:endParaRPr lang="ru-RU"/>
          </a:p>
        </p:txBody>
      </p:sp>
    </p:spTree>
    <p:extLst>
      <p:ext uri="{BB962C8B-B14F-4D97-AF65-F5344CB8AC3E}">
        <p14:creationId xmlns:p14="http://schemas.microsoft.com/office/powerpoint/2010/main" val="3087865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D7BB0A1-169D-4018-A626-17EA0B182E4C}"/>
              </a:ext>
            </a:extLst>
          </p:cNvPr>
          <p:cNvSpPr>
            <a:spLocks noGrp="1"/>
          </p:cNvSpPr>
          <p:nvPr>
            <p:ph type="title"/>
          </p:nvPr>
        </p:nvSpPr>
        <p:spPr/>
        <p:txBody>
          <a:bodyPr/>
          <a:lstStyle/>
          <a:p>
            <a:r>
              <a:rPr lang="uk-UA"/>
              <a:t>Клацніть, щоб редагувати стиль зразка заголовка</a:t>
            </a:r>
            <a:endParaRPr lang="ru-RU"/>
          </a:p>
        </p:txBody>
      </p:sp>
      <p:sp>
        <p:nvSpPr>
          <p:cNvPr id="3" name="Місце для дати 2">
            <a:extLst>
              <a:ext uri="{FF2B5EF4-FFF2-40B4-BE49-F238E27FC236}">
                <a16:creationId xmlns:a16="http://schemas.microsoft.com/office/drawing/2014/main" id="{9EA4F259-5651-4C5C-A817-FA22E308AF24}"/>
              </a:ext>
            </a:extLst>
          </p:cNvPr>
          <p:cNvSpPr>
            <a:spLocks noGrp="1"/>
          </p:cNvSpPr>
          <p:nvPr>
            <p:ph type="dt" sz="half" idx="10"/>
          </p:nvPr>
        </p:nvSpPr>
        <p:spPr/>
        <p:txBody>
          <a:bodyPr/>
          <a:lstStyle/>
          <a:p>
            <a:fld id="{1BA91C97-5E5D-40F2-A899-CEC14216353C}" type="datetimeFigureOut">
              <a:rPr lang="ru-RU" smtClean="0"/>
              <a:t>12.09.2024</a:t>
            </a:fld>
            <a:endParaRPr lang="ru-RU"/>
          </a:p>
        </p:txBody>
      </p:sp>
      <p:sp>
        <p:nvSpPr>
          <p:cNvPr id="4" name="Місце для нижнього колонтитула 3">
            <a:extLst>
              <a:ext uri="{FF2B5EF4-FFF2-40B4-BE49-F238E27FC236}">
                <a16:creationId xmlns:a16="http://schemas.microsoft.com/office/drawing/2014/main" id="{8F988792-9378-4C34-B18A-0DD3C0445DA6}"/>
              </a:ext>
            </a:extLst>
          </p:cNvPr>
          <p:cNvSpPr>
            <a:spLocks noGrp="1"/>
          </p:cNvSpPr>
          <p:nvPr>
            <p:ph type="ftr" sz="quarter" idx="11"/>
          </p:nvPr>
        </p:nvSpPr>
        <p:spPr/>
        <p:txBody>
          <a:bodyPr/>
          <a:lstStyle/>
          <a:p>
            <a:endParaRPr lang="ru-RU"/>
          </a:p>
        </p:txBody>
      </p:sp>
      <p:sp>
        <p:nvSpPr>
          <p:cNvPr id="5" name="Місце для номера слайда 4">
            <a:extLst>
              <a:ext uri="{FF2B5EF4-FFF2-40B4-BE49-F238E27FC236}">
                <a16:creationId xmlns:a16="http://schemas.microsoft.com/office/drawing/2014/main" id="{E9CB36C1-D4D6-4021-9238-A2F04A88E4F9}"/>
              </a:ext>
            </a:extLst>
          </p:cNvPr>
          <p:cNvSpPr>
            <a:spLocks noGrp="1"/>
          </p:cNvSpPr>
          <p:nvPr>
            <p:ph type="sldNum" sz="quarter" idx="12"/>
          </p:nvPr>
        </p:nvSpPr>
        <p:spPr/>
        <p:txBody>
          <a:bodyPr/>
          <a:lstStyle/>
          <a:p>
            <a:fld id="{A8E5C05E-5247-46EE-8C5C-6358AE7E51F3}" type="slidenum">
              <a:rPr lang="ru-RU" smtClean="0"/>
              <a:t>‹№›</a:t>
            </a:fld>
            <a:endParaRPr lang="ru-RU"/>
          </a:p>
        </p:txBody>
      </p:sp>
    </p:spTree>
    <p:extLst>
      <p:ext uri="{BB962C8B-B14F-4D97-AF65-F5344CB8AC3E}">
        <p14:creationId xmlns:p14="http://schemas.microsoft.com/office/powerpoint/2010/main" val="26390179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3951F6BF-CCC0-4E36-A5F1-74D47B14CF44}"/>
              </a:ext>
            </a:extLst>
          </p:cNvPr>
          <p:cNvSpPr>
            <a:spLocks noGrp="1"/>
          </p:cNvSpPr>
          <p:nvPr>
            <p:ph type="dt" sz="half" idx="10"/>
          </p:nvPr>
        </p:nvSpPr>
        <p:spPr/>
        <p:txBody>
          <a:bodyPr/>
          <a:lstStyle/>
          <a:p>
            <a:fld id="{1BA91C97-5E5D-40F2-A899-CEC14216353C}" type="datetimeFigureOut">
              <a:rPr lang="ru-RU" smtClean="0"/>
              <a:t>12.09.2024</a:t>
            </a:fld>
            <a:endParaRPr lang="ru-RU"/>
          </a:p>
        </p:txBody>
      </p:sp>
      <p:sp>
        <p:nvSpPr>
          <p:cNvPr id="3" name="Місце для нижнього колонтитула 2">
            <a:extLst>
              <a:ext uri="{FF2B5EF4-FFF2-40B4-BE49-F238E27FC236}">
                <a16:creationId xmlns:a16="http://schemas.microsoft.com/office/drawing/2014/main" id="{1C658F2B-22D2-490E-A32F-31D1F775D79F}"/>
              </a:ext>
            </a:extLst>
          </p:cNvPr>
          <p:cNvSpPr>
            <a:spLocks noGrp="1"/>
          </p:cNvSpPr>
          <p:nvPr>
            <p:ph type="ftr" sz="quarter" idx="11"/>
          </p:nvPr>
        </p:nvSpPr>
        <p:spPr/>
        <p:txBody>
          <a:bodyPr/>
          <a:lstStyle/>
          <a:p>
            <a:endParaRPr lang="ru-RU"/>
          </a:p>
        </p:txBody>
      </p:sp>
      <p:sp>
        <p:nvSpPr>
          <p:cNvPr id="4" name="Місце для номера слайда 3">
            <a:extLst>
              <a:ext uri="{FF2B5EF4-FFF2-40B4-BE49-F238E27FC236}">
                <a16:creationId xmlns:a16="http://schemas.microsoft.com/office/drawing/2014/main" id="{8F8EBF1A-FA2C-4571-98AB-2A63398A4DE9}"/>
              </a:ext>
            </a:extLst>
          </p:cNvPr>
          <p:cNvSpPr>
            <a:spLocks noGrp="1"/>
          </p:cNvSpPr>
          <p:nvPr>
            <p:ph type="sldNum" sz="quarter" idx="12"/>
          </p:nvPr>
        </p:nvSpPr>
        <p:spPr/>
        <p:txBody>
          <a:bodyPr/>
          <a:lstStyle/>
          <a:p>
            <a:fld id="{A8E5C05E-5247-46EE-8C5C-6358AE7E51F3}" type="slidenum">
              <a:rPr lang="ru-RU" smtClean="0"/>
              <a:t>‹№›</a:t>
            </a:fld>
            <a:endParaRPr lang="ru-RU"/>
          </a:p>
        </p:txBody>
      </p:sp>
    </p:spTree>
    <p:extLst>
      <p:ext uri="{BB962C8B-B14F-4D97-AF65-F5344CB8AC3E}">
        <p14:creationId xmlns:p14="http://schemas.microsoft.com/office/powerpoint/2010/main" val="1890323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0C87A64-3154-4874-A055-2766E9D59B8B}"/>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endParaRPr lang="ru-RU"/>
          </a:p>
        </p:txBody>
      </p:sp>
      <p:sp>
        <p:nvSpPr>
          <p:cNvPr id="3" name="Місце для вмісту 2">
            <a:extLst>
              <a:ext uri="{FF2B5EF4-FFF2-40B4-BE49-F238E27FC236}">
                <a16:creationId xmlns:a16="http://schemas.microsoft.com/office/drawing/2014/main" id="{E8858736-08EA-4680-A729-926FE4C89B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ru-RU"/>
          </a:p>
        </p:txBody>
      </p:sp>
      <p:sp>
        <p:nvSpPr>
          <p:cNvPr id="4" name="Місце для тексту 3">
            <a:extLst>
              <a:ext uri="{FF2B5EF4-FFF2-40B4-BE49-F238E27FC236}">
                <a16:creationId xmlns:a16="http://schemas.microsoft.com/office/drawing/2014/main" id="{B0A29AE6-78DC-4181-9C6E-C24C7A9040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3771A599-FC7F-44E1-9C83-F11DDB550FAC}"/>
              </a:ext>
            </a:extLst>
          </p:cNvPr>
          <p:cNvSpPr>
            <a:spLocks noGrp="1"/>
          </p:cNvSpPr>
          <p:nvPr>
            <p:ph type="dt" sz="half" idx="10"/>
          </p:nvPr>
        </p:nvSpPr>
        <p:spPr/>
        <p:txBody>
          <a:bodyPr/>
          <a:lstStyle/>
          <a:p>
            <a:fld id="{1BA91C97-5E5D-40F2-A899-CEC14216353C}" type="datetimeFigureOut">
              <a:rPr lang="ru-RU" smtClean="0"/>
              <a:t>12.09.2024</a:t>
            </a:fld>
            <a:endParaRPr lang="ru-RU"/>
          </a:p>
        </p:txBody>
      </p:sp>
      <p:sp>
        <p:nvSpPr>
          <p:cNvPr id="6" name="Місце для нижнього колонтитула 5">
            <a:extLst>
              <a:ext uri="{FF2B5EF4-FFF2-40B4-BE49-F238E27FC236}">
                <a16:creationId xmlns:a16="http://schemas.microsoft.com/office/drawing/2014/main" id="{20AB19F9-CA09-4919-9A6C-3C118573690C}"/>
              </a:ext>
            </a:extLst>
          </p:cNvPr>
          <p:cNvSpPr>
            <a:spLocks noGrp="1"/>
          </p:cNvSpPr>
          <p:nvPr>
            <p:ph type="ftr" sz="quarter" idx="11"/>
          </p:nvPr>
        </p:nvSpPr>
        <p:spPr/>
        <p:txBody>
          <a:bodyPr/>
          <a:lstStyle/>
          <a:p>
            <a:endParaRPr lang="ru-RU"/>
          </a:p>
        </p:txBody>
      </p:sp>
      <p:sp>
        <p:nvSpPr>
          <p:cNvPr id="7" name="Місце для номера слайда 6">
            <a:extLst>
              <a:ext uri="{FF2B5EF4-FFF2-40B4-BE49-F238E27FC236}">
                <a16:creationId xmlns:a16="http://schemas.microsoft.com/office/drawing/2014/main" id="{3F005839-18F1-43F4-B07E-42E79F727146}"/>
              </a:ext>
            </a:extLst>
          </p:cNvPr>
          <p:cNvSpPr>
            <a:spLocks noGrp="1"/>
          </p:cNvSpPr>
          <p:nvPr>
            <p:ph type="sldNum" sz="quarter" idx="12"/>
          </p:nvPr>
        </p:nvSpPr>
        <p:spPr/>
        <p:txBody>
          <a:bodyPr/>
          <a:lstStyle/>
          <a:p>
            <a:fld id="{A8E5C05E-5247-46EE-8C5C-6358AE7E51F3}" type="slidenum">
              <a:rPr lang="ru-RU" smtClean="0"/>
              <a:t>‹№›</a:t>
            </a:fld>
            <a:endParaRPr lang="ru-RU"/>
          </a:p>
        </p:txBody>
      </p:sp>
    </p:spTree>
    <p:extLst>
      <p:ext uri="{BB962C8B-B14F-4D97-AF65-F5344CB8AC3E}">
        <p14:creationId xmlns:p14="http://schemas.microsoft.com/office/powerpoint/2010/main" val="2628509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A344F42-EF6F-4E9A-B36B-53041B10B80D}"/>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endParaRPr lang="ru-RU"/>
          </a:p>
        </p:txBody>
      </p:sp>
      <p:sp>
        <p:nvSpPr>
          <p:cNvPr id="3" name="Місце для зображення 2">
            <a:extLst>
              <a:ext uri="{FF2B5EF4-FFF2-40B4-BE49-F238E27FC236}">
                <a16:creationId xmlns:a16="http://schemas.microsoft.com/office/drawing/2014/main" id="{AE250569-61F1-4F72-BCEB-54C17ECFEA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Місце для тексту 3">
            <a:extLst>
              <a:ext uri="{FF2B5EF4-FFF2-40B4-BE49-F238E27FC236}">
                <a16:creationId xmlns:a16="http://schemas.microsoft.com/office/drawing/2014/main" id="{422A2745-B3CF-4E3B-BAD8-044C3CAAB4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3C3E018F-31BF-45EE-85FB-2924A1027ED7}"/>
              </a:ext>
            </a:extLst>
          </p:cNvPr>
          <p:cNvSpPr>
            <a:spLocks noGrp="1"/>
          </p:cNvSpPr>
          <p:nvPr>
            <p:ph type="dt" sz="half" idx="10"/>
          </p:nvPr>
        </p:nvSpPr>
        <p:spPr/>
        <p:txBody>
          <a:bodyPr/>
          <a:lstStyle/>
          <a:p>
            <a:fld id="{1BA91C97-5E5D-40F2-A899-CEC14216353C}" type="datetimeFigureOut">
              <a:rPr lang="ru-RU" smtClean="0"/>
              <a:t>12.09.2024</a:t>
            </a:fld>
            <a:endParaRPr lang="ru-RU"/>
          </a:p>
        </p:txBody>
      </p:sp>
      <p:sp>
        <p:nvSpPr>
          <p:cNvPr id="6" name="Місце для нижнього колонтитула 5">
            <a:extLst>
              <a:ext uri="{FF2B5EF4-FFF2-40B4-BE49-F238E27FC236}">
                <a16:creationId xmlns:a16="http://schemas.microsoft.com/office/drawing/2014/main" id="{255A4167-FCD0-4930-A7AC-B0A737B19433}"/>
              </a:ext>
            </a:extLst>
          </p:cNvPr>
          <p:cNvSpPr>
            <a:spLocks noGrp="1"/>
          </p:cNvSpPr>
          <p:nvPr>
            <p:ph type="ftr" sz="quarter" idx="11"/>
          </p:nvPr>
        </p:nvSpPr>
        <p:spPr/>
        <p:txBody>
          <a:bodyPr/>
          <a:lstStyle/>
          <a:p>
            <a:endParaRPr lang="ru-RU"/>
          </a:p>
        </p:txBody>
      </p:sp>
      <p:sp>
        <p:nvSpPr>
          <p:cNvPr id="7" name="Місце для номера слайда 6">
            <a:extLst>
              <a:ext uri="{FF2B5EF4-FFF2-40B4-BE49-F238E27FC236}">
                <a16:creationId xmlns:a16="http://schemas.microsoft.com/office/drawing/2014/main" id="{17BA96B2-FBE6-4537-94E5-75500BE55BE4}"/>
              </a:ext>
            </a:extLst>
          </p:cNvPr>
          <p:cNvSpPr>
            <a:spLocks noGrp="1"/>
          </p:cNvSpPr>
          <p:nvPr>
            <p:ph type="sldNum" sz="quarter" idx="12"/>
          </p:nvPr>
        </p:nvSpPr>
        <p:spPr/>
        <p:txBody>
          <a:bodyPr/>
          <a:lstStyle/>
          <a:p>
            <a:fld id="{A8E5C05E-5247-46EE-8C5C-6358AE7E51F3}" type="slidenum">
              <a:rPr lang="ru-RU" smtClean="0"/>
              <a:t>‹№›</a:t>
            </a:fld>
            <a:endParaRPr lang="ru-RU"/>
          </a:p>
        </p:txBody>
      </p:sp>
    </p:spTree>
    <p:extLst>
      <p:ext uri="{BB962C8B-B14F-4D97-AF65-F5344CB8AC3E}">
        <p14:creationId xmlns:p14="http://schemas.microsoft.com/office/powerpoint/2010/main" val="3761843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29B4B74F-051D-4A5D-95C9-3A2BB914EE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endParaRPr lang="ru-RU"/>
          </a:p>
        </p:txBody>
      </p:sp>
      <p:sp>
        <p:nvSpPr>
          <p:cNvPr id="3" name="Місце для тексту 2">
            <a:extLst>
              <a:ext uri="{FF2B5EF4-FFF2-40B4-BE49-F238E27FC236}">
                <a16:creationId xmlns:a16="http://schemas.microsoft.com/office/drawing/2014/main" id="{9D38389A-0345-4C8A-9121-CC12E2594E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ru-RU"/>
          </a:p>
        </p:txBody>
      </p:sp>
      <p:sp>
        <p:nvSpPr>
          <p:cNvPr id="4" name="Місце для дати 3">
            <a:extLst>
              <a:ext uri="{FF2B5EF4-FFF2-40B4-BE49-F238E27FC236}">
                <a16:creationId xmlns:a16="http://schemas.microsoft.com/office/drawing/2014/main" id="{A1410BA4-1946-4EC7-96FF-35099A555E3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A91C97-5E5D-40F2-A899-CEC14216353C}" type="datetimeFigureOut">
              <a:rPr lang="ru-RU" smtClean="0"/>
              <a:t>12.09.2024</a:t>
            </a:fld>
            <a:endParaRPr lang="ru-RU"/>
          </a:p>
        </p:txBody>
      </p:sp>
      <p:sp>
        <p:nvSpPr>
          <p:cNvPr id="5" name="Місце для нижнього колонтитула 4">
            <a:extLst>
              <a:ext uri="{FF2B5EF4-FFF2-40B4-BE49-F238E27FC236}">
                <a16:creationId xmlns:a16="http://schemas.microsoft.com/office/drawing/2014/main" id="{1DCF1D3D-7C57-4649-AB87-B231D2EF28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Місце для номера слайда 5">
            <a:extLst>
              <a:ext uri="{FF2B5EF4-FFF2-40B4-BE49-F238E27FC236}">
                <a16:creationId xmlns:a16="http://schemas.microsoft.com/office/drawing/2014/main" id="{E46502D9-685F-4E71-9667-4C917EF5B3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E5C05E-5247-46EE-8C5C-6358AE7E51F3}" type="slidenum">
              <a:rPr lang="ru-RU" smtClean="0"/>
              <a:t>‹№›</a:t>
            </a:fld>
            <a:endParaRPr lang="ru-RU"/>
          </a:p>
        </p:txBody>
      </p:sp>
    </p:spTree>
    <p:extLst>
      <p:ext uri="{BB962C8B-B14F-4D97-AF65-F5344CB8AC3E}">
        <p14:creationId xmlns:p14="http://schemas.microsoft.com/office/powerpoint/2010/main" val="35634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s://uk.wikipedia.org/wiki/%D0%90%D0%BD%D0%B0%D0%BB%D1%96%D0%B7_%D0%B4%D0%B0%D0%BD%D0%B8%D1%85" TargetMode="External"/><Relationship Id="rId2" Type="http://schemas.openxmlformats.org/officeDocument/2006/relationships/hyperlink" Target="https://uk.wikipedia.org/wiki/%D0%90%D0%BD%D0%B3%D0%BB%D1%96%D0%B9%D1%81%D1%8C%D0%BA%D0%B0_%D0%BC%D0%BE%D0%B2%D0%B0" TargetMode="External"/><Relationship Id="rId1" Type="http://schemas.openxmlformats.org/officeDocument/2006/relationships/slideLayout" Target="../slideLayouts/slideLayout2.xml"/><Relationship Id="rId6" Type="http://schemas.openxmlformats.org/officeDocument/2006/relationships/hyperlink" Target="https://uk.wikipedia.org/wiki/%D0%9A%D0%BE%D1%80%D0%BF%D1%83%D1%81_%D1%82%D0%B5%D0%BA%D1%81%D1%82%D1%96%D0%B2" TargetMode="External"/><Relationship Id="rId5" Type="http://schemas.openxmlformats.org/officeDocument/2006/relationships/hyperlink" Target="https://uk.wikipedia.org/wiki/%D0%86%D0%BD%D1%84%D0%BE%D1%80%D0%BC%D0%B0%D1%86%D1%96%D1%8F" TargetMode="External"/><Relationship Id="rId4" Type="http://schemas.openxmlformats.org/officeDocument/2006/relationships/hyperlink" Target="https://uk.wikipedia.org/wiki/%D0%A8%D1%82%D1%83%D1%87%D0%BD%D0%B8%D0%B9_%D1%96%D0%BD%D1%82%D0%B5%D0%BB%D0%B5%D0%BA%D1%82"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core.ac.uk/download/pdf/149247424.pdf" TargetMode="External"/><Relationship Id="rId2" Type="http://schemas.openxmlformats.org/officeDocument/2006/relationships/hyperlink" Target="http://dspace.nbuv.gov.ua/bitstream/handle/123456789/150922/06-Rogushina.pdf?sequence=1" TargetMode="External"/><Relationship Id="rId1" Type="http://schemas.openxmlformats.org/officeDocument/2006/relationships/slideLayout" Target="../slideLayouts/slideLayout2.xml"/><Relationship Id="rId5" Type="http://schemas.openxmlformats.org/officeDocument/2006/relationships/hyperlink" Target="https://uk.wikipedia.org/wiki" TargetMode="External"/><Relationship Id="rId4" Type="http://schemas.openxmlformats.org/officeDocument/2006/relationships/hyperlink" Target="https://actualproblems.dp.ua/index.php/APAIT/article/download/151/129"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9AD262A-C35B-4D53-8DED-A3743F4966D4}"/>
              </a:ext>
            </a:extLst>
          </p:cNvPr>
          <p:cNvSpPr>
            <a:spLocks noGrp="1"/>
          </p:cNvSpPr>
          <p:nvPr>
            <p:ph type="ctrTitle"/>
          </p:nvPr>
        </p:nvSpPr>
        <p:spPr>
          <a:xfrm>
            <a:off x="1523999" y="840509"/>
            <a:ext cx="9818255" cy="2669454"/>
          </a:xfrm>
        </p:spPr>
        <p:txBody>
          <a:bodyPr>
            <a:normAutofit/>
          </a:bodyPr>
          <a:lstStyle/>
          <a:p>
            <a:r>
              <a:rPr lang="ru-RU" dirty="0">
                <a:latin typeface="Times New Roman" panose="02020603050405020304" pitchFamily="18" charset="0"/>
                <a:cs typeface="Times New Roman" panose="02020603050405020304" pitchFamily="18" charset="0"/>
              </a:rPr>
              <a:t>ІНТЕЛЕКТУАЛЬНА ОБРОБКА ТЕКСТІВ </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(TEXT MINING)</a:t>
            </a:r>
          </a:p>
        </p:txBody>
      </p:sp>
      <p:sp>
        <p:nvSpPr>
          <p:cNvPr id="3" name="Підзаголовок 2">
            <a:extLst>
              <a:ext uri="{FF2B5EF4-FFF2-40B4-BE49-F238E27FC236}">
                <a16:creationId xmlns:a16="http://schemas.microsoft.com/office/drawing/2014/main" id="{A2093704-71C8-47B4-A8FF-DD6FD4EA4435}"/>
              </a:ext>
            </a:extLst>
          </p:cNvPr>
          <p:cNvSpPr>
            <a:spLocks noGrp="1"/>
          </p:cNvSpPr>
          <p:nvPr>
            <p:ph type="subTitle" idx="1"/>
          </p:nvPr>
        </p:nvSpPr>
        <p:spPr>
          <a:xfrm>
            <a:off x="1524000" y="3602038"/>
            <a:ext cx="9818254" cy="997671"/>
          </a:xfrm>
        </p:spPr>
        <p:txBody>
          <a:bodyPr>
            <a:normAutofit fontScale="92500" lnSpcReduction="20000"/>
          </a:bodyPr>
          <a:lstStyle/>
          <a:p>
            <a:endParaRPr lang="uk-UA" dirty="0"/>
          </a:p>
          <a:p>
            <a:r>
              <a:rPr lang="uk-UA" sz="4600"/>
              <a:t>Лекція 2</a:t>
            </a:r>
            <a:endParaRPr lang="ru-RU" sz="4600" dirty="0"/>
          </a:p>
        </p:txBody>
      </p:sp>
      <p:pic>
        <p:nvPicPr>
          <p:cNvPr id="5" name="Рисунок 4">
            <a:extLst>
              <a:ext uri="{FF2B5EF4-FFF2-40B4-BE49-F238E27FC236}">
                <a16:creationId xmlns:a16="http://schemas.microsoft.com/office/drawing/2014/main" id="{C7042FE9-7A6C-45FF-AF77-AC08EC14196D}"/>
              </a:ext>
            </a:extLst>
          </p:cNvPr>
          <p:cNvPicPr>
            <a:picLocks noChangeAspect="1"/>
          </p:cNvPicPr>
          <p:nvPr/>
        </p:nvPicPr>
        <p:blipFill>
          <a:blip r:embed="rId2"/>
          <a:stretch>
            <a:fillRect/>
          </a:stretch>
        </p:blipFill>
        <p:spPr>
          <a:xfrm>
            <a:off x="72736" y="4227802"/>
            <a:ext cx="3829050" cy="2524125"/>
          </a:xfrm>
          <a:prstGeom prst="rect">
            <a:avLst/>
          </a:prstGeom>
        </p:spPr>
      </p:pic>
      <p:pic>
        <p:nvPicPr>
          <p:cNvPr id="6" name="Рисунок 5">
            <a:extLst>
              <a:ext uri="{FF2B5EF4-FFF2-40B4-BE49-F238E27FC236}">
                <a16:creationId xmlns:a16="http://schemas.microsoft.com/office/drawing/2014/main" id="{EB65591F-9274-4DA7-B782-8D3044E2DF1C}"/>
              </a:ext>
            </a:extLst>
          </p:cNvPr>
          <p:cNvPicPr>
            <a:picLocks noChangeAspect="1"/>
          </p:cNvPicPr>
          <p:nvPr/>
        </p:nvPicPr>
        <p:blipFill>
          <a:blip r:embed="rId3"/>
          <a:stretch>
            <a:fillRect/>
          </a:stretch>
        </p:blipFill>
        <p:spPr>
          <a:xfrm>
            <a:off x="9544050" y="4314825"/>
            <a:ext cx="2647950" cy="2543175"/>
          </a:xfrm>
          <a:prstGeom prst="rect">
            <a:avLst/>
          </a:prstGeom>
        </p:spPr>
      </p:pic>
    </p:spTree>
    <p:extLst>
      <p:ext uri="{BB962C8B-B14F-4D97-AF65-F5344CB8AC3E}">
        <p14:creationId xmlns:p14="http://schemas.microsoft.com/office/powerpoint/2010/main" val="1908306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C1A9C49-B39B-41BA-99B9-CB6A99624FF3}"/>
              </a:ext>
            </a:extLst>
          </p:cNvPr>
          <p:cNvSpPr>
            <a:spLocks noGrp="1"/>
          </p:cNvSpPr>
          <p:nvPr>
            <p:ph type="title"/>
          </p:nvPr>
        </p:nvSpPr>
        <p:spPr/>
        <p:txBody>
          <a:bodyPr>
            <a:normAutofit/>
          </a:bodyPr>
          <a:lstStyle/>
          <a:p>
            <a:pPr indent="457200" algn="just">
              <a:lnSpc>
                <a:spcPct val="100000"/>
              </a:lnSpc>
            </a:pPr>
            <a:r>
              <a:rPr lang="ru-RU" sz="2000" i="1" dirty="0" err="1">
                <a:latin typeface="Times New Roman" panose="02020603050405020304" pitchFamily="18" charset="0"/>
                <a:cs typeface="Times New Roman" panose="02020603050405020304" pitchFamily="18" charset="0"/>
              </a:rPr>
              <a:t>Text</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Mining</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має</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забезпечити</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перехід</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від</a:t>
            </a:r>
            <a:r>
              <a:rPr lang="ru-RU" sz="2000" i="1" dirty="0">
                <a:latin typeface="Times New Roman" panose="02020603050405020304" pitchFamily="18" charset="0"/>
                <a:cs typeface="Times New Roman" panose="02020603050405020304" pitchFamily="18" charset="0"/>
              </a:rPr>
              <a:t> НСД до </a:t>
            </a:r>
            <a:r>
              <a:rPr lang="ru-RU" sz="2000" i="1" dirty="0" err="1">
                <a:latin typeface="Times New Roman" panose="02020603050405020304" pitchFamily="18" charset="0"/>
                <a:cs typeface="Times New Roman" panose="02020603050405020304" pitchFamily="18" charset="0"/>
              </a:rPr>
              <a:t>структурованих</a:t>
            </a:r>
            <a:r>
              <a:rPr lang="ru-RU" sz="2000" i="1" dirty="0">
                <a:latin typeface="Times New Roman" panose="02020603050405020304" pitchFamily="18" charset="0"/>
                <a:cs typeface="Times New Roman" panose="02020603050405020304" pitchFamily="18" charset="0"/>
              </a:rPr>
              <a:t> з </a:t>
            </a:r>
            <a:r>
              <a:rPr lang="ru-RU" sz="2000" i="1" dirty="0" err="1">
                <a:latin typeface="Times New Roman" panose="02020603050405020304" pitchFamily="18" charset="0"/>
                <a:cs typeface="Times New Roman" panose="02020603050405020304" pitchFamily="18" charset="0"/>
              </a:rPr>
              <a:t>наступним</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аналізом</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Найчастіше</a:t>
            </a:r>
            <a:r>
              <a:rPr lang="ru-RU" sz="2000" i="1" dirty="0">
                <a:latin typeface="Times New Roman" panose="02020603050405020304" pitchFamily="18" charset="0"/>
                <a:cs typeface="Times New Roman" panose="02020603050405020304" pitchFamily="18" charset="0"/>
              </a:rPr>
              <a:t> в </a:t>
            </a:r>
            <a:r>
              <a:rPr lang="ru-RU" sz="2000" i="1" dirty="0" err="1">
                <a:latin typeface="Times New Roman" panose="02020603050405020304" pitchFamily="18" charset="0"/>
                <a:cs typeface="Times New Roman" panose="02020603050405020304" pitchFamily="18" charset="0"/>
              </a:rPr>
              <a:t>цьому</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процесі</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ігнорується</a:t>
            </a:r>
            <a:r>
              <a:rPr lang="ru-RU" sz="2000" i="1" dirty="0">
                <a:latin typeface="Times New Roman" panose="02020603050405020304" pitchFamily="18" charset="0"/>
                <a:cs typeface="Times New Roman" panose="02020603050405020304" pitchFamily="18" charset="0"/>
              </a:rPr>
              <a:t> велика </a:t>
            </a:r>
            <a:r>
              <a:rPr lang="ru-RU" sz="2000" i="1" dirty="0" err="1">
                <a:latin typeface="Times New Roman" panose="02020603050405020304" pitchFamily="18" charset="0"/>
                <a:cs typeface="Times New Roman" panose="02020603050405020304" pitchFamily="18" charset="0"/>
              </a:rPr>
              <a:t>частина</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специфічних</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особливостей</a:t>
            </a:r>
            <a:r>
              <a:rPr lang="ru-RU" sz="2000" i="1" dirty="0">
                <a:latin typeface="Times New Roman" panose="02020603050405020304" pitchFamily="18" charset="0"/>
                <a:cs typeface="Times New Roman" panose="02020603050405020304" pitchFamily="18" charset="0"/>
              </a:rPr>
              <a:t> ПМ, </a:t>
            </a:r>
            <a:r>
              <a:rPr lang="ru-RU" sz="2000" i="1" dirty="0" err="1">
                <a:latin typeface="Times New Roman" panose="02020603050405020304" pitchFamily="18" charset="0"/>
                <a:cs typeface="Times New Roman" panose="02020603050405020304" pitchFamily="18" charset="0"/>
              </a:rPr>
              <a:t>які</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застосовуються</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тільки</a:t>
            </a:r>
            <a:r>
              <a:rPr lang="ru-RU" sz="2000" i="1" dirty="0">
                <a:latin typeface="Times New Roman" panose="02020603050405020304" pitchFamily="18" charset="0"/>
                <a:cs typeface="Times New Roman" panose="02020603050405020304" pitchFamily="18" charset="0"/>
              </a:rPr>
              <a:t> на </a:t>
            </a:r>
            <a:r>
              <a:rPr lang="ru-RU" sz="2000" i="1" dirty="0" err="1">
                <a:latin typeface="Times New Roman" panose="02020603050405020304" pitchFamily="18" charset="0"/>
                <a:cs typeface="Times New Roman" panose="02020603050405020304" pitchFamily="18" charset="0"/>
              </a:rPr>
              <a:t>попередньому</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етапі</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розбору</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текстів</a:t>
            </a:r>
            <a:r>
              <a:rPr lang="ru-RU" sz="2000" i="1" dirty="0">
                <a:latin typeface="Times New Roman" panose="02020603050405020304" pitchFamily="18" charset="0"/>
                <a:cs typeface="Times New Roman" panose="02020603050405020304" pitchFamily="18" charset="0"/>
              </a:rPr>
              <a:t>, а на </a:t>
            </a:r>
            <a:r>
              <a:rPr lang="ru-RU" sz="2000" i="1" dirty="0" err="1">
                <a:latin typeface="Times New Roman" panose="02020603050405020304" pitchFamily="18" charset="0"/>
                <a:cs typeface="Times New Roman" panose="02020603050405020304" pitchFamily="18" charset="0"/>
              </a:rPr>
              <a:t>наступних</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використовується</a:t>
            </a:r>
            <a:r>
              <a:rPr lang="ru-RU" sz="2000" i="1" dirty="0">
                <a:latin typeface="Times New Roman" panose="02020603050405020304" pitchFamily="18" charset="0"/>
                <a:cs typeface="Times New Roman" panose="02020603050405020304" pitchFamily="18" charset="0"/>
              </a:rPr>
              <a:t> модель «</a:t>
            </a:r>
            <a:r>
              <a:rPr lang="ru-RU" sz="2000" i="1" dirty="0" err="1">
                <a:latin typeface="Times New Roman" panose="02020603050405020304" pitchFamily="18" charset="0"/>
                <a:cs typeface="Times New Roman" panose="02020603050405020304" pitchFamily="18" charset="0"/>
              </a:rPr>
              <a:t>мішка</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слів</a:t>
            </a:r>
            <a:r>
              <a:rPr lang="ru-RU" sz="2000" i="1" dirty="0">
                <a:latin typeface="Times New Roman" panose="02020603050405020304" pitchFamily="18" charset="0"/>
                <a:cs typeface="Times New Roman" panose="02020603050405020304" pitchFamily="18" charset="0"/>
              </a:rPr>
              <a:t>», у </a:t>
            </a:r>
            <a:r>
              <a:rPr lang="ru-RU" sz="2000" i="1" dirty="0" err="1">
                <a:latin typeface="Times New Roman" panose="02020603050405020304" pitchFamily="18" charset="0"/>
                <a:cs typeface="Times New Roman" panose="02020603050405020304" pitchFamily="18" charset="0"/>
              </a:rPr>
              <a:t>якій</a:t>
            </a:r>
            <a:r>
              <a:rPr lang="ru-RU" sz="2000" i="1" dirty="0">
                <a:latin typeface="Times New Roman" panose="02020603050405020304" pitchFamily="18" charset="0"/>
                <a:cs typeface="Times New Roman" panose="02020603050405020304" pitchFamily="18" charset="0"/>
              </a:rPr>
              <a:t> не </a:t>
            </a:r>
            <a:r>
              <a:rPr lang="ru-RU" sz="2000" i="1" dirty="0" err="1">
                <a:latin typeface="Times New Roman" panose="02020603050405020304" pitchFamily="18" charset="0"/>
                <a:cs typeface="Times New Roman" panose="02020603050405020304" pitchFamily="18" charset="0"/>
              </a:rPr>
              <a:t>важливий</a:t>
            </a:r>
            <a:r>
              <a:rPr lang="ru-RU" sz="2000" i="1" dirty="0">
                <a:latin typeface="Times New Roman" panose="02020603050405020304" pitchFamily="18" charset="0"/>
                <a:cs typeface="Times New Roman" panose="02020603050405020304" pitchFamily="18" charset="0"/>
              </a:rPr>
              <a:t> порядок </a:t>
            </a:r>
            <a:r>
              <a:rPr lang="ru-RU" sz="2000" i="1" dirty="0" err="1">
                <a:latin typeface="Times New Roman" panose="02020603050405020304" pitchFamily="18" charset="0"/>
                <a:cs typeface="Times New Roman" panose="02020603050405020304" pitchFamily="18" charset="0"/>
              </a:rPr>
              <a:t>слік</a:t>
            </a:r>
            <a:r>
              <a:rPr lang="ru-RU" sz="2000" i="1" dirty="0">
                <a:latin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cs typeface="Times New Roman" panose="02020603050405020304" pitchFamily="18" charset="0"/>
              </a:rPr>
              <a:t>слів</a:t>
            </a:r>
            <a:r>
              <a:rPr lang="ru-RU" sz="2000" i="1" dirty="0">
                <a:latin typeface="Times New Roman" panose="02020603050405020304" pitchFamily="18" charset="0"/>
                <a:cs typeface="Times New Roman" panose="02020603050405020304" pitchFamily="18" charset="0"/>
              </a:rPr>
              <a:t>.</a:t>
            </a:r>
            <a:endParaRPr lang="uk-UA" sz="2000" i="1" dirty="0">
              <a:latin typeface="Times New Roman" panose="02020603050405020304" pitchFamily="18"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B074A5F6-A569-4B72-9783-3B8E56C21D72}"/>
              </a:ext>
            </a:extLst>
          </p:cNvPr>
          <p:cNvSpPr>
            <a:spLocks noGrp="1"/>
          </p:cNvSpPr>
          <p:nvPr>
            <p:ph sz="half" idx="1"/>
          </p:nvPr>
        </p:nvSpPr>
        <p:spPr/>
        <p:txBody>
          <a:bodyPr>
            <a:normAutofit fontScale="77500" lnSpcReduction="20000"/>
          </a:bodyPr>
          <a:lstStyle/>
          <a:p>
            <a:pPr marL="0" indent="457200" algn="just">
              <a:lnSpc>
                <a:spcPct val="120000"/>
              </a:lnSpc>
              <a:buNone/>
            </a:pPr>
            <a:r>
              <a:rPr lang="ru-RU" b="1" dirty="0" err="1">
                <a:latin typeface="Times New Roman" panose="02020603050405020304" pitchFamily="18" charset="0"/>
                <a:cs typeface="Times New Roman" panose="02020603050405020304" pitchFamily="18" charset="0"/>
              </a:rPr>
              <a:t>Етапи</a:t>
            </a:r>
            <a:r>
              <a:rPr lang="ru-RU" b="1"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Text Mining. </a:t>
            </a:r>
            <a:endParaRPr lang="uk-UA" b="1" dirty="0">
              <a:latin typeface="Times New Roman" panose="02020603050405020304" pitchFamily="18" charset="0"/>
              <a:cs typeface="Times New Roman" panose="02020603050405020304" pitchFamily="18" charset="0"/>
            </a:endParaRPr>
          </a:p>
          <a:p>
            <a:pPr marL="0" indent="457200" algn="just">
              <a:lnSpc>
                <a:spcPct val="120000"/>
              </a:lnSpc>
              <a:buNone/>
            </a:pPr>
            <a:r>
              <a:rPr lang="ru-RU" dirty="0">
                <a:latin typeface="Times New Roman" panose="02020603050405020304" pitchFamily="18" charset="0"/>
                <a:cs typeface="Times New Roman" panose="02020603050405020304" pitchFamily="18" charset="0"/>
              </a:rPr>
              <a:t>Потреба в </a:t>
            </a:r>
            <a:r>
              <a:rPr lang="ru-RU" dirty="0" err="1">
                <a:latin typeface="Times New Roman" panose="02020603050405020304" pitchFamily="18" charset="0"/>
                <a:cs typeface="Times New Roman" panose="02020603050405020304" pitchFamily="18" charset="0"/>
              </a:rPr>
              <a:t>технологіях</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Text Mining </a:t>
            </a:r>
            <a:r>
              <a:rPr lang="ru-RU" dirty="0" err="1">
                <a:latin typeface="Times New Roman" panose="02020603050405020304" pitchFamily="18" charset="0"/>
                <a:cs typeface="Times New Roman" panose="02020603050405020304" pitchFamily="18" charset="0"/>
              </a:rPr>
              <a:t>загострилася</a:t>
            </a:r>
            <a:r>
              <a:rPr lang="ru-RU" dirty="0">
                <a:latin typeface="Times New Roman" panose="02020603050405020304" pitchFamily="18" charset="0"/>
                <a:cs typeface="Times New Roman" panose="02020603050405020304" pitchFamily="18" charset="0"/>
              </a:rPr>
              <a:t>, коли </a:t>
            </a:r>
            <a:r>
              <a:rPr lang="ru-RU" dirty="0" err="1">
                <a:latin typeface="Times New Roman" panose="02020603050405020304" pitchFamily="18" charset="0"/>
                <a:cs typeface="Times New Roman" panose="02020603050405020304" pitchFamily="18" charset="0"/>
              </a:rPr>
              <a:t>кількість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текстів</a:t>
            </a:r>
            <a:r>
              <a:rPr lang="ru-RU" dirty="0">
                <a:latin typeface="Times New Roman" panose="02020603050405020304" pitchFamily="18" charset="0"/>
                <a:cs typeface="Times New Roman" panose="02020603050405020304" pitchFamily="18" charset="0"/>
              </a:rPr>
              <a:t> стала </a:t>
            </a:r>
            <a:r>
              <a:rPr lang="ru-RU" dirty="0" err="1">
                <a:latin typeface="Times New Roman" panose="02020603050405020304" pitchFamily="18" charset="0"/>
                <a:cs typeface="Times New Roman" panose="02020603050405020304" pitchFamily="18" charset="0"/>
              </a:rPr>
              <a:t>перевищувати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можливості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сприйняття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людиною</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виникла</a:t>
            </a:r>
            <a:r>
              <a:rPr lang="ru-RU" dirty="0">
                <a:latin typeface="Times New Roman" panose="02020603050405020304" pitchFamily="18" charset="0"/>
                <a:cs typeface="Times New Roman" panose="02020603050405020304" pitchFamily="18" charset="0"/>
              </a:rPr>
              <a:t> потреба в </a:t>
            </a:r>
            <a:r>
              <a:rPr lang="ru-RU" dirty="0" err="1">
                <a:latin typeface="Times New Roman" panose="02020603050405020304" pitchFamily="18" charset="0"/>
                <a:cs typeface="Times New Roman" panose="02020603050405020304" pitchFamily="18" charset="0"/>
              </a:rPr>
              <a:t>автоматизації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здобуття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їх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змісту</a:t>
            </a:r>
            <a:r>
              <a:rPr lang="ru-RU" dirty="0">
                <a:latin typeface="Times New Roman" panose="02020603050405020304" pitchFamily="18" charset="0"/>
                <a:cs typeface="Times New Roman" panose="02020603050405020304" pitchFamily="18" charset="0"/>
              </a:rPr>
              <a:t>. </a:t>
            </a:r>
          </a:p>
          <a:p>
            <a:pPr marL="0" indent="457200" algn="just">
              <a:lnSpc>
                <a:spcPct val="120000"/>
              </a:lnSpc>
              <a:buNone/>
            </a:pPr>
            <a:r>
              <a:rPr lang="ru-RU" dirty="0">
                <a:highlight>
                  <a:srgbClr val="C0C0C0"/>
                </a:highlight>
                <a:latin typeface="Times New Roman" panose="02020603050405020304" pitchFamily="18" charset="0"/>
                <a:cs typeface="Times New Roman" panose="02020603050405020304" pitchFamily="18" charset="0"/>
              </a:rPr>
              <a:t>На </a:t>
            </a:r>
            <a:r>
              <a:rPr lang="ru-RU" dirty="0" err="1">
                <a:highlight>
                  <a:srgbClr val="C0C0C0"/>
                </a:highlight>
                <a:latin typeface="Times New Roman" panose="02020603050405020304" pitchFamily="18" charset="0"/>
                <a:cs typeface="Times New Roman" panose="02020603050405020304" pitchFamily="18" charset="0"/>
              </a:rPr>
              <a:t>етапі</a:t>
            </a:r>
            <a:r>
              <a:rPr lang="ru-RU" dirty="0">
                <a:highlight>
                  <a:srgbClr val="C0C0C0"/>
                </a:highlight>
                <a:latin typeface="Times New Roman" panose="02020603050405020304" pitchFamily="18" charset="0"/>
                <a:cs typeface="Times New Roman" panose="02020603050405020304" pitchFamily="18" charset="0"/>
              </a:rPr>
              <a:t> </a:t>
            </a:r>
            <a:r>
              <a:rPr lang="ru-RU" dirty="0" err="1">
                <a:highlight>
                  <a:srgbClr val="C0C0C0"/>
                </a:highlight>
                <a:latin typeface="Times New Roman" panose="02020603050405020304" pitchFamily="18" charset="0"/>
                <a:cs typeface="Times New Roman" panose="02020603050405020304" pitchFamily="18" charset="0"/>
              </a:rPr>
              <a:t>попередньої</a:t>
            </a:r>
            <a:r>
              <a:rPr lang="ru-RU" dirty="0">
                <a:highlight>
                  <a:srgbClr val="C0C0C0"/>
                </a:highlight>
                <a:latin typeface="Times New Roman" panose="02020603050405020304" pitchFamily="18" charset="0"/>
                <a:cs typeface="Times New Roman" panose="02020603050405020304" pitchFamily="18" charset="0"/>
              </a:rPr>
              <a:t> </a:t>
            </a:r>
            <a:r>
              <a:rPr lang="ru-RU" dirty="0" err="1">
                <a:highlight>
                  <a:srgbClr val="C0C0C0"/>
                </a:highlight>
                <a:latin typeface="Times New Roman" panose="02020603050405020304" pitchFamily="18" charset="0"/>
                <a:cs typeface="Times New Roman" panose="02020603050405020304" pitchFamily="18" charset="0"/>
              </a:rPr>
              <a:t>обробки</a:t>
            </a:r>
            <a:r>
              <a:rPr lang="ru-RU" dirty="0">
                <a:highlight>
                  <a:srgbClr val="C0C0C0"/>
                </a:highlight>
                <a:latin typeface="Times New Roman" panose="02020603050405020304" pitchFamily="18" charset="0"/>
                <a:cs typeface="Times New Roman" panose="02020603050405020304" pitchFamily="18" charset="0"/>
              </a:rPr>
              <a:t> НСД </a:t>
            </a:r>
            <a:r>
              <a:rPr lang="ru-RU" dirty="0" err="1">
                <a:highlight>
                  <a:srgbClr val="C0C0C0"/>
                </a:highlight>
                <a:latin typeface="Times New Roman" panose="02020603050405020304" pitchFamily="18" charset="0"/>
                <a:cs typeface="Times New Roman" panose="02020603050405020304" pitchFamily="18" charset="0"/>
              </a:rPr>
              <a:t>перетворюються</a:t>
            </a:r>
            <a:r>
              <a:rPr lang="ru-RU" dirty="0">
                <a:highlight>
                  <a:srgbClr val="C0C0C0"/>
                </a:highlight>
                <a:latin typeface="Times New Roman" panose="02020603050405020304" pitchFamily="18" charset="0"/>
                <a:cs typeface="Times New Roman" panose="02020603050405020304" pitchFamily="18" charset="0"/>
              </a:rPr>
              <a:t> в </a:t>
            </a:r>
            <a:r>
              <a:rPr lang="ru-RU" dirty="0" err="1">
                <a:highlight>
                  <a:srgbClr val="C0C0C0"/>
                </a:highlight>
                <a:latin typeface="Times New Roman" panose="02020603050405020304" pitchFamily="18" charset="0"/>
                <a:cs typeface="Times New Roman" panose="02020603050405020304" pitchFamily="18" charset="0"/>
              </a:rPr>
              <a:t>структуровану</a:t>
            </a:r>
            <a:r>
              <a:rPr lang="ru-RU" dirty="0">
                <a:highlight>
                  <a:srgbClr val="C0C0C0"/>
                </a:highlight>
                <a:latin typeface="Times New Roman" panose="02020603050405020304" pitchFamily="18" charset="0"/>
                <a:cs typeface="Times New Roman" panose="02020603050405020304" pitchFamily="18" charset="0"/>
              </a:rPr>
              <a:t> </a:t>
            </a:r>
            <a:r>
              <a:rPr lang="ru-RU" dirty="0" err="1">
                <a:highlight>
                  <a:srgbClr val="C0C0C0"/>
                </a:highlight>
                <a:latin typeface="Times New Roman" panose="02020603050405020304" pitchFamily="18" charset="0"/>
                <a:cs typeface="Times New Roman" panose="02020603050405020304" pitchFamily="18" charset="0"/>
              </a:rPr>
              <a:t>інформацію</a:t>
            </a:r>
            <a:r>
              <a:rPr lang="ru-RU" dirty="0">
                <a:highlight>
                  <a:srgbClr val="C0C0C0"/>
                </a:highlight>
                <a:latin typeface="Times New Roman" panose="02020603050405020304" pitchFamily="18" charset="0"/>
                <a:cs typeface="Times New Roman" panose="02020603050405020304" pitchFamily="18" charset="0"/>
              </a:rPr>
              <a:t>, з </a:t>
            </a:r>
            <a:r>
              <a:rPr lang="ru-RU" dirty="0" err="1">
                <a:highlight>
                  <a:srgbClr val="C0C0C0"/>
                </a:highlight>
                <a:latin typeface="Times New Roman" panose="02020603050405020304" pitchFamily="18" charset="0"/>
                <a:cs typeface="Times New Roman" panose="02020603050405020304" pitchFamily="18" charset="0"/>
              </a:rPr>
              <a:t>якої</a:t>
            </a:r>
            <a:r>
              <a:rPr lang="ru-RU" dirty="0">
                <a:highlight>
                  <a:srgbClr val="C0C0C0"/>
                </a:highlight>
                <a:latin typeface="Times New Roman" panose="02020603050405020304" pitchFamily="18" charset="0"/>
                <a:cs typeface="Times New Roman" panose="02020603050405020304" pitchFamily="18" charset="0"/>
              </a:rPr>
              <a:t> </a:t>
            </a:r>
            <a:r>
              <a:rPr lang="ru-RU" dirty="0" err="1">
                <a:highlight>
                  <a:srgbClr val="C0C0C0"/>
                </a:highlight>
                <a:latin typeface="Times New Roman" panose="02020603050405020304" pitchFamily="18" charset="0"/>
                <a:cs typeface="Times New Roman" panose="02020603050405020304" pitchFamily="18" charset="0"/>
              </a:rPr>
              <a:t>потім</a:t>
            </a:r>
            <a:r>
              <a:rPr lang="ru-RU" dirty="0">
                <a:highlight>
                  <a:srgbClr val="C0C0C0"/>
                </a:highlight>
                <a:latin typeface="Times New Roman" panose="02020603050405020304" pitchFamily="18" charset="0"/>
                <a:cs typeface="Times New Roman" panose="02020603050405020304" pitchFamily="18" charset="0"/>
              </a:rPr>
              <a:t> </a:t>
            </a:r>
            <a:r>
              <a:rPr lang="ru-RU" dirty="0" err="1">
                <a:highlight>
                  <a:srgbClr val="C0C0C0"/>
                </a:highlight>
                <a:latin typeface="Times New Roman" panose="02020603050405020304" pitchFamily="18" charset="0"/>
                <a:cs typeface="Times New Roman" panose="02020603050405020304" pitchFamily="18" charset="0"/>
              </a:rPr>
              <a:t>виділяються</a:t>
            </a:r>
            <a:r>
              <a:rPr lang="ru-RU" dirty="0">
                <a:highlight>
                  <a:srgbClr val="C0C0C0"/>
                </a:highlight>
                <a:latin typeface="Times New Roman" panose="02020603050405020304" pitchFamily="18" charset="0"/>
                <a:cs typeface="Times New Roman" panose="02020603050405020304" pitchFamily="18" charset="0"/>
              </a:rPr>
              <a:t> </a:t>
            </a:r>
            <a:r>
              <a:rPr lang="ru-RU" dirty="0" err="1">
                <a:highlight>
                  <a:srgbClr val="C0C0C0"/>
                </a:highlight>
                <a:latin typeface="Times New Roman" panose="02020603050405020304" pitchFamily="18" charset="0"/>
                <a:cs typeface="Times New Roman" panose="02020603050405020304" pitchFamily="18" charset="0"/>
              </a:rPr>
              <a:t>істотні</a:t>
            </a:r>
            <a:r>
              <a:rPr lang="ru-RU" dirty="0">
                <a:highlight>
                  <a:srgbClr val="C0C0C0"/>
                </a:highlight>
                <a:latin typeface="Times New Roman" panose="02020603050405020304" pitchFamily="18" charset="0"/>
                <a:cs typeface="Times New Roman" panose="02020603050405020304" pitchFamily="18" charset="0"/>
              </a:rPr>
              <a:t> </a:t>
            </a:r>
            <a:r>
              <a:rPr lang="ru-RU" dirty="0" err="1">
                <a:highlight>
                  <a:srgbClr val="C0C0C0"/>
                </a:highlight>
                <a:latin typeface="Times New Roman" panose="02020603050405020304" pitchFamily="18" charset="0"/>
                <a:cs typeface="Times New Roman" panose="02020603050405020304" pitchFamily="18" charset="0"/>
              </a:rPr>
              <a:t>ознаки</a:t>
            </a:r>
            <a:r>
              <a:rPr lang="ru-RU" dirty="0">
                <a:highlight>
                  <a:srgbClr val="C0C0C0"/>
                </a:highlight>
                <a:latin typeface="Times New Roman" panose="02020603050405020304" pitchFamily="18" charset="0"/>
                <a:cs typeface="Times New Roman" panose="02020603050405020304" pitchFamily="18" charset="0"/>
              </a:rPr>
              <a:t> – </a:t>
            </a:r>
            <a:r>
              <a:rPr lang="ru-RU" dirty="0" err="1">
                <a:highlight>
                  <a:srgbClr val="C0C0C0"/>
                </a:highlight>
                <a:latin typeface="Times New Roman" panose="02020603050405020304" pitchFamily="18" charset="0"/>
                <a:cs typeface="Times New Roman" panose="02020603050405020304" pitchFamily="18" charset="0"/>
              </a:rPr>
              <a:t>атрибути</a:t>
            </a:r>
            <a:r>
              <a:rPr lang="ru-RU" dirty="0">
                <a:highlight>
                  <a:srgbClr val="C0C0C0"/>
                </a:highlight>
                <a:latin typeface="Times New Roman" panose="02020603050405020304" pitchFamily="18" charset="0"/>
                <a:cs typeface="Times New Roman" panose="02020603050405020304" pitchFamily="18" charset="0"/>
              </a:rPr>
              <a:t> та </a:t>
            </a:r>
            <a:r>
              <a:rPr lang="ru-RU" dirty="0" err="1">
                <a:highlight>
                  <a:srgbClr val="C0C0C0"/>
                </a:highlight>
                <a:latin typeface="Times New Roman" panose="02020603050405020304" pitchFamily="18" charset="0"/>
                <a:cs typeface="Times New Roman" panose="02020603050405020304" pitchFamily="18" charset="0"/>
              </a:rPr>
              <a:t>здійснюється</a:t>
            </a:r>
            <a:r>
              <a:rPr lang="ru-RU" dirty="0">
                <a:highlight>
                  <a:srgbClr val="C0C0C0"/>
                </a:highlight>
                <a:latin typeface="Times New Roman" panose="02020603050405020304" pitchFamily="18" charset="0"/>
                <a:cs typeface="Times New Roman" panose="02020603050405020304" pitchFamily="18" charset="0"/>
              </a:rPr>
              <a:t> </a:t>
            </a:r>
            <a:r>
              <a:rPr lang="ru-RU" dirty="0" err="1">
                <a:highlight>
                  <a:srgbClr val="C0C0C0"/>
                </a:highlight>
                <a:latin typeface="Times New Roman" panose="02020603050405020304" pitchFamily="18" charset="0"/>
                <a:cs typeface="Times New Roman" panose="02020603050405020304" pitchFamily="18" charset="0"/>
              </a:rPr>
              <a:t>їх</a:t>
            </a:r>
            <a:r>
              <a:rPr lang="ru-RU" dirty="0">
                <a:highlight>
                  <a:srgbClr val="C0C0C0"/>
                </a:highlight>
                <a:latin typeface="Times New Roman" panose="02020603050405020304" pitchFamily="18" charset="0"/>
                <a:cs typeface="Times New Roman" panose="02020603050405020304" pitchFamily="18" charset="0"/>
              </a:rPr>
              <a:t> </a:t>
            </a:r>
            <a:r>
              <a:rPr lang="ru-RU" dirty="0" err="1">
                <a:highlight>
                  <a:srgbClr val="C0C0C0"/>
                </a:highlight>
                <a:latin typeface="Times New Roman" panose="02020603050405020304" pitchFamily="18" charset="0"/>
                <a:cs typeface="Times New Roman" panose="02020603050405020304" pitchFamily="18" charset="0"/>
              </a:rPr>
              <a:t>дослідження</a:t>
            </a:r>
            <a:r>
              <a:rPr lang="ru-RU" dirty="0">
                <a:highlight>
                  <a:srgbClr val="C0C0C0"/>
                </a:highlight>
                <a:latin typeface="Times New Roman" panose="02020603050405020304" pitchFamily="18" charset="0"/>
                <a:cs typeface="Times New Roman" panose="02020603050405020304" pitchFamily="18" charset="0"/>
              </a:rPr>
              <a:t>. </a:t>
            </a:r>
            <a:endParaRPr lang="uk-UA" dirty="0">
              <a:highlight>
                <a:srgbClr val="C0C0C0"/>
              </a:highlight>
              <a:latin typeface="Times New Roman" panose="02020603050405020304" pitchFamily="18" charset="0"/>
              <a:cs typeface="Times New Roman" panose="02020603050405020304" pitchFamily="18" charset="0"/>
            </a:endParaRPr>
          </a:p>
        </p:txBody>
      </p:sp>
      <p:pic>
        <p:nvPicPr>
          <p:cNvPr id="5" name="Місце для вмісту 4">
            <a:extLst>
              <a:ext uri="{FF2B5EF4-FFF2-40B4-BE49-F238E27FC236}">
                <a16:creationId xmlns:a16="http://schemas.microsoft.com/office/drawing/2014/main" id="{CA6597D8-6644-4D01-AB70-A403ABF90422}"/>
              </a:ext>
            </a:extLst>
          </p:cNvPr>
          <p:cNvPicPr>
            <a:picLocks noGrp="1" noChangeAspect="1"/>
          </p:cNvPicPr>
          <p:nvPr>
            <p:ph sz="half" idx="2"/>
          </p:nvPr>
        </p:nvPicPr>
        <p:blipFill>
          <a:blip r:embed="rId2"/>
          <a:stretch>
            <a:fillRect/>
          </a:stretch>
        </p:blipFill>
        <p:spPr>
          <a:xfrm>
            <a:off x="6862762" y="1984665"/>
            <a:ext cx="4213947" cy="3834244"/>
          </a:xfrm>
          <a:prstGeom prst="rect">
            <a:avLst/>
          </a:prstGeom>
        </p:spPr>
      </p:pic>
    </p:spTree>
    <p:extLst>
      <p:ext uri="{BB962C8B-B14F-4D97-AF65-F5344CB8AC3E}">
        <p14:creationId xmlns:p14="http://schemas.microsoft.com/office/powerpoint/2010/main" val="27105905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BE012E3-B5CC-4877-AE65-2D59CA0C5382}"/>
              </a:ext>
            </a:extLst>
          </p:cNvPr>
          <p:cNvSpPr>
            <a:spLocks noGrp="1"/>
          </p:cNvSpPr>
          <p:nvPr>
            <p:ph type="title"/>
          </p:nvPr>
        </p:nvSpPr>
        <p:spPr/>
        <p:txBody>
          <a:bodyPr/>
          <a:lstStyle/>
          <a:p>
            <a:pPr algn="ctr"/>
            <a:r>
              <a:rPr lang="ru-RU" dirty="0" err="1">
                <a:latin typeface="Times New Roman" panose="02020603050405020304" pitchFamily="18" charset="0"/>
                <a:cs typeface="Times New Roman" panose="02020603050405020304" pitchFamily="18" charset="0"/>
              </a:rPr>
              <a:t>Основні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елементи</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Text Mining.</a:t>
            </a:r>
            <a:endParaRPr lang="uk-UA" dirty="0">
              <a:latin typeface="Times New Roman" panose="02020603050405020304" pitchFamily="18" charset="0"/>
              <a:cs typeface="Times New Roman" panose="02020603050405020304" pitchFamily="18" charset="0"/>
            </a:endParaRPr>
          </a:p>
        </p:txBody>
      </p:sp>
      <p:graphicFrame>
        <p:nvGraphicFramePr>
          <p:cNvPr id="7" name="Місце для вмісту 6">
            <a:extLst>
              <a:ext uri="{FF2B5EF4-FFF2-40B4-BE49-F238E27FC236}">
                <a16:creationId xmlns:a16="http://schemas.microsoft.com/office/drawing/2014/main" id="{6DFA0BB6-C7A8-4C25-8450-3958E78EFDB0}"/>
              </a:ext>
            </a:extLst>
          </p:cNvPr>
          <p:cNvGraphicFramePr>
            <a:graphicFrameLocks noGrp="1"/>
          </p:cNvGraphicFramePr>
          <p:nvPr>
            <p:ph idx="1"/>
            <p:extLst>
              <p:ext uri="{D42A27DB-BD31-4B8C-83A1-F6EECF244321}">
                <p14:modId xmlns:p14="http://schemas.microsoft.com/office/powerpoint/2010/main" val="65523359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98711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a:extLst>
              <a:ext uri="{FF2B5EF4-FFF2-40B4-BE49-F238E27FC236}">
                <a16:creationId xmlns:a16="http://schemas.microsoft.com/office/drawing/2014/main" id="{AE0CAEB9-46F7-45A8-B653-9280680FC2D3}"/>
              </a:ext>
            </a:extLst>
          </p:cNvPr>
          <p:cNvSpPr>
            <a:spLocks noGrp="1"/>
          </p:cNvSpPr>
          <p:nvPr>
            <p:ph type="title"/>
          </p:nvPr>
        </p:nvSpPr>
        <p:spPr>
          <a:xfrm>
            <a:off x="838200" y="314036"/>
            <a:ext cx="10956636" cy="1330037"/>
          </a:xfrm>
        </p:spPr>
        <p:txBody>
          <a:bodyPr>
            <a:normAutofit fontScale="90000"/>
          </a:bodyPr>
          <a:lstStyle/>
          <a:p>
            <a:pPr>
              <a:lnSpc>
                <a:spcPct val="100000"/>
              </a:lnSpc>
              <a:spcBef>
                <a:spcPts val="0"/>
              </a:spcBef>
            </a:pPr>
            <a:r>
              <a:rPr lang="uk-UA" dirty="0">
                <a:latin typeface="Times New Roman" panose="02020603050405020304" pitchFamily="18" charset="0"/>
                <a:cs typeface="Times New Roman" panose="02020603050405020304" pitchFamily="18" charset="0"/>
              </a:rPr>
              <a:t>				</a:t>
            </a:r>
            <a:br>
              <a:rPr lang="uk-UA" dirty="0">
                <a:latin typeface="Times New Roman" panose="02020603050405020304" pitchFamily="18" charset="0"/>
                <a:cs typeface="Times New Roman" panose="02020603050405020304" pitchFamily="18" charset="0"/>
              </a:rPr>
            </a:br>
            <a:r>
              <a:rPr lang="uk-UA" sz="4000" dirty="0">
                <a:latin typeface="Times New Roman" panose="02020603050405020304" pitchFamily="18" charset="0"/>
                <a:cs typeface="Times New Roman" panose="02020603050405020304" pitchFamily="18" charset="0"/>
              </a:rPr>
              <a:t>Контент аналіз</a:t>
            </a:r>
            <a:br>
              <a:rPr lang="uk-UA" sz="4000" dirty="0">
                <a:latin typeface="Times New Roman" panose="02020603050405020304" pitchFamily="18" charset="0"/>
                <a:cs typeface="Times New Roman" panose="02020603050405020304" pitchFamily="18" charset="0"/>
              </a:rPr>
            </a:br>
            <a:r>
              <a:rPr lang="uk-UA"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Класичне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визначення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Берельсона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таке</a:t>
            </a:r>
            <a:r>
              <a:rPr lang="ru-RU" sz="2000" dirty="0">
                <a:latin typeface="Times New Roman" panose="02020603050405020304" pitchFamily="18" charset="0"/>
                <a:cs typeface="Times New Roman" panose="02020603050405020304" pitchFamily="18" charset="0"/>
              </a:rPr>
              <a:t>: «Контент-</a:t>
            </a:r>
            <a:r>
              <a:rPr lang="ru-RU" sz="2000" dirty="0" err="1">
                <a:latin typeface="Times New Roman" panose="02020603050405020304" pitchFamily="18" charset="0"/>
                <a:cs typeface="Times New Roman" panose="02020603050405020304" pitchFamily="18" charset="0"/>
              </a:rPr>
              <a:t>аналіз</a:t>
            </a:r>
            <a:r>
              <a:rPr lang="ru-RU" sz="2000" dirty="0">
                <a:latin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cs typeface="Times New Roman" panose="02020603050405020304" pitchFamily="18" charset="0"/>
              </a:rPr>
              <a:t>це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дослідницька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техніка</a:t>
            </a:r>
            <a:r>
              <a:rPr lang="ru-RU" sz="2000" dirty="0">
                <a:latin typeface="Times New Roman" panose="02020603050405020304" pitchFamily="18" charset="0"/>
                <a:cs typeface="Times New Roman" panose="02020603050405020304" pitchFamily="18" charset="0"/>
              </a:rPr>
              <a:t> для </a:t>
            </a:r>
            <a:r>
              <a:rPr lang="ru-RU" sz="2000" dirty="0" err="1">
                <a:latin typeface="Times New Roman" panose="02020603050405020304" pitchFamily="18" charset="0"/>
                <a:cs typeface="Times New Roman" panose="02020603050405020304" pitchFamily="18" charset="0"/>
              </a:rPr>
              <a:t>об’єктивного</a:t>
            </a:r>
            <a:r>
              <a:rPr lang="ru-RU" sz="2000" dirty="0">
                <a:latin typeface="Times New Roman" panose="02020603050405020304" pitchFamily="18" charset="0"/>
                <a:cs typeface="Times New Roman" panose="02020603050405020304" pitchFamily="18" charset="0"/>
              </a:rPr>
              <a:t>, системного й </a:t>
            </a:r>
            <a:r>
              <a:rPr lang="ru-RU" sz="2000" dirty="0" err="1">
                <a:latin typeface="Times New Roman" panose="02020603050405020304" pitchFamily="18" charset="0"/>
                <a:cs typeface="Times New Roman" panose="02020603050405020304" pitchFamily="18" charset="0"/>
              </a:rPr>
              <a:t>кількісного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опису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наявного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змісту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комунікації</a:t>
            </a:r>
            <a:r>
              <a:rPr lang="ru-RU" sz="2000" dirty="0">
                <a:latin typeface="Times New Roman" panose="02020603050405020304" pitchFamily="18" charset="0"/>
                <a:cs typeface="Times New Roman" panose="02020603050405020304" pitchFamily="18" charset="0"/>
              </a:rPr>
              <a:t>, яка </a:t>
            </a:r>
            <a:r>
              <a:rPr lang="ru-RU" sz="2000" dirty="0" err="1">
                <a:latin typeface="Times New Roman" panose="02020603050405020304" pitchFamily="18" charset="0"/>
                <a:cs typeface="Times New Roman" panose="02020603050405020304" pitchFamily="18" charset="0"/>
              </a:rPr>
              <a:t>відповідає</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цілям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дослідника</a:t>
            </a:r>
            <a:r>
              <a:rPr lang="ru-RU" sz="2000" dirty="0">
                <a:latin typeface="Times New Roman" panose="02020603050405020304" pitchFamily="18" charset="0"/>
                <a:cs typeface="Times New Roman" panose="02020603050405020304" pitchFamily="18" charset="0"/>
              </a:rPr>
              <a:t>».</a:t>
            </a:r>
            <a:br>
              <a:rPr lang="ru-RU" sz="2000" dirty="0">
                <a:latin typeface="Times New Roman" panose="02020603050405020304" pitchFamily="18" charset="0"/>
                <a:cs typeface="Times New Roman" panose="02020603050405020304" pitchFamily="18" charset="0"/>
              </a:rPr>
            </a:br>
            <a:r>
              <a:rPr lang="ru-RU" sz="2000" dirty="0">
                <a:latin typeface="Times New Roman" panose="02020603050405020304" pitchFamily="18" charset="0"/>
                <a:cs typeface="Times New Roman" panose="02020603050405020304" pitchFamily="18" charset="0"/>
              </a:rPr>
              <a:t>	В. Ядов «Контент-</a:t>
            </a:r>
            <a:r>
              <a:rPr lang="ru-RU" sz="2000" dirty="0" err="1">
                <a:latin typeface="Times New Roman" panose="02020603050405020304" pitchFamily="18" charset="0"/>
                <a:cs typeface="Times New Roman" panose="02020603050405020304" pitchFamily="18" charset="0"/>
              </a:rPr>
              <a:t>аналіз</a:t>
            </a:r>
            <a:r>
              <a:rPr lang="ru-RU" sz="2000" dirty="0">
                <a:latin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cs typeface="Times New Roman" panose="02020603050405020304" pitchFamily="18" charset="0"/>
              </a:rPr>
              <a:t>це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переведення</a:t>
            </a:r>
            <a:r>
              <a:rPr lang="ru-RU" sz="2000" dirty="0">
                <a:latin typeface="Times New Roman" panose="02020603050405020304" pitchFamily="18" charset="0"/>
                <a:cs typeface="Times New Roman" panose="02020603050405020304" pitchFamily="18" charset="0"/>
              </a:rPr>
              <a:t> в </a:t>
            </a:r>
            <a:r>
              <a:rPr lang="ru-RU" sz="2000" dirty="0" err="1">
                <a:latin typeface="Times New Roman" panose="02020603050405020304" pitchFamily="18" charset="0"/>
                <a:cs typeface="Times New Roman" panose="02020603050405020304" pitchFamily="18" charset="0"/>
              </a:rPr>
              <a:t>кількісні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показники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великої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кількості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текстової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чи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записаної</a:t>
            </a:r>
            <a:r>
              <a:rPr lang="ru-RU" sz="2000" dirty="0">
                <a:latin typeface="Times New Roman" panose="02020603050405020304" pitchFamily="18" charset="0"/>
                <a:cs typeface="Times New Roman" panose="02020603050405020304" pitchFamily="18" charset="0"/>
              </a:rPr>
              <a:t> на </a:t>
            </a:r>
            <a:r>
              <a:rPr lang="ru-RU" sz="2000" dirty="0" err="1">
                <a:latin typeface="Times New Roman" panose="02020603050405020304" pitchFamily="18" charset="0"/>
                <a:cs typeface="Times New Roman" panose="02020603050405020304" pitchFamily="18" charset="0"/>
              </a:rPr>
              <a:t>плівку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інформації</a:t>
            </a:r>
            <a:r>
              <a:rPr lang="ru-RU" sz="2000" dirty="0">
                <a:latin typeface="Times New Roman" panose="02020603050405020304" pitchFamily="18" charset="0"/>
                <a:cs typeface="Times New Roman" panose="02020603050405020304" pitchFamily="18" charset="0"/>
              </a:rPr>
              <a:t>»</a:t>
            </a:r>
            <a:br>
              <a:rPr lang="ru-RU" sz="2000" dirty="0">
                <a:latin typeface="Times New Roman" panose="02020603050405020304" pitchFamily="18" charset="0"/>
                <a:cs typeface="Times New Roman" panose="02020603050405020304" pitchFamily="18" charset="0"/>
              </a:rPr>
            </a:br>
            <a:endParaRPr lang="uk-UA" sz="2000" dirty="0">
              <a:latin typeface="Times New Roman" panose="02020603050405020304" pitchFamily="18" charset="0"/>
              <a:cs typeface="Times New Roman" panose="02020603050405020304" pitchFamily="18" charset="0"/>
            </a:endParaRPr>
          </a:p>
        </p:txBody>
      </p:sp>
      <p:graphicFrame>
        <p:nvGraphicFramePr>
          <p:cNvPr id="7" name="Схема 6">
            <a:extLst>
              <a:ext uri="{FF2B5EF4-FFF2-40B4-BE49-F238E27FC236}">
                <a16:creationId xmlns:a16="http://schemas.microsoft.com/office/drawing/2014/main" id="{7ED05A98-A507-4F1E-BDA8-4AC0C73FC3AF}"/>
              </a:ext>
            </a:extLst>
          </p:cNvPr>
          <p:cNvGraphicFramePr/>
          <p:nvPr>
            <p:extLst>
              <p:ext uri="{D42A27DB-BD31-4B8C-83A1-F6EECF244321}">
                <p14:modId xmlns:p14="http://schemas.microsoft.com/office/powerpoint/2010/main" val="2811404352"/>
              </p:ext>
            </p:extLst>
          </p:nvPr>
        </p:nvGraphicFramePr>
        <p:xfrm>
          <a:off x="2032000" y="2271376"/>
          <a:ext cx="8128000" cy="43880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925290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337A4452-CA89-4AAE-9E1F-A4EA32C0FE3D}"/>
              </a:ext>
            </a:extLst>
          </p:cNvPr>
          <p:cNvSpPr>
            <a:spLocks noGrp="1"/>
          </p:cNvSpPr>
          <p:nvPr>
            <p:ph idx="1"/>
          </p:nvPr>
        </p:nvSpPr>
        <p:spPr>
          <a:xfrm>
            <a:off x="838200" y="286327"/>
            <a:ext cx="10515600" cy="5890636"/>
          </a:xfrm>
        </p:spPr>
        <p:txBody>
          <a:bodyPr>
            <a:normAutofit fontScale="77500" lnSpcReduction="20000"/>
          </a:bodyPr>
          <a:lstStyle/>
          <a:p>
            <a:pPr marL="0" indent="0">
              <a:buNone/>
            </a:pPr>
            <a:r>
              <a:rPr lang="ru-RU" sz="3100" b="1" i="1" dirty="0">
                <a:latin typeface="Times New Roman" panose="02020603050405020304" pitchFamily="18" charset="0"/>
                <a:cs typeface="Times New Roman" panose="02020603050405020304" pitchFamily="18" charset="0"/>
              </a:rPr>
              <a:t>	За </a:t>
            </a:r>
            <a:r>
              <a:rPr lang="ru-RU" sz="3100" b="1" i="1" dirty="0" err="1">
                <a:latin typeface="Times New Roman" panose="02020603050405020304" pitchFamily="18" charset="0"/>
                <a:cs typeface="Times New Roman" panose="02020603050405020304" pitchFamily="18" charset="0"/>
              </a:rPr>
              <a:t>допомогою</a:t>
            </a:r>
            <a:r>
              <a:rPr lang="ru-RU" sz="3100" b="1" i="1" dirty="0">
                <a:latin typeface="Times New Roman" panose="02020603050405020304" pitchFamily="18" charset="0"/>
                <a:cs typeface="Times New Roman" panose="02020603050405020304" pitchFamily="18" charset="0"/>
              </a:rPr>
              <a:t> </a:t>
            </a:r>
            <a:r>
              <a:rPr lang="ru-RU" sz="3100" b="1" i="1" dirty="0" err="1">
                <a:latin typeface="Times New Roman" panose="02020603050405020304" pitchFamily="18" charset="0"/>
                <a:cs typeface="Times New Roman" panose="02020603050405020304" pitchFamily="18" charset="0"/>
              </a:rPr>
              <a:t>сучасних</a:t>
            </a:r>
            <a:r>
              <a:rPr lang="ru-RU" sz="3100" b="1" i="1" dirty="0">
                <a:latin typeface="Times New Roman" panose="02020603050405020304" pitchFamily="18" charset="0"/>
                <a:cs typeface="Times New Roman" panose="02020603050405020304" pitchFamily="18" charset="0"/>
              </a:rPr>
              <a:t> </a:t>
            </a:r>
            <a:r>
              <a:rPr lang="ru-RU" sz="3100" b="1" i="1" dirty="0" err="1">
                <a:latin typeface="Times New Roman" panose="02020603050405020304" pitchFamily="18" charset="0"/>
                <a:cs typeface="Times New Roman" panose="02020603050405020304" pitchFamily="18" charset="0"/>
              </a:rPr>
              <a:t>програм</a:t>
            </a:r>
            <a:r>
              <a:rPr lang="ru-RU" sz="3100" b="1" i="1" dirty="0">
                <a:latin typeface="Times New Roman" panose="02020603050405020304" pitchFamily="18" charset="0"/>
                <a:cs typeface="Times New Roman" panose="02020603050405020304" pitchFamily="18" charset="0"/>
              </a:rPr>
              <a:t>, </a:t>
            </a:r>
            <a:r>
              <a:rPr lang="ru-RU" sz="3100" b="1" i="1" dirty="0" err="1">
                <a:latin typeface="Times New Roman" panose="02020603050405020304" pitchFamily="18" charset="0"/>
                <a:cs typeface="Times New Roman" panose="02020603050405020304" pitchFamily="18" charset="0"/>
              </a:rPr>
              <a:t>створених</a:t>
            </a:r>
            <a:r>
              <a:rPr lang="ru-RU" sz="3100" b="1" i="1" dirty="0">
                <a:latin typeface="Times New Roman" panose="02020603050405020304" pitchFamily="18" charset="0"/>
                <a:cs typeface="Times New Roman" panose="02020603050405020304" pitchFamily="18" charset="0"/>
              </a:rPr>
              <a:t> для контент-</a:t>
            </a:r>
            <a:r>
              <a:rPr lang="ru-RU" sz="3100" b="1" i="1" dirty="0" err="1">
                <a:latin typeface="Times New Roman" panose="02020603050405020304" pitchFamily="18" charset="0"/>
                <a:cs typeface="Times New Roman" panose="02020603050405020304" pitchFamily="18" charset="0"/>
              </a:rPr>
              <a:t>аналізу</a:t>
            </a:r>
            <a:r>
              <a:rPr lang="ru-RU" sz="3100" b="1" i="1" dirty="0">
                <a:latin typeface="Times New Roman" panose="02020603050405020304" pitchFamily="18" charset="0"/>
                <a:cs typeface="Times New Roman" panose="02020603050405020304" pitchFamily="18" charset="0"/>
              </a:rPr>
              <a:t>, </a:t>
            </a:r>
            <a:r>
              <a:rPr lang="ru-RU" sz="3100" b="1" i="1" dirty="0" err="1">
                <a:latin typeface="Times New Roman" panose="02020603050405020304" pitchFamily="18" charset="0"/>
                <a:cs typeface="Times New Roman" panose="02020603050405020304" pitchFamily="18" charset="0"/>
              </a:rPr>
              <a:t>виділяють</a:t>
            </a:r>
            <a:r>
              <a:rPr lang="ru-RU" sz="3100" b="1" i="1" dirty="0">
                <a:latin typeface="Times New Roman" panose="02020603050405020304" pitchFamily="18" charset="0"/>
                <a:cs typeface="Times New Roman" panose="02020603050405020304" pitchFamily="18" charset="0"/>
              </a:rPr>
              <a:t> </a:t>
            </a:r>
            <a:r>
              <a:rPr lang="ru-RU" sz="3100" b="1" i="1" dirty="0" err="1">
                <a:latin typeface="Times New Roman" panose="02020603050405020304" pitchFamily="18" charset="0"/>
                <a:cs typeface="Times New Roman" panose="02020603050405020304" pitchFamily="18" charset="0"/>
              </a:rPr>
              <a:t>такі</a:t>
            </a:r>
            <a:r>
              <a:rPr lang="ru-RU" sz="3100" b="1" i="1" dirty="0">
                <a:latin typeface="Times New Roman" panose="02020603050405020304" pitchFamily="18" charset="0"/>
                <a:cs typeface="Times New Roman" panose="02020603050405020304" pitchFamily="18" charset="0"/>
              </a:rPr>
              <a:t> </a:t>
            </a:r>
            <a:r>
              <a:rPr lang="ru-RU" sz="3100" b="1" i="1" dirty="0" err="1">
                <a:latin typeface="Times New Roman" panose="02020603050405020304" pitchFamily="18" charset="0"/>
                <a:cs typeface="Times New Roman" panose="02020603050405020304" pitchFamily="18" charset="0"/>
              </a:rPr>
              <a:t>основні</a:t>
            </a:r>
            <a:r>
              <a:rPr lang="ru-RU" sz="3100" b="1" i="1" dirty="0">
                <a:latin typeface="Times New Roman" panose="02020603050405020304" pitchFamily="18" charset="0"/>
                <a:cs typeface="Times New Roman" panose="02020603050405020304" pitchFamily="18" charset="0"/>
              </a:rPr>
              <a:t> </a:t>
            </a:r>
            <a:r>
              <a:rPr lang="ru-RU" sz="3100" b="1" i="1" dirty="0" err="1">
                <a:latin typeface="Times New Roman" panose="02020603050405020304" pitchFamily="18" charset="0"/>
                <a:cs typeface="Times New Roman" panose="02020603050405020304" pitchFamily="18" charset="0"/>
              </a:rPr>
              <a:t>можливості</a:t>
            </a:r>
            <a:r>
              <a:rPr lang="ru-RU" sz="3100" b="1" i="1" dirty="0">
                <a:latin typeface="Times New Roman" panose="02020603050405020304" pitchFamily="18" charset="0"/>
                <a:cs typeface="Times New Roman" panose="02020603050405020304" pitchFamily="18" charset="0"/>
              </a:rPr>
              <a:t> для </a:t>
            </a:r>
            <a:r>
              <a:rPr lang="ru-RU" sz="3100" b="1" i="1" dirty="0" err="1">
                <a:latin typeface="Times New Roman" panose="02020603050405020304" pitchFamily="18" charset="0"/>
                <a:cs typeface="Times New Roman" panose="02020603050405020304" pitchFamily="18" charset="0"/>
              </a:rPr>
              <a:t>аналізу</a:t>
            </a:r>
            <a:r>
              <a:rPr lang="ru-RU" sz="3100" b="1" i="1" dirty="0">
                <a:latin typeface="Times New Roman" panose="02020603050405020304" pitchFamily="18" charset="0"/>
                <a:cs typeface="Times New Roman" panose="02020603050405020304" pitchFamily="18" charset="0"/>
              </a:rPr>
              <a:t> </a:t>
            </a:r>
            <a:r>
              <a:rPr lang="ru-RU" sz="3100" b="1" i="1" dirty="0" err="1">
                <a:latin typeface="Times New Roman" panose="02020603050405020304" pitchFamily="18" charset="0"/>
                <a:cs typeface="Times New Roman" panose="02020603050405020304" pitchFamily="18" charset="0"/>
              </a:rPr>
              <a:t>текстових</a:t>
            </a:r>
            <a:r>
              <a:rPr lang="ru-RU" sz="3100" b="1" i="1" dirty="0">
                <a:latin typeface="Times New Roman" panose="02020603050405020304" pitchFamily="18" charset="0"/>
                <a:cs typeface="Times New Roman" panose="02020603050405020304" pitchFamily="18" charset="0"/>
              </a:rPr>
              <a:t> </a:t>
            </a:r>
            <a:r>
              <a:rPr lang="ru-RU" sz="3100" b="1" i="1" dirty="0" err="1">
                <a:latin typeface="Times New Roman" panose="02020603050405020304" pitchFamily="18" charset="0"/>
                <a:cs typeface="Times New Roman" panose="02020603050405020304" pitchFamily="18" charset="0"/>
              </a:rPr>
              <a:t>документів</a:t>
            </a:r>
            <a:r>
              <a:rPr lang="ru-RU" sz="3100" b="1" i="1" dirty="0">
                <a:latin typeface="Times New Roman" panose="02020603050405020304" pitchFamily="18" charset="0"/>
                <a:cs typeface="Times New Roman" panose="02020603050405020304" pitchFamily="18" charset="0"/>
              </a:rPr>
              <a:t>: </a:t>
            </a:r>
          </a:p>
          <a:p>
            <a:pPr marL="0" indent="0">
              <a:buNone/>
            </a:pPr>
            <a:endParaRPr lang="ru-RU" sz="3100" b="1" i="1" dirty="0">
              <a:latin typeface="Times New Roman" panose="02020603050405020304" pitchFamily="18" charset="0"/>
              <a:cs typeface="Times New Roman" panose="02020603050405020304" pitchFamily="18" charset="0"/>
            </a:endParaRPr>
          </a:p>
          <a:p>
            <a:pPr marL="514350" indent="-514350" algn="just">
              <a:buFont typeface="+mj-lt"/>
              <a:buAutoNum type="arabicPeriod"/>
            </a:pPr>
            <a:r>
              <a:rPr lang="ru-RU" dirty="0" err="1">
                <a:latin typeface="Times New Roman" panose="02020603050405020304" pitchFamily="18" charset="0"/>
                <a:cs typeface="Times New Roman" panose="02020603050405020304" pitchFamily="18" charset="0"/>
              </a:rPr>
              <a:t>Знаходження</a:t>
            </a:r>
            <a:r>
              <a:rPr lang="ru-RU" dirty="0">
                <a:latin typeface="Times New Roman" panose="02020603050405020304" pitchFamily="18" charset="0"/>
                <a:cs typeface="Times New Roman" panose="02020603050405020304" pitchFamily="18" charset="0"/>
              </a:rPr>
              <a:t> слова </a:t>
            </a:r>
            <a:r>
              <a:rPr lang="ru-RU" dirty="0" err="1">
                <a:latin typeface="Times New Roman" panose="02020603050405020304" pitchFamily="18" charset="0"/>
                <a:cs typeface="Times New Roman" panose="02020603050405020304" pitchFamily="18" charset="0"/>
              </a:rPr>
              <a:t>чи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комбінації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слів</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документі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виділеному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фрагменті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Така</a:t>
            </a:r>
            <a:r>
              <a:rPr lang="ru-RU" dirty="0">
                <a:latin typeface="Times New Roman" panose="02020603050405020304" pitchFamily="18" charset="0"/>
                <a:cs typeface="Times New Roman" panose="02020603050405020304" pitchFamily="18" charset="0"/>
              </a:rPr>
              <a:t> процедура доступна в </a:t>
            </a:r>
            <a:r>
              <a:rPr lang="ru-RU" dirty="0" err="1">
                <a:latin typeface="Times New Roman" panose="02020603050405020304" pitchFamily="18" charset="0"/>
                <a:cs typeface="Times New Roman" panose="02020603050405020304" pitchFamily="18" charset="0"/>
              </a:rPr>
              <a:t>більшості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текстових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редакторів</a:t>
            </a:r>
            <a:r>
              <a:rPr lang="ru-RU" dirty="0">
                <a:latin typeface="Times New Roman" panose="02020603050405020304" pitchFamily="18" charset="0"/>
                <a:cs typeface="Times New Roman" panose="02020603050405020304" pitchFamily="18" charset="0"/>
              </a:rPr>
              <a:t>. </a:t>
            </a:r>
          </a:p>
          <a:p>
            <a:pPr marL="514350" indent="-514350" algn="just">
              <a:buFont typeface="+mj-lt"/>
              <a:buAutoNum type="arabicPeriod"/>
            </a:pPr>
            <a:r>
              <a:rPr lang="ru-RU" dirty="0" err="1">
                <a:latin typeface="Times New Roman" panose="02020603050405020304" pitchFamily="18" charset="0"/>
                <a:cs typeface="Times New Roman" panose="02020603050405020304" pitchFamily="18" charset="0"/>
              </a:rPr>
              <a:t>Підрахунок</a:t>
            </a:r>
            <a:r>
              <a:rPr lang="ru-RU" dirty="0">
                <a:latin typeface="Times New Roman" panose="02020603050405020304" pitchFamily="18" charset="0"/>
                <a:cs typeface="Times New Roman" panose="02020603050405020304" pitchFamily="18" charset="0"/>
              </a:rPr>
              <a:t> частот </a:t>
            </a:r>
            <a:r>
              <a:rPr lang="ru-RU" dirty="0" err="1">
                <a:latin typeface="Times New Roman" panose="02020603050405020304" pitchFamily="18" charset="0"/>
                <a:cs typeface="Times New Roman" panose="02020603050405020304" pitchFamily="18" charset="0"/>
              </a:rPr>
              <a:t>появи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слів</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документі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сукупності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документів</a:t>
            </a:r>
            <a:r>
              <a:rPr lang="ru-RU" dirty="0">
                <a:latin typeface="Times New Roman" panose="02020603050405020304" pitchFamily="18" charset="0"/>
                <a:cs typeface="Times New Roman" panose="02020603050405020304" pitchFamily="18" charset="0"/>
              </a:rPr>
              <a:t>. Часто в </a:t>
            </a:r>
            <a:r>
              <a:rPr lang="ru-RU" dirty="0" err="1">
                <a:latin typeface="Times New Roman" panose="02020603050405020304" pitchFamily="18" charset="0"/>
                <a:cs typeface="Times New Roman" panose="02020603050405020304" pitchFamily="18" charset="0"/>
              </a:rPr>
              <a:t>цю</a:t>
            </a:r>
            <a:r>
              <a:rPr lang="ru-RU" dirty="0">
                <a:latin typeface="Times New Roman" panose="02020603050405020304" pitchFamily="18" charset="0"/>
                <a:cs typeface="Times New Roman" panose="02020603050405020304" pitchFamily="18" charset="0"/>
              </a:rPr>
              <a:t> процедуру входить </a:t>
            </a:r>
            <a:r>
              <a:rPr lang="ru-RU" dirty="0" err="1">
                <a:latin typeface="Times New Roman" panose="02020603050405020304" pitchFamily="18" charset="0"/>
                <a:cs typeface="Times New Roman" panose="02020603050405020304" pitchFamily="18" charset="0"/>
              </a:rPr>
              <a:t>порівняння</a:t>
            </a:r>
            <a:r>
              <a:rPr lang="ru-RU" dirty="0">
                <a:latin typeface="Times New Roman" panose="02020603050405020304" pitchFamily="18" charset="0"/>
                <a:cs typeface="Times New Roman" panose="02020603050405020304" pitchFamily="18" charset="0"/>
              </a:rPr>
              <a:t> частот </a:t>
            </a:r>
            <a:r>
              <a:rPr lang="ru-RU" dirty="0" err="1">
                <a:latin typeface="Times New Roman" panose="02020603050405020304" pitchFamily="18" charset="0"/>
                <a:cs typeface="Times New Roman" panose="02020603050405020304" pitchFamily="18" charset="0"/>
              </a:rPr>
              <a:t>появи</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різних</a:t>
            </a:r>
            <a:r>
              <a:rPr lang="ru-RU" dirty="0">
                <a:latin typeface="Times New Roman" panose="02020603050405020304" pitchFamily="18" charset="0"/>
                <a:cs typeface="Times New Roman" panose="02020603050405020304" pitchFamily="18" charset="0"/>
              </a:rPr>
              <a:t> документах. </a:t>
            </a:r>
          </a:p>
          <a:p>
            <a:pPr marL="514350" indent="-514350" algn="just">
              <a:buFont typeface="+mj-lt"/>
              <a:buAutoNum type="arabicPeriod"/>
            </a:pPr>
            <a:r>
              <a:rPr lang="ru-RU" dirty="0" err="1">
                <a:latin typeface="Times New Roman" panose="02020603050405020304" pitchFamily="18" charset="0"/>
                <a:cs typeface="Times New Roman" panose="02020603050405020304" pitchFamily="18" charset="0"/>
              </a:rPr>
              <a:t>Стандартизація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мовних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одиниць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Ця</a:t>
            </a:r>
            <a:r>
              <a:rPr lang="ru-RU" dirty="0">
                <a:latin typeface="Times New Roman" panose="02020603050405020304" pitchFamily="18" charset="0"/>
                <a:cs typeface="Times New Roman" panose="02020603050405020304" pitchFamily="18" charset="0"/>
              </a:rPr>
              <a:t> процедура покликана </a:t>
            </a:r>
            <a:r>
              <a:rPr lang="ru-RU" dirty="0" err="1">
                <a:latin typeface="Times New Roman" panose="02020603050405020304" pitchFamily="18" charset="0"/>
                <a:cs typeface="Times New Roman" panose="02020603050405020304" pitchFamily="18" charset="0"/>
              </a:rPr>
              <a:t>стандартизувати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текстові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одиниці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задля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уможливлення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порівнянь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Конкретними</a:t>
            </a:r>
            <a:r>
              <a:rPr lang="ru-RU" dirty="0">
                <a:latin typeface="Times New Roman" panose="02020603050405020304" pitchFamily="18" charset="0"/>
                <a:cs typeface="Times New Roman" panose="02020603050405020304" pitchFamily="18" charset="0"/>
              </a:rPr>
              <a:t> методиками для </a:t>
            </a:r>
            <a:r>
              <a:rPr lang="ru-RU" dirty="0" err="1">
                <a:latin typeface="Times New Roman" panose="02020603050405020304" pitchFamily="18" charset="0"/>
                <a:cs typeface="Times New Roman" panose="02020603050405020304" pitchFamily="18" charset="0"/>
              </a:rPr>
              <a:t>досягнення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даного</a:t>
            </a:r>
            <a:r>
              <a:rPr lang="ru-RU" dirty="0">
                <a:latin typeface="Times New Roman" panose="02020603050405020304" pitchFamily="18" charset="0"/>
                <a:cs typeface="Times New Roman" panose="02020603050405020304" pitchFamily="18" charset="0"/>
              </a:rPr>
              <a:t> результату є:</a:t>
            </a:r>
          </a:p>
          <a:p>
            <a:pPr marL="1163638" lvl="1"/>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визначення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походження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слів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огляду</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їхню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побудову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префікси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суфікси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інфікси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тощо</a:t>
            </a:r>
            <a:r>
              <a:rPr lang="ru-RU" dirty="0">
                <a:latin typeface="Times New Roman" panose="02020603050405020304" pitchFamily="18" charset="0"/>
                <a:cs typeface="Times New Roman" panose="02020603050405020304" pitchFamily="18" charset="0"/>
              </a:rPr>
              <a:t>); </a:t>
            </a:r>
          </a:p>
          <a:p>
            <a:pPr marL="1163638" lvl="1"/>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згуртування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слів</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випадках</a:t>
            </a:r>
            <a:r>
              <a:rPr lang="ru-RU" dirty="0">
                <a:latin typeface="Times New Roman" panose="02020603050405020304" pitchFamily="18" charset="0"/>
                <a:cs typeface="Times New Roman" panose="02020603050405020304" pitchFamily="18" charset="0"/>
              </a:rPr>
              <a:t>, коли </a:t>
            </a:r>
            <a:r>
              <a:rPr lang="ru-RU" dirty="0" err="1">
                <a:latin typeface="Times New Roman" panose="02020603050405020304" pitchFamily="18" charset="0"/>
                <a:cs typeface="Times New Roman" panose="02020603050405020304" pitchFamily="18" charset="0"/>
              </a:rPr>
              <a:t>декілька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слів</a:t>
            </a:r>
            <a:r>
              <a:rPr lang="ru-RU" dirty="0">
                <a:latin typeface="Times New Roman" panose="02020603050405020304" pitchFamily="18" charset="0"/>
                <a:cs typeface="Times New Roman" panose="02020603050405020304" pitchFamily="18" charset="0"/>
              </a:rPr>
              <a:t> є </a:t>
            </a:r>
            <a:r>
              <a:rPr lang="ru-RU" dirty="0" err="1">
                <a:latin typeface="Times New Roman" panose="02020603050405020304" pitchFamily="18" charset="0"/>
                <a:cs typeface="Times New Roman" panose="02020603050405020304" pitchFamily="18" charset="0"/>
              </a:rPr>
              <a:t>ідіоматичною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конструкцією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географічною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назвою</a:t>
            </a:r>
            <a:r>
              <a:rPr lang="ru-RU" dirty="0">
                <a:latin typeface="Times New Roman" panose="02020603050405020304" pitchFamily="18" charset="0"/>
                <a:cs typeface="Times New Roman" panose="02020603050405020304" pitchFamily="18" charset="0"/>
              </a:rPr>
              <a:t> і є </a:t>
            </a:r>
            <a:r>
              <a:rPr lang="ru-RU" dirty="0" err="1">
                <a:latin typeface="Times New Roman" panose="02020603050405020304" pitchFamily="18" charset="0"/>
                <a:cs typeface="Times New Roman" panose="02020603050405020304" pitchFamily="18" charset="0"/>
              </a:rPr>
              <a:t>сенс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рахувати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словосполучення</a:t>
            </a:r>
            <a:r>
              <a:rPr lang="ru-RU" dirty="0">
                <a:latin typeface="Times New Roman" panose="02020603050405020304" pitchFamily="18" charset="0"/>
                <a:cs typeface="Times New Roman" panose="02020603050405020304" pitchFamily="18" charset="0"/>
              </a:rPr>
              <a:t> як </a:t>
            </a:r>
            <a:r>
              <a:rPr lang="ru-RU" dirty="0" err="1">
                <a:latin typeface="Times New Roman" panose="02020603050405020304" pitchFamily="18" charset="0"/>
                <a:cs typeface="Times New Roman" panose="02020603050405020304" pitchFamily="18" charset="0"/>
              </a:rPr>
              <a:t>одне</a:t>
            </a:r>
            <a:r>
              <a:rPr lang="ru-RU" dirty="0">
                <a:latin typeface="Times New Roman" panose="02020603050405020304" pitchFamily="18" charset="0"/>
                <a:cs typeface="Times New Roman" panose="02020603050405020304" pitchFamily="18" charset="0"/>
              </a:rPr>
              <a:t> слово; </a:t>
            </a:r>
          </a:p>
          <a:p>
            <a:pPr marL="1163638" lvl="1"/>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усунення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двозначностей</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випадках</a:t>
            </a:r>
            <a:r>
              <a:rPr lang="ru-RU" dirty="0">
                <a:latin typeface="Times New Roman" panose="02020603050405020304" pitchFamily="18" charset="0"/>
                <a:cs typeface="Times New Roman" panose="02020603050405020304" pitchFamily="18" charset="0"/>
              </a:rPr>
              <a:t>, коли слово </a:t>
            </a:r>
            <a:r>
              <a:rPr lang="ru-RU" dirty="0" err="1">
                <a:latin typeface="Times New Roman" panose="02020603050405020304" pitchFamily="18" charset="0"/>
                <a:cs typeface="Times New Roman" panose="02020603050405020304" pitchFamily="18" charset="0"/>
              </a:rPr>
              <a:t>має</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більше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ніж</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одне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значення</a:t>
            </a:r>
            <a:r>
              <a:rPr lang="ru-RU" dirty="0">
                <a:latin typeface="Times New Roman" panose="02020603050405020304" pitchFamily="18" charset="0"/>
                <a:cs typeface="Times New Roman" panose="02020603050405020304" pitchFamily="18" charset="0"/>
              </a:rPr>
              <a:t>, за контекстом </a:t>
            </a:r>
            <a:r>
              <a:rPr lang="ru-RU" dirty="0" err="1">
                <a:latin typeface="Times New Roman" panose="02020603050405020304" pitchFamily="18" charset="0"/>
                <a:cs typeface="Times New Roman" panose="02020603050405020304" pitchFamily="18" charset="0"/>
              </a:rPr>
              <a:t>обирається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найбільш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доречне</a:t>
            </a:r>
            <a:r>
              <a:rPr lang="ru-RU" dirty="0">
                <a:latin typeface="Times New Roman" panose="02020603050405020304" pitchFamily="18" charset="0"/>
                <a:cs typeface="Times New Roman" panose="02020603050405020304" pitchFamily="18" charset="0"/>
              </a:rPr>
              <a:t>. </a:t>
            </a:r>
          </a:p>
          <a:p>
            <a:pPr marL="514350" indent="-514350" algn="just">
              <a:buFont typeface="+mj-lt"/>
              <a:buAutoNum type="arabicPeriod"/>
            </a:pPr>
            <a:r>
              <a:rPr lang="ru-RU" dirty="0" err="1">
                <a:latin typeface="Times New Roman" panose="02020603050405020304" pitchFamily="18" charset="0"/>
                <a:cs typeface="Times New Roman" panose="02020603050405020304" pitchFamily="18" charset="0"/>
              </a:rPr>
              <a:t>Категоризація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одиниць</a:t>
            </a:r>
            <a:r>
              <a:rPr lang="ru-RU" dirty="0">
                <a:latin typeface="Times New Roman" panose="02020603050405020304" pitchFamily="18" charset="0"/>
                <a:cs typeface="Times New Roman" panose="02020603050405020304" pitchFamily="18" charset="0"/>
              </a:rPr>
              <a:t>. Дана процедура </a:t>
            </a:r>
            <a:r>
              <a:rPr lang="ru-RU" dirty="0" err="1">
                <a:latin typeface="Times New Roman" panose="02020603050405020304" pitchFamily="18" charset="0"/>
                <a:cs typeface="Times New Roman" panose="02020603050405020304" pitchFamily="18" charset="0"/>
              </a:rPr>
              <a:t>розбиває</a:t>
            </a:r>
            <a:r>
              <a:rPr lang="ru-RU" dirty="0">
                <a:latin typeface="Times New Roman" panose="02020603050405020304" pitchFamily="18" charset="0"/>
                <a:cs typeface="Times New Roman" panose="02020603050405020304" pitchFamily="18" charset="0"/>
              </a:rPr>
              <a:t> текст на </a:t>
            </a:r>
            <a:r>
              <a:rPr lang="ru-RU" dirty="0" err="1">
                <a:latin typeface="Times New Roman" panose="02020603050405020304" pitchFamily="18" charset="0"/>
                <a:cs typeface="Times New Roman" panose="02020603050405020304" pitchFamily="18" charset="0"/>
              </a:rPr>
              <a:t>категорії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визначені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дослідником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відповідно</a:t>
            </a:r>
            <a:r>
              <a:rPr lang="ru-RU" dirty="0">
                <a:latin typeface="Times New Roman" panose="02020603050405020304" pitchFamily="18" charset="0"/>
                <a:cs typeface="Times New Roman" panose="02020603050405020304" pitchFamily="18" charset="0"/>
              </a:rPr>
              <a:t> до </a:t>
            </a:r>
            <a:r>
              <a:rPr lang="ru-RU" dirty="0" err="1">
                <a:latin typeface="Times New Roman" panose="02020603050405020304" pitchFamily="18" charset="0"/>
                <a:cs typeface="Times New Roman" panose="02020603050405020304" pitchFamily="18" charset="0"/>
              </a:rPr>
              <a:t>тезаурусів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побудованих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заданих</a:t>
            </a:r>
            <a:r>
              <a:rPr lang="ru-RU" dirty="0">
                <a:latin typeface="Times New Roman" panose="02020603050405020304" pitchFamily="18" charset="0"/>
                <a:cs typeface="Times New Roman" panose="02020603050405020304" pitchFamily="18" charset="0"/>
              </a:rPr>
              <a:t> автоматично. У </a:t>
            </a:r>
            <a:r>
              <a:rPr lang="ru-RU" dirty="0" err="1">
                <a:latin typeface="Times New Roman" panose="02020603050405020304" pitchFamily="18" charset="0"/>
                <a:cs typeface="Times New Roman" panose="02020603050405020304" pitchFamily="18" charset="0"/>
              </a:rPr>
              <a:t>контексті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процедури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підраховується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кількість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одиниць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відповідають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тій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іншій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категорії</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здійснюється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їхнє</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порівняння</a:t>
            </a:r>
            <a:r>
              <a:rPr lang="ru-RU" dirty="0">
                <a:latin typeface="Times New Roman" panose="02020603050405020304" pitchFamily="18" charset="0"/>
                <a:cs typeface="Times New Roman" panose="02020603050405020304" pitchFamily="18" charset="0"/>
              </a:rPr>
              <a:t>. </a:t>
            </a:r>
          </a:p>
          <a:p>
            <a:pPr marL="514350" indent="-514350" algn="just">
              <a:buFont typeface="+mj-lt"/>
              <a:buAutoNum type="arabicPeriod"/>
            </a:pP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Пошук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комбінацій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мовних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елементів</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наявних</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тексті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сталих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сполучень</a:t>
            </a:r>
            <a:r>
              <a:rPr lang="ru-RU" dirty="0">
                <a:latin typeface="Times New Roman" panose="02020603050405020304" pitchFamily="18" charset="0"/>
                <a:cs typeface="Times New Roman" panose="02020603050405020304" pitchFamily="18" charset="0"/>
              </a:rPr>
              <a:t>. </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82902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50218D9B-508B-4DBB-A70E-E4AF8BC27D8A}"/>
              </a:ext>
            </a:extLst>
          </p:cNvPr>
          <p:cNvSpPr>
            <a:spLocks noGrp="1"/>
          </p:cNvSpPr>
          <p:nvPr>
            <p:ph idx="1"/>
          </p:nvPr>
        </p:nvSpPr>
        <p:spPr>
          <a:xfrm>
            <a:off x="838200" y="434109"/>
            <a:ext cx="11141364" cy="5742854"/>
          </a:xfrm>
        </p:spPr>
        <p:txBody>
          <a:bodyPr>
            <a:noAutofit/>
          </a:bodyPr>
          <a:lstStyle/>
          <a:p>
            <a:pPr marL="360363" indent="-360363">
              <a:lnSpc>
                <a:spcPct val="100000"/>
              </a:lnSpc>
              <a:spcBef>
                <a:spcPts val="0"/>
              </a:spcBef>
              <a:buNone/>
            </a:pPr>
            <a:r>
              <a:rPr lang="uk-UA" sz="2000" dirty="0">
                <a:latin typeface="Times New Roman" panose="02020603050405020304" pitchFamily="18" charset="0"/>
                <a:cs typeface="Times New Roman" panose="02020603050405020304" pitchFamily="18" charset="0"/>
              </a:rPr>
              <a:t>6.  Кластеризація тексту відповідно до автоматично виділених категорій.</a:t>
            </a:r>
          </a:p>
          <a:p>
            <a:pPr marL="360363" indent="-360363">
              <a:lnSpc>
                <a:spcPct val="100000"/>
              </a:lnSpc>
              <a:spcBef>
                <a:spcPts val="0"/>
              </a:spcBef>
              <a:buNone/>
            </a:pPr>
            <a:r>
              <a:rPr lang="uk-UA" sz="2000" dirty="0">
                <a:latin typeface="Times New Roman" panose="02020603050405020304" pitchFamily="18" charset="0"/>
                <a:cs typeface="Times New Roman" panose="02020603050405020304" pitchFamily="18" charset="0"/>
              </a:rPr>
              <a:t>7.  Виявлення закономірностей у документі чи сукупності документів.</a:t>
            </a:r>
          </a:p>
          <a:p>
            <a:pPr marL="360363" indent="-360363">
              <a:lnSpc>
                <a:spcPct val="100000"/>
              </a:lnSpc>
              <a:spcBef>
                <a:spcPts val="0"/>
              </a:spcBef>
              <a:buNone/>
            </a:pPr>
            <a:r>
              <a:rPr lang="uk-UA" sz="2000" dirty="0">
                <a:latin typeface="Times New Roman" panose="02020603050405020304" pitchFamily="18" charset="0"/>
                <a:cs typeface="Times New Roman" panose="02020603050405020304" pitchFamily="18" charset="0"/>
              </a:rPr>
              <a:t>8.  Співставлення текстових сегментів для виявлення подібних чи протилежних тенденцій.</a:t>
            </a:r>
          </a:p>
          <a:p>
            <a:pPr marL="360363" indent="-360363">
              <a:lnSpc>
                <a:spcPct val="100000"/>
              </a:lnSpc>
              <a:spcBef>
                <a:spcPts val="0"/>
              </a:spcBef>
              <a:buAutoNum type="arabicPeriod" startAt="9"/>
            </a:pPr>
            <a:r>
              <a:rPr lang="uk-UA" sz="2000" dirty="0">
                <a:latin typeface="Times New Roman" panose="02020603050405020304" pitchFamily="18" charset="0"/>
                <a:cs typeface="Times New Roman" panose="02020603050405020304" pitchFamily="18" charset="0"/>
              </a:rPr>
              <a:t>Побудова семантичних мереж тексту, що визначають найбільш часто вживані слова та їхні сполучення.</a:t>
            </a:r>
          </a:p>
          <a:p>
            <a:pPr marL="360363" indent="-360363">
              <a:lnSpc>
                <a:spcPct val="100000"/>
              </a:lnSpc>
              <a:spcBef>
                <a:spcPts val="0"/>
              </a:spcBef>
              <a:buNone/>
            </a:pPr>
            <a:r>
              <a:rPr lang="uk-UA" sz="2000" dirty="0">
                <a:latin typeface="Times New Roman" panose="02020603050405020304" pitchFamily="18" charset="0"/>
                <a:cs typeface="Times New Roman" panose="02020603050405020304" pitchFamily="18" charset="0"/>
              </a:rPr>
              <a:t>10.   Побудова тематичних дерев (що є видозміненими мережами), які висвітлюють не тільки структуру, а й частоту згадувань тих чи інших понять (вузлів) мережі, тобто їхню значимість.</a:t>
            </a:r>
          </a:p>
          <a:p>
            <a:pPr marL="360363" indent="-360363">
              <a:lnSpc>
                <a:spcPct val="100000"/>
              </a:lnSpc>
              <a:spcBef>
                <a:spcPts val="0"/>
              </a:spcBef>
              <a:buNone/>
            </a:pPr>
            <a:r>
              <a:rPr lang="uk-UA" sz="2000" dirty="0">
                <a:latin typeface="Times New Roman" panose="02020603050405020304" pitchFamily="18" charset="0"/>
                <a:cs typeface="Times New Roman" panose="02020603050405020304" pitchFamily="18" charset="0"/>
              </a:rPr>
              <a:t>11.  Реферування тексту на основі тематичного дерева, коли в тексті виділяються речення (словосполучення), що містять у собі найбільшу кількість значимих елементів (категорій).</a:t>
            </a:r>
          </a:p>
          <a:p>
            <a:pPr marL="360363" indent="-360363">
              <a:lnSpc>
                <a:spcPct val="100000"/>
              </a:lnSpc>
              <a:spcBef>
                <a:spcPts val="0"/>
              </a:spcBef>
              <a:buNone/>
            </a:pPr>
            <a:r>
              <a:rPr lang="uk-UA" sz="2000" dirty="0">
                <a:latin typeface="Times New Roman" panose="02020603050405020304" pitchFamily="18" charset="0"/>
                <a:cs typeface="Times New Roman" panose="02020603050405020304" pitchFamily="18" charset="0"/>
              </a:rPr>
              <a:t>12.  Виділення </a:t>
            </a:r>
            <a:r>
              <a:rPr lang="uk-UA" sz="2000" dirty="0" err="1">
                <a:latin typeface="Times New Roman" panose="02020603050405020304" pitchFamily="18" charset="0"/>
                <a:cs typeface="Times New Roman" panose="02020603050405020304" pitchFamily="18" charset="0"/>
              </a:rPr>
              <a:t>емоційно</a:t>
            </a:r>
            <a:r>
              <a:rPr lang="uk-UA" sz="2000" dirty="0">
                <a:latin typeface="Times New Roman" panose="02020603050405020304" pitchFamily="18" charset="0"/>
                <a:cs typeface="Times New Roman" panose="02020603050405020304" pitchFamily="18" charset="0"/>
              </a:rPr>
              <a:t> забарвленої лексики, співставлення її з певними категоріями, персоналіями тощо.</a:t>
            </a:r>
          </a:p>
          <a:p>
            <a:pPr marL="360363" indent="-360363">
              <a:lnSpc>
                <a:spcPct val="100000"/>
              </a:lnSpc>
              <a:spcBef>
                <a:spcPts val="0"/>
              </a:spcBef>
              <a:buNone/>
            </a:pPr>
            <a:r>
              <a:rPr lang="uk-UA" sz="2000" dirty="0">
                <a:latin typeface="Times New Roman" panose="02020603050405020304" pitchFamily="18" charset="0"/>
                <a:cs typeface="Times New Roman" panose="02020603050405020304" pitchFamily="18" charset="0"/>
              </a:rPr>
              <a:t>13. Знаходження слів чи словосполучень, що є іменниками, які позначають власні назви: торгових марок, організацій, географічних об’єктів тощо.</a:t>
            </a:r>
          </a:p>
          <a:p>
            <a:pPr marL="360363" indent="-360363">
              <a:lnSpc>
                <a:spcPct val="100000"/>
              </a:lnSpc>
              <a:spcBef>
                <a:spcPts val="0"/>
              </a:spcBef>
              <a:buNone/>
            </a:pPr>
            <a:r>
              <a:rPr lang="uk-UA" sz="2000" dirty="0">
                <a:latin typeface="Times New Roman" panose="02020603050405020304" pitchFamily="18" charset="0"/>
                <a:cs typeface="Times New Roman" panose="02020603050405020304" pitchFamily="18" charset="0"/>
              </a:rPr>
              <a:t>14. Використання нетекстової інформації в поєднанні з текстовим аналізом. Ця процедура передбачає включення демографічної, архівної чи іншої нетекстової інформації в статистичний аналіз</a:t>
            </a:r>
          </a:p>
        </p:txBody>
      </p:sp>
    </p:spTree>
    <p:extLst>
      <p:ext uri="{BB962C8B-B14F-4D97-AF65-F5344CB8AC3E}">
        <p14:creationId xmlns:p14="http://schemas.microsoft.com/office/powerpoint/2010/main" val="23251238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E45B9103-DB3B-4728-8361-AC09852EE3B3}"/>
              </a:ext>
            </a:extLst>
          </p:cNvPr>
          <p:cNvSpPr>
            <a:spLocks noGrp="1"/>
          </p:cNvSpPr>
          <p:nvPr>
            <p:ph idx="1"/>
          </p:nvPr>
        </p:nvSpPr>
        <p:spPr>
          <a:xfrm>
            <a:off x="838200" y="397164"/>
            <a:ext cx="10515600" cy="5779799"/>
          </a:xfrm>
        </p:spPr>
        <p:txBody>
          <a:bodyPr>
            <a:normAutofit fontScale="55000" lnSpcReduction="20000"/>
          </a:bodyPr>
          <a:lstStyle/>
          <a:p>
            <a:pPr marL="0" indent="457200">
              <a:lnSpc>
                <a:spcPct val="120000"/>
              </a:lnSpc>
              <a:spcBef>
                <a:spcPts val="0"/>
              </a:spcBef>
              <a:buNone/>
            </a:pPr>
            <a:r>
              <a:rPr lang="uk-UA" noProof="1">
                <a:latin typeface="Times New Roman" panose="02020603050405020304" pitchFamily="18" charset="0"/>
                <a:cs typeface="Times New Roman" panose="02020603050405020304" pitchFamily="18" charset="0"/>
              </a:rPr>
              <a:t>Вважливим та перспективним контент-аналіз є в управлінні інформаційними ресурсами. Без відповідної актуальної інформації зробити це важко. Управління є важливою частиною будь-якого виду аналізу і проводиться на основі поточних даних, а також динаміки змін попередніх даних. </a:t>
            </a:r>
          </a:p>
          <a:p>
            <a:pPr marL="0" indent="457200">
              <a:lnSpc>
                <a:spcPct val="120000"/>
              </a:lnSpc>
              <a:spcBef>
                <a:spcPts val="0"/>
              </a:spcBef>
              <a:buNone/>
            </a:pPr>
            <a:endParaRPr lang="uk-UA" noProof="1">
              <a:latin typeface="Times New Roman" panose="02020603050405020304" pitchFamily="18" charset="0"/>
              <a:cs typeface="Times New Roman" panose="02020603050405020304" pitchFamily="18" charset="0"/>
            </a:endParaRPr>
          </a:p>
          <a:p>
            <a:pPr marL="0" indent="457200">
              <a:lnSpc>
                <a:spcPct val="120000"/>
              </a:lnSpc>
              <a:spcBef>
                <a:spcPts val="0"/>
              </a:spcBef>
              <a:buNone/>
            </a:pPr>
            <a:r>
              <a:rPr lang="uk-UA" sz="4400" noProof="1">
                <a:latin typeface="Times New Roman" panose="02020603050405020304" pitchFamily="18" charset="0"/>
                <a:cs typeface="Times New Roman" panose="02020603050405020304" pitchFamily="18" charset="0"/>
              </a:rPr>
              <a:t>Базова система аналізу контенту передбачає такі можливості: </a:t>
            </a:r>
          </a:p>
          <a:p>
            <a:pPr marL="0" indent="457200">
              <a:lnSpc>
                <a:spcPct val="120000"/>
              </a:lnSpc>
              <a:spcBef>
                <a:spcPts val="0"/>
              </a:spcBef>
              <a:buNone/>
            </a:pPr>
            <a:endParaRPr lang="uk-UA" sz="4400" noProof="1">
              <a:latin typeface="Times New Roman" panose="02020603050405020304" pitchFamily="18" charset="0"/>
              <a:cs typeface="Times New Roman" panose="02020603050405020304" pitchFamily="18" charset="0"/>
            </a:endParaRPr>
          </a:p>
          <a:p>
            <a:pPr marL="1081088">
              <a:lnSpc>
                <a:spcPct val="120000"/>
              </a:lnSpc>
              <a:spcBef>
                <a:spcPts val="0"/>
              </a:spcBef>
            </a:pPr>
            <a:r>
              <a:rPr lang="uk-UA" sz="4400" noProof="1">
                <a:latin typeface="Times New Roman" panose="02020603050405020304" pitchFamily="18" charset="0"/>
                <a:cs typeface="Times New Roman" panose="02020603050405020304" pitchFamily="18" charset="0"/>
              </a:rPr>
              <a:t>швидке поновлення контенту, </a:t>
            </a:r>
          </a:p>
          <a:p>
            <a:pPr marL="1081088">
              <a:lnSpc>
                <a:spcPct val="120000"/>
              </a:lnSpc>
              <a:spcBef>
                <a:spcPts val="0"/>
              </a:spcBef>
            </a:pPr>
            <a:r>
              <a:rPr lang="uk-UA" sz="4400" noProof="1">
                <a:latin typeface="Times New Roman" panose="02020603050405020304" pitchFamily="18" charset="0"/>
                <a:cs typeface="Times New Roman" panose="02020603050405020304" pitchFamily="18" charset="0"/>
              </a:rPr>
              <a:t>пошук контенту на певному ресурсі, </a:t>
            </a:r>
          </a:p>
          <a:p>
            <a:pPr marL="1081088">
              <a:lnSpc>
                <a:spcPct val="120000"/>
              </a:lnSpc>
              <a:spcBef>
                <a:spcPts val="0"/>
              </a:spcBef>
            </a:pPr>
            <a:r>
              <a:rPr lang="uk-UA" sz="4400" noProof="1">
                <a:latin typeface="Times New Roman" panose="02020603050405020304" pitchFamily="18" charset="0"/>
                <a:cs typeface="Times New Roman" panose="02020603050405020304" pitchFamily="18" charset="0"/>
              </a:rPr>
              <a:t>збирання контенту про постійних та потенційних клієнтів,</a:t>
            </a:r>
          </a:p>
          <a:p>
            <a:pPr marL="1081088">
              <a:lnSpc>
                <a:spcPct val="120000"/>
              </a:lnSpc>
              <a:spcBef>
                <a:spcPts val="0"/>
              </a:spcBef>
            </a:pPr>
            <a:r>
              <a:rPr lang="uk-UA" sz="4400" noProof="1">
                <a:latin typeface="Times New Roman" panose="02020603050405020304" pitchFamily="18" charset="0"/>
                <a:cs typeface="Times New Roman" panose="02020603050405020304" pitchFamily="18" charset="0"/>
              </a:rPr>
              <a:t> аналіз цільової та постійної аудиторії, </a:t>
            </a:r>
          </a:p>
          <a:p>
            <a:pPr marL="1081088">
              <a:lnSpc>
                <a:spcPct val="120000"/>
              </a:lnSpc>
              <a:spcBef>
                <a:spcPts val="0"/>
              </a:spcBef>
            </a:pPr>
            <a:r>
              <a:rPr lang="uk-UA" sz="4400" noProof="1">
                <a:latin typeface="Times New Roman" panose="02020603050405020304" pitchFamily="18" charset="0"/>
                <a:cs typeface="Times New Roman" panose="02020603050405020304" pitchFamily="18" charset="0"/>
              </a:rPr>
              <a:t>формування та редагування опитувань, </a:t>
            </a:r>
          </a:p>
          <a:p>
            <a:pPr marL="1081088">
              <a:lnSpc>
                <a:spcPct val="120000"/>
              </a:lnSpc>
              <a:spcBef>
                <a:spcPts val="0"/>
              </a:spcBef>
            </a:pPr>
            <a:r>
              <a:rPr lang="uk-UA" sz="4400" noProof="1">
                <a:latin typeface="Times New Roman" panose="02020603050405020304" pitchFamily="18" charset="0"/>
                <a:cs typeface="Times New Roman" panose="02020603050405020304" pitchFamily="18" charset="0"/>
              </a:rPr>
              <a:t>аналіз відвідування ресурсу, тощо. </a:t>
            </a:r>
          </a:p>
          <a:p>
            <a:pPr marL="0" indent="457200">
              <a:lnSpc>
                <a:spcPct val="120000"/>
              </a:lnSpc>
              <a:spcBef>
                <a:spcPts val="0"/>
              </a:spcBef>
              <a:buNone/>
            </a:pPr>
            <a:endParaRPr lang="uk-UA" noProof="1">
              <a:latin typeface="Times New Roman" panose="02020603050405020304" pitchFamily="18" charset="0"/>
              <a:cs typeface="Times New Roman" panose="02020603050405020304" pitchFamily="18" charset="0"/>
            </a:endParaRPr>
          </a:p>
          <a:p>
            <a:pPr marL="0" indent="457200">
              <a:lnSpc>
                <a:spcPct val="120000"/>
              </a:lnSpc>
              <a:spcBef>
                <a:spcPts val="0"/>
              </a:spcBef>
              <a:buNone/>
            </a:pPr>
            <a:r>
              <a:rPr lang="uk-UA" noProof="1">
                <a:latin typeface="Times New Roman" panose="02020603050405020304" pitchFamily="18" charset="0"/>
                <a:cs typeface="Times New Roman" panose="02020603050405020304" pitchFamily="18" charset="0"/>
              </a:rPr>
              <a:t>У цьому напрямку працюють такі провідні світові виробники засобів опрацювання інформаційних ресурсів, як Apple, Google, Intel, Microsoft, Amazon тощо. </a:t>
            </a:r>
          </a:p>
          <a:p>
            <a:pPr marL="0" indent="457200">
              <a:lnSpc>
                <a:spcPct val="120000"/>
              </a:lnSpc>
              <a:spcBef>
                <a:spcPts val="0"/>
              </a:spcBef>
              <a:buNone/>
            </a:pPr>
            <a:r>
              <a:rPr lang="uk-UA" noProof="1">
                <a:latin typeface="Times New Roman" panose="02020603050405020304" pitchFamily="18" charset="0"/>
                <a:cs typeface="Times New Roman" panose="02020603050405020304" pitchFamily="18" charset="0"/>
              </a:rPr>
              <a:t>Поняття контент-аналізу не має однозначного визначення, тому ІС, побудовані на основі різних підходів, є несумісними. Не існує єдиного та однозначного універсального алгоритму контент-аналізу текстових масивів даних. </a:t>
            </a:r>
          </a:p>
          <a:p>
            <a:pPr marL="0" indent="457200">
              <a:lnSpc>
                <a:spcPct val="120000"/>
              </a:lnSpc>
              <a:spcBef>
                <a:spcPts val="0"/>
              </a:spcBef>
              <a:buNone/>
            </a:pPr>
            <a:r>
              <a:rPr lang="uk-UA" noProof="1">
                <a:latin typeface="Times New Roman" panose="02020603050405020304" pitchFamily="18" charset="0"/>
                <a:cs typeface="Times New Roman" panose="02020603050405020304" pitchFamily="18" charset="0"/>
              </a:rPr>
              <a:t>Фахівці з розроблення ІС контент-аналізу текстової інформації, мусять  самі, аналізуючи відомий метод та досліджувану предметну область, адаптувати загальновідомі етапи методу контент-аналізу відповідно до конкретної задачі.</a:t>
            </a:r>
          </a:p>
        </p:txBody>
      </p:sp>
    </p:spTree>
    <p:extLst>
      <p:ext uri="{BB962C8B-B14F-4D97-AF65-F5344CB8AC3E}">
        <p14:creationId xmlns:p14="http://schemas.microsoft.com/office/powerpoint/2010/main" val="3069602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18C30E5-2E8E-4BCF-868D-6F8FD8CD395E}"/>
              </a:ext>
            </a:extLst>
          </p:cNvPr>
          <p:cNvSpPr>
            <a:spLocks noGrp="1"/>
          </p:cNvSpPr>
          <p:nvPr>
            <p:ph type="title"/>
          </p:nvPr>
        </p:nvSpPr>
        <p:spPr>
          <a:xfrm>
            <a:off x="838200" y="212437"/>
            <a:ext cx="10515600" cy="1081088"/>
          </a:xfrm>
        </p:spPr>
        <p:txBody>
          <a:bodyPr>
            <a:noAutofit/>
          </a:bodyPr>
          <a:lstStyle/>
          <a:p>
            <a:r>
              <a:rPr lang="ru-RU" sz="2400" dirty="0" err="1">
                <a:latin typeface="Times New Roman" panose="02020603050405020304" pitchFamily="18" charset="0"/>
                <a:cs typeface="Times New Roman" panose="02020603050405020304" pitchFamily="18" charset="0"/>
              </a:rPr>
              <a:t>Сьогодні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існує</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множина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засобів</a:t>
            </a:r>
            <a:r>
              <a:rPr lang="ru-RU" sz="2400" dirty="0">
                <a:latin typeface="Times New Roman" panose="02020603050405020304" pitchFamily="18" charset="0"/>
                <a:cs typeface="Times New Roman" panose="02020603050405020304" pitchFamily="18" charset="0"/>
              </a:rPr>
              <a:t> та </a:t>
            </a:r>
            <a:r>
              <a:rPr lang="ru-RU" sz="2400" dirty="0" err="1">
                <a:latin typeface="Times New Roman" panose="02020603050405020304" pitchFamily="18" charset="0"/>
                <a:cs typeface="Times New Roman" panose="02020603050405020304" pitchFamily="18" charset="0"/>
              </a:rPr>
              <a:t>сервісів</a:t>
            </a:r>
            <a:r>
              <a:rPr lang="ru-RU" sz="2400" dirty="0">
                <a:latin typeface="Times New Roman" panose="02020603050405020304" pitchFamily="18" charset="0"/>
                <a:cs typeface="Times New Roman" panose="02020603050405020304" pitchFamily="18" charset="0"/>
              </a:rPr>
              <a:t> для контент-</a:t>
            </a:r>
            <a:r>
              <a:rPr lang="ru-RU" sz="2400" dirty="0" err="1">
                <a:latin typeface="Times New Roman" panose="02020603050405020304" pitchFamily="18" charset="0"/>
                <a:cs typeface="Times New Roman" panose="02020603050405020304" pitchFamily="18" charset="0"/>
              </a:rPr>
              <a:t>аналізу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сайтів</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серед</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яких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можна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виділити</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такі</a:t>
            </a:r>
            <a:r>
              <a:rPr lang="ru-RU"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google analytics, webmasta.org, cy-pr.com</a:t>
            </a:r>
            <a:endParaRPr lang="uk-UA" sz="2400" dirty="0">
              <a:latin typeface="Times New Roman" panose="02020603050405020304" pitchFamily="18"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50EF5D84-B786-43D2-84DE-48ADB5D5A77D}"/>
              </a:ext>
            </a:extLst>
          </p:cNvPr>
          <p:cNvSpPr>
            <a:spLocks noGrp="1"/>
          </p:cNvSpPr>
          <p:nvPr>
            <p:ph idx="1"/>
          </p:nvPr>
        </p:nvSpPr>
        <p:spPr>
          <a:xfrm>
            <a:off x="838200" y="1514764"/>
            <a:ext cx="10515600" cy="4978111"/>
          </a:xfrm>
        </p:spPr>
        <p:txBody>
          <a:bodyPr>
            <a:normAutofit fontScale="40000" lnSpcReduction="20000"/>
          </a:bodyPr>
          <a:lstStyle/>
          <a:p>
            <a:pPr indent="0">
              <a:lnSpc>
                <a:spcPct val="120000"/>
              </a:lnSpc>
            </a:pPr>
            <a:r>
              <a:rPr lang="en-US" sz="4000" b="1" noProof="1">
                <a:latin typeface="Times New Roman" panose="02020603050405020304" pitchFamily="18" charset="0"/>
                <a:cs typeface="Times New Roman" panose="02020603050405020304" pitchFamily="18" charset="0"/>
              </a:rPr>
              <a:t>Google Analytics </a:t>
            </a:r>
            <a:r>
              <a:rPr lang="en-US" sz="4000" noProof="1">
                <a:latin typeface="Times New Roman" panose="02020603050405020304" pitchFamily="18" charset="0"/>
                <a:cs typeface="Times New Roman" panose="02020603050405020304" pitchFamily="18" charset="0"/>
              </a:rPr>
              <a:t>є найпоширенішим, сьогодні його популярність сягає близько 55 %. Сервіс призначений для визначення статистики активності користувачів сайту. Визначає, як часто люди відвідують кожну сторінку, скільки часу проводять на ній і скільки конверсій вона приносить. За допомогою Google Analytics можна дізнатися, що зазвичай шукають користувачі на вашому вебресурсі, побудувати маршрут користувачів веб-ресурсу, перевірити швидкість завантаження розділів сайту за допомогою відповідного звіту Google Analytics.</a:t>
            </a:r>
          </a:p>
          <a:p>
            <a:pPr indent="0">
              <a:lnSpc>
                <a:spcPct val="120000"/>
              </a:lnSpc>
            </a:pPr>
            <a:r>
              <a:rPr lang="en-US" sz="4000" b="1" noProof="1">
                <a:latin typeface="Times New Roman" panose="02020603050405020304" pitchFamily="18" charset="0"/>
                <a:cs typeface="Times New Roman" panose="02020603050405020304" pitchFamily="18" charset="0"/>
              </a:rPr>
              <a:t>Сервіс “webmasta.org” </a:t>
            </a:r>
            <a:r>
              <a:rPr lang="en-US" sz="4000" noProof="1">
                <a:latin typeface="Times New Roman" panose="02020603050405020304" pitchFamily="18" charset="0"/>
                <a:cs typeface="Times New Roman" panose="02020603050405020304" pitchFamily="18" charset="0"/>
              </a:rPr>
              <a:t>надає множину інструментів для проведення аналізу вмісту сайту. Аналіз контенту сайту, проведений цим сервісом, дає можливість перевірити повноту ключових слів, а також отримати інформацію, необхідну для ефективної оптимізації текстів. Цей ресурс має інструменти для опрацювання текстів, аналізу тексту, визначення дублікатів у тексті, порівняння текстів. Особливістю цього сервісу є наявність інструментів для аналізу та аудиту сайту, наявність багатьох генераторів. Перевагами сервісу є: швидкість проведення аналізу, доброзичливий інтерфейс, велика кількість інструментів для проведення різних типів аналізу. </a:t>
            </a:r>
          </a:p>
          <a:p>
            <a:pPr indent="0">
              <a:lnSpc>
                <a:spcPct val="120000"/>
              </a:lnSpc>
            </a:pPr>
            <a:r>
              <a:rPr lang="en-US" sz="4000" b="1" noProof="1">
                <a:latin typeface="Times New Roman" panose="02020603050405020304" pitchFamily="18" charset="0"/>
                <a:cs typeface="Times New Roman" panose="02020603050405020304" pitchFamily="18" charset="0"/>
              </a:rPr>
              <a:t>Сервіс “cy-pr.com” </a:t>
            </a:r>
            <a:r>
              <a:rPr lang="en-US" sz="4000" noProof="1">
                <a:latin typeface="Times New Roman" panose="02020603050405020304" pitchFamily="18" charset="0"/>
                <a:cs typeface="Times New Roman" panose="02020603050405020304" pitchFamily="18" charset="0"/>
              </a:rPr>
              <a:t>є інструментом аналізу контенту сайту, що дає змогу якісно оцінити текст, проаналізувати вміст сторінки з погляду сприйняття пошуковими системами. Оцінивши контент, сервіс виявляє недоліки, не помітні на перший погляд, але які значно ускладнюють просування в пошукових системах. За допомогою цього інструменту аналізують: релевантність заголовків сторінки, відсоток входжень в тексті, наявність стоп-слів, щільність слів на сторінці. Перевірка контенту сайту цим сервісом допоможе уникнути помилок і досягти ідеальної оптимізації контенту сайтів під просувний запит. Цей вид аналізу розрахований на професіоналів, він дає вичерпну і дуже точну інформацію, яка допоможе усунути всі недоліки.</a:t>
            </a:r>
          </a:p>
          <a:p>
            <a:endParaRPr lang="uk-UA" dirty="0"/>
          </a:p>
        </p:txBody>
      </p:sp>
    </p:spTree>
    <p:extLst>
      <p:ext uri="{BB962C8B-B14F-4D97-AF65-F5344CB8AC3E}">
        <p14:creationId xmlns:p14="http://schemas.microsoft.com/office/powerpoint/2010/main" val="9396577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5BC253CD-3177-4CC0-BE51-449C71BD319F}"/>
              </a:ext>
            </a:extLst>
          </p:cNvPr>
          <p:cNvPicPr>
            <a:picLocks noChangeAspect="1"/>
          </p:cNvPicPr>
          <p:nvPr/>
        </p:nvPicPr>
        <p:blipFill>
          <a:blip r:embed="rId2"/>
          <a:stretch>
            <a:fillRect/>
          </a:stretch>
        </p:blipFill>
        <p:spPr>
          <a:xfrm>
            <a:off x="612559" y="68414"/>
            <a:ext cx="11078511" cy="6634227"/>
          </a:xfrm>
          <a:prstGeom prst="rect">
            <a:avLst/>
          </a:prstGeom>
        </p:spPr>
      </p:pic>
    </p:spTree>
    <p:extLst>
      <p:ext uri="{BB962C8B-B14F-4D97-AF65-F5344CB8AC3E}">
        <p14:creationId xmlns:p14="http://schemas.microsoft.com/office/powerpoint/2010/main" val="36113824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484315-43EB-423E-B902-A7C3EA82037A}"/>
              </a:ext>
            </a:extLst>
          </p:cNvPr>
          <p:cNvSpPr>
            <a:spLocks noGrp="1"/>
          </p:cNvSpPr>
          <p:nvPr>
            <p:ph type="title"/>
          </p:nvPr>
        </p:nvSpPr>
        <p:spPr>
          <a:xfrm>
            <a:off x="838200" y="365125"/>
            <a:ext cx="10515600" cy="604693"/>
          </a:xfrm>
        </p:spPr>
        <p:txBody>
          <a:bodyPr>
            <a:normAutofit fontScale="90000"/>
          </a:bodyPr>
          <a:lstStyle/>
          <a:p>
            <a:pPr algn="ctr"/>
            <a:r>
              <a:rPr lang="ru-RU" dirty="0" err="1">
                <a:latin typeface="Times New Roman" panose="02020603050405020304" pitchFamily="18" charset="0"/>
                <a:cs typeface="Times New Roman" panose="02020603050405020304" pitchFamily="18" charset="0"/>
              </a:rPr>
              <a:t>Інтелектуальний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аналіз</a:t>
            </a:r>
            <a:r>
              <a:rPr lang="ru-RU" dirty="0">
                <a:latin typeface="Times New Roman" panose="02020603050405020304" pitchFamily="18" charset="0"/>
                <a:cs typeface="Times New Roman" panose="02020603050405020304" pitchFamily="18" charset="0"/>
              </a:rPr>
              <a:t> тексту</a:t>
            </a:r>
            <a:endParaRPr lang="uk-UA" dirty="0"/>
          </a:p>
        </p:txBody>
      </p:sp>
      <p:sp>
        <p:nvSpPr>
          <p:cNvPr id="3" name="Місце для вмісту 2">
            <a:extLst>
              <a:ext uri="{FF2B5EF4-FFF2-40B4-BE49-F238E27FC236}">
                <a16:creationId xmlns:a16="http://schemas.microsoft.com/office/drawing/2014/main" id="{51069F7C-F06E-4668-9675-464919BD3134}"/>
              </a:ext>
            </a:extLst>
          </p:cNvPr>
          <p:cNvSpPr>
            <a:spLocks noGrp="1"/>
          </p:cNvSpPr>
          <p:nvPr>
            <p:ph idx="1"/>
          </p:nvPr>
        </p:nvSpPr>
        <p:spPr>
          <a:xfrm>
            <a:off x="554181" y="1220931"/>
            <a:ext cx="11314545" cy="5271943"/>
          </a:xfrm>
        </p:spPr>
        <p:txBody>
          <a:bodyPr>
            <a:normAutofit fontScale="92500" lnSpcReduction="20000"/>
          </a:bodyPr>
          <a:lstStyle/>
          <a:p>
            <a:pPr marL="0" indent="0">
              <a:buNone/>
            </a:pPr>
            <a:r>
              <a:rPr lang="en-US" noProof="1">
                <a:latin typeface="Times New Roman" panose="02020603050405020304" pitchFamily="18" charset="0"/>
                <a:cs typeface="Times New Roman" panose="02020603050405020304" pitchFamily="18" charset="0"/>
              </a:rPr>
              <a:t>Інтелектуальний аналіз тексту можна розділити на дві фази:</a:t>
            </a:r>
          </a:p>
          <a:p>
            <a:pPr marL="0" indent="0">
              <a:buNone/>
            </a:pPr>
            <a:r>
              <a:rPr lang="en-US" noProof="1">
                <a:latin typeface="Times New Roman" panose="02020603050405020304" pitchFamily="18" charset="0"/>
                <a:cs typeface="Times New Roman" panose="02020603050405020304" pitchFamily="18" charset="0"/>
              </a:rPr>
              <a:t> 1. Фільтрація тексту (очищення від «сміття»). </a:t>
            </a:r>
          </a:p>
          <a:p>
            <a:pPr marL="0" indent="0">
              <a:buNone/>
            </a:pPr>
            <a:r>
              <a:rPr lang="en-US" noProof="1">
                <a:latin typeface="Times New Roman" panose="02020603050405020304" pitchFamily="18" charset="0"/>
                <a:cs typeface="Times New Roman" panose="02020603050405020304" pitchFamily="18" charset="0"/>
              </a:rPr>
              <a:t> 2. Вилучення знань.</a:t>
            </a:r>
          </a:p>
          <a:p>
            <a:pPr marL="0" indent="457200" algn="just">
              <a:lnSpc>
                <a:spcPct val="120000"/>
              </a:lnSpc>
              <a:buNone/>
            </a:pPr>
            <a:r>
              <a:rPr lang="en-US" b="1" noProof="1">
                <a:latin typeface="Times New Roman" panose="02020603050405020304" pitchFamily="18" charset="0"/>
                <a:cs typeface="Times New Roman" panose="02020603050405020304" pitchFamily="18" charset="0"/>
              </a:rPr>
              <a:t>Інтелектуальний аналіз тексту</a:t>
            </a:r>
            <a:r>
              <a:rPr lang="en-US" noProof="1">
                <a:latin typeface="Times New Roman" panose="02020603050405020304" pitchFamily="18" charset="0"/>
                <a:cs typeface="Times New Roman" panose="02020603050405020304" pitchFamily="18" charset="0"/>
              </a:rPr>
              <a:t> (ІАТ, </a:t>
            </a:r>
            <a:r>
              <a:rPr lang="en-US" noProof="1">
                <a:latin typeface="Times New Roman" panose="02020603050405020304" pitchFamily="18" charset="0"/>
                <a:cs typeface="Times New Roman" panose="02020603050405020304" pitchFamily="18" charset="0"/>
                <a:hlinkClick r:id="rId2" tooltip="Англійська мова">
                  <a:extLst>
                    <a:ext uri="{A12FA001-AC4F-418D-AE19-62706E023703}">
                      <ahyp:hlinkClr xmlns:ahyp="http://schemas.microsoft.com/office/drawing/2018/hyperlinkcolor" val="tx"/>
                    </a:ext>
                  </a:extLst>
                </a:hlinkClick>
              </a:rPr>
              <a:t>англ.</a:t>
            </a:r>
            <a:r>
              <a:rPr lang="en-US" noProof="1">
                <a:latin typeface="Times New Roman" panose="02020603050405020304" pitchFamily="18" charset="0"/>
                <a:cs typeface="Times New Roman" panose="02020603050405020304" pitchFamily="18" charset="0"/>
              </a:rPr>
              <a:t> </a:t>
            </a:r>
            <a:r>
              <a:rPr lang="en-US" i="1" noProof="1">
                <a:latin typeface="Times New Roman" panose="02020603050405020304" pitchFamily="18" charset="0"/>
                <a:cs typeface="Times New Roman" panose="02020603050405020304" pitchFamily="18" charset="0"/>
              </a:rPr>
              <a:t>text mining</a:t>
            </a:r>
            <a:r>
              <a:rPr lang="en-US" noProof="1">
                <a:latin typeface="Times New Roman" panose="02020603050405020304" pitchFamily="18" charset="0"/>
                <a:cs typeface="Times New Roman" panose="02020603050405020304" pitchFamily="18" charset="0"/>
              </a:rPr>
              <a:t>) — напрям </a:t>
            </a:r>
            <a:r>
              <a:rPr lang="en-US" i="1" noProof="1">
                <a:latin typeface="Times New Roman" panose="02020603050405020304" pitchFamily="18" charset="0"/>
                <a:cs typeface="Times New Roman" panose="02020603050405020304" pitchFamily="18" charset="0"/>
              </a:rPr>
              <a:t>інтелектуального </a:t>
            </a:r>
            <a:r>
              <a:rPr lang="en-US" i="1" noProof="1">
                <a:latin typeface="Times New Roman" panose="02020603050405020304" pitchFamily="18" charset="0"/>
                <a:cs typeface="Times New Roman" panose="02020603050405020304" pitchFamily="18" charset="0"/>
                <a:hlinkClick r:id="rId3" tooltip="Аналіз даних">
                  <a:extLst>
                    <a:ext uri="{A12FA001-AC4F-418D-AE19-62706E023703}">
                      <ahyp:hlinkClr xmlns:ahyp="http://schemas.microsoft.com/office/drawing/2018/hyperlinkcolor" val="tx"/>
                    </a:ext>
                  </a:extLst>
                </a:hlinkClick>
              </a:rPr>
              <a:t>аналізу даних</a:t>
            </a:r>
            <a:r>
              <a:rPr lang="en-US" noProof="1">
                <a:latin typeface="Times New Roman" panose="02020603050405020304" pitchFamily="18" charset="0"/>
                <a:cs typeface="Times New Roman" panose="02020603050405020304" pitchFamily="18" charset="0"/>
              </a:rPr>
              <a:t> (</a:t>
            </a:r>
            <a:r>
              <a:rPr lang="en-US" noProof="1">
                <a:latin typeface="Times New Roman" panose="02020603050405020304" pitchFamily="18" charset="0"/>
                <a:cs typeface="Times New Roman" panose="02020603050405020304" pitchFamily="18" charset="0"/>
                <a:hlinkClick r:id="rId2" tooltip="Англійська мова">
                  <a:extLst>
                    <a:ext uri="{A12FA001-AC4F-418D-AE19-62706E023703}">
                      <ahyp:hlinkClr xmlns:ahyp="http://schemas.microsoft.com/office/drawing/2018/hyperlinkcolor" val="tx"/>
                    </a:ext>
                  </a:extLst>
                </a:hlinkClick>
              </a:rPr>
              <a:t>англ.</a:t>
            </a:r>
            <a:r>
              <a:rPr lang="en-US" noProof="1">
                <a:latin typeface="Times New Roman" panose="02020603050405020304" pitchFamily="18" charset="0"/>
                <a:cs typeface="Times New Roman" panose="02020603050405020304" pitchFamily="18" charset="0"/>
              </a:rPr>
              <a:t> </a:t>
            </a:r>
            <a:r>
              <a:rPr lang="en-US" i="1" noProof="1">
                <a:latin typeface="Times New Roman" panose="02020603050405020304" pitchFamily="18" charset="0"/>
                <a:cs typeface="Times New Roman" panose="02020603050405020304" pitchFamily="18" charset="0"/>
              </a:rPr>
              <a:t>Data Mining</a:t>
            </a:r>
            <a:r>
              <a:rPr lang="en-US" noProof="1">
                <a:latin typeface="Times New Roman" panose="02020603050405020304" pitchFamily="18" charset="0"/>
                <a:cs typeface="Times New Roman" panose="02020603050405020304" pitchFamily="18" charset="0"/>
              </a:rPr>
              <a:t>) та </a:t>
            </a:r>
            <a:r>
              <a:rPr lang="en-US" noProof="1">
                <a:latin typeface="Times New Roman" panose="02020603050405020304" pitchFamily="18" charset="0"/>
                <a:cs typeface="Times New Roman" panose="02020603050405020304" pitchFamily="18" charset="0"/>
                <a:hlinkClick r:id="rId4" tooltip="Штучний інтелект">
                  <a:extLst>
                    <a:ext uri="{A12FA001-AC4F-418D-AE19-62706E023703}">
                      <ahyp:hlinkClr xmlns:ahyp="http://schemas.microsoft.com/office/drawing/2018/hyperlinkcolor" val="tx"/>
                    </a:ext>
                  </a:extLst>
                </a:hlinkClick>
              </a:rPr>
              <a:t>штучного інтелекту</a:t>
            </a:r>
            <a:r>
              <a:rPr lang="en-US" noProof="1">
                <a:latin typeface="Times New Roman" panose="02020603050405020304" pitchFamily="18" charset="0"/>
                <a:cs typeface="Times New Roman" panose="02020603050405020304" pitchFamily="18" charset="0"/>
              </a:rPr>
              <a:t>, метою якого є отримання </a:t>
            </a:r>
            <a:r>
              <a:rPr lang="en-US" noProof="1">
                <a:latin typeface="Times New Roman" panose="02020603050405020304" pitchFamily="18" charset="0"/>
                <a:cs typeface="Times New Roman" panose="02020603050405020304" pitchFamily="18" charset="0"/>
                <a:hlinkClick r:id="rId5" tooltip="Інформація">
                  <a:extLst>
                    <a:ext uri="{A12FA001-AC4F-418D-AE19-62706E023703}">
                      <ahyp:hlinkClr xmlns:ahyp="http://schemas.microsoft.com/office/drawing/2018/hyperlinkcolor" val="tx"/>
                    </a:ext>
                  </a:extLst>
                </a:hlinkClick>
              </a:rPr>
              <a:t>інформації</a:t>
            </a:r>
            <a:r>
              <a:rPr lang="en-US" noProof="1">
                <a:latin typeface="Times New Roman" panose="02020603050405020304" pitchFamily="18" charset="0"/>
                <a:cs typeface="Times New Roman" panose="02020603050405020304" pitchFamily="18" charset="0"/>
              </a:rPr>
              <a:t> з колекцій текстових документів, ґрунтуючись на застосуванні ефективних, у практичному плані, методів машинного навчання та обробки природної мови. Інтелектуальний аналіз тексту використовує всі ті ж підходи до перероблювання інформації, що й інтелектуальний аналіз даних, однак різниця між цими напрямками проявляється лише в кінцевих методах, а також у тому, що інтелектуальний аналіз даних має справу зі сховищами та базами даних, а не електронними бібліотеками та </a:t>
            </a:r>
            <a:r>
              <a:rPr lang="en-US" noProof="1">
                <a:latin typeface="Times New Roman" panose="02020603050405020304" pitchFamily="18" charset="0"/>
                <a:cs typeface="Times New Roman" panose="02020603050405020304" pitchFamily="18" charset="0"/>
                <a:hlinkClick r:id="rId6" tooltip="Корпус текстів">
                  <a:extLst>
                    <a:ext uri="{A12FA001-AC4F-418D-AE19-62706E023703}">
                      <ahyp:hlinkClr xmlns:ahyp="http://schemas.microsoft.com/office/drawing/2018/hyperlinkcolor" val="tx"/>
                    </a:ext>
                  </a:extLst>
                </a:hlinkClick>
              </a:rPr>
              <a:t>корпусами текстів</a:t>
            </a:r>
            <a:r>
              <a:rPr lang="en-US" noProof="1">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3448204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748CF79-C101-47EF-B3C2-4CA2842303A1}"/>
              </a:ext>
            </a:extLst>
          </p:cNvPr>
          <p:cNvSpPr>
            <a:spLocks noGrp="1"/>
          </p:cNvSpPr>
          <p:nvPr>
            <p:ph type="title"/>
          </p:nvPr>
        </p:nvSpPr>
        <p:spPr>
          <a:xfrm>
            <a:off x="838200" y="365125"/>
            <a:ext cx="10515600" cy="697057"/>
          </a:xfrm>
        </p:spPr>
        <p:txBody>
          <a:bodyPr>
            <a:normAutofit/>
          </a:bodyPr>
          <a:lstStyle/>
          <a:p>
            <a:r>
              <a:rPr lang="ru-RU" sz="2800" dirty="0">
                <a:latin typeface="Times New Roman" panose="02020603050405020304" pitchFamily="18" charset="0"/>
                <a:cs typeface="Times New Roman" panose="02020603050405020304" pitchFamily="18" charset="0"/>
              </a:rPr>
              <a:t>Кроки, </a:t>
            </a:r>
            <a:r>
              <a:rPr lang="ru-RU" sz="2800" dirty="0" err="1">
                <a:latin typeface="Times New Roman" panose="02020603050405020304" pitchFamily="18" charset="0"/>
                <a:cs typeface="Times New Roman" panose="02020603050405020304" pitchFamily="18" charset="0"/>
              </a:rPr>
              <a:t>які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виконуються</a:t>
            </a:r>
            <a:r>
              <a:rPr lang="ru-RU" sz="2800" dirty="0">
                <a:latin typeface="Times New Roman" panose="02020603050405020304" pitchFamily="18" charset="0"/>
                <a:cs typeface="Times New Roman" panose="02020603050405020304" pitchFamily="18" charset="0"/>
              </a:rPr>
              <a:t> при </a:t>
            </a:r>
            <a:r>
              <a:rPr lang="ru-RU" sz="2800" dirty="0" err="1">
                <a:latin typeface="Times New Roman" panose="02020603050405020304" pitchFamily="18" charset="0"/>
                <a:cs typeface="Times New Roman" panose="02020603050405020304" pitchFamily="18" charset="0"/>
              </a:rPr>
              <a:t>інтелектуальному</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аналізі</a:t>
            </a:r>
            <a:r>
              <a:rPr lang="ru-RU" sz="2800" dirty="0">
                <a:latin typeface="Times New Roman" panose="02020603050405020304" pitchFamily="18" charset="0"/>
                <a:cs typeface="Times New Roman" panose="02020603050405020304" pitchFamily="18" charset="0"/>
              </a:rPr>
              <a:t> тексту.</a:t>
            </a:r>
            <a:endParaRPr lang="uk-UA" sz="2800" dirty="0">
              <a:latin typeface="Times New Roman" panose="02020603050405020304" pitchFamily="18"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17FF71F9-0142-4451-8CEC-BB51B94BC13A}"/>
              </a:ext>
            </a:extLst>
          </p:cNvPr>
          <p:cNvSpPr>
            <a:spLocks noGrp="1"/>
          </p:cNvSpPr>
          <p:nvPr>
            <p:ph idx="1"/>
          </p:nvPr>
        </p:nvSpPr>
        <p:spPr>
          <a:xfrm>
            <a:off x="406399" y="1062182"/>
            <a:ext cx="11563927" cy="5689600"/>
          </a:xfrm>
        </p:spPr>
        <p:txBody>
          <a:bodyPr>
            <a:noAutofit/>
          </a:bodyPr>
          <a:lstStyle/>
          <a:p>
            <a:pPr marL="742950" indent="-514350" algn="just">
              <a:lnSpc>
                <a:spcPct val="120000"/>
              </a:lnSpc>
              <a:spcBef>
                <a:spcPts val="0"/>
              </a:spcBef>
              <a:buAutoNum type="arabicPeriod"/>
            </a:pPr>
            <a:r>
              <a:rPr lang="uk-UA" sz="1800" b="1" i="1" noProof="1">
                <a:latin typeface="Times New Roman" panose="02020603050405020304" pitchFamily="18" charset="0"/>
                <a:cs typeface="Times New Roman" panose="02020603050405020304" pitchFamily="18" charset="0"/>
              </a:rPr>
              <a:t>Попередня обробка тексту</a:t>
            </a:r>
            <a:r>
              <a:rPr lang="uk-UA" sz="1800" noProof="1">
                <a:latin typeface="Times New Roman" panose="02020603050405020304" pitchFamily="18" charset="0"/>
                <a:cs typeface="Times New Roman" panose="02020603050405020304" pitchFamily="18" charset="0"/>
              </a:rPr>
              <a:t>. Попередня обробка розділена на такі кроки: </a:t>
            </a:r>
          </a:p>
          <a:p>
            <a:pPr lvl="1" indent="0" algn="just">
              <a:lnSpc>
                <a:spcPct val="120000"/>
              </a:lnSpc>
              <a:spcBef>
                <a:spcPts val="0"/>
              </a:spcBef>
              <a:buNone/>
            </a:pPr>
            <a:r>
              <a:rPr lang="uk-UA" sz="1800" noProof="1">
                <a:latin typeface="Times New Roman" panose="02020603050405020304" pitchFamily="18" charset="0"/>
                <a:cs typeface="Times New Roman" panose="02020603050405020304" pitchFamily="18" charset="0"/>
              </a:rPr>
              <a:t>Перший крок попередньої обробки тексту далі розділений на токенізацію, видалення «стоп-слів», визначення походження слів.  Токенізація. Текстові документи містять набір сутностей. На цьому кроці виконується поділ тексту на окремі слова з видаленням пустих місць і знаків пунктуації.  Видалення «стоп-слів». </a:t>
            </a:r>
          </a:p>
          <a:p>
            <a:pPr marL="742950" indent="-514350" algn="just">
              <a:lnSpc>
                <a:spcPct val="120000"/>
              </a:lnSpc>
              <a:spcBef>
                <a:spcPts val="0"/>
              </a:spcBef>
              <a:buAutoNum type="arabicPeriod"/>
            </a:pPr>
            <a:r>
              <a:rPr lang="uk-UA" sz="1800" b="1" i="1" noProof="1">
                <a:latin typeface="Times New Roman" panose="02020603050405020304" pitchFamily="18" charset="0"/>
                <a:cs typeface="Times New Roman" panose="02020603050405020304" pitchFamily="18" charset="0"/>
              </a:rPr>
              <a:t>Перетворення тексту. </a:t>
            </a:r>
            <a:r>
              <a:rPr lang="uk-UA" sz="1800" noProof="1">
                <a:latin typeface="Times New Roman" panose="02020603050405020304" pitchFamily="18" charset="0"/>
                <a:cs typeface="Times New Roman" panose="02020603050405020304" pitchFamily="18" charset="0"/>
              </a:rPr>
              <a:t>Текстовий документ видається словами, з яких він складається, та інформацією про їх походження. Є два підходи, які використовуються для представлення документа: мішок слів і векторні простори слів. </a:t>
            </a:r>
          </a:p>
          <a:p>
            <a:pPr marL="742950" indent="-514350" algn="just">
              <a:lnSpc>
                <a:spcPct val="120000"/>
              </a:lnSpc>
              <a:spcBef>
                <a:spcPts val="0"/>
              </a:spcBef>
              <a:buAutoNum type="arabicPeriod"/>
            </a:pPr>
            <a:r>
              <a:rPr lang="uk-UA" sz="1800" noProof="1">
                <a:latin typeface="Times New Roman" panose="02020603050405020304" pitchFamily="18" charset="0"/>
                <a:cs typeface="Times New Roman" panose="02020603050405020304" pitchFamily="18" charset="0"/>
              </a:rPr>
              <a:t> </a:t>
            </a:r>
            <a:r>
              <a:rPr lang="uk-UA" sz="1800" b="1" i="1" noProof="1">
                <a:latin typeface="Times New Roman" panose="02020603050405020304" pitchFamily="18" charset="0"/>
                <a:cs typeface="Times New Roman" panose="02020603050405020304" pitchFamily="18" charset="0"/>
              </a:rPr>
              <a:t>Пошук ознак. </a:t>
            </a:r>
            <a:r>
              <a:rPr lang="uk-UA" sz="1800" noProof="1">
                <a:latin typeface="Times New Roman" panose="02020603050405020304" pitchFamily="18" charset="0"/>
                <a:cs typeface="Times New Roman" panose="02020603050405020304" pitchFamily="18" charset="0"/>
              </a:rPr>
              <a:t>Це також відомо як пошук змінних. Це – процес відбору підмножини важливих ознак для використання у створенні моделей. Ця фаза, в основному, виконує видалення надлишкових та неважливих ознак. Вибір ознак є підмножиною більш загальної області вилучення ознак. </a:t>
            </a:r>
          </a:p>
          <a:p>
            <a:pPr marL="742950" indent="-514350" algn="just">
              <a:lnSpc>
                <a:spcPct val="120000"/>
              </a:lnSpc>
              <a:spcBef>
                <a:spcPts val="0"/>
              </a:spcBef>
              <a:buAutoNum type="arabicPeriod"/>
            </a:pPr>
            <a:r>
              <a:rPr lang="uk-UA" sz="1800" b="1" i="1" noProof="1">
                <a:latin typeface="Times New Roman" panose="02020603050405020304" pitchFamily="18" charset="0"/>
                <a:cs typeface="Times New Roman" panose="02020603050405020304" pitchFamily="18" charset="0"/>
              </a:rPr>
              <a:t>Методи аналізу тексту. </a:t>
            </a:r>
            <a:r>
              <a:rPr lang="uk-UA" sz="1800" noProof="1">
                <a:latin typeface="Times New Roman" panose="02020603050405020304" pitchFamily="18" charset="0"/>
                <a:cs typeface="Times New Roman" panose="02020603050405020304" pitchFamily="18" charset="0"/>
              </a:rPr>
              <a:t>У цьому пункті інтелектуальний аналіз тексту стає збором даних. Методи розпізнавання даних, такі як кластеризація, класифікація, інформаційний пошук і т.д., можуть використовуватися також і для інтелектуального аналізу тексту. </a:t>
            </a:r>
          </a:p>
          <a:p>
            <a:pPr marL="742950" indent="-514350" algn="just">
              <a:lnSpc>
                <a:spcPct val="120000"/>
              </a:lnSpc>
              <a:spcBef>
                <a:spcPts val="0"/>
              </a:spcBef>
              <a:buAutoNum type="arabicPeriod"/>
            </a:pPr>
            <a:r>
              <a:rPr lang="uk-UA" sz="1800" b="1" i="1" noProof="1">
                <a:latin typeface="Times New Roman" panose="02020603050405020304" pitchFamily="18" charset="0"/>
                <a:cs typeface="Times New Roman" panose="02020603050405020304" pitchFamily="18" charset="0"/>
              </a:rPr>
              <a:t>Інтерпретація/Оцінка</a:t>
            </a:r>
            <a:r>
              <a:rPr lang="uk-UA" sz="1800" noProof="1">
                <a:latin typeface="Times New Roman" panose="02020603050405020304" pitchFamily="18" charset="0"/>
                <a:cs typeface="Times New Roman" panose="02020603050405020304" pitchFamily="18" charset="0"/>
              </a:rPr>
              <a:t>. На цьому кроці відбувається аналіз результатів залежно від поставлених цілей.</a:t>
            </a:r>
          </a:p>
        </p:txBody>
      </p:sp>
    </p:spTree>
    <p:extLst>
      <p:ext uri="{BB962C8B-B14F-4D97-AF65-F5344CB8AC3E}">
        <p14:creationId xmlns:p14="http://schemas.microsoft.com/office/powerpoint/2010/main" val="3799918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67D3E4B-7065-44FD-9F40-854C37E9CBF0}"/>
              </a:ext>
            </a:extLst>
          </p:cNvPr>
          <p:cNvSpPr>
            <a:spLocks noGrp="1"/>
          </p:cNvSpPr>
          <p:nvPr>
            <p:ph type="title"/>
          </p:nvPr>
        </p:nvSpPr>
        <p:spPr>
          <a:xfrm>
            <a:off x="838200" y="365125"/>
            <a:ext cx="10515600" cy="558153"/>
          </a:xfrm>
        </p:spPr>
        <p:txBody>
          <a:bodyPr>
            <a:normAutofit fontScale="90000"/>
          </a:bodyPr>
          <a:lstStyle/>
          <a:p>
            <a:pPr algn="ctr"/>
            <a:r>
              <a:rPr lang="ru-RU" dirty="0" err="1">
                <a:latin typeface="Times New Roman" panose="02020603050405020304" pitchFamily="18" charset="0"/>
                <a:cs typeface="Times New Roman" panose="02020603050405020304" pitchFamily="18" charset="0"/>
              </a:rPr>
              <a:t>Аналіз</a:t>
            </a:r>
            <a:r>
              <a:rPr lang="ru-RU" dirty="0">
                <a:latin typeface="Times New Roman" panose="02020603050405020304" pitchFamily="18" charset="0"/>
                <a:cs typeface="Times New Roman" panose="02020603050405020304" pitchFamily="18" charset="0"/>
              </a:rPr>
              <a:t> тексту</a:t>
            </a:r>
            <a:endParaRPr lang="ru-RU" dirty="0"/>
          </a:p>
        </p:txBody>
      </p:sp>
      <p:sp>
        <p:nvSpPr>
          <p:cNvPr id="3" name="Місце для вмісту 2">
            <a:extLst>
              <a:ext uri="{FF2B5EF4-FFF2-40B4-BE49-F238E27FC236}">
                <a16:creationId xmlns:a16="http://schemas.microsoft.com/office/drawing/2014/main" id="{AA2BFA37-2D93-4F92-B7A9-EF7092617A6B}"/>
              </a:ext>
            </a:extLst>
          </p:cNvPr>
          <p:cNvSpPr>
            <a:spLocks noGrp="1"/>
          </p:cNvSpPr>
          <p:nvPr>
            <p:ph idx="1"/>
          </p:nvPr>
        </p:nvSpPr>
        <p:spPr>
          <a:xfrm>
            <a:off x="838199" y="923278"/>
            <a:ext cx="10771909" cy="5569597"/>
          </a:xfrm>
        </p:spPr>
        <p:txBody>
          <a:bodyPr>
            <a:noAutofit/>
          </a:bodyPr>
          <a:lstStyle/>
          <a:p>
            <a:pPr marL="0" indent="457200" algn="just">
              <a:lnSpc>
                <a:spcPct val="100000"/>
              </a:lnSpc>
              <a:spcBef>
                <a:spcPts val="0"/>
              </a:spcBef>
              <a:buNone/>
            </a:pPr>
            <a:endParaRPr lang="ru-RU" sz="2400" b="1" i="1" dirty="0">
              <a:latin typeface="Times New Roman" panose="02020603050405020304" pitchFamily="18" charset="0"/>
              <a:cs typeface="Times New Roman" panose="02020603050405020304" pitchFamily="18" charset="0"/>
            </a:endParaRPr>
          </a:p>
          <a:p>
            <a:pPr marL="0" indent="457200" algn="just">
              <a:lnSpc>
                <a:spcPct val="100000"/>
              </a:lnSpc>
              <a:spcBef>
                <a:spcPts val="0"/>
              </a:spcBef>
              <a:buNone/>
            </a:pPr>
            <a:r>
              <a:rPr lang="ru-RU" sz="2400" b="1" i="1" dirty="0" err="1">
                <a:latin typeface="Times New Roman" panose="02020603050405020304" pitchFamily="18" charset="0"/>
                <a:cs typeface="Times New Roman" panose="02020603050405020304" pitchFamily="18" charset="0"/>
              </a:rPr>
              <a:t>Аналіз</a:t>
            </a:r>
            <a:r>
              <a:rPr lang="ru-RU" sz="2400" b="1" i="1" dirty="0">
                <a:latin typeface="Times New Roman" panose="02020603050405020304" pitchFamily="18" charset="0"/>
                <a:cs typeface="Times New Roman" panose="02020603050405020304" pitchFamily="18" charset="0"/>
              </a:rPr>
              <a:t> тексту </a:t>
            </a:r>
            <a:r>
              <a:rPr lang="ru-RU" sz="2400" dirty="0" err="1">
                <a:latin typeface="Times New Roman" panose="02020603050405020304" pitchFamily="18" charset="0"/>
                <a:cs typeface="Times New Roman" panose="02020603050405020304" pitchFamily="18" charset="0"/>
              </a:rPr>
              <a:t>визначається</a:t>
            </a:r>
            <a:r>
              <a:rPr lang="ru-RU" sz="2400" dirty="0">
                <a:latin typeface="Times New Roman" panose="02020603050405020304" pitchFamily="18" charset="0"/>
                <a:cs typeface="Times New Roman" panose="02020603050405020304" pitchFamily="18" charset="0"/>
              </a:rPr>
              <a:t> як </a:t>
            </a:r>
            <a:r>
              <a:rPr lang="ru-RU" sz="2400" dirty="0" err="1">
                <a:latin typeface="Times New Roman" panose="02020603050405020304" pitchFamily="18" charset="0"/>
                <a:cs typeface="Times New Roman" panose="02020603050405020304" pitchFamily="18" charset="0"/>
              </a:rPr>
              <a:t>процес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виявлення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прихованого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корисного</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цікавого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зразка</a:t>
            </a:r>
            <a:r>
              <a:rPr lang="ru-RU" sz="2400" dirty="0">
                <a:latin typeface="Times New Roman" panose="02020603050405020304" pitchFamily="18" charset="0"/>
                <a:cs typeface="Times New Roman" panose="02020603050405020304" pitchFamily="18" charset="0"/>
              </a:rPr>
              <a:t> з </a:t>
            </a:r>
            <a:r>
              <a:rPr lang="ru-RU" sz="2400" dirty="0" err="1">
                <a:latin typeface="Times New Roman" panose="02020603050405020304" pitchFamily="18" charset="0"/>
                <a:cs typeface="Times New Roman" panose="02020603050405020304" pitchFamily="18" charset="0"/>
              </a:rPr>
              <a:t>неструктурованих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текстових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документів</a:t>
            </a:r>
            <a:r>
              <a:rPr lang="ru-RU" sz="2400" dirty="0">
                <a:latin typeface="Times New Roman" panose="02020603050405020304" pitchFamily="18" charset="0"/>
                <a:cs typeface="Times New Roman" panose="02020603050405020304" pitchFamily="18" charset="0"/>
              </a:rPr>
              <a:t>. </a:t>
            </a:r>
          </a:p>
          <a:p>
            <a:pPr marL="0" indent="457200" algn="just">
              <a:lnSpc>
                <a:spcPct val="100000"/>
              </a:lnSpc>
              <a:spcBef>
                <a:spcPts val="0"/>
              </a:spcBef>
              <a:buNone/>
            </a:pPr>
            <a:r>
              <a:rPr lang="ru-RU" sz="2400" dirty="0" err="1">
                <a:latin typeface="Times New Roman" panose="02020603050405020304" pitchFamily="18" charset="0"/>
                <a:cs typeface="Times New Roman" panose="02020603050405020304" pitchFamily="18" charset="0"/>
              </a:rPr>
              <a:t>Аналіз</a:t>
            </a:r>
            <a:r>
              <a:rPr lang="ru-RU" sz="2400" dirty="0">
                <a:latin typeface="Times New Roman" panose="02020603050405020304" pitchFamily="18" charset="0"/>
                <a:cs typeface="Times New Roman" panose="02020603050405020304" pitchFamily="18" charset="0"/>
              </a:rPr>
              <a:t> тексту </a:t>
            </a:r>
            <a:r>
              <a:rPr lang="ru-RU" sz="2400" dirty="0" err="1">
                <a:latin typeface="Times New Roman" panose="02020603050405020304" pitchFamily="18" charset="0"/>
                <a:cs typeface="Times New Roman" panose="02020603050405020304" pitchFamily="18" charset="0"/>
              </a:rPr>
              <a:t>також</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відомий</a:t>
            </a:r>
            <a:r>
              <a:rPr lang="ru-RU" sz="2400" dirty="0">
                <a:latin typeface="Times New Roman" panose="02020603050405020304" pitchFamily="18" charset="0"/>
                <a:cs typeface="Times New Roman" panose="02020603050405020304" pitchFamily="18" charset="0"/>
              </a:rPr>
              <a:t> як </a:t>
            </a:r>
            <a:r>
              <a:rPr lang="ru-RU" sz="2400" dirty="0" err="1">
                <a:latin typeface="Times New Roman" panose="02020603050405020304" pitchFamily="18" charset="0"/>
                <a:cs typeface="Times New Roman" panose="02020603050405020304" pitchFamily="18" charset="0"/>
              </a:rPr>
              <a:t>процес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пошуку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знань</a:t>
            </a:r>
            <a:r>
              <a:rPr lang="ru-RU" sz="2400" dirty="0">
                <a:latin typeface="Times New Roman" panose="02020603050405020304" pitchFamily="18" charset="0"/>
                <a:cs typeface="Times New Roman" panose="02020603050405020304" pitchFamily="18" charset="0"/>
              </a:rPr>
              <a:t> у текстовому </a:t>
            </a:r>
            <a:r>
              <a:rPr lang="ru-RU" sz="2400" dirty="0" err="1">
                <a:latin typeface="Times New Roman" panose="02020603050405020304" pitchFamily="18" charset="0"/>
                <a:cs typeface="Times New Roman" panose="02020603050405020304" pitchFamily="18" charset="0"/>
              </a:rPr>
              <a:t>інтелектуальному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аналізі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даних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Приблизно</a:t>
            </a:r>
            <a:r>
              <a:rPr lang="ru-RU" sz="2400" dirty="0">
                <a:latin typeface="Times New Roman" panose="02020603050405020304" pitchFamily="18" charset="0"/>
                <a:cs typeface="Times New Roman" panose="02020603050405020304" pitchFamily="18" charset="0"/>
              </a:rPr>
              <a:t> 80 % </a:t>
            </a:r>
            <a:r>
              <a:rPr lang="ru-RU" sz="2400" dirty="0" err="1">
                <a:latin typeface="Times New Roman" panose="02020603050405020304" pitchFamily="18" charset="0"/>
                <a:cs typeface="Times New Roman" panose="02020603050405020304" pitchFamily="18" charset="0"/>
              </a:rPr>
              <a:t>корпоративних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даних</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знаходиться</a:t>
            </a:r>
            <a:r>
              <a:rPr lang="ru-RU" sz="2400" dirty="0">
                <a:latin typeface="Times New Roman" panose="02020603050405020304" pitchFamily="18" charset="0"/>
                <a:cs typeface="Times New Roman" panose="02020603050405020304" pitchFamily="18" charset="0"/>
              </a:rPr>
              <a:t> в </a:t>
            </a:r>
            <a:r>
              <a:rPr lang="ru-RU" sz="2400" dirty="0" err="1">
                <a:latin typeface="Times New Roman" panose="02020603050405020304" pitchFamily="18" charset="0"/>
                <a:cs typeface="Times New Roman" panose="02020603050405020304" pitchFamily="18" charset="0"/>
              </a:rPr>
              <a:t>неструктурованому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форматі</a:t>
            </a:r>
            <a:r>
              <a:rPr lang="ru-RU" sz="2400" dirty="0">
                <a:latin typeface="Times New Roman" panose="02020603050405020304" pitchFamily="18" charset="0"/>
                <a:cs typeface="Times New Roman" panose="02020603050405020304" pitchFamily="18" charset="0"/>
              </a:rPr>
              <a:t>. </a:t>
            </a:r>
          </a:p>
          <a:p>
            <a:pPr marL="0" indent="457200" algn="just">
              <a:lnSpc>
                <a:spcPct val="100000"/>
              </a:lnSpc>
              <a:spcBef>
                <a:spcPts val="0"/>
              </a:spcBef>
              <a:buNone/>
            </a:pPr>
            <a:r>
              <a:rPr lang="ru-RU" sz="1600" dirty="0" err="1">
                <a:latin typeface="Times New Roman" panose="02020603050405020304" pitchFamily="18" charset="0"/>
                <a:cs typeface="Times New Roman" panose="02020603050405020304" pitchFamily="18" charset="0"/>
              </a:rPr>
              <a:t>Інформаційний</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пошук</a:t>
            </a:r>
            <a:r>
              <a:rPr lang="ru-RU" sz="1600" dirty="0">
                <a:latin typeface="Times New Roman" panose="02020603050405020304" pitchFamily="18" charset="0"/>
                <a:cs typeface="Times New Roman" panose="02020603050405020304" pitchFamily="18" charset="0"/>
              </a:rPr>
              <a:t> у </a:t>
            </a:r>
            <a:r>
              <a:rPr lang="ru-RU" sz="1600" dirty="0" err="1">
                <a:latin typeface="Times New Roman" panose="02020603050405020304" pitchFamily="18" charset="0"/>
                <a:cs typeface="Times New Roman" panose="02020603050405020304" pitchFamily="18" charset="0"/>
              </a:rPr>
              <a:t>неструктурованому</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тексті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дуже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складний</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оскільки</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він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містить</a:t>
            </a:r>
            <a:r>
              <a:rPr lang="ru-RU" sz="1600" dirty="0">
                <a:latin typeface="Times New Roman" panose="02020603050405020304" pitchFamily="18" charset="0"/>
                <a:cs typeface="Times New Roman" panose="02020603050405020304" pitchFamily="18" charset="0"/>
              </a:rPr>
              <a:t> велику </a:t>
            </a:r>
            <a:r>
              <a:rPr lang="ru-RU" sz="1600" dirty="0" err="1">
                <a:latin typeface="Times New Roman" panose="02020603050405020304" pitchFamily="18" charset="0"/>
                <a:cs typeface="Times New Roman" panose="02020603050405020304" pitchFamily="18" charset="0"/>
              </a:rPr>
              <a:t>кількість</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інформації</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що</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вимагає</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використання</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специфічних</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методів</a:t>
            </a:r>
            <a:r>
              <a:rPr lang="ru-RU" sz="1600" dirty="0">
                <a:latin typeface="Times New Roman" panose="02020603050405020304" pitchFamily="18" charset="0"/>
                <a:cs typeface="Times New Roman" panose="02020603050405020304" pitchFamily="18" charset="0"/>
              </a:rPr>
              <a:t> і </a:t>
            </a:r>
            <a:r>
              <a:rPr lang="ru-RU" sz="1600" dirty="0" err="1">
                <a:latin typeface="Times New Roman" panose="02020603050405020304" pitchFamily="18" charset="0"/>
                <a:cs typeface="Times New Roman" panose="02020603050405020304" pitchFamily="18" charset="0"/>
              </a:rPr>
              <a:t>алгоритмів</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обробки</a:t>
            </a:r>
            <a:r>
              <a:rPr lang="ru-RU" sz="1600" dirty="0">
                <a:latin typeface="Times New Roman" panose="02020603050405020304" pitchFamily="18" charset="0"/>
                <a:cs typeface="Times New Roman" panose="02020603050405020304" pitchFamily="18" charset="0"/>
              </a:rPr>
              <a:t> для </a:t>
            </a:r>
            <a:r>
              <a:rPr lang="ru-RU" sz="1600" dirty="0" err="1">
                <a:latin typeface="Times New Roman" panose="02020603050405020304" pitchFamily="18" charset="0"/>
                <a:cs typeface="Times New Roman" panose="02020603050405020304" pitchFamily="18" charset="0"/>
              </a:rPr>
              <a:t>отримання</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корисних</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знань</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Оскільки</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найбільш</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поширеною</a:t>
            </a:r>
            <a:r>
              <a:rPr lang="ru-RU" sz="1600" dirty="0">
                <a:latin typeface="Times New Roman" panose="02020603050405020304" pitchFamily="18" charset="0"/>
                <a:cs typeface="Times New Roman" panose="02020603050405020304" pitchFamily="18" charset="0"/>
              </a:rPr>
              <a:t> формою для </a:t>
            </a:r>
            <a:r>
              <a:rPr lang="ru-RU" sz="1600" dirty="0" err="1">
                <a:latin typeface="Times New Roman" panose="02020603050405020304" pitchFamily="18" charset="0"/>
                <a:cs typeface="Times New Roman" panose="02020603050405020304" pitchFamily="18" charset="0"/>
              </a:rPr>
              <a:t>зберігання</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інформації</a:t>
            </a:r>
            <a:r>
              <a:rPr lang="ru-RU" sz="1600" dirty="0">
                <a:latin typeface="Times New Roman" panose="02020603050405020304" pitchFamily="18" charset="0"/>
                <a:cs typeface="Times New Roman" panose="02020603050405020304" pitchFamily="18" charset="0"/>
              </a:rPr>
              <a:t> є текст, </a:t>
            </a:r>
            <a:r>
              <a:rPr lang="ru-RU" sz="1600" dirty="0" err="1">
                <a:latin typeface="Times New Roman" panose="02020603050405020304" pitchFamily="18" charset="0"/>
                <a:cs typeface="Times New Roman" panose="02020603050405020304" pitchFamily="18" charset="0"/>
              </a:rPr>
              <a:t>інтелектуальний</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аналіз</a:t>
            </a:r>
            <a:r>
              <a:rPr lang="ru-RU" sz="1600" dirty="0">
                <a:latin typeface="Times New Roman" panose="02020603050405020304" pitchFamily="18" charset="0"/>
                <a:cs typeface="Times New Roman" panose="02020603050405020304" pitchFamily="18" charset="0"/>
              </a:rPr>
              <a:t> тексту </a:t>
            </a:r>
            <a:r>
              <a:rPr lang="ru-RU" sz="1600" dirty="0" err="1">
                <a:latin typeface="Times New Roman" panose="02020603050405020304" pitchFamily="18" charset="0"/>
                <a:cs typeface="Times New Roman" panose="02020603050405020304" pitchFamily="18" charset="0"/>
              </a:rPr>
              <a:t>видається</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більш</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важливим</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процесом</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ніж</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інтелектуальний</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аналіз</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даних</a:t>
            </a:r>
            <a:r>
              <a:rPr lang="ru-RU"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data mining). </a:t>
            </a:r>
            <a:r>
              <a:rPr lang="ru-RU" sz="1600" dirty="0" err="1">
                <a:latin typeface="Times New Roman" panose="02020603050405020304" pitchFamily="18" charset="0"/>
                <a:cs typeface="Times New Roman" panose="02020603050405020304" pitchFamily="18" charset="0"/>
              </a:rPr>
              <a:t>Інтелектуальний</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аналіз</a:t>
            </a:r>
            <a:r>
              <a:rPr lang="ru-RU" sz="1600" dirty="0">
                <a:latin typeface="Times New Roman" panose="02020603050405020304" pitchFamily="18" charset="0"/>
                <a:cs typeface="Times New Roman" panose="02020603050405020304" pitchFamily="18" charset="0"/>
              </a:rPr>
              <a:t> тексту є </a:t>
            </a:r>
            <a:r>
              <a:rPr lang="ru-RU" sz="1600" dirty="0" err="1">
                <a:latin typeface="Times New Roman" panose="02020603050405020304" pitchFamily="18" charset="0"/>
                <a:cs typeface="Times New Roman" panose="02020603050405020304" pitchFamily="18" charset="0"/>
              </a:rPr>
              <a:t>міждисциплінарною</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областю</a:t>
            </a:r>
            <a:r>
              <a:rPr lang="ru-RU" sz="1600" dirty="0">
                <a:latin typeface="Times New Roman" panose="02020603050405020304" pitchFamily="18" charset="0"/>
                <a:cs typeface="Times New Roman" panose="02020603050405020304" pitchFamily="18" charset="0"/>
              </a:rPr>
              <a:t>, яка </a:t>
            </a:r>
            <a:r>
              <a:rPr lang="ru-RU" sz="1600" dirty="0" err="1">
                <a:latin typeface="Times New Roman" panose="02020603050405020304" pitchFamily="18" charset="0"/>
                <a:cs typeface="Times New Roman" panose="02020603050405020304" pitchFamily="18" charset="0"/>
              </a:rPr>
              <a:t>включає</a:t>
            </a:r>
            <a:r>
              <a:rPr lang="ru-RU" sz="1600" dirty="0">
                <a:latin typeface="Times New Roman" panose="02020603050405020304" pitchFamily="18" charset="0"/>
                <a:cs typeface="Times New Roman" panose="02020603050405020304" pitchFamily="18" charset="0"/>
              </a:rPr>
              <a:t>:</a:t>
            </a:r>
          </a:p>
          <a:p>
            <a:pPr marL="989013" algn="just">
              <a:lnSpc>
                <a:spcPct val="100000"/>
              </a:lnSpc>
              <a:spcBef>
                <a:spcPts val="0"/>
              </a:spcBef>
            </a:pPr>
            <a:r>
              <a:rPr lang="ru-RU" sz="2400" dirty="0" err="1">
                <a:latin typeface="Times New Roman" panose="02020603050405020304" pitchFamily="18" charset="0"/>
                <a:cs typeface="Times New Roman" panose="02020603050405020304" pitchFamily="18" charset="0"/>
              </a:rPr>
              <a:t>збір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даних</a:t>
            </a:r>
            <a:r>
              <a:rPr lang="ru-RU" sz="2400" dirty="0">
                <a:latin typeface="Times New Roman" panose="02020603050405020304" pitchFamily="18" charset="0"/>
                <a:cs typeface="Times New Roman" panose="02020603050405020304" pitchFamily="18" charset="0"/>
              </a:rPr>
              <a:t>, </a:t>
            </a:r>
          </a:p>
          <a:p>
            <a:pPr marL="989013" algn="just">
              <a:lnSpc>
                <a:spcPct val="100000"/>
              </a:lnSpc>
              <a:spcBef>
                <a:spcPts val="0"/>
              </a:spcBef>
            </a:pPr>
            <a:r>
              <a:rPr lang="ru-RU" sz="2400" dirty="0" err="1">
                <a:latin typeface="Times New Roman" panose="02020603050405020304" pitchFamily="18" charset="0"/>
                <a:cs typeface="Times New Roman" panose="02020603050405020304" pitchFamily="18" charset="0"/>
              </a:rPr>
              <a:t>обробку</a:t>
            </a:r>
            <a:r>
              <a:rPr lang="ru-RU"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web-</a:t>
            </a:r>
            <a:r>
              <a:rPr lang="ru-RU" sz="2400" dirty="0" err="1">
                <a:latin typeface="Times New Roman" panose="02020603050405020304" pitchFamily="18" charset="0"/>
                <a:cs typeface="Times New Roman" panose="02020603050405020304" pitchFamily="18" charset="0"/>
              </a:rPr>
              <a:t>даних</a:t>
            </a:r>
            <a:r>
              <a:rPr lang="ru-RU" sz="2400" dirty="0">
                <a:latin typeface="Times New Roman" panose="02020603050405020304" pitchFamily="18" charset="0"/>
                <a:cs typeface="Times New Roman" panose="02020603050405020304" pitchFamily="18" charset="0"/>
              </a:rPr>
              <a:t>, </a:t>
            </a:r>
          </a:p>
          <a:p>
            <a:pPr marL="989013" algn="just">
              <a:lnSpc>
                <a:spcPct val="100000"/>
              </a:lnSpc>
              <a:spcBef>
                <a:spcPts val="0"/>
              </a:spcBef>
            </a:pPr>
            <a:r>
              <a:rPr lang="ru-RU" sz="2400" dirty="0" err="1">
                <a:latin typeface="Times New Roman" panose="02020603050405020304" pitchFamily="18" charset="0"/>
                <a:cs typeface="Times New Roman" panose="02020603050405020304" pitchFamily="18" charset="0"/>
              </a:rPr>
              <a:t>інформаційний</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пошук</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виймання</a:t>
            </a:r>
            <a:r>
              <a:rPr lang="ru-RU" sz="2400" dirty="0">
                <a:latin typeface="Times New Roman" panose="02020603050405020304" pitchFamily="18" charset="0"/>
                <a:cs typeface="Times New Roman" panose="02020603050405020304" pitchFamily="18" charset="0"/>
              </a:rPr>
              <a:t>, </a:t>
            </a:r>
          </a:p>
          <a:p>
            <a:pPr marL="989013" algn="just">
              <a:lnSpc>
                <a:spcPct val="100000"/>
              </a:lnSpc>
              <a:spcBef>
                <a:spcPts val="0"/>
              </a:spcBef>
            </a:pPr>
            <a:r>
              <a:rPr lang="ru-RU" sz="2400" dirty="0" err="1">
                <a:latin typeface="Times New Roman" panose="02020603050405020304" pitchFamily="18" charset="0"/>
                <a:cs typeface="Times New Roman" panose="02020603050405020304" pitchFamily="18" charset="0"/>
              </a:rPr>
              <a:t>комп'ютерну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лінгвістику</a:t>
            </a:r>
            <a:r>
              <a:rPr lang="ru-RU" sz="2400" dirty="0">
                <a:latin typeface="Times New Roman" panose="02020603050405020304" pitchFamily="18" charset="0"/>
                <a:cs typeface="Times New Roman" panose="02020603050405020304" pitchFamily="18" charset="0"/>
              </a:rPr>
              <a:t>, </a:t>
            </a:r>
          </a:p>
          <a:p>
            <a:pPr marL="989013" algn="just">
              <a:lnSpc>
                <a:spcPct val="100000"/>
              </a:lnSpc>
              <a:spcBef>
                <a:spcPts val="0"/>
              </a:spcBef>
            </a:pPr>
            <a:r>
              <a:rPr lang="ru-RU" sz="2400" dirty="0" err="1">
                <a:latin typeface="Times New Roman" panose="02020603050405020304" pitchFamily="18" charset="0"/>
                <a:cs typeface="Times New Roman" panose="02020603050405020304" pitchFamily="18" charset="0"/>
              </a:rPr>
              <a:t>обробку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природної</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мови</a:t>
            </a:r>
            <a:r>
              <a:rPr lang="ru-RU" sz="2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6125075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DE7F7CF-240C-476D-811C-A56CFE3BCADC}"/>
              </a:ext>
            </a:extLst>
          </p:cNvPr>
          <p:cNvSpPr>
            <a:spLocks noGrp="1"/>
          </p:cNvSpPr>
          <p:nvPr>
            <p:ph type="title"/>
          </p:nvPr>
        </p:nvSpPr>
        <p:spPr>
          <a:xfrm>
            <a:off x="838200" y="217055"/>
            <a:ext cx="10515600" cy="678584"/>
          </a:xfrm>
        </p:spPr>
        <p:txBody>
          <a:bodyPr>
            <a:normAutofit fontScale="90000"/>
          </a:bodyPr>
          <a:lstStyle/>
          <a:p>
            <a:pPr algn="ctr"/>
            <a:r>
              <a:rPr lang="ru-RU" sz="3200" dirty="0" err="1">
                <a:latin typeface="Times New Roman" panose="02020603050405020304" pitchFamily="18" charset="0"/>
                <a:cs typeface="Times New Roman" panose="02020603050405020304" pitchFamily="18" charset="0"/>
              </a:rPr>
              <a:t>Області</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застосування</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інтелектуального</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аналізу</a:t>
            </a:r>
            <a:r>
              <a:rPr lang="ru-RU" sz="3200" dirty="0">
                <a:latin typeface="Times New Roman" panose="02020603050405020304" pitchFamily="18" charset="0"/>
                <a:cs typeface="Times New Roman" panose="02020603050405020304" pitchFamily="18" charset="0"/>
              </a:rPr>
              <a:t> тексту</a:t>
            </a:r>
            <a:r>
              <a:rPr lang="ru-RU" dirty="0"/>
              <a:t>.</a:t>
            </a:r>
            <a:endParaRPr lang="uk-UA" dirty="0"/>
          </a:p>
        </p:txBody>
      </p:sp>
      <p:sp>
        <p:nvSpPr>
          <p:cNvPr id="3" name="Місце для вмісту 2">
            <a:extLst>
              <a:ext uri="{FF2B5EF4-FFF2-40B4-BE49-F238E27FC236}">
                <a16:creationId xmlns:a16="http://schemas.microsoft.com/office/drawing/2014/main" id="{E3D4E875-0017-4023-A3D0-F94662A53823}"/>
              </a:ext>
            </a:extLst>
          </p:cNvPr>
          <p:cNvSpPr>
            <a:spLocks noGrp="1"/>
          </p:cNvSpPr>
          <p:nvPr>
            <p:ph idx="1"/>
          </p:nvPr>
        </p:nvSpPr>
        <p:spPr>
          <a:xfrm>
            <a:off x="221673" y="1006764"/>
            <a:ext cx="11702471" cy="5634181"/>
          </a:xfrm>
        </p:spPr>
        <p:txBody>
          <a:bodyPr>
            <a:noAutofit/>
          </a:bodyPr>
          <a:lstStyle/>
          <a:p>
            <a:pPr marL="0" indent="0">
              <a:lnSpc>
                <a:spcPct val="120000"/>
              </a:lnSpc>
              <a:buNone/>
            </a:pPr>
            <a:r>
              <a:rPr lang="uk-UA" sz="1800" b="1" noProof="1">
                <a:latin typeface="Times New Roman" panose="02020603050405020304" pitchFamily="18" charset="0"/>
                <a:cs typeface="Times New Roman" panose="02020603050405020304" pitchFamily="18" charset="0"/>
              </a:rPr>
              <a:t>Витяг інформації </a:t>
            </a:r>
            <a:r>
              <a:rPr lang="uk-UA" sz="1800" noProof="1">
                <a:latin typeface="Times New Roman" panose="02020603050405020304" pitchFamily="18" charset="0"/>
                <a:cs typeface="Times New Roman" panose="02020603050405020304" pitchFamily="18" charset="0"/>
              </a:rPr>
              <a:t>(Information Extraction, IE). </a:t>
            </a:r>
          </a:p>
          <a:p>
            <a:pPr marL="0" indent="457200">
              <a:lnSpc>
                <a:spcPct val="120000"/>
              </a:lnSpc>
              <a:buNone/>
            </a:pPr>
            <a:r>
              <a:rPr lang="uk-UA" sz="1800" noProof="1">
                <a:latin typeface="Times New Roman" panose="02020603050405020304" pitchFamily="18" charset="0"/>
                <a:cs typeface="Times New Roman" panose="02020603050405020304" pitchFamily="18" charset="0"/>
              </a:rPr>
              <a:t>Це процес автоматичного вилучення структурованої інформації з неструктурованих і/або частково структурованих текстових документів. Система IE включає в себе ідентифікацію сутностей, таких як імена людей, компаній і місць розташування, ознак і відносин між сутностями. Це виконується завдяки розпізнаванню образів. IE – процес пошуку зумовлених послідовностей тексту в документах. Так як IE розглядає проблему перетворення набору текстових документів у більш структуровану базу даних, то база даних, побудована модулем вилучення інформації, може бути надана модулю вилучення знань для подальшого аналізу і обробки.</a:t>
            </a:r>
          </a:p>
          <a:p>
            <a:pPr marL="0" indent="0">
              <a:lnSpc>
                <a:spcPct val="120000"/>
              </a:lnSpc>
              <a:buNone/>
            </a:pPr>
            <a:r>
              <a:rPr lang="uk-UA" sz="1800" b="1" noProof="1">
                <a:latin typeface="Times New Roman" panose="02020603050405020304" pitchFamily="18" charset="0"/>
                <a:cs typeface="Times New Roman" panose="02020603050405020304" pitchFamily="18" charset="0"/>
              </a:rPr>
              <a:t> Інформаційний пошук </a:t>
            </a:r>
            <a:r>
              <a:rPr lang="uk-UA" sz="1800" noProof="1">
                <a:latin typeface="Times New Roman" panose="02020603050405020304" pitchFamily="18" charset="0"/>
                <a:cs typeface="Times New Roman" panose="02020603050405020304" pitchFamily="18" charset="0"/>
              </a:rPr>
              <a:t>(Information Retrieval, IR). </a:t>
            </a:r>
          </a:p>
          <a:p>
            <a:pPr marL="0" indent="457200">
              <a:lnSpc>
                <a:spcPct val="120000"/>
              </a:lnSpc>
              <a:buNone/>
            </a:pPr>
            <a:r>
              <a:rPr lang="uk-UA" sz="1800" noProof="1">
                <a:latin typeface="Times New Roman" panose="02020603050405020304" pitchFamily="18" charset="0"/>
                <a:cs typeface="Times New Roman" panose="02020603050405020304" pitchFamily="18" charset="0"/>
              </a:rPr>
              <a:t>Являє собою методи, використовувані для представлення, зберігання і доступу до одиниць інформації, де дані представлені, в основному, у форматі текстових документів, новинних стрічок і книг, і які можуть бути отримані з бази даних за запитом користувача. Інформаційний пошук розглядається як розширення пошуку по документах, де документи обробляються для збереження або вилучення певної інформації, запитаної користувачем. Система IR дозволяє нам звужувати набір документів, які стосуються певної проблеми. Найбільш відомими системами інформаційного пошуку є пошукові системи Google. Системи IR можуть значно прискорити аналіз, скорочуючи кількість оброблюваних документів.</a:t>
            </a:r>
          </a:p>
        </p:txBody>
      </p:sp>
    </p:spTree>
    <p:extLst>
      <p:ext uri="{BB962C8B-B14F-4D97-AF65-F5344CB8AC3E}">
        <p14:creationId xmlns:p14="http://schemas.microsoft.com/office/powerpoint/2010/main" val="38532937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42162E12-FAF9-4C76-BF07-55BB56130046}"/>
              </a:ext>
            </a:extLst>
          </p:cNvPr>
          <p:cNvSpPr>
            <a:spLocks noGrp="1"/>
          </p:cNvSpPr>
          <p:nvPr>
            <p:ph idx="1"/>
          </p:nvPr>
        </p:nvSpPr>
        <p:spPr>
          <a:xfrm>
            <a:off x="193965" y="258618"/>
            <a:ext cx="11841018" cy="6169891"/>
          </a:xfrm>
        </p:spPr>
        <p:txBody>
          <a:bodyPr>
            <a:noAutofit/>
          </a:bodyPr>
          <a:lstStyle/>
          <a:p>
            <a:pPr marL="0" indent="0">
              <a:lnSpc>
                <a:spcPct val="120000"/>
              </a:lnSpc>
              <a:buNone/>
            </a:pPr>
            <a:r>
              <a:rPr lang="uk-UA" sz="2000" noProof="1">
                <a:latin typeface="Times New Roman" panose="02020603050405020304" pitchFamily="18" charset="0"/>
                <a:cs typeface="Times New Roman" panose="02020603050405020304" pitchFamily="18" charset="0"/>
              </a:rPr>
              <a:t>3</a:t>
            </a:r>
            <a:r>
              <a:rPr lang="uk-UA" sz="1900" noProof="1">
                <a:latin typeface="Times New Roman" panose="02020603050405020304" pitchFamily="18" charset="0"/>
                <a:cs typeface="Times New Roman" panose="02020603050405020304" pitchFamily="18" charset="0"/>
              </a:rPr>
              <a:t>. </a:t>
            </a:r>
            <a:r>
              <a:rPr lang="uk-UA" sz="1900" b="1" noProof="1">
                <a:latin typeface="Times New Roman" panose="02020603050405020304" pitchFamily="18" charset="0"/>
                <a:cs typeface="Times New Roman" panose="02020603050405020304" pitchFamily="18" charset="0"/>
              </a:rPr>
              <a:t>Обробка природної мови </a:t>
            </a:r>
            <a:r>
              <a:rPr lang="uk-UA" sz="1900" noProof="1">
                <a:latin typeface="Times New Roman" panose="02020603050405020304" pitchFamily="18" charset="0"/>
                <a:cs typeface="Times New Roman" panose="02020603050405020304" pitchFamily="18" charset="0"/>
              </a:rPr>
              <a:t>(Natural Language Processing, NLP). </a:t>
            </a:r>
          </a:p>
          <a:p>
            <a:pPr marL="0" indent="457200" algn="just">
              <a:lnSpc>
                <a:spcPct val="100000"/>
              </a:lnSpc>
              <a:buNone/>
            </a:pPr>
            <a:r>
              <a:rPr lang="uk-UA" sz="1900" noProof="1">
                <a:latin typeface="Times New Roman" panose="02020603050405020304" pitchFamily="18" charset="0"/>
                <a:cs typeface="Times New Roman" panose="02020603050405020304" pitchFamily="18" charset="0"/>
              </a:rPr>
              <a:t>Обробка природної мови є найактивнішою проблемою в області штучного інтелекту. NLP – дослідження природної мови таким чином, щоб комп'ютери могли зрозуміти природні мови, подібні до тих, які використовує людство. Обробка природної мови використовується разом з генерацією (Natural Language Generation, NLG) і розпізнаванням природної мови (Natural Language Understanding, NLU). NLG використовується, щоб пересвідчитися, що вироблений текст граматично правильний і швидкий. Більшість систем NLG включає синтаксичний аналізатор, щоб переконатися, що текстовий планувальник підпорядковується таким граматичним правилам, як узгодженість дієслів, щоб вирішити, як будувати речення, параграф і інші частини. Найпоширенішим прикладом використання NLG є машинний переклад. NLU складається, як мінімум, з однієї з таких компонент: токенайзер, лексичний аналізатор, синтаксичний і семантичний аналізатор. </a:t>
            </a:r>
          </a:p>
          <a:p>
            <a:pPr marL="0" indent="0">
              <a:lnSpc>
                <a:spcPct val="120000"/>
              </a:lnSpc>
              <a:buNone/>
            </a:pPr>
            <a:r>
              <a:rPr lang="uk-UA" sz="1900" noProof="1">
                <a:latin typeface="Times New Roman" panose="02020603050405020304" pitchFamily="18" charset="0"/>
                <a:cs typeface="Times New Roman" panose="02020603050405020304" pitchFamily="18" charset="0"/>
              </a:rPr>
              <a:t>4. </a:t>
            </a:r>
            <a:r>
              <a:rPr lang="uk-UA" sz="1900" b="1" noProof="1">
                <a:latin typeface="Times New Roman" panose="02020603050405020304" pitchFamily="18" charset="0"/>
                <a:cs typeface="Times New Roman" panose="02020603050405020304" pitchFamily="18" charset="0"/>
              </a:rPr>
              <a:t>Інтелектуальний аналіз даних. </a:t>
            </a:r>
          </a:p>
          <a:p>
            <a:pPr marL="0" indent="457200" algn="just">
              <a:lnSpc>
                <a:spcPct val="100000"/>
              </a:lnSpc>
              <a:buNone/>
            </a:pPr>
            <a:r>
              <a:rPr lang="uk-UA" sz="1900" noProof="1">
                <a:latin typeface="Times New Roman" panose="02020603050405020304" pitchFamily="18" charset="0"/>
                <a:cs typeface="Times New Roman" panose="02020603050405020304" pitchFamily="18" charset="0"/>
              </a:rPr>
              <a:t>Застосовується при знаходженні релевантної інформації або виявленні знання у великих обсягах даних. Інтелектуальний аналіз даних намагається виявити статистичні правила і зразки від даних автоматично. Інструменти інтелектуального аналізу даних можуть передбачити поведінку і майбутні тенденції, що дозволяє приймати позитивні рішення на основі отриманих знань. Загальна мета процесу аналізу даних полягає в отриманні інформації з набору даних і її перетворення для подальшого аналізу.</a:t>
            </a:r>
          </a:p>
        </p:txBody>
      </p:sp>
    </p:spTree>
    <p:extLst>
      <p:ext uri="{BB962C8B-B14F-4D97-AF65-F5344CB8AC3E}">
        <p14:creationId xmlns:p14="http://schemas.microsoft.com/office/powerpoint/2010/main" val="9959545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2012843-9EB8-4EA6-971D-465C956DD3BF}"/>
              </a:ext>
            </a:extLst>
          </p:cNvPr>
          <p:cNvSpPr>
            <a:spLocks noGrp="1"/>
          </p:cNvSpPr>
          <p:nvPr>
            <p:ph type="title"/>
          </p:nvPr>
        </p:nvSpPr>
        <p:spPr/>
        <p:txBody>
          <a:bodyPr/>
          <a:lstStyle/>
          <a:p>
            <a:pPr algn="ctr"/>
            <a:r>
              <a:rPr lang="ru-RU" dirty="0" err="1">
                <a:latin typeface="Times New Roman" panose="02020603050405020304" pitchFamily="18" charset="0"/>
                <a:cs typeface="Times New Roman" panose="02020603050405020304" pitchFamily="18" charset="0"/>
              </a:rPr>
              <a:t>Використані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джерела</a:t>
            </a:r>
            <a:endParaRPr lang="ru-RU" dirty="0">
              <a:latin typeface="Times New Roman" panose="02020603050405020304" pitchFamily="18"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9E46086B-3286-4C27-A932-A50A6029A299}"/>
              </a:ext>
            </a:extLst>
          </p:cNvPr>
          <p:cNvSpPr>
            <a:spLocks noGrp="1"/>
          </p:cNvSpPr>
          <p:nvPr>
            <p:ph idx="1"/>
          </p:nvPr>
        </p:nvSpPr>
        <p:spPr/>
        <p:txBody>
          <a:bodyPr>
            <a:normAutofit/>
          </a:bodyPr>
          <a:lstStyle/>
          <a:p>
            <a:r>
              <a:rPr lang="en-US" dirty="0">
                <a:hlinkClick r:id="rId2"/>
              </a:rPr>
              <a:t>http://dspace.nbuv.gov.ua/bitstream/handle/123456789/150922/06-Rogushina.pdf?sequence=1</a:t>
            </a:r>
            <a:r>
              <a:rPr lang="uk-UA" dirty="0"/>
              <a:t> - Засоби та методи аналізу неструктурованих даних</a:t>
            </a:r>
          </a:p>
          <a:p>
            <a:r>
              <a:rPr lang="en-US" dirty="0">
                <a:hlinkClick r:id="rId3"/>
              </a:rPr>
              <a:t>https://core.ac.uk/download/pdf/149247424.pdf</a:t>
            </a:r>
            <a:r>
              <a:rPr lang="uk-UA" dirty="0"/>
              <a:t> - контент аналіз</a:t>
            </a:r>
          </a:p>
          <a:p>
            <a:r>
              <a:rPr lang="en-US" dirty="0">
                <a:solidFill>
                  <a:srgbClr val="0563C1"/>
                </a:solidFill>
                <a:hlinkClick r:id="rId4">
                  <a:extLst>
                    <a:ext uri="{A12FA001-AC4F-418D-AE19-62706E023703}">
                      <ahyp:hlinkClr xmlns:ahyp="http://schemas.microsoft.com/office/drawing/2018/hyperlinkcolor" val="tx"/>
                    </a:ext>
                  </a:extLst>
                </a:hlinkClick>
              </a:rPr>
              <a:t>https://actualproblems.dp.ua › article › </a:t>
            </a:r>
            <a:r>
              <a:rPr lang="uk-UA" dirty="0">
                <a:solidFill>
                  <a:srgbClr val="0563C1"/>
                </a:solidFill>
                <a:hlinkClick r:id="rId4">
                  <a:extLst>
                    <a:ext uri="{A12FA001-AC4F-418D-AE19-62706E023703}">
                      <ahyp:hlinkClr xmlns:ahyp="http://schemas.microsoft.com/office/drawing/2018/hyperlinkcolor" val="tx"/>
                    </a:ext>
                  </a:extLst>
                </a:hlinkClick>
              </a:rPr>
              <a:t> </a:t>
            </a:r>
            <a:r>
              <a:rPr lang="uk-UA" u="sng" dirty="0">
                <a:hlinkClick r:id="rId4">
                  <a:extLst>
                    <a:ext uri="{A12FA001-AC4F-418D-AE19-62706E023703}">
                      <ahyp:hlinkClr xmlns:ahyp="http://schemas.microsoft.com/office/drawing/2018/hyperlinkcolor" val="tx"/>
                    </a:ext>
                  </a:extLst>
                </a:hlinkClick>
              </a:rPr>
              <a:t>інтелектуальний аналіз тексту</a:t>
            </a:r>
          </a:p>
          <a:p>
            <a:r>
              <a:rPr lang="en-US" dirty="0">
                <a:effectLst/>
                <a:hlinkClick r:id="rId5"/>
              </a:rPr>
              <a:t>https://uk.wikipedia.org/wiki</a:t>
            </a:r>
            <a:r>
              <a:rPr lang="uk-UA" dirty="0"/>
              <a:t> інтелектуальний аналіз  тексту</a:t>
            </a:r>
            <a:endParaRPr lang="ru-RU" dirty="0"/>
          </a:p>
        </p:txBody>
      </p:sp>
    </p:spTree>
    <p:extLst>
      <p:ext uri="{BB962C8B-B14F-4D97-AF65-F5344CB8AC3E}">
        <p14:creationId xmlns:p14="http://schemas.microsoft.com/office/powerpoint/2010/main" val="3431887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3E422EE-1438-4DD1-AB3B-952A28B9ADF9}"/>
              </a:ext>
            </a:extLst>
          </p:cNvPr>
          <p:cNvSpPr>
            <a:spLocks noGrp="1"/>
          </p:cNvSpPr>
          <p:nvPr>
            <p:ph type="title"/>
          </p:nvPr>
        </p:nvSpPr>
        <p:spPr/>
        <p:txBody>
          <a:bodyPr/>
          <a:lstStyle/>
          <a:p>
            <a:pPr algn="ctr"/>
            <a:r>
              <a:rPr lang="uk-UA" dirty="0">
                <a:latin typeface="Times New Roman" panose="02020603050405020304" pitchFamily="18" charset="0"/>
                <a:cs typeface="Times New Roman" panose="02020603050405020304" pitchFamily="18" charset="0"/>
              </a:rPr>
              <a:t>Аналіз тексту</a:t>
            </a:r>
            <a:endParaRPr lang="ru-RU" dirty="0">
              <a:latin typeface="Times New Roman" panose="02020603050405020304" pitchFamily="18" charset="0"/>
              <a:cs typeface="Times New Roman" panose="02020603050405020304" pitchFamily="18" charset="0"/>
            </a:endParaRPr>
          </a:p>
        </p:txBody>
      </p:sp>
      <p:sp>
        <p:nvSpPr>
          <p:cNvPr id="4" name="Прямокутник 3">
            <a:extLst>
              <a:ext uri="{FF2B5EF4-FFF2-40B4-BE49-F238E27FC236}">
                <a16:creationId xmlns:a16="http://schemas.microsoft.com/office/drawing/2014/main" id="{D9EB7732-5109-4B32-BF4C-016573051725}"/>
              </a:ext>
            </a:extLst>
          </p:cNvPr>
          <p:cNvSpPr/>
          <p:nvPr/>
        </p:nvSpPr>
        <p:spPr>
          <a:xfrm>
            <a:off x="1422399" y="1888834"/>
            <a:ext cx="3676073" cy="1644073"/>
          </a:xfrm>
          <a:prstGeom prst="rect">
            <a:avLst/>
          </a:prstGeom>
          <a:solidFill>
            <a:schemeClr val="bg1">
              <a:lumMod val="95000"/>
            </a:schemeClr>
          </a:solidFill>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3600" dirty="0" err="1">
                <a:solidFill>
                  <a:schemeClr val="tx1"/>
                </a:solidFill>
              </a:rPr>
              <a:t>Неструкторовані</a:t>
            </a:r>
            <a:r>
              <a:rPr lang="uk-UA" sz="3600" dirty="0">
                <a:solidFill>
                  <a:schemeClr val="tx1"/>
                </a:solidFill>
              </a:rPr>
              <a:t> текстові дані</a:t>
            </a:r>
            <a:endParaRPr lang="ru-RU" sz="3600" dirty="0">
              <a:solidFill>
                <a:schemeClr val="tx1"/>
              </a:solidFill>
            </a:endParaRPr>
          </a:p>
        </p:txBody>
      </p:sp>
      <p:sp>
        <p:nvSpPr>
          <p:cNvPr id="6" name="Прямокутник 5">
            <a:extLst>
              <a:ext uri="{FF2B5EF4-FFF2-40B4-BE49-F238E27FC236}">
                <a16:creationId xmlns:a16="http://schemas.microsoft.com/office/drawing/2014/main" id="{232B2CDD-3198-4C8B-B730-224FF4E80C24}"/>
              </a:ext>
            </a:extLst>
          </p:cNvPr>
          <p:cNvSpPr/>
          <p:nvPr/>
        </p:nvSpPr>
        <p:spPr>
          <a:xfrm>
            <a:off x="6423891" y="4382655"/>
            <a:ext cx="3676073" cy="1644073"/>
          </a:xfrm>
          <a:prstGeom prst="rect">
            <a:avLst/>
          </a:prstGeom>
          <a:solidFill>
            <a:schemeClr val="bg1">
              <a:lumMod val="95000"/>
            </a:schemeClr>
          </a:solidFill>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3600" dirty="0">
                <a:solidFill>
                  <a:schemeClr val="tx1"/>
                </a:solidFill>
              </a:rPr>
              <a:t>Контент аналіз</a:t>
            </a:r>
            <a:endParaRPr lang="ru-RU" sz="3600" dirty="0">
              <a:solidFill>
                <a:schemeClr val="tx1"/>
              </a:solidFill>
            </a:endParaRPr>
          </a:p>
        </p:txBody>
      </p:sp>
      <p:sp>
        <p:nvSpPr>
          <p:cNvPr id="9" name="Прямокутник 8">
            <a:extLst>
              <a:ext uri="{FF2B5EF4-FFF2-40B4-BE49-F238E27FC236}">
                <a16:creationId xmlns:a16="http://schemas.microsoft.com/office/drawing/2014/main" id="{A693727C-2241-4CD1-A784-D264ACBD9F08}"/>
              </a:ext>
            </a:extLst>
          </p:cNvPr>
          <p:cNvSpPr/>
          <p:nvPr/>
        </p:nvSpPr>
        <p:spPr>
          <a:xfrm>
            <a:off x="6493164" y="1888834"/>
            <a:ext cx="3676073" cy="1838037"/>
          </a:xfrm>
          <a:prstGeom prst="rect">
            <a:avLst/>
          </a:prstGeom>
          <a:solidFill>
            <a:schemeClr val="bg1">
              <a:lumMod val="95000"/>
            </a:schemeClr>
          </a:solidFill>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3200" dirty="0">
                <a:solidFill>
                  <a:schemeClr val="tx1"/>
                </a:solidFill>
              </a:rPr>
              <a:t>Інтелектуальний аналіз</a:t>
            </a:r>
            <a:r>
              <a:rPr lang="uk-UA" sz="2400" dirty="0">
                <a:solidFill>
                  <a:schemeClr val="tx1"/>
                </a:solidFill>
              </a:rPr>
              <a:t>:</a:t>
            </a:r>
          </a:p>
          <a:p>
            <a:pPr marL="342900" indent="-342900" algn="ctr">
              <a:buFont typeface="Arial" panose="020B0604020202020204" pitchFamily="34" charset="0"/>
              <a:buChar char="•"/>
            </a:pPr>
            <a:r>
              <a:rPr lang="uk-UA" sz="2400" dirty="0">
                <a:solidFill>
                  <a:schemeClr val="tx1"/>
                </a:solidFill>
              </a:rPr>
              <a:t> фільтрація тексту,</a:t>
            </a:r>
          </a:p>
          <a:p>
            <a:pPr marL="342900" indent="-342900" algn="ctr">
              <a:buFont typeface="Arial" panose="020B0604020202020204" pitchFamily="34" charset="0"/>
              <a:buChar char="•"/>
            </a:pPr>
            <a:r>
              <a:rPr lang="uk-UA" sz="2400" dirty="0">
                <a:solidFill>
                  <a:schemeClr val="tx1"/>
                </a:solidFill>
              </a:rPr>
              <a:t>вилучення знань.</a:t>
            </a:r>
            <a:endParaRPr lang="ru-RU" sz="2400" dirty="0">
              <a:solidFill>
                <a:schemeClr val="tx1"/>
              </a:solidFill>
            </a:endParaRPr>
          </a:p>
        </p:txBody>
      </p:sp>
      <p:sp>
        <p:nvSpPr>
          <p:cNvPr id="10" name="Прямокутник 9">
            <a:extLst>
              <a:ext uri="{FF2B5EF4-FFF2-40B4-BE49-F238E27FC236}">
                <a16:creationId xmlns:a16="http://schemas.microsoft.com/office/drawing/2014/main" id="{5DF25C39-CE5A-41C3-BDD5-A8FBACFAF80A}"/>
              </a:ext>
            </a:extLst>
          </p:cNvPr>
          <p:cNvSpPr/>
          <p:nvPr/>
        </p:nvSpPr>
        <p:spPr>
          <a:xfrm>
            <a:off x="1533236" y="4461163"/>
            <a:ext cx="3676073" cy="1644073"/>
          </a:xfrm>
          <a:prstGeom prst="rect">
            <a:avLst/>
          </a:prstGeom>
          <a:solidFill>
            <a:schemeClr val="bg1">
              <a:lumMod val="95000"/>
            </a:schemeClr>
          </a:solidFill>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dirty="0">
                <a:solidFill>
                  <a:schemeClr val="tx1"/>
                </a:solidFill>
                <a:latin typeface="Times New Roman" panose="02020603050405020304" pitchFamily="18" charset="0"/>
                <a:cs typeface="Times New Roman" panose="02020603050405020304" pitchFamily="18" charset="0"/>
              </a:rPr>
              <a:t>TEXT MINING</a:t>
            </a:r>
            <a:endParaRPr lang="ru-RU" sz="3200" dirty="0">
              <a:solidFill>
                <a:schemeClr val="tx1"/>
              </a:solidFill>
            </a:endParaRPr>
          </a:p>
        </p:txBody>
      </p:sp>
    </p:spTree>
    <p:extLst>
      <p:ext uri="{BB962C8B-B14F-4D97-AF65-F5344CB8AC3E}">
        <p14:creationId xmlns:p14="http://schemas.microsoft.com/office/powerpoint/2010/main" val="2874107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Рисунок 6">
            <a:extLst>
              <a:ext uri="{FF2B5EF4-FFF2-40B4-BE49-F238E27FC236}">
                <a16:creationId xmlns:a16="http://schemas.microsoft.com/office/drawing/2014/main" id="{66461257-0ADA-4281-8B26-EEECDEA56461}"/>
              </a:ext>
            </a:extLst>
          </p:cNvPr>
          <p:cNvPicPr>
            <a:picLocks noChangeAspect="1"/>
          </p:cNvPicPr>
          <p:nvPr/>
        </p:nvPicPr>
        <p:blipFill>
          <a:blip r:embed="rId2"/>
          <a:stretch>
            <a:fillRect/>
          </a:stretch>
        </p:blipFill>
        <p:spPr>
          <a:xfrm>
            <a:off x="2704089" y="3103413"/>
            <a:ext cx="7520565" cy="3694548"/>
          </a:xfrm>
          <a:prstGeom prst="rect">
            <a:avLst/>
          </a:prstGeom>
        </p:spPr>
      </p:pic>
      <p:sp>
        <p:nvSpPr>
          <p:cNvPr id="2" name="Заголовок 1">
            <a:extLst>
              <a:ext uri="{FF2B5EF4-FFF2-40B4-BE49-F238E27FC236}">
                <a16:creationId xmlns:a16="http://schemas.microsoft.com/office/drawing/2014/main" id="{221DC7D0-3E51-4246-8063-60B7DBCE4AEF}"/>
              </a:ext>
            </a:extLst>
          </p:cNvPr>
          <p:cNvSpPr>
            <a:spLocks noGrp="1"/>
          </p:cNvSpPr>
          <p:nvPr>
            <p:ph type="title"/>
          </p:nvPr>
        </p:nvSpPr>
        <p:spPr>
          <a:xfrm>
            <a:off x="838200" y="365126"/>
            <a:ext cx="10515600" cy="466148"/>
          </a:xfrm>
        </p:spPr>
        <p:txBody>
          <a:bodyPr>
            <a:normAutofit fontScale="90000"/>
          </a:bodyPr>
          <a:lstStyle/>
          <a:p>
            <a:pPr algn="ctr"/>
            <a:r>
              <a:rPr lang="uk-UA" dirty="0" err="1">
                <a:latin typeface="Times New Roman" panose="02020603050405020304" pitchFamily="18" charset="0"/>
                <a:cs typeface="Times New Roman" panose="02020603050405020304" pitchFamily="18" charset="0"/>
              </a:rPr>
              <a:t>Неструкторовані</a:t>
            </a:r>
            <a:r>
              <a:rPr lang="uk-UA" dirty="0">
                <a:latin typeface="Times New Roman" panose="02020603050405020304" pitchFamily="18" charset="0"/>
                <a:cs typeface="Times New Roman" panose="02020603050405020304" pitchFamily="18" charset="0"/>
              </a:rPr>
              <a:t> дані (</a:t>
            </a:r>
            <a:r>
              <a:rPr lang="ru-RU" sz="3100" b="1" dirty="0">
                <a:latin typeface="Times New Roman" panose="02020603050405020304" pitchFamily="18" charset="0"/>
                <a:cs typeface="Times New Roman" panose="02020603050405020304" pitchFamily="18" charset="0"/>
              </a:rPr>
              <a:t>НСД</a:t>
            </a:r>
            <a:r>
              <a:rPr lang="ru-RU" b="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ED7D13CE-B94E-4F1C-8099-5183D530120B}"/>
              </a:ext>
            </a:extLst>
          </p:cNvPr>
          <p:cNvSpPr>
            <a:spLocks noGrp="1"/>
          </p:cNvSpPr>
          <p:nvPr>
            <p:ph idx="1"/>
          </p:nvPr>
        </p:nvSpPr>
        <p:spPr>
          <a:xfrm>
            <a:off x="838200" y="997526"/>
            <a:ext cx="10515600" cy="5634183"/>
          </a:xfrm>
        </p:spPr>
        <p:txBody>
          <a:bodyPr>
            <a:normAutofit/>
          </a:bodyPr>
          <a:lstStyle/>
          <a:p>
            <a:pPr marL="0" indent="457200">
              <a:lnSpc>
                <a:spcPct val="100000"/>
              </a:lnSpc>
              <a:spcBef>
                <a:spcPts val="0"/>
              </a:spcBef>
              <a:buNone/>
            </a:pPr>
            <a:r>
              <a:rPr lang="ru-RU" sz="2000" dirty="0" err="1">
                <a:latin typeface="Times New Roman" panose="02020603050405020304" pitchFamily="18" charset="0"/>
                <a:cs typeface="Times New Roman" panose="02020603050405020304" pitchFamily="18" charset="0"/>
              </a:rPr>
              <a:t>Обробка</a:t>
            </a:r>
            <a:r>
              <a:rPr lang="ru-RU" sz="2000" dirty="0">
                <a:latin typeface="Times New Roman" panose="02020603050405020304" pitchFamily="18" charset="0"/>
                <a:cs typeface="Times New Roman" panose="02020603050405020304" pitchFamily="18" charset="0"/>
              </a:rPr>
              <a:t> великих </a:t>
            </a:r>
            <a:r>
              <a:rPr lang="ru-RU" sz="2000" dirty="0" err="1">
                <a:latin typeface="Times New Roman" panose="02020603050405020304" pitchFamily="18" charset="0"/>
                <a:cs typeface="Times New Roman" panose="02020603050405020304" pitchFamily="18" charset="0"/>
              </a:rPr>
              <a:t>обсягів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інформаційних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ресурсів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різного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походження</a:t>
            </a:r>
            <a:r>
              <a:rPr lang="ru-RU" sz="2000" dirty="0">
                <a:latin typeface="Times New Roman" panose="02020603050405020304" pitchFamily="18" charset="0"/>
                <a:cs typeface="Times New Roman" panose="02020603050405020304" pitchFamily="18" charset="0"/>
              </a:rPr>
              <a:t> та з наперед не </a:t>
            </a:r>
            <a:r>
              <a:rPr lang="ru-RU" sz="2000" dirty="0" err="1">
                <a:latin typeface="Times New Roman" panose="02020603050405020304" pitchFamily="18" charset="0"/>
                <a:cs typeface="Times New Roman" panose="02020603050405020304" pitchFamily="18" charset="0"/>
              </a:rPr>
              <a:t>відомими</a:t>
            </a:r>
            <a:r>
              <a:rPr lang="ru-RU" sz="2000" dirty="0">
                <a:latin typeface="Times New Roman" panose="02020603050405020304" pitchFamily="18" charset="0"/>
                <a:cs typeface="Times New Roman" panose="02020603050405020304" pitchFamily="18" charset="0"/>
              </a:rPr>
              <a:t> моделями </a:t>
            </a:r>
            <a:r>
              <a:rPr lang="ru-RU" sz="2000" dirty="0" err="1">
                <a:latin typeface="Times New Roman" panose="02020603050405020304" pitchFamily="18" charset="0"/>
                <a:cs typeface="Times New Roman" panose="02020603050405020304" pitchFamily="18" charset="0"/>
              </a:rPr>
              <a:t>даних</a:t>
            </a:r>
            <a:r>
              <a:rPr lang="ru-RU" sz="2000" dirty="0">
                <a:latin typeface="Times New Roman" panose="02020603050405020304" pitchFamily="18" charset="0"/>
                <a:cs typeface="Times New Roman" panose="02020603050405020304" pitchFamily="18" charset="0"/>
              </a:rPr>
              <a:t> (в такому </a:t>
            </a:r>
            <a:r>
              <a:rPr lang="ru-RU" sz="2000" dirty="0" err="1">
                <a:latin typeface="Times New Roman" panose="02020603050405020304" pitchFamily="18" charset="0"/>
                <a:cs typeface="Times New Roman" panose="02020603050405020304" pitchFamily="18" charset="0"/>
              </a:rPr>
              <a:t>випадку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говорять</a:t>
            </a:r>
            <a:r>
              <a:rPr lang="ru-RU" sz="2000" dirty="0">
                <a:latin typeface="Times New Roman" panose="02020603050405020304" pitchFamily="18" charset="0"/>
                <a:cs typeface="Times New Roman" panose="02020603050405020304" pitchFamily="18" charset="0"/>
              </a:rPr>
              <a:t> про </a:t>
            </a:r>
            <a:r>
              <a:rPr lang="ru-RU" sz="2000" dirty="0" err="1">
                <a:latin typeface="Times New Roman" panose="02020603050405020304" pitchFamily="18" charset="0"/>
                <a:cs typeface="Times New Roman" panose="02020603050405020304" pitchFamily="18" charset="0"/>
              </a:rPr>
              <a:t>неструктуровані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дані</a:t>
            </a:r>
            <a:r>
              <a:rPr lang="ru-RU" sz="2000" dirty="0">
                <a:latin typeface="Times New Roman" panose="02020603050405020304" pitchFamily="18" charset="0"/>
                <a:cs typeface="Times New Roman" panose="02020603050405020304" pitchFamily="18" charset="0"/>
              </a:rPr>
              <a:t>), для </a:t>
            </a:r>
            <a:r>
              <a:rPr lang="ru-RU" sz="2000" dirty="0" err="1">
                <a:latin typeface="Times New Roman" panose="02020603050405020304" pitchFamily="18" charset="0"/>
                <a:cs typeface="Times New Roman" panose="02020603050405020304" pitchFamily="18" charset="0"/>
              </a:rPr>
              <a:t>яких</a:t>
            </a:r>
            <a:r>
              <a:rPr lang="ru-RU" sz="2000" dirty="0">
                <a:latin typeface="Times New Roman" panose="02020603050405020304" pitchFamily="18" charset="0"/>
                <a:cs typeface="Times New Roman" panose="02020603050405020304" pitchFamily="18" charset="0"/>
              </a:rPr>
              <a:t> не </a:t>
            </a:r>
            <a:r>
              <a:rPr lang="ru-RU" sz="2000" dirty="0" err="1">
                <a:latin typeface="Times New Roman" panose="02020603050405020304" pitchFamily="18" charset="0"/>
                <a:cs typeface="Times New Roman" panose="02020603050405020304" pitchFamily="18" charset="0"/>
              </a:rPr>
              <a:t>придатні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традиційні</a:t>
            </a:r>
            <a:r>
              <a:rPr lang="ru-RU" sz="2000" dirty="0">
                <a:latin typeface="Times New Roman" panose="02020603050405020304" pitchFamily="18" charset="0"/>
                <a:cs typeface="Times New Roman" panose="02020603050405020304" pitchFamily="18" charset="0"/>
              </a:rPr>
              <a:t> СКБД, </a:t>
            </a:r>
            <a:r>
              <a:rPr lang="ru-RU" sz="2000" dirty="0" err="1">
                <a:latin typeface="Times New Roman" panose="02020603050405020304" pitchFamily="18" charset="0"/>
                <a:cs typeface="Times New Roman" panose="02020603050405020304" pitchFamily="18" charset="0"/>
              </a:rPr>
              <a:t>потребує</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спеціалізованих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засобів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їх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представлення</a:t>
            </a:r>
            <a:r>
              <a:rPr lang="ru-RU" sz="2000" dirty="0">
                <a:latin typeface="Times New Roman" panose="02020603050405020304" pitchFamily="18" charset="0"/>
                <a:cs typeface="Times New Roman" panose="02020603050405020304" pitchFamily="18" charset="0"/>
              </a:rPr>
              <a:t> та </a:t>
            </a:r>
            <a:r>
              <a:rPr lang="ru-RU" sz="2000" dirty="0" err="1">
                <a:latin typeface="Times New Roman" panose="02020603050405020304" pitchFamily="18" charset="0"/>
                <a:cs typeface="Times New Roman" panose="02020603050405020304" pitchFamily="18" charset="0"/>
              </a:rPr>
              <a:t>аналізу</a:t>
            </a:r>
            <a:r>
              <a:rPr lang="ru-RU" sz="2000" dirty="0">
                <a:latin typeface="Times New Roman" panose="02020603050405020304" pitchFamily="18" charset="0"/>
                <a:cs typeface="Times New Roman" panose="02020603050405020304" pitchFamily="18" charset="0"/>
              </a:rPr>
              <a:t>. </a:t>
            </a:r>
          </a:p>
          <a:p>
            <a:pPr marL="0" indent="457200">
              <a:lnSpc>
                <a:spcPct val="100000"/>
              </a:lnSpc>
              <a:spcBef>
                <a:spcPts val="0"/>
              </a:spcBef>
              <a:buNone/>
            </a:pPr>
            <a:r>
              <a:rPr lang="ru-RU" sz="2000" dirty="0" err="1">
                <a:latin typeface="Times New Roman" panose="02020603050405020304" pitchFamily="18" charset="0"/>
                <a:cs typeface="Times New Roman" panose="02020603050405020304" pitchFamily="18" charset="0"/>
              </a:rPr>
              <a:t>Вперше</a:t>
            </a:r>
            <a:r>
              <a:rPr lang="ru-RU" sz="2000" dirty="0">
                <a:latin typeface="Times New Roman" panose="02020603050405020304" pitchFamily="18" charset="0"/>
                <a:cs typeface="Times New Roman" panose="02020603050405020304" pitchFamily="18" charset="0"/>
              </a:rPr>
              <a:t>, у 1998 </a:t>
            </a:r>
            <a:r>
              <a:rPr lang="ru-RU" sz="2000" dirty="0" err="1">
                <a:latin typeface="Times New Roman" panose="02020603050405020304" pitchFamily="18" charset="0"/>
                <a:cs typeface="Times New Roman" panose="02020603050405020304" pitchFamily="18" charset="0"/>
              </a:rPr>
              <a:t>році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аналітики</a:t>
            </a:r>
            <a:r>
              <a:rPr lang="ru-RU" sz="2000" dirty="0">
                <a:latin typeface="Times New Roman" panose="02020603050405020304" pitchFamily="18" charset="0"/>
                <a:cs typeface="Times New Roman" panose="02020603050405020304" pitchFamily="18" charset="0"/>
              </a:rPr>
              <a:t> з </a:t>
            </a:r>
            <a:r>
              <a:rPr lang="en-US" sz="2000" dirty="0">
                <a:latin typeface="Times New Roman" panose="02020603050405020304" pitchFamily="18" charset="0"/>
                <a:cs typeface="Times New Roman" panose="02020603050405020304" pitchFamily="18" charset="0"/>
              </a:rPr>
              <a:t>Merrill Lynch </a:t>
            </a:r>
            <a:r>
              <a:rPr lang="ru-RU" sz="2000" dirty="0" err="1">
                <a:latin typeface="Times New Roman" panose="02020603050405020304" pitchFamily="18" charset="0"/>
                <a:cs typeface="Times New Roman" panose="02020603050405020304" pitchFamily="18" charset="0"/>
              </a:rPr>
              <a:t>сформулювали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емпіричне</a:t>
            </a:r>
            <a:r>
              <a:rPr lang="ru-RU" sz="2000" dirty="0">
                <a:latin typeface="Times New Roman" panose="02020603050405020304" pitchFamily="18" charset="0"/>
                <a:cs typeface="Times New Roman" panose="02020603050405020304" pitchFamily="18" charset="0"/>
              </a:rPr>
              <a:t> правило: </a:t>
            </a:r>
          </a:p>
          <a:p>
            <a:pPr marL="0" indent="457200">
              <a:lnSpc>
                <a:spcPct val="100000"/>
              </a:lnSpc>
              <a:spcBef>
                <a:spcPts val="0"/>
              </a:spcBef>
              <a:buNone/>
            </a:pPr>
            <a:r>
              <a:rPr lang="ru-RU" sz="2000" dirty="0" err="1">
                <a:latin typeface="Times New Roman" panose="02020603050405020304" pitchFamily="18" charset="0"/>
                <a:cs typeface="Times New Roman" panose="02020603050405020304" pitchFamily="18" charset="0"/>
              </a:rPr>
              <a:t>біля</a:t>
            </a: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80 % – 90 % </a:t>
            </a:r>
            <a:r>
              <a:rPr lang="ru-RU" sz="2000" dirty="0" err="1">
                <a:latin typeface="Times New Roman" panose="02020603050405020304" pitchFamily="18" charset="0"/>
                <a:cs typeface="Times New Roman" panose="02020603050405020304" pitchFamily="18" charset="0"/>
              </a:rPr>
              <a:t>всієї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потенційно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корисної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ділової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інформації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генерується</a:t>
            </a:r>
            <a:r>
              <a:rPr lang="ru-RU" sz="2000" dirty="0">
                <a:latin typeface="Times New Roman" panose="02020603050405020304" pitchFamily="18" charset="0"/>
                <a:cs typeface="Times New Roman" panose="02020603050405020304" pitchFamily="18" charset="0"/>
              </a:rPr>
              <a:t> в </a:t>
            </a:r>
            <a:r>
              <a:rPr lang="ru-RU" sz="2000" dirty="0" err="1">
                <a:latin typeface="Times New Roman" panose="02020603050405020304" pitchFamily="18" charset="0"/>
                <a:cs typeface="Times New Roman" panose="02020603050405020304" pitchFamily="18" charset="0"/>
              </a:rPr>
              <a:t>неструктурованій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формі</a:t>
            </a:r>
            <a:r>
              <a:rPr lang="ru-RU" sz="2000" dirty="0">
                <a:latin typeface="Times New Roman" panose="02020603050405020304" pitchFamily="18" charset="0"/>
                <a:cs typeface="Times New Roman" panose="02020603050405020304" pitchFamily="18" charset="0"/>
              </a:rPr>
              <a:t>. </a:t>
            </a:r>
          </a:p>
          <a:p>
            <a:pPr marL="0" indent="457200">
              <a:lnSpc>
                <a:spcPct val="100000"/>
              </a:lnSpc>
              <a:spcBef>
                <a:spcPts val="0"/>
              </a:spcBef>
              <a:buNone/>
            </a:pPr>
            <a:r>
              <a:rPr lang="ru-RU" sz="2000" dirty="0" err="1">
                <a:latin typeface="Times New Roman" panose="02020603050405020304" pitchFamily="18" charset="0"/>
                <a:cs typeface="Times New Roman" panose="02020603050405020304" pitchFamily="18" charset="0"/>
              </a:rPr>
              <a:t>Прогнозується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що</a:t>
            </a:r>
            <a:r>
              <a:rPr lang="ru-RU" sz="2000" dirty="0">
                <a:latin typeface="Times New Roman" panose="02020603050405020304" pitchFamily="18" charset="0"/>
                <a:cs typeface="Times New Roman" panose="02020603050405020304" pitchFamily="18" charset="0"/>
              </a:rPr>
              <a:t> до 2025 року глобальна </a:t>
            </a:r>
            <a:r>
              <a:rPr lang="ru-RU" sz="2000" dirty="0" err="1">
                <a:latin typeface="Times New Roman" panose="02020603050405020304" pitchFamily="18" charset="0"/>
                <a:cs typeface="Times New Roman" panose="02020603050405020304" pitchFamily="18" charset="0"/>
              </a:rPr>
              <a:t>датасфера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зросте</a:t>
            </a:r>
            <a:r>
              <a:rPr lang="ru-RU" sz="2000" dirty="0">
                <a:latin typeface="Times New Roman" panose="02020603050405020304" pitchFamily="18" charset="0"/>
                <a:cs typeface="Times New Roman" panose="02020603050405020304" pitchFamily="18" charset="0"/>
              </a:rPr>
              <a:t> до 163 </a:t>
            </a:r>
            <a:r>
              <a:rPr lang="ru-RU" sz="2000" dirty="0" err="1">
                <a:latin typeface="Times New Roman" panose="02020603050405020304" pitchFamily="18" charset="0"/>
                <a:cs typeface="Times New Roman" panose="02020603050405020304" pitchFamily="18" charset="0"/>
              </a:rPr>
              <a:t>зетабайт</a:t>
            </a:r>
            <a:r>
              <a:rPr lang="ru-RU" sz="2000" dirty="0">
                <a:latin typeface="Times New Roman" panose="02020603050405020304" pitchFamily="18" charset="0"/>
                <a:cs typeface="Times New Roman" panose="02020603050405020304" pitchFamily="18" charset="0"/>
              </a:rPr>
              <a:t>, і </a:t>
            </a:r>
            <a:r>
              <a:rPr lang="ru-RU" sz="2000" b="1" dirty="0">
                <a:latin typeface="Times New Roman" panose="02020603050405020304" pitchFamily="18" charset="0"/>
                <a:cs typeface="Times New Roman" panose="02020603050405020304" pitchFamily="18" charset="0"/>
              </a:rPr>
              <a:t>70 – 80 % </a:t>
            </a:r>
            <a:r>
              <a:rPr lang="ru-RU" sz="2000" dirty="0" err="1">
                <a:latin typeface="Times New Roman" panose="02020603050405020304" pitchFamily="18" charset="0"/>
                <a:cs typeface="Times New Roman" panose="02020603050405020304" pitchFamily="18" charset="0"/>
              </a:rPr>
              <a:t>її</a:t>
            </a:r>
            <a:r>
              <a:rPr lang="ru-RU" sz="2000" dirty="0">
                <a:latin typeface="Times New Roman" panose="02020603050405020304" pitchFamily="18" charset="0"/>
                <a:cs typeface="Times New Roman" panose="02020603050405020304" pitchFamily="18" charset="0"/>
              </a:rPr>
              <a:t> буде </a:t>
            </a:r>
            <a:r>
              <a:rPr lang="ru-RU" sz="2000" dirty="0" err="1">
                <a:latin typeface="Times New Roman" panose="02020603050405020304" pitchFamily="18" charset="0"/>
                <a:cs typeface="Times New Roman" panose="02020603050405020304" pitchFamily="18" charset="0"/>
              </a:rPr>
              <a:t>неструктурованою</a:t>
            </a:r>
            <a:r>
              <a:rPr lang="ru-RU" sz="2000" dirty="0">
                <a:latin typeface="Times New Roman" panose="02020603050405020304" pitchFamily="18" charset="0"/>
                <a:cs typeface="Times New Roman" panose="02020603050405020304" pitchFamily="18" charset="0"/>
              </a:rPr>
              <a:t>.</a:t>
            </a:r>
          </a:p>
          <a:p>
            <a:pPr marL="0" indent="457200">
              <a:lnSpc>
                <a:spcPct val="100000"/>
              </a:lnSpc>
              <a:spcBef>
                <a:spcPts val="0"/>
              </a:spcBef>
              <a:buNone/>
            </a:pPr>
            <a:r>
              <a:rPr lang="ru-RU" sz="2000" b="1" dirty="0">
                <a:latin typeface="Times New Roman" panose="02020603050405020304" pitchFamily="18" charset="0"/>
                <a:cs typeface="Times New Roman" panose="02020603050405020304" pitchFamily="18" charset="0"/>
              </a:rPr>
              <a:t>НСД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дані</a:t>
            </a:r>
            <a:r>
              <a:rPr lang="ru-RU" sz="2000" dirty="0">
                <a:latin typeface="Times New Roman" panose="02020603050405020304" pitchFamily="18" charset="0"/>
                <a:cs typeface="Times New Roman" panose="02020603050405020304" pitchFamily="18" charset="0"/>
              </a:rPr>
              <a:t>, для </a:t>
            </a:r>
            <a:r>
              <a:rPr lang="ru-RU" sz="2000" dirty="0" err="1">
                <a:latin typeface="Times New Roman" panose="02020603050405020304" pitchFamily="18" charset="0"/>
                <a:cs typeface="Times New Roman" panose="02020603050405020304" pitchFamily="18" charset="0"/>
              </a:rPr>
              <a:t>яких</a:t>
            </a:r>
            <a:r>
              <a:rPr lang="ru-RU" sz="2000" dirty="0">
                <a:latin typeface="Times New Roman" panose="02020603050405020304" pitchFamily="18" charset="0"/>
                <a:cs typeface="Times New Roman" panose="02020603050405020304" pitchFamily="18" charset="0"/>
              </a:rPr>
              <a:t> не </a:t>
            </a:r>
            <a:r>
              <a:rPr lang="ru-RU" sz="2000" dirty="0" err="1">
                <a:latin typeface="Times New Roman" panose="02020603050405020304" pitchFamily="18" charset="0"/>
                <a:cs typeface="Times New Roman" panose="02020603050405020304" pitchFamily="18" charset="0"/>
              </a:rPr>
              <a:t>визначені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окремі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елементи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їх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властивості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можливі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значення</a:t>
            </a:r>
            <a:r>
              <a:rPr lang="ru-RU" sz="2000" dirty="0">
                <a:latin typeface="Times New Roman" panose="02020603050405020304" pitchFamily="18" charset="0"/>
                <a:cs typeface="Times New Roman" panose="02020603050405020304" pitchFamily="18" charset="0"/>
              </a:rPr>
              <a:t> та </a:t>
            </a:r>
            <a:r>
              <a:rPr lang="ru-RU" sz="2000" dirty="0" err="1">
                <a:latin typeface="Times New Roman" panose="02020603050405020304" pitchFamily="18" charset="0"/>
                <a:cs typeface="Times New Roman" panose="02020603050405020304" pitchFamily="18" charset="0"/>
              </a:rPr>
              <a:t>спосіб</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їх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кодування</a:t>
            </a:r>
            <a:r>
              <a:rPr lang="ru-RU"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5299410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2D3AA4E-8D30-45DB-9B0E-3AB99BC1D347}"/>
              </a:ext>
            </a:extLst>
          </p:cNvPr>
          <p:cNvSpPr>
            <a:spLocks noGrp="1"/>
          </p:cNvSpPr>
          <p:nvPr>
            <p:ph type="title"/>
          </p:nvPr>
        </p:nvSpPr>
        <p:spPr/>
        <p:txBody>
          <a:bodyPr>
            <a:normAutofit fontScale="90000"/>
          </a:bodyPr>
          <a:lstStyle/>
          <a:p>
            <a:pPr marL="0" indent="0" algn="ctr"/>
            <a:r>
              <a:rPr lang="ru-RU" b="1" dirty="0">
                <a:latin typeface="Times New Roman" panose="02020603050405020304" pitchFamily="18" charset="0"/>
                <a:cs typeface="Times New Roman" panose="02020603050405020304" pitchFamily="18" charset="0"/>
              </a:rPr>
              <a:t>НСД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потенційно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найбільшу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цінність</a:t>
            </a:r>
            <a:r>
              <a:rPr lang="ru-RU" dirty="0">
                <a:latin typeface="Times New Roman" panose="02020603050405020304" pitchFamily="18" charset="0"/>
                <a:cs typeface="Times New Roman" panose="02020603050405020304" pitchFamily="18" charset="0"/>
              </a:rPr>
              <a:t> як</a:t>
            </a:r>
            <a:br>
              <a:rPr lang="ru-RU" dirty="0">
                <a:latin typeface="Times New Roman" panose="02020603050405020304" pitchFamily="18" charset="0"/>
                <a:cs typeface="Times New Roman" panose="02020603050405020304" pitchFamily="18" charset="0"/>
              </a:rPr>
            </a:br>
            <a:r>
              <a:rPr lang="ru-RU" dirty="0" err="1">
                <a:latin typeface="Times New Roman" panose="02020603050405020304" pitchFamily="18" charset="0"/>
                <a:cs typeface="Times New Roman" panose="02020603050405020304" pitchFamily="18" charset="0"/>
              </a:rPr>
              <a:t>джерела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нових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знань</a:t>
            </a:r>
            <a:r>
              <a:rPr lang="ru-RU" dirty="0">
                <a:latin typeface="Times New Roman" panose="02020603050405020304" pitchFamily="18" charset="0"/>
                <a:cs typeface="Times New Roman" panose="02020603050405020304" pitchFamily="18" charset="0"/>
              </a:rPr>
              <a:t>.</a:t>
            </a:r>
            <a:endParaRPr lang="ru-RU" dirty="0"/>
          </a:p>
        </p:txBody>
      </p:sp>
      <p:sp>
        <p:nvSpPr>
          <p:cNvPr id="6" name="Місце для вмісту 5">
            <a:extLst>
              <a:ext uri="{FF2B5EF4-FFF2-40B4-BE49-F238E27FC236}">
                <a16:creationId xmlns:a16="http://schemas.microsoft.com/office/drawing/2014/main" id="{A8DD9B78-C9DC-4041-B157-7CC19C11C684}"/>
              </a:ext>
            </a:extLst>
          </p:cNvPr>
          <p:cNvSpPr>
            <a:spLocks noGrp="1"/>
          </p:cNvSpPr>
          <p:nvPr>
            <p:ph idx="1"/>
          </p:nvPr>
        </p:nvSpPr>
        <p:spPr>
          <a:xfrm>
            <a:off x="838200" y="1825625"/>
            <a:ext cx="10901218" cy="4351338"/>
          </a:xfrm>
        </p:spPr>
        <p:txBody>
          <a:bodyPr>
            <a:normAutofit lnSpcReduction="10000"/>
          </a:bodyPr>
          <a:lstStyle/>
          <a:p>
            <a:pPr marL="0" indent="0">
              <a:buNone/>
            </a:pPr>
            <a:r>
              <a:rPr lang="ru-RU" sz="3200" b="1" i="1" dirty="0">
                <a:latin typeface="Times New Roman" panose="02020603050405020304" pitchFamily="18" charset="0"/>
                <a:cs typeface="Times New Roman" panose="02020603050405020304" pitchFamily="18" charset="0"/>
              </a:rPr>
              <a:t>Чим </a:t>
            </a:r>
            <a:r>
              <a:rPr lang="ru-RU" sz="3200" b="1" i="1" dirty="0" err="1">
                <a:latin typeface="Times New Roman" panose="02020603050405020304" pitchFamily="18" charset="0"/>
                <a:cs typeface="Times New Roman" panose="02020603050405020304" pitchFamily="18" charset="0"/>
              </a:rPr>
              <a:t>більше</a:t>
            </a:r>
            <a:r>
              <a:rPr lang="ru-RU" sz="3200" b="1" i="1" dirty="0">
                <a:latin typeface="Times New Roman" panose="02020603050405020304" pitchFamily="18" charset="0"/>
                <a:cs typeface="Times New Roman" panose="02020603050405020304" pitchFamily="18" charset="0"/>
              </a:rPr>
              <a:t> </a:t>
            </a:r>
            <a:r>
              <a:rPr lang="ru-RU" sz="3200" b="1" i="1" dirty="0" err="1">
                <a:latin typeface="Times New Roman" panose="02020603050405020304" pitchFamily="18" charset="0"/>
                <a:cs typeface="Times New Roman" panose="02020603050405020304" pitchFamily="18" charset="0"/>
              </a:rPr>
              <a:t>даних</a:t>
            </a:r>
            <a:r>
              <a:rPr lang="ru-RU" sz="3200" b="1" i="1" dirty="0">
                <a:latin typeface="Times New Roman" panose="02020603050405020304" pitchFamily="18" charset="0"/>
                <a:cs typeface="Times New Roman" panose="02020603050405020304" pitchFamily="18" charset="0"/>
              </a:rPr>
              <a:t> </a:t>
            </a:r>
            <a:r>
              <a:rPr lang="ru-RU" sz="3200" b="1" i="1" dirty="0" err="1">
                <a:latin typeface="Times New Roman" panose="02020603050405020304" pitchFamily="18" charset="0"/>
                <a:cs typeface="Times New Roman" panose="02020603050405020304" pitchFamily="18" charset="0"/>
              </a:rPr>
              <a:t>доступних</a:t>
            </a:r>
            <a:r>
              <a:rPr lang="ru-RU" sz="3200" b="1" i="1" dirty="0">
                <a:latin typeface="Times New Roman" panose="02020603050405020304" pitchFamily="18" charset="0"/>
                <a:cs typeface="Times New Roman" panose="02020603050405020304" pitchFamily="18" charset="0"/>
              </a:rPr>
              <a:t> для </a:t>
            </a:r>
            <a:r>
              <a:rPr lang="ru-RU" sz="3200" b="1" i="1" dirty="0" err="1">
                <a:latin typeface="Times New Roman" panose="02020603050405020304" pitchFamily="18" charset="0"/>
                <a:cs typeface="Times New Roman" panose="02020603050405020304" pitchFamily="18" charset="0"/>
              </a:rPr>
              <a:t>аналізу</a:t>
            </a:r>
            <a:r>
              <a:rPr lang="ru-RU" sz="3200" b="1" i="1" dirty="0">
                <a:latin typeface="Times New Roman" panose="02020603050405020304" pitchFamily="18" charset="0"/>
                <a:cs typeface="Times New Roman" panose="02020603050405020304" pitchFamily="18" charset="0"/>
              </a:rPr>
              <a:t>, </a:t>
            </a:r>
            <a:r>
              <a:rPr lang="ru-RU" sz="3200" b="1" i="1" dirty="0" err="1">
                <a:latin typeface="Times New Roman" panose="02020603050405020304" pitchFamily="18" charset="0"/>
                <a:cs typeface="Times New Roman" panose="02020603050405020304" pitchFamily="18" charset="0"/>
              </a:rPr>
              <a:t>тим</a:t>
            </a:r>
            <a:r>
              <a:rPr lang="ru-RU" sz="3200" b="1" i="1" dirty="0">
                <a:latin typeface="Times New Roman" panose="02020603050405020304" pitchFamily="18" charset="0"/>
                <a:cs typeface="Times New Roman" panose="02020603050405020304" pitchFamily="18" charset="0"/>
              </a:rPr>
              <a:t> </a:t>
            </a:r>
            <a:r>
              <a:rPr lang="ru-RU" sz="3200" b="1" i="1" dirty="0" err="1">
                <a:latin typeface="Times New Roman" panose="02020603050405020304" pitchFamily="18" charset="0"/>
                <a:cs typeface="Times New Roman" panose="02020603050405020304" pitchFamily="18" charset="0"/>
              </a:rPr>
              <a:t>точніші</a:t>
            </a:r>
            <a:r>
              <a:rPr lang="ru-RU" sz="3200" b="1" i="1" dirty="0">
                <a:latin typeface="Times New Roman" panose="02020603050405020304" pitchFamily="18" charset="0"/>
                <a:cs typeface="Times New Roman" panose="02020603050405020304" pitchFamily="18" charset="0"/>
              </a:rPr>
              <a:t> </a:t>
            </a:r>
            <a:r>
              <a:rPr lang="ru-RU" sz="3200" b="1" i="1" dirty="0" err="1">
                <a:latin typeface="Times New Roman" panose="02020603050405020304" pitchFamily="18" charset="0"/>
                <a:cs typeface="Times New Roman" panose="02020603050405020304" pitchFamily="18" charset="0"/>
              </a:rPr>
              <a:t>результати</a:t>
            </a:r>
            <a:r>
              <a:rPr lang="ru-RU" sz="3200" b="1" i="1" dirty="0">
                <a:latin typeface="Times New Roman" panose="02020603050405020304" pitchFamily="18" charset="0"/>
                <a:cs typeface="Times New Roman" panose="02020603050405020304" pitchFamily="18" charset="0"/>
              </a:rPr>
              <a:t>.</a:t>
            </a:r>
          </a:p>
          <a:p>
            <a:pPr marL="0" indent="0">
              <a:buNone/>
            </a:pPr>
            <a:r>
              <a:rPr lang="ru-RU" dirty="0">
                <a:latin typeface="Times New Roman" panose="02020603050405020304" pitchFamily="18" charset="0"/>
                <a:cs typeface="Times New Roman" panose="02020603050405020304" pitchFamily="18" charset="0"/>
              </a:rPr>
              <a:t> Прикладами НСД </a:t>
            </a:r>
            <a:r>
              <a:rPr lang="ru-RU" dirty="0" err="1">
                <a:latin typeface="Times New Roman" panose="02020603050405020304" pitchFamily="18" charset="0"/>
                <a:cs typeface="Times New Roman" panose="02020603050405020304" pitchFamily="18" charset="0"/>
              </a:rPr>
              <a:t>можуть</a:t>
            </a:r>
            <a:r>
              <a:rPr lang="ru-RU" dirty="0">
                <a:latin typeface="Times New Roman" panose="02020603050405020304" pitchFamily="18" charset="0"/>
                <a:cs typeface="Times New Roman" panose="02020603050405020304" pitchFamily="18" charset="0"/>
              </a:rPr>
              <a:t> бути:</a:t>
            </a:r>
          </a:p>
          <a:p>
            <a:r>
              <a:rPr lang="ru-RU" dirty="0">
                <a:latin typeface="Times New Roman" panose="02020603050405020304" pitchFamily="18" charset="0"/>
                <a:cs typeface="Times New Roman" panose="02020603050405020304" pitchFamily="18" charset="0"/>
              </a:rPr>
              <a:t>книги, </a:t>
            </a:r>
            <a:r>
              <a:rPr lang="ru-RU" dirty="0" err="1">
                <a:latin typeface="Times New Roman" panose="02020603050405020304" pitchFamily="18" charset="0"/>
                <a:cs typeface="Times New Roman" panose="02020603050405020304" pitchFamily="18" charset="0"/>
              </a:rPr>
              <a:t>журнали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документи</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метадані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медичні</a:t>
            </a:r>
            <a:r>
              <a:rPr lang="ru-RU" dirty="0">
                <a:latin typeface="Times New Roman" panose="02020603050405020304" pitchFamily="18" charset="0"/>
                <a:cs typeface="Times New Roman" panose="02020603050405020304" pitchFamily="18" charset="0"/>
              </a:rPr>
              <a:t> записи, </a:t>
            </a:r>
            <a:r>
              <a:rPr lang="ru-RU" dirty="0" err="1">
                <a:latin typeface="Times New Roman" panose="02020603050405020304" pitchFamily="18" charset="0"/>
                <a:cs typeface="Times New Roman" panose="02020603050405020304" pitchFamily="18" charset="0"/>
              </a:rPr>
              <a:t>аудіо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відео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аналогові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дані</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зображення</a:t>
            </a:r>
            <a:r>
              <a:rPr lang="ru-RU" dirty="0">
                <a:latin typeface="Times New Roman" panose="02020603050405020304" pitchFamily="18" charset="0"/>
                <a:cs typeface="Times New Roman" panose="02020603050405020304" pitchFamily="18" charset="0"/>
              </a:rPr>
              <a:t>; </a:t>
            </a:r>
          </a:p>
          <a:p>
            <a:r>
              <a:rPr lang="ru-RU" dirty="0" err="1">
                <a:latin typeface="Times New Roman" panose="02020603050405020304" pitchFamily="18" charset="0"/>
                <a:cs typeface="Times New Roman" panose="02020603050405020304" pitchFamily="18" charset="0"/>
              </a:rPr>
              <a:t>файли</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неструктурований</a:t>
            </a:r>
            <a:r>
              <a:rPr lang="ru-RU" dirty="0">
                <a:latin typeface="Times New Roman" panose="02020603050405020304" pitchFamily="18" charset="0"/>
                <a:cs typeface="Times New Roman" panose="02020603050405020304" pitchFamily="18" charset="0"/>
              </a:rPr>
              <a:t> текст </a:t>
            </a:r>
          </a:p>
          <a:p>
            <a:pPr marL="0" indent="0">
              <a:buNone/>
            </a:pPr>
            <a:r>
              <a:rPr lang="ru-RU" dirty="0">
                <a:latin typeface="Times New Roman" panose="02020603050405020304" pitchFamily="18" charset="0"/>
                <a:cs typeface="Times New Roman" panose="02020603050405020304" pitchFamily="18" charset="0"/>
              </a:rPr>
              <a:t>(</a:t>
            </a:r>
            <a:r>
              <a:rPr lang="ru-RU" dirty="0" err="1">
                <a:latin typeface="Times New Roman" panose="02020603050405020304" pitchFamily="18" charset="0"/>
                <a:cs typeface="Times New Roman" panose="02020603050405020304" pitchFamily="18" charset="0"/>
              </a:rPr>
              <a:t>наприклад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повідомлення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електронної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пошти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Web-сторінки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дані</a:t>
            </a:r>
            <a:r>
              <a:rPr lang="ru-RU" dirty="0">
                <a:latin typeface="Times New Roman" panose="02020603050405020304" pitchFamily="18" charset="0"/>
                <a:cs typeface="Times New Roman" panose="02020603050405020304" pitchFamily="18" charset="0"/>
              </a:rPr>
              <a:t> з </a:t>
            </a:r>
            <a:r>
              <a:rPr lang="ru-RU" dirty="0" err="1">
                <a:latin typeface="Times New Roman" panose="02020603050405020304" pitchFamily="18" charset="0"/>
                <a:cs typeface="Times New Roman" panose="02020603050405020304" pitchFamily="18" charset="0"/>
              </a:rPr>
              <a:t>мобільних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пристроїв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відомості</a:t>
            </a:r>
            <a:r>
              <a:rPr lang="ru-RU" dirty="0">
                <a:latin typeface="Times New Roman" panose="02020603050405020304" pitchFamily="18" charset="0"/>
                <a:cs typeface="Times New Roman" panose="02020603050405020304" pitchFamily="18" charset="0"/>
              </a:rPr>
              <a:t> з </a:t>
            </a:r>
            <a:r>
              <a:rPr lang="ru-RU" dirty="0" err="1">
                <a:latin typeface="Times New Roman" panose="02020603050405020304" pitchFamily="18" charset="0"/>
                <a:cs typeface="Times New Roman" panose="02020603050405020304" pitchFamily="18" charset="0"/>
              </a:rPr>
              <a:t>соціальних</a:t>
            </a:r>
            <a:r>
              <a:rPr lang="ru-RU" dirty="0">
                <a:latin typeface="Times New Roman" panose="02020603050405020304" pitchFamily="18" charset="0"/>
                <a:cs typeface="Times New Roman" panose="02020603050405020304" pitchFamily="18" charset="0"/>
              </a:rPr>
              <a:t> мереж ). </a:t>
            </a:r>
          </a:p>
        </p:txBody>
      </p:sp>
    </p:spTree>
    <p:extLst>
      <p:ext uri="{BB962C8B-B14F-4D97-AF65-F5344CB8AC3E}">
        <p14:creationId xmlns:p14="http://schemas.microsoft.com/office/powerpoint/2010/main" val="1288997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6C99F7AC-3406-494C-BF28-45AC800C8F0C}"/>
              </a:ext>
            </a:extLst>
          </p:cNvPr>
          <p:cNvSpPr>
            <a:spLocks noGrp="1"/>
          </p:cNvSpPr>
          <p:nvPr>
            <p:ph idx="1"/>
          </p:nvPr>
        </p:nvSpPr>
        <p:spPr>
          <a:xfrm>
            <a:off x="838200" y="341745"/>
            <a:ext cx="10515600" cy="5835218"/>
          </a:xfrm>
        </p:spPr>
        <p:txBody>
          <a:bodyPr>
            <a:normAutofit fontScale="85000" lnSpcReduction="10000"/>
          </a:bodyPr>
          <a:lstStyle/>
          <a:p>
            <a:pPr marL="0" indent="457200" algn="just">
              <a:lnSpc>
                <a:spcPct val="100000"/>
              </a:lnSpc>
              <a:buNone/>
            </a:pPr>
            <a:r>
              <a:rPr lang="ru-RU" dirty="0" err="1">
                <a:latin typeface="Times New Roman" panose="02020603050405020304" pitchFamily="18" charset="0"/>
                <a:cs typeface="Times New Roman" panose="02020603050405020304" pitchFamily="18" charset="0"/>
              </a:rPr>
              <a:t>Іноді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досить</a:t>
            </a:r>
            <a:r>
              <a:rPr lang="ru-RU" dirty="0">
                <a:latin typeface="Times New Roman" panose="02020603050405020304" pitchFamily="18" charset="0"/>
                <a:cs typeface="Times New Roman" panose="02020603050405020304" pitchFamily="18" charset="0"/>
              </a:rPr>
              <a:t> складно </a:t>
            </a:r>
            <a:r>
              <a:rPr lang="ru-RU" dirty="0" err="1">
                <a:latin typeface="Times New Roman" panose="02020603050405020304" pitchFamily="18" charset="0"/>
                <a:cs typeface="Times New Roman" panose="02020603050405020304" pitchFamily="18" charset="0"/>
              </a:rPr>
              <a:t>відрізняти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структуровані</a:t>
            </a:r>
            <a:r>
              <a:rPr lang="ru-RU" dirty="0">
                <a:latin typeface="Times New Roman" panose="02020603050405020304" pitchFamily="18" charset="0"/>
                <a:cs typeface="Times New Roman" panose="02020603050405020304" pitchFamily="18" charset="0"/>
              </a:rPr>
              <a:t> та НСД. Один з </a:t>
            </a:r>
            <a:r>
              <a:rPr lang="ru-RU" dirty="0" err="1">
                <a:latin typeface="Times New Roman" panose="02020603050405020304" pitchFamily="18" charset="0"/>
                <a:cs typeface="Times New Roman" panose="02020603050405020304" pitchFamily="18" charset="0"/>
              </a:rPr>
              <a:t>критеріїв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визначення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структурованості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даних</a:t>
            </a:r>
            <a:r>
              <a:rPr lang="ru-RU" dirty="0">
                <a:latin typeface="Times New Roman" panose="02020603050405020304" pitchFamily="18" charset="0"/>
                <a:cs typeface="Times New Roman" panose="02020603050405020304" pitchFamily="18" charset="0"/>
              </a:rPr>
              <a:t> – для </a:t>
            </a:r>
            <a:r>
              <a:rPr lang="ru-RU" dirty="0" err="1">
                <a:latin typeface="Times New Roman" panose="02020603050405020304" pitchFamily="18" charset="0"/>
                <a:cs typeface="Times New Roman" panose="02020603050405020304" pitchFamily="18" charset="0"/>
              </a:rPr>
              <a:t>елемента</a:t>
            </a:r>
            <a:r>
              <a:rPr lang="ru-RU" dirty="0">
                <a:latin typeface="Times New Roman" panose="02020603050405020304" pitchFamily="18" charset="0"/>
                <a:cs typeface="Times New Roman" panose="02020603050405020304" pitchFamily="18" charset="0"/>
              </a:rPr>
              <a:t> таких </a:t>
            </a:r>
            <a:r>
              <a:rPr lang="ru-RU" dirty="0" err="1">
                <a:latin typeface="Times New Roman" panose="02020603050405020304" pitchFamily="18" charset="0"/>
                <a:cs typeface="Times New Roman" panose="02020603050405020304" pitchFamily="18" charset="0"/>
              </a:rPr>
              <a:t>даних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можна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створити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синтаксичний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аналізатор</a:t>
            </a:r>
            <a:r>
              <a:rPr lang="ru-RU" dirty="0">
                <a:latin typeface="Times New Roman" panose="02020603050405020304" pitchFamily="18" charset="0"/>
                <a:cs typeface="Times New Roman" panose="02020603050405020304" pitchFamily="18" charset="0"/>
              </a:rPr>
              <a:t>. </a:t>
            </a:r>
          </a:p>
          <a:p>
            <a:pPr marL="0" indent="457200" algn="just">
              <a:lnSpc>
                <a:spcPct val="100000"/>
              </a:lnSpc>
              <a:buNone/>
            </a:pPr>
            <a:r>
              <a:rPr lang="ru-RU" dirty="0" err="1">
                <a:latin typeface="Times New Roman" panose="02020603050405020304" pitchFamily="18" charset="0"/>
                <a:cs typeface="Times New Roman" panose="02020603050405020304" pitchFamily="18" charset="0"/>
              </a:rPr>
              <a:t>Термін</a:t>
            </a:r>
            <a:r>
              <a:rPr lang="ru-RU" dirty="0">
                <a:latin typeface="Times New Roman" panose="02020603050405020304" pitchFamily="18" charset="0"/>
                <a:cs typeface="Times New Roman" panose="02020603050405020304" pitchFamily="18" charset="0"/>
              </a:rPr>
              <a:t> НСД не є точно </a:t>
            </a:r>
            <a:r>
              <a:rPr lang="ru-RU" dirty="0" err="1">
                <a:latin typeface="Times New Roman" panose="02020603050405020304" pitchFamily="18" charset="0"/>
                <a:cs typeface="Times New Roman" panose="02020603050405020304" pitchFamily="18" charset="0"/>
              </a:rPr>
              <a:t>визначеним</a:t>
            </a:r>
            <a:r>
              <a:rPr lang="ru-RU" dirty="0">
                <a:latin typeface="Times New Roman" panose="02020603050405020304" pitchFamily="18" charset="0"/>
                <a:cs typeface="Times New Roman" panose="02020603050405020304" pitchFamily="18" charset="0"/>
              </a:rPr>
              <a:t> з </a:t>
            </a:r>
            <a:r>
              <a:rPr lang="ru-RU" dirty="0" err="1">
                <a:latin typeface="Times New Roman" panose="02020603050405020304" pitchFamily="18" charset="0"/>
                <a:cs typeface="Times New Roman" panose="02020603050405020304" pitchFamily="18" charset="0"/>
              </a:rPr>
              <a:t>декількох</a:t>
            </a:r>
            <a:r>
              <a:rPr lang="ru-RU" dirty="0">
                <a:latin typeface="Times New Roman" panose="02020603050405020304" pitchFamily="18" charset="0"/>
                <a:cs typeface="Times New Roman" panose="02020603050405020304" pitchFamily="18" charset="0"/>
              </a:rPr>
              <a:t> причин:</a:t>
            </a:r>
          </a:p>
          <a:p>
            <a:pPr algn="just">
              <a:lnSpc>
                <a:spcPct val="100000"/>
              </a:lnSpc>
            </a:pPr>
            <a:r>
              <a:rPr lang="ru-RU" dirty="0">
                <a:latin typeface="Times New Roman" panose="02020603050405020304" pitchFamily="18" charset="0"/>
                <a:cs typeface="Times New Roman" panose="02020603050405020304" pitchFamily="18" charset="0"/>
              </a:rPr>
              <a:t> структура </a:t>
            </a:r>
            <a:r>
              <a:rPr lang="ru-RU" dirty="0" err="1">
                <a:latin typeface="Times New Roman" panose="02020603050405020304" pitchFamily="18" charset="0"/>
                <a:cs typeface="Times New Roman" panose="02020603050405020304" pitchFamily="18" charset="0"/>
              </a:rPr>
              <a:t>може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міститися</a:t>
            </a:r>
            <a:r>
              <a:rPr lang="ru-RU" dirty="0">
                <a:latin typeface="Times New Roman" panose="02020603050405020304" pitchFamily="18" charset="0"/>
                <a:cs typeface="Times New Roman" panose="02020603050405020304" pitchFamily="18" charset="0"/>
              </a:rPr>
              <a:t> у таких </a:t>
            </a:r>
            <a:r>
              <a:rPr lang="ru-RU" dirty="0" err="1">
                <a:latin typeface="Times New Roman" panose="02020603050405020304" pitchFamily="18" charset="0"/>
                <a:cs typeface="Times New Roman" panose="02020603050405020304" pitchFamily="18" charset="0"/>
              </a:rPr>
              <a:t>даних</a:t>
            </a:r>
            <a:r>
              <a:rPr lang="ru-RU" dirty="0">
                <a:latin typeface="Times New Roman" panose="02020603050405020304" pitchFamily="18" charset="0"/>
                <a:cs typeface="Times New Roman" panose="02020603050405020304" pitchFamily="18" charset="0"/>
              </a:rPr>
              <a:t>, але не </a:t>
            </a:r>
            <a:r>
              <a:rPr lang="ru-RU" dirty="0" err="1">
                <a:latin typeface="Times New Roman" panose="02020603050405020304" pitchFamily="18" charset="0"/>
                <a:cs typeface="Times New Roman" panose="02020603050405020304" pitchFamily="18" charset="0"/>
              </a:rPr>
              <a:t>мати</a:t>
            </a:r>
            <a:r>
              <a:rPr lang="ru-RU" dirty="0">
                <a:latin typeface="Times New Roman" panose="02020603050405020304" pitchFamily="18" charset="0"/>
                <a:cs typeface="Times New Roman" panose="02020603050405020304" pitchFamily="18" charset="0"/>
              </a:rPr>
              <a:t> формального </a:t>
            </a:r>
            <a:r>
              <a:rPr lang="ru-RU" dirty="0" err="1">
                <a:latin typeface="Times New Roman" panose="02020603050405020304" pitchFamily="18" charset="0"/>
                <a:cs typeface="Times New Roman" panose="02020603050405020304" pitchFamily="18" charset="0"/>
              </a:rPr>
              <a:t>визначення</a:t>
            </a:r>
            <a:r>
              <a:rPr lang="ru-RU" dirty="0">
                <a:latin typeface="Times New Roman" panose="02020603050405020304" pitchFamily="18" charset="0"/>
                <a:cs typeface="Times New Roman" panose="02020603050405020304" pitchFamily="18" charset="0"/>
              </a:rPr>
              <a:t>;</a:t>
            </a:r>
          </a:p>
          <a:p>
            <a:pPr algn="just">
              <a:lnSpc>
                <a:spcPct val="100000"/>
              </a:lnSpc>
            </a:pP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певну</a:t>
            </a:r>
            <a:r>
              <a:rPr lang="ru-RU" dirty="0">
                <a:latin typeface="Times New Roman" panose="02020603050405020304" pitchFamily="18" charset="0"/>
                <a:cs typeface="Times New Roman" panose="02020603050405020304" pitchFamily="18" charset="0"/>
              </a:rPr>
              <a:t> структуру, </a:t>
            </a:r>
            <a:r>
              <a:rPr lang="ru-RU" dirty="0" err="1">
                <a:latin typeface="Times New Roman" panose="02020603050405020304" pitchFamily="18" charset="0"/>
                <a:cs typeface="Times New Roman" panose="02020603050405020304" pitchFamily="18" charset="0"/>
              </a:rPr>
              <a:t>можуть</a:t>
            </a:r>
            <a:r>
              <a:rPr lang="ru-RU" dirty="0">
                <a:latin typeface="Times New Roman" panose="02020603050405020304" pitchFamily="18" charset="0"/>
                <a:cs typeface="Times New Roman" panose="02020603050405020304" pitchFamily="18" charset="0"/>
              </a:rPr>
              <a:t> бути </a:t>
            </a:r>
            <a:r>
              <a:rPr lang="ru-RU" dirty="0" err="1">
                <a:latin typeface="Times New Roman" panose="02020603050405020304" pitchFamily="18" charset="0"/>
                <a:cs typeface="Times New Roman" panose="02020603050405020304" pitchFamily="18" charset="0"/>
              </a:rPr>
              <a:t>охарактеризовані</a:t>
            </a:r>
            <a:r>
              <a:rPr lang="ru-RU" dirty="0">
                <a:latin typeface="Times New Roman" panose="02020603050405020304" pitchFamily="18" charset="0"/>
                <a:cs typeface="Times New Roman" panose="02020603050405020304" pitchFamily="18" charset="0"/>
              </a:rPr>
              <a:t> як </a:t>
            </a:r>
            <a:r>
              <a:rPr lang="ru-RU" dirty="0" err="1">
                <a:latin typeface="Times New Roman" panose="02020603050405020304" pitchFamily="18" charset="0"/>
                <a:cs typeface="Times New Roman" panose="02020603050405020304" pitchFamily="18" charset="0"/>
              </a:rPr>
              <a:t>неструктуровані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якщо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ця</a:t>
            </a:r>
            <a:r>
              <a:rPr lang="ru-RU" dirty="0">
                <a:latin typeface="Times New Roman" panose="02020603050405020304" pitchFamily="18" charset="0"/>
                <a:cs typeface="Times New Roman" panose="02020603050405020304" pitchFamily="18" charset="0"/>
              </a:rPr>
              <a:t> структура не є </a:t>
            </a:r>
            <a:r>
              <a:rPr lang="ru-RU" dirty="0" err="1">
                <a:latin typeface="Times New Roman" panose="02020603050405020304" pitchFamily="18" charset="0"/>
                <a:cs typeface="Times New Roman" panose="02020603050405020304" pitchFamily="18" charset="0"/>
              </a:rPr>
              <a:t>корисною</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цілей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їх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обробки</a:t>
            </a:r>
            <a:r>
              <a:rPr lang="ru-RU" dirty="0">
                <a:latin typeface="Times New Roman" panose="02020603050405020304" pitchFamily="18" charset="0"/>
                <a:cs typeface="Times New Roman" panose="02020603050405020304" pitchFamily="18" charset="0"/>
              </a:rPr>
              <a:t>; </a:t>
            </a:r>
          </a:p>
          <a:p>
            <a:pPr algn="just">
              <a:lnSpc>
                <a:spcPct val="100000"/>
              </a:lnSpc>
            </a:pPr>
            <a:r>
              <a:rPr lang="ru-RU" dirty="0" err="1">
                <a:latin typeface="Times New Roman" panose="02020603050405020304" pitchFamily="18" charset="0"/>
                <a:cs typeface="Times New Roman" panose="02020603050405020304" pitchFamily="18" charset="0"/>
              </a:rPr>
              <a:t>неструктурована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інформація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може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певну</a:t>
            </a:r>
            <a:r>
              <a:rPr lang="ru-RU" dirty="0">
                <a:latin typeface="Times New Roman" panose="02020603050405020304" pitchFamily="18" charset="0"/>
                <a:cs typeface="Times New Roman" panose="02020603050405020304" pitchFamily="18" charset="0"/>
              </a:rPr>
              <a:t> структуру (бути слабо </a:t>
            </a:r>
            <a:r>
              <a:rPr lang="ru-RU" dirty="0" err="1">
                <a:latin typeface="Times New Roman" panose="02020603050405020304" pitchFamily="18" charset="0"/>
                <a:cs typeface="Times New Roman" panose="02020603050405020304" pitchFamily="18" charset="0"/>
              </a:rPr>
              <a:t>структуровану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або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навіть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структурованою</a:t>
            </a:r>
            <a:r>
              <a:rPr lang="ru-RU" dirty="0">
                <a:latin typeface="Times New Roman" panose="02020603050405020304" pitchFamily="18" charset="0"/>
                <a:cs typeface="Times New Roman" panose="02020603050405020304" pitchFamily="18" charset="0"/>
              </a:rPr>
              <a:t>), яка не </a:t>
            </a:r>
            <a:r>
              <a:rPr lang="ru-RU" dirty="0" err="1">
                <a:latin typeface="Times New Roman" panose="02020603050405020304" pitchFamily="18" charset="0"/>
                <a:cs typeface="Times New Roman" panose="02020603050405020304" pitchFamily="18" charset="0"/>
              </a:rPr>
              <a:t>може</a:t>
            </a:r>
            <a:r>
              <a:rPr lang="ru-RU" dirty="0">
                <a:latin typeface="Times New Roman" panose="02020603050405020304" pitchFamily="18" charset="0"/>
                <a:cs typeface="Times New Roman" panose="02020603050405020304" pitchFamily="18" charset="0"/>
              </a:rPr>
              <a:t> бути </a:t>
            </a:r>
            <a:r>
              <a:rPr lang="ru-RU" dirty="0" err="1">
                <a:latin typeface="Times New Roman" panose="02020603050405020304" pitchFamily="18" charset="0"/>
                <a:cs typeface="Times New Roman" panose="02020603050405020304" pitchFamily="18" charset="0"/>
              </a:rPr>
              <a:t>застосована</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автоматизованої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обробки</a:t>
            </a:r>
            <a:r>
              <a:rPr lang="ru-RU" dirty="0">
                <a:latin typeface="Times New Roman" panose="02020603050405020304" pitchFamily="18" charset="0"/>
                <a:cs typeface="Times New Roman" panose="02020603050405020304" pitchFamily="18" charset="0"/>
              </a:rPr>
              <a:t> без </a:t>
            </a:r>
            <a:r>
              <a:rPr lang="ru-RU" dirty="0" err="1">
                <a:latin typeface="Times New Roman" panose="02020603050405020304" pitchFamily="18" charset="0"/>
                <a:cs typeface="Times New Roman" panose="02020603050405020304" pitchFamily="18" charset="0"/>
              </a:rPr>
              <a:t>додаткових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уточнень</a:t>
            </a:r>
            <a:r>
              <a:rPr lang="ru-RU" dirty="0">
                <a:latin typeface="Times New Roman" panose="02020603050405020304" pitchFamily="18" charset="0"/>
                <a:cs typeface="Times New Roman" panose="02020603050405020304" pitchFamily="18" charset="0"/>
              </a:rPr>
              <a:t>.</a:t>
            </a:r>
          </a:p>
          <a:p>
            <a:pPr marL="0" indent="0" algn="just">
              <a:lnSpc>
                <a:spcPct val="100000"/>
              </a:lnSpc>
              <a:buNone/>
            </a:pPr>
            <a:endParaRPr lang="ru-RU" dirty="0">
              <a:latin typeface="Times New Roman" panose="02020603050405020304" pitchFamily="18" charset="0"/>
              <a:cs typeface="Times New Roman" panose="02020603050405020304" pitchFamily="18" charset="0"/>
            </a:endParaRPr>
          </a:p>
          <a:p>
            <a:pPr marL="0" indent="0" algn="just">
              <a:lnSpc>
                <a:spcPct val="100000"/>
              </a:lnSpc>
              <a:buNone/>
            </a:pPr>
            <a:r>
              <a:rPr lang="ru-RU" i="1" dirty="0"/>
              <a:t>	Таким чином, </a:t>
            </a:r>
            <a:r>
              <a:rPr lang="ru-RU" i="1" dirty="0" err="1"/>
              <a:t>дані</a:t>
            </a:r>
            <a:r>
              <a:rPr lang="ru-RU" i="1" dirty="0"/>
              <a:t> </a:t>
            </a:r>
            <a:r>
              <a:rPr lang="ru-RU" i="1" dirty="0" err="1"/>
              <a:t>розглядаються</a:t>
            </a:r>
            <a:r>
              <a:rPr lang="ru-RU" i="1" dirty="0"/>
              <a:t> як НСД у тих </a:t>
            </a:r>
            <a:r>
              <a:rPr lang="ru-RU" i="1" dirty="0" err="1"/>
              <a:t>випадках</a:t>
            </a:r>
            <a:r>
              <a:rPr lang="ru-RU" i="1" dirty="0"/>
              <a:t>, коли </a:t>
            </a:r>
            <a:r>
              <a:rPr lang="ru-RU" i="1" dirty="0" err="1"/>
              <a:t>відомості</a:t>
            </a:r>
            <a:r>
              <a:rPr lang="ru-RU" i="1" dirty="0"/>
              <a:t> про </a:t>
            </a:r>
            <a:r>
              <a:rPr lang="ru-RU" i="1" dirty="0" err="1"/>
              <a:t>їх</a:t>
            </a:r>
            <a:r>
              <a:rPr lang="ru-RU" i="1" dirty="0"/>
              <a:t> структуру не </a:t>
            </a:r>
            <a:r>
              <a:rPr lang="ru-RU" i="1" dirty="0" err="1"/>
              <a:t>можуть</a:t>
            </a:r>
            <a:r>
              <a:rPr lang="ru-RU" i="1" dirty="0"/>
              <a:t> </a:t>
            </a:r>
            <a:r>
              <a:rPr lang="ru-RU" i="1" dirty="0" err="1"/>
              <a:t>зробити</a:t>
            </a:r>
            <a:r>
              <a:rPr lang="ru-RU" i="1" dirty="0"/>
              <a:t> </a:t>
            </a:r>
            <a:r>
              <a:rPr lang="ru-RU" i="1" dirty="0" err="1"/>
              <a:t>аналіз</a:t>
            </a:r>
            <a:r>
              <a:rPr lang="ru-RU" i="1" dirty="0"/>
              <a:t> </a:t>
            </a:r>
            <a:r>
              <a:rPr lang="ru-RU" i="1" dirty="0" err="1"/>
              <a:t>даних</a:t>
            </a:r>
            <a:r>
              <a:rPr lang="ru-RU" i="1" dirty="0"/>
              <a:t> </a:t>
            </a:r>
            <a:r>
              <a:rPr lang="ru-RU" i="1" dirty="0" err="1"/>
              <a:t>більш</a:t>
            </a:r>
            <a:r>
              <a:rPr lang="ru-RU" i="1" dirty="0"/>
              <a:t> </a:t>
            </a:r>
            <a:r>
              <a:rPr lang="ru-RU" i="1" dirty="0" err="1"/>
              <a:t>ефективним</a:t>
            </a:r>
            <a:r>
              <a:rPr lang="ru-RU" i="1" dirty="0"/>
              <a:t>.</a:t>
            </a:r>
            <a:endParaRPr lang="ru-RU"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9186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1A703DBC-6FBD-4929-B0DE-26D8FC439D20}"/>
              </a:ext>
            </a:extLst>
          </p:cNvPr>
          <p:cNvSpPr>
            <a:spLocks noGrp="1"/>
          </p:cNvSpPr>
          <p:nvPr>
            <p:ph idx="1"/>
          </p:nvPr>
        </p:nvSpPr>
        <p:spPr>
          <a:xfrm>
            <a:off x="591127" y="267854"/>
            <a:ext cx="10762673" cy="5061527"/>
          </a:xfrm>
        </p:spPr>
        <p:txBody>
          <a:bodyPr numCol="2" spcCol="360000">
            <a:normAutofit fontScale="55000" lnSpcReduction="20000"/>
          </a:bodyPr>
          <a:lstStyle/>
          <a:p>
            <a:pPr marL="0" indent="0">
              <a:lnSpc>
                <a:spcPct val="120000"/>
              </a:lnSpc>
              <a:spcBef>
                <a:spcPts val="0"/>
              </a:spcBef>
              <a:buNone/>
            </a:pPr>
            <a:r>
              <a:rPr lang="uk-UA" sz="3600" b="1" noProof="1">
                <a:latin typeface="Times New Roman" panose="02020603050405020304" pitchFamily="18" charset="0"/>
                <a:cs typeface="Times New Roman" panose="02020603050405020304" pitchFamily="18" charset="0"/>
              </a:rPr>
              <a:t>Властивості НСД: </a:t>
            </a:r>
          </a:p>
          <a:p>
            <a:pPr marL="0" indent="0">
              <a:lnSpc>
                <a:spcPct val="120000"/>
              </a:lnSpc>
              <a:spcBef>
                <a:spcPts val="0"/>
              </a:spcBef>
              <a:buNone/>
            </a:pPr>
            <a:endParaRPr lang="uk-UA" noProof="1">
              <a:latin typeface="Times New Roman" panose="02020603050405020304" pitchFamily="18" charset="0"/>
              <a:cs typeface="Times New Roman" panose="02020603050405020304" pitchFamily="18" charset="0"/>
            </a:endParaRPr>
          </a:p>
          <a:p>
            <a:pPr marL="360363" indent="-52388">
              <a:lnSpc>
                <a:spcPct val="120000"/>
              </a:lnSpc>
              <a:spcBef>
                <a:spcPts val="0"/>
              </a:spcBef>
            </a:pPr>
            <a:r>
              <a:rPr lang="uk-UA" noProof="1">
                <a:latin typeface="Times New Roman" panose="02020603050405020304" pitchFamily="18" charset="0"/>
                <a:cs typeface="Times New Roman" panose="02020603050405020304" pitchFamily="18" charset="0"/>
              </a:rPr>
              <a:t> </a:t>
            </a:r>
            <a:r>
              <a:rPr lang="uk-UA" sz="3400" b="1" i="1" noProof="1">
                <a:latin typeface="Times New Roman" panose="02020603050405020304" pitchFamily="18" charset="0"/>
                <a:cs typeface="Times New Roman" panose="02020603050405020304" pitchFamily="18" charset="0"/>
              </a:rPr>
              <a:t>гетерогенність.</a:t>
            </a:r>
          </a:p>
          <a:p>
            <a:pPr marL="360363" indent="-52388" algn="just">
              <a:lnSpc>
                <a:spcPct val="120000"/>
              </a:lnSpc>
              <a:spcBef>
                <a:spcPts val="0"/>
              </a:spcBef>
              <a:buNone/>
            </a:pPr>
            <a:r>
              <a:rPr lang="uk-UA" noProof="1">
                <a:latin typeface="Times New Roman" panose="02020603050405020304" pitchFamily="18" charset="0"/>
                <a:cs typeface="Times New Roman" panose="02020603050405020304" pitchFamily="18" charset="0"/>
              </a:rPr>
              <a:t> Для НСД існує величезна кількість різних способів створення, джерел інформації та причин, через які ці дані не можуть бути структуровані і поміщені в будь-яку СКБД, а лише у файли різноманітних форматів</a:t>
            </a:r>
          </a:p>
          <a:p>
            <a:pPr marL="360363" indent="-52388" algn="just">
              <a:lnSpc>
                <a:spcPct val="120000"/>
              </a:lnSpc>
              <a:spcBef>
                <a:spcPts val="0"/>
              </a:spcBef>
              <a:buNone/>
            </a:pPr>
            <a:r>
              <a:rPr lang="uk-UA" sz="2200" noProof="1">
                <a:latin typeface="Times New Roman" panose="02020603050405020304" pitchFamily="18" charset="0"/>
                <a:cs typeface="Times New Roman" panose="02020603050405020304" pitchFamily="18" charset="0"/>
              </a:rPr>
              <a:t> (приклад – наукові статті мають певну структурованість та обов’язкові елементи, але їх неможливо представити інакше, як файли текстових редакторів);</a:t>
            </a:r>
          </a:p>
          <a:p>
            <a:pPr marL="360363" indent="-52388">
              <a:lnSpc>
                <a:spcPct val="120000"/>
              </a:lnSpc>
              <a:spcBef>
                <a:spcPts val="0"/>
              </a:spcBef>
              <a:buNone/>
            </a:pPr>
            <a:endParaRPr lang="uk-UA" noProof="1">
              <a:latin typeface="Times New Roman" panose="02020603050405020304" pitchFamily="18" charset="0"/>
              <a:cs typeface="Times New Roman" panose="02020603050405020304" pitchFamily="18" charset="0"/>
            </a:endParaRPr>
          </a:p>
          <a:p>
            <a:pPr marL="360363" indent="-52388">
              <a:lnSpc>
                <a:spcPct val="120000"/>
              </a:lnSpc>
              <a:spcBef>
                <a:spcPts val="0"/>
              </a:spcBef>
            </a:pPr>
            <a:r>
              <a:rPr lang="uk-UA" noProof="1">
                <a:latin typeface="Times New Roman" panose="02020603050405020304" pitchFamily="18" charset="0"/>
                <a:cs typeface="Times New Roman" panose="02020603050405020304" pitchFamily="18" charset="0"/>
              </a:rPr>
              <a:t> </a:t>
            </a:r>
            <a:r>
              <a:rPr lang="uk-UA" sz="3400" b="1" i="1" noProof="1">
                <a:latin typeface="Times New Roman" panose="02020603050405020304" pitchFamily="18" charset="0"/>
                <a:cs typeface="Times New Roman" panose="02020603050405020304" pitchFamily="18" charset="0"/>
              </a:rPr>
              <a:t>неоднозначність.</a:t>
            </a:r>
          </a:p>
          <a:p>
            <a:pPr marL="307975" indent="0" algn="just">
              <a:lnSpc>
                <a:spcPct val="120000"/>
              </a:lnSpc>
              <a:spcBef>
                <a:spcPts val="0"/>
              </a:spcBef>
              <a:buNone/>
            </a:pPr>
            <a:r>
              <a:rPr lang="uk-UA" noProof="1">
                <a:latin typeface="Times New Roman" panose="02020603050405020304" pitchFamily="18" charset="0"/>
                <a:cs typeface="Times New Roman" panose="02020603050405020304" pitchFamily="18" charset="0"/>
              </a:rPr>
              <a:t>Висловлення двох осіб, що збігаються дослівно, можуть мати різний зміст у залежності від досвіду, поглядів тощо, а та сама ідея може бути виражена різними словами </a:t>
            </a:r>
          </a:p>
          <a:p>
            <a:pPr marL="307975" indent="0" algn="just">
              <a:lnSpc>
                <a:spcPct val="120000"/>
              </a:lnSpc>
              <a:spcBef>
                <a:spcPts val="0"/>
              </a:spcBef>
              <a:buNone/>
            </a:pPr>
            <a:r>
              <a:rPr lang="uk-UA" sz="2200" noProof="1">
                <a:latin typeface="Times New Roman" panose="02020603050405020304" pitchFamily="18" charset="0"/>
                <a:cs typeface="Times New Roman" panose="02020603050405020304" pitchFamily="18" charset="0"/>
              </a:rPr>
              <a:t>(наприклад, твердження експерта “я не зрозумів цю статтю свідчить про низьку якість статті, а те саме твердження студента – про його низьку освіту);</a:t>
            </a:r>
          </a:p>
          <a:p>
            <a:pPr marL="39687" indent="0">
              <a:lnSpc>
                <a:spcPct val="120000"/>
              </a:lnSpc>
              <a:spcBef>
                <a:spcPts val="0"/>
              </a:spcBef>
              <a:buNone/>
            </a:pPr>
            <a:endParaRPr lang="uk-UA" noProof="1">
              <a:latin typeface="Times New Roman" panose="02020603050405020304" pitchFamily="18" charset="0"/>
              <a:cs typeface="Times New Roman" panose="02020603050405020304" pitchFamily="18" charset="0"/>
            </a:endParaRPr>
          </a:p>
          <a:p>
            <a:pPr marL="39687" indent="0">
              <a:lnSpc>
                <a:spcPct val="120000"/>
              </a:lnSpc>
              <a:spcBef>
                <a:spcPts val="0"/>
              </a:spcBef>
              <a:buNone/>
            </a:pPr>
            <a:endParaRPr lang="uk-UA" noProof="1">
              <a:latin typeface="Times New Roman" panose="02020603050405020304" pitchFamily="18" charset="0"/>
              <a:cs typeface="Times New Roman" panose="02020603050405020304" pitchFamily="18" charset="0"/>
            </a:endParaRPr>
          </a:p>
          <a:p>
            <a:pPr marL="39687" indent="0">
              <a:lnSpc>
                <a:spcPct val="120000"/>
              </a:lnSpc>
              <a:spcBef>
                <a:spcPts val="0"/>
              </a:spcBef>
              <a:buNone/>
            </a:pPr>
            <a:endParaRPr lang="uk-UA" noProof="1">
              <a:latin typeface="Times New Roman" panose="02020603050405020304" pitchFamily="18" charset="0"/>
              <a:cs typeface="Times New Roman" panose="02020603050405020304" pitchFamily="18" charset="0"/>
            </a:endParaRPr>
          </a:p>
          <a:p>
            <a:pPr marL="39687" indent="0">
              <a:lnSpc>
                <a:spcPct val="120000"/>
              </a:lnSpc>
              <a:spcBef>
                <a:spcPts val="0"/>
              </a:spcBef>
              <a:buNone/>
            </a:pPr>
            <a:endParaRPr lang="uk-UA" noProof="1">
              <a:latin typeface="Times New Roman" panose="02020603050405020304" pitchFamily="18" charset="0"/>
              <a:cs typeface="Times New Roman" panose="02020603050405020304" pitchFamily="18" charset="0"/>
            </a:endParaRPr>
          </a:p>
          <a:p>
            <a:pPr marL="92075" indent="-52388">
              <a:lnSpc>
                <a:spcPct val="120000"/>
              </a:lnSpc>
              <a:spcBef>
                <a:spcPts val="0"/>
              </a:spcBef>
            </a:pPr>
            <a:endParaRPr lang="uk-UA" noProof="1">
              <a:latin typeface="Times New Roman" panose="02020603050405020304" pitchFamily="18" charset="0"/>
              <a:cs typeface="Times New Roman" panose="02020603050405020304" pitchFamily="18" charset="0"/>
            </a:endParaRPr>
          </a:p>
          <a:p>
            <a:pPr marL="92075" indent="-52388">
              <a:lnSpc>
                <a:spcPct val="120000"/>
              </a:lnSpc>
              <a:spcBef>
                <a:spcPts val="0"/>
              </a:spcBef>
            </a:pPr>
            <a:endParaRPr lang="uk-UA" noProof="1">
              <a:latin typeface="Times New Roman" panose="02020603050405020304" pitchFamily="18" charset="0"/>
              <a:cs typeface="Times New Roman" panose="02020603050405020304" pitchFamily="18" charset="0"/>
            </a:endParaRPr>
          </a:p>
          <a:p>
            <a:pPr marL="39687" indent="0">
              <a:lnSpc>
                <a:spcPct val="120000"/>
              </a:lnSpc>
              <a:spcBef>
                <a:spcPts val="0"/>
              </a:spcBef>
              <a:buNone/>
            </a:pPr>
            <a:endParaRPr lang="uk-UA" noProof="1">
              <a:latin typeface="Times New Roman" panose="02020603050405020304" pitchFamily="18" charset="0"/>
              <a:cs typeface="Times New Roman" panose="02020603050405020304" pitchFamily="18" charset="0"/>
            </a:endParaRPr>
          </a:p>
          <a:p>
            <a:pPr marL="92075" indent="-52388">
              <a:lnSpc>
                <a:spcPct val="120000"/>
              </a:lnSpc>
              <a:spcBef>
                <a:spcPts val="0"/>
              </a:spcBef>
            </a:pPr>
            <a:r>
              <a:rPr lang="uk-UA" noProof="1">
                <a:latin typeface="Times New Roman" panose="02020603050405020304" pitchFamily="18" charset="0"/>
                <a:cs typeface="Times New Roman" panose="02020603050405020304" pitchFamily="18" charset="0"/>
              </a:rPr>
              <a:t> </a:t>
            </a:r>
            <a:r>
              <a:rPr lang="uk-UA" sz="3400" b="1" i="1" noProof="1">
                <a:latin typeface="Times New Roman" panose="02020603050405020304" pitchFamily="18" charset="0"/>
                <a:cs typeface="Times New Roman" panose="02020603050405020304" pitchFamily="18" charset="0"/>
              </a:rPr>
              <a:t>контекстна залежність</a:t>
            </a:r>
            <a:r>
              <a:rPr lang="uk-UA" noProof="1">
                <a:latin typeface="Times New Roman" panose="02020603050405020304" pitchFamily="18" charset="0"/>
                <a:cs typeface="Times New Roman" panose="02020603050405020304" pitchFamily="18" charset="0"/>
              </a:rPr>
              <a:t>.</a:t>
            </a:r>
          </a:p>
          <a:p>
            <a:pPr marL="39687" indent="0">
              <a:lnSpc>
                <a:spcPct val="120000"/>
              </a:lnSpc>
              <a:spcBef>
                <a:spcPts val="0"/>
              </a:spcBef>
              <a:buNone/>
            </a:pPr>
            <a:r>
              <a:rPr lang="uk-UA" noProof="1">
                <a:latin typeface="Times New Roman" panose="02020603050405020304" pitchFamily="18" charset="0"/>
                <a:cs typeface="Times New Roman" panose="02020603050405020304" pitchFamily="18" charset="0"/>
              </a:rPr>
              <a:t> Те саме слово чи ім'я можуть у різних умовах інтерпретуватися по-різному (“модель” у техніці та у математиці мають різне значення); </a:t>
            </a:r>
          </a:p>
          <a:p>
            <a:pPr marL="360363" indent="-52388">
              <a:lnSpc>
                <a:spcPct val="120000"/>
              </a:lnSpc>
              <a:spcBef>
                <a:spcPts val="0"/>
              </a:spcBef>
            </a:pPr>
            <a:endParaRPr lang="uk-UA" noProof="1">
              <a:latin typeface="Times New Roman" panose="02020603050405020304" pitchFamily="18" charset="0"/>
              <a:cs typeface="Times New Roman" panose="02020603050405020304" pitchFamily="18" charset="0"/>
            </a:endParaRPr>
          </a:p>
          <a:p>
            <a:pPr indent="-52388">
              <a:lnSpc>
                <a:spcPct val="120000"/>
              </a:lnSpc>
              <a:spcBef>
                <a:spcPts val="0"/>
              </a:spcBef>
            </a:pPr>
            <a:r>
              <a:rPr lang="uk-UA" noProof="1">
                <a:latin typeface="Times New Roman" panose="02020603050405020304" pitchFamily="18" charset="0"/>
                <a:cs typeface="Times New Roman" panose="02020603050405020304" pitchFamily="18" charset="0"/>
              </a:rPr>
              <a:t> </a:t>
            </a:r>
            <a:r>
              <a:rPr lang="uk-UA" sz="3400" b="1" i="1" noProof="1">
                <a:latin typeface="Times New Roman" panose="02020603050405020304" pitchFamily="18" charset="0"/>
                <a:cs typeface="Times New Roman" panose="02020603050405020304" pitchFamily="18" charset="0"/>
              </a:rPr>
              <a:t>динаміка значення</a:t>
            </a:r>
            <a:r>
              <a:rPr lang="uk-UA" noProof="1">
                <a:latin typeface="Times New Roman" panose="02020603050405020304" pitchFamily="18" charset="0"/>
                <a:cs typeface="Times New Roman" panose="02020603050405020304" pitchFamily="18" charset="0"/>
              </a:rPr>
              <a:t>. </a:t>
            </a:r>
          </a:p>
          <a:p>
            <a:pPr marL="176212" indent="0">
              <a:lnSpc>
                <a:spcPct val="120000"/>
              </a:lnSpc>
              <a:spcBef>
                <a:spcPts val="0"/>
              </a:spcBef>
              <a:buNone/>
            </a:pPr>
            <a:r>
              <a:rPr lang="uk-UA" noProof="1">
                <a:latin typeface="Times New Roman" panose="02020603050405020304" pitchFamily="18" charset="0"/>
                <a:cs typeface="Times New Roman" panose="02020603050405020304" pitchFamily="18" charset="0"/>
              </a:rPr>
              <a:t>Слова можуть дуже швидко змінювати свій зміст, </a:t>
            </a:r>
          </a:p>
          <a:p>
            <a:pPr marL="176212" indent="0">
              <a:lnSpc>
                <a:spcPct val="120000"/>
              </a:lnSpc>
              <a:spcBef>
                <a:spcPts val="0"/>
              </a:spcBef>
              <a:buNone/>
            </a:pPr>
            <a:r>
              <a:rPr lang="uk-UA" sz="2200" noProof="1">
                <a:latin typeface="Times New Roman" panose="02020603050405020304" pitchFamily="18" charset="0"/>
                <a:cs typeface="Times New Roman" panose="02020603050405020304" pitchFamily="18" charset="0"/>
              </a:rPr>
              <a:t>наприклад, назва нікому раніше не відомого населеного пункту через події, що відбувалися в ньому, може стати загальновідомою та отримати додаткове значення;</a:t>
            </a:r>
          </a:p>
          <a:p>
            <a:pPr marL="176212" indent="0">
              <a:lnSpc>
                <a:spcPct val="120000"/>
              </a:lnSpc>
              <a:spcBef>
                <a:spcPts val="0"/>
              </a:spcBef>
              <a:buNone/>
            </a:pPr>
            <a:endParaRPr lang="uk-UA" noProof="1">
              <a:latin typeface="Times New Roman" panose="02020603050405020304" pitchFamily="18" charset="0"/>
              <a:cs typeface="Times New Roman" panose="02020603050405020304" pitchFamily="18" charset="0"/>
            </a:endParaRPr>
          </a:p>
          <a:p>
            <a:pPr indent="-52388">
              <a:lnSpc>
                <a:spcPct val="120000"/>
              </a:lnSpc>
              <a:spcBef>
                <a:spcPts val="0"/>
              </a:spcBef>
            </a:pPr>
            <a:r>
              <a:rPr lang="uk-UA" noProof="1">
                <a:latin typeface="Times New Roman" panose="02020603050405020304" pitchFamily="18" charset="0"/>
                <a:cs typeface="Times New Roman" panose="02020603050405020304" pitchFamily="18" charset="0"/>
              </a:rPr>
              <a:t>  </a:t>
            </a:r>
            <a:r>
              <a:rPr lang="uk-UA" sz="3400" b="1" i="1" noProof="1">
                <a:latin typeface="Times New Roman" panose="02020603050405020304" pitchFamily="18" charset="0"/>
                <a:cs typeface="Times New Roman" panose="02020603050405020304" pitchFamily="18" charset="0"/>
              </a:rPr>
              <a:t>етнокультурна залежність</a:t>
            </a:r>
            <a:r>
              <a:rPr lang="uk-UA" noProof="1">
                <a:latin typeface="Times New Roman" panose="02020603050405020304" pitchFamily="18" charset="0"/>
                <a:cs typeface="Times New Roman" panose="02020603050405020304" pitchFamily="18" charset="0"/>
              </a:rPr>
              <a:t>. </a:t>
            </a:r>
          </a:p>
          <a:p>
            <a:pPr marL="176212" indent="0">
              <a:lnSpc>
                <a:spcPct val="120000"/>
              </a:lnSpc>
              <a:spcBef>
                <a:spcPts val="0"/>
              </a:spcBef>
              <a:buNone/>
            </a:pPr>
            <a:r>
              <a:rPr lang="uk-UA" noProof="1">
                <a:latin typeface="Times New Roman" panose="02020603050405020304" pitchFamily="18" charset="0"/>
                <a:cs typeface="Times New Roman" panose="02020603050405020304" pitchFamily="18" charset="0"/>
              </a:rPr>
              <a:t>У різних етносах і культурах, що використовують ту саму мову, слова можуть набувати різного сенсу і позначати зовсім різне. </a:t>
            </a:r>
          </a:p>
        </p:txBody>
      </p:sp>
      <p:sp>
        <p:nvSpPr>
          <p:cNvPr id="4" name="TextBox 3">
            <a:extLst>
              <a:ext uri="{FF2B5EF4-FFF2-40B4-BE49-F238E27FC236}">
                <a16:creationId xmlns:a16="http://schemas.microsoft.com/office/drawing/2014/main" id="{2C92725E-6FA5-46B8-91E8-0E0939B826A8}"/>
              </a:ext>
            </a:extLst>
          </p:cNvPr>
          <p:cNvSpPr txBox="1"/>
          <p:nvPr/>
        </p:nvSpPr>
        <p:spPr>
          <a:xfrm>
            <a:off x="905164" y="5144654"/>
            <a:ext cx="10695709" cy="646331"/>
          </a:xfrm>
          <a:prstGeom prst="rect">
            <a:avLst/>
          </a:prstGeom>
          <a:noFill/>
        </p:spPr>
        <p:txBody>
          <a:bodyPr wrap="square" rtlCol="0">
            <a:spAutoFit/>
          </a:bodyPr>
          <a:lstStyle/>
          <a:p>
            <a:r>
              <a:rPr lang="ru-RU" dirty="0"/>
              <a:t>	</a:t>
            </a:r>
            <a:r>
              <a:rPr lang="ru-RU" i="1" dirty="0" err="1"/>
              <a:t>Такі</a:t>
            </a:r>
            <a:r>
              <a:rPr lang="ru-RU" i="1" dirty="0"/>
              <a:t> </a:t>
            </a:r>
            <a:r>
              <a:rPr lang="ru-RU" i="1" dirty="0" err="1"/>
              <a:t>технології</a:t>
            </a:r>
            <a:r>
              <a:rPr lang="ru-RU" i="1" dirty="0"/>
              <a:t>, як </a:t>
            </a:r>
            <a:r>
              <a:rPr lang="en-US" i="1" dirty="0"/>
              <a:t>Data Mining, </a:t>
            </a:r>
            <a:r>
              <a:rPr lang="ru-RU" i="1" dirty="0" err="1"/>
              <a:t>обробка</a:t>
            </a:r>
            <a:r>
              <a:rPr lang="ru-RU" i="1" dirty="0"/>
              <a:t> </a:t>
            </a:r>
            <a:r>
              <a:rPr lang="ru-RU" i="1" dirty="0" err="1"/>
              <a:t>природної</a:t>
            </a:r>
            <a:r>
              <a:rPr lang="ru-RU" i="1" dirty="0"/>
              <a:t> </a:t>
            </a:r>
            <a:r>
              <a:rPr lang="ru-RU" i="1" dirty="0" err="1"/>
              <a:t>мови</a:t>
            </a:r>
            <a:r>
              <a:rPr lang="ru-RU" i="1" dirty="0"/>
              <a:t> і </a:t>
            </a:r>
            <a:r>
              <a:rPr lang="en-US" i="1" dirty="0"/>
              <a:t>Text Mining, </a:t>
            </a:r>
            <a:r>
              <a:rPr lang="ru-RU" i="1" dirty="0" err="1"/>
              <a:t>надають</a:t>
            </a:r>
            <a:r>
              <a:rPr lang="ru-RU" i="1" dirty="0"/>
              <a:t> </a:t>
            </a:r>
            <a:r>
              <a:rPr lang="ru-RU" i="1" dirty="0" err="1"/>
              <a:t>різні</a:t>
            </a:r>
            <a:r>
              <a:rPr lang="ru-RU" i="1" dirty="0"/>
              <a:t> </a:t>
            </a:r>
            <a:r>
              <a:rPr lang="ru-RU" i="1" dirty="0" err="1"/>
              <a:t>методи</a:t>
            </a:r>
            <a:r>
              <a:rPr lang="ru-RU" i="1" dirty="0"/>
              <a:t> для </a:t>
            </a:r>
            <a:r>
              <a:rPr lang="ru-RU" i="1" dirty="0" err="1"/>
              <a:t>пошуку</a:t>
            </a:r>
            <a:r>
              <a:rPr lang="ru-RU" i="1" dirty="0"/>
              <a:t> </a:t>
            </a:r>
            <a:r>
              <a:rPr lang="ru-RU" i="1" dirty="0" err="1"/>
              <a:t>структури</a:t>
            </a:r>
            <a:r>
              <a:rPr lang="ru-RU" i="1" dirty="0"/>
              <a:t> в НСД. </a:t>
            </a:r>
          </a:p>
        </p:txBody>
      </p:sp>
    </p:spTree>
    <p:extLst>
      <p:ext uri="{BB962C8B-B14F-4D97-AF65-F5344CB8AC3E}">
        <p14:creationId xmlns:p14="http://schemas.microsoft.com/office/powerpoint/2010/main" val="237058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A6F1BA27-9F3E-4B48-B593-A0DA66919D2C}"/>
              </a:ext>
            </a:extLst>
          </p:cNvPr>
          <p:cNvSpPr>
            <a:spLocks noGrp="1"/>
          </p:cNvSpPr>
          <p:nvPr>
            <p:ph idx="1"/>
          </p:nvPr>
        </p:nvSpPr>
        <p:spPr>
          <a:xfrm>
            <a:off x="602673" y="394856"/>
            <a:ext cx="11284527" cy="6276108"/>
          </a:xfrm>
        </p:spPr>
        <p:txBody>
          <a:bodyPr>
            <a:normAutofit fontScale="55000" lnSpcReduction="20000"/>
          </a:bodyPr>
          <a:lstStyle/>
          <a:p>
            <a:pPr marL="0" indent="457200" algn="just">
              <a:lnSpc>
                <a:spcPct val="100000"/>
              </a:lnSpc>
              <a:spcBef>
                <a:spcPts val="0"/>
              </a:spcBef>
              <a:buNone/>
            </a:pPr>
            <a:r>
              <a:rPr lang="uk-UA" sz="3600" b="1" dirty="0">
                <a:latin typeface="Times New Roman" panose="02020603050405020304" pitchFamily="18" charset="0"/>
                <a:cs typeface="Times New Roman" panose="02020603050405020304" pitchFamily="18" charset="0"/>
              </a:rPr>
              <a:t>Історія виникнення аналізу НСД</a:t>
            </a:r>
          </a:p>
          <a:p>
            <a:pPr marL="0" indent="457200" algn="just">
              <a:lnSpc>
                <a:spcPct val="120000"/>
              </a:lnSpc>
              <a:spcBef>
                <a:spcPts val="0"/>
              </a:spcBef>
              <a:buNone/>
            </a:pPr>
            <a:endParaRPr lang="uk-UA" sz="3300" dirty="0">
              <a:latin typeface="Times New Roman" panose="02020603050405020304" pitchFamily="18" charset="0"/>
              <a:cs typeface="Times New Roman" panose="02020603050405020304" pitchFamily="18" charset="0"/>
            </a:endParaRPr>
          </a:p>
          <a:p>
            <a:pPr marL="0" indent="457200" algn="just">
              <a:lnSpc>
                <a:spcPct val="120000"/>
              </a:lnSpc>
              <a:spcBef>
                <a:spcPts val="0"/>
              </a:spcBef>
              <a:buNone/>
            </a:pPr>
            <a:r>
              <a:rPr lang="uk-UA" sz="3300" dirty="0">
                <a:latin typeface="Times New Roman" panose="02020603050405020304" pitchFamily="18" charset="0"/>
                <a:cs typeface="Times New Roman" panose="02020603050405020304" pitchFamily="18" charset="0"/>
              </a:rPr>
              <a:t>Найбільш ранні дослідження </a:t>
            </a:r>
            <a:r>
              <a:rPr lang="uk-UA" sz="3300" dirty="0" err="1">
                <a:latin typeface="Times New Roman" panose="02020603050405020304" pitchFamily="18" charset="0"/>
                <a:cs typeface="Times New Roman" panose="02020603050405020304" pitchFamily="18" charset="0"/>
              </a:rPr>
              <a:t>Business</a:t>
            </a:r>
            <a:r>
              <a:rPr lang="uk-UA" sz="3300" dirty="0">
                <a:latin typeface="Times New Roman" panose="02020603050405020304" pitchFamily="18" charset="0"/>
                <a:cs typeface="Times New Roman" panose="02020603050405020304" pitchFamily="18" charset="0"/>
              </a:rPr>
              <a:t> </a:t>
            </a:r>
            <a:r>
              <a:rPr lang="uk-UA" sz="3300" dirty="0" err="1">
                <a:latin typeface="Times New Roman" panose="02020603050405020304" pitchFamily="18" charset="0"/>
                <a:cs typeface="Times New Roman" panose="02020603050405020304" pitchFamily="18" charset="0"/>
              </a:rPr>
              <a:t>Intelligence</a:t>
            </a:r>
            <a:r>
              <a:rPr lang="uk-UA" sz="3300" dirty="0">
                <a:latin typeface="Times New Roman" panose="02020603050405020304" pitchFamily="18" charset="0"/>
                <a:cs typeface="Times New Roman" panose="02020603050405020304" pitchFamily="18" charset="0"/>
              </a:rPr>
              <a:t> (BI) зосереджувалися саме на неструктурованих текстових даних, а не на числових даних. </a:t>
            </a:r>
          </a:p>
          <a:p>
            <a:pPr marL="0" indent="457200" algn="just">
              <a:lnSpc>
                <a:spcPct val="120000"/>
              </a:lnSpc>
              <a:spcBef>
                <a:spcPts val="0"/>
              </a:spcBef>
              <a:buNone/>
            </a:pPr>
            <a:r>
              <a:rPr lang="uk-UA" sz="3300" dirty="0">
                <a:latin typeface="Times New Roman" panose="02020603050405020304" pitchFamily="18" charset="0"/>
                <a:cs typeface="Times New Roman" panose="02020603050405020304" pitchFamily="18" charset="0"/>
              </a:rPr>
              <a:t>На початку 21 століття технології наздогнали наукові дослідження. Поява </a:t>
            </a:r>
            <a:r>
              <a:rPr lang="uk-UA" sz="3300" dirty="0" err="1">
                <a:latin typeface="Times New Roman" panose="02020603050405020304" pitchFamily="18" charset="0"/>
                <a:cs typeface="Times New Roman" panose="02020603050405020304" pitchFamily="18" charset="0"/>
              </a:rPr>
              <a:t>Big</a:t>
            </a:r>
            <a:r>
              <a:rPr lang="uk-UA" sz="3300" dirty="0">
                <a:latin typeface="Times New Roman" panose="02020603050405020304" pitchFamily="18" charset="0"/>
                <a:cs typeface="Times New Roman" panose="02020603050405020304" pitchFamily="18" charset="0"/>
              </a:rPr>
              <a:t> </a:t>
            </a:r>
            <a:r>
              <a:rPr lang="uk-UA" sz="3300" dirty="0" err="1">
                <a:latin typeface="Times New Roman" panose="02020603050405020304" pitchFamily="18" charset="0"/>
                <a:cs typeface="Times New Roman" panose="02020603050405020304" pitchFamily="18" charset="0"/>
              </a:rPr>
              <a:t>Data</a:t>
            </a:r>
            <a:r>
              <a:rPr lang="uk-UA" sz="3300" dirty="0">
                <a:latin typeface="Times New Roman" panose="02020603050405020304" pitchFamily="18" charset="0"/>
                <a:cs typeface="Times New Roman" panose="02020603050405020304" pitchFamily="18" charset="0"/>
              </a:rPr>
              <a:t> наприкінці 2000-х років викликала підвищений інтерес до застосування неструктурованих аналітичних даних. </a:t>
            </a:r>
          </a:p>
          <a:p>
            <a:pPr marL="0" indent="457200" algn="just">
              <a:lnSpc>
                <a:spcPct val="120000"/>
              </a:lnSpc>
              <a:spcBef>
                <a:spcPts val="0"/>
              </a:spcBef>
              <a:buNone/>
            </a:pPr>
            <a:r>
              <a:rPr lang="uk-UA" sz="3300" dirty="0">
                <a:latin typeface="Times New Roman" panose="02020603050405020304" pitchFamily="18" charset="0"/>
                <a:cs typeface="Times New Roman" panose="02020603050405020304" pitchFamily="18" charset="0"/>
              </a:rPr>
              <a:t>У 80-х і 90-х роках 20 ст. </a:t>
            </a:r>
            <a:r>
              <a:rPr lang="uk-UA" sz="3300" dirty="0" err="1">
                <a:latin typeface="Times New Roman" panose="02020603050405020304" pitchFamily="18" charset="0"/>
                <a:cs typeface="Times New Roman" panose="02020603050405020304" pitchFamily="18" charset="0"/>
              </a:rPr>
              <a:t>бізнесаналітика</a:t>
            </a:r>
            <a:r>
              <a:rPr lang="uk-UA" sz="3300" dirty="0">
                <a:latin typeface="Times New Roman" panose="02020603050405020304" pitchFamily="18" charset="0"/>
                <a:cs typeface="Times New Roman" panose="02020603050405020304" pitchFamily="18" charset="0"/>
              </a:rPr>
              <a:t> (OLAP, інтелектуальний аналіз даних, ETL та сховище даних) була зорієнтована на структуровані числові дані, що зберігалися в реляційних базах даних.</a:t>
            </a:r>
          </a:p>
          <a:p>
            <a:pPr marL="0" indent="457200" algn="just">
              <a:lnSpc>
                <a:spcPct val="120000"/>
              </a:lnSpc>
              <a:spcBef>
                <a:spcPts val="0"/>
              </a:spcBef>
              <a:buNone/>
            </a:pPr>
            <a:r>
              <a:rPr lang="uk-UA" sz="3300" dirty="0">
                <a:latin typeface="Times New Roman" panose="02020603050405020304" pitchFamily="18" charset="0"/>
                <a:cs typeface="Times New Roman" panose="02020603050405020304" pitchFamily="18" charset="0"/>
              </a:rPr>
              <a:t> Виділення аналізу НСД (UDA – </a:t>
            </a:r>
            <a:r>
              <a:rPr lang="uk-UA" sz="3300" dirty="0" err="1">
                <a:latin typeface="Times New Roman" panose="02020603050405020304" pitchFamily="18" charset="0"/>
                <a:cs typeface="Times New Roman" panose="02020603050405020304" pitchFamily="18" charset="0"/>
              </a:rPr>
              <a:t>unstructured</a:t>
            </a:r>
            <a:r>
              <a:rPr lang="uk-UA" sz="3300" dirty="0">
                <a:latin typeface="Times New Roman" panose="02020603050405020304" pitchFamily="18" charset="0"/>
                <a:cs typeface="Times New Roman" panose="02020603050405020304" pitchFamily="18" charset="0"/>
              </a:rPr>
              <a:t> </a:t>
            </a:r>
            <a:r>
              <a:rPr lang="uk-UA" sz="3300" dirty="0" err="1">
                <a:latin typeface="Times New Roman" panose="02020603050405020304" pitchFamily="18" charset="0"/>
                <a:cs typeface="Times New Roman" panose="02020603050405020304" pitchFamily="18" charset="0"/>
              </a:rPr>
              <a:t>data</a:t>
            </a:r>
            <a:r>
              <a:rPr lang="uk-UA" sz="3300" dirty="0">
                <a:latin typeface="Times New Roman" panose="02020603050405020304" pitchFamily="18" charset="0"/>
                <a:cs typeface="Times New Roman" panose="02020603050405020304" pitchFamily="18" charset="0"/>
              </a:rPr>
              <a:t> </a:t>
            </a:r>
            <a:r>
              <a:rPr lang="uk-UA" sz="3300" dirty="0" err="1">
                <a:latin typeface="Times New Roman" panose="02020603050405020304" pitchFamily="18" charset="0"/>
                <a:cs typeface="Times New Roman" panose="02020603050405020304" pitchFamily="18" charset="0"/>
              </a:rPr>
              <a:t>analysis</a:t>
            </a:r>
            <a:r>
              <a:rPr lang="uk-UA" sz="3300" dirty="0">
                <a:latin typeface="Times New Roman" panose="02020603050405020304" pitchFamily="18" charset="0"/>
                <a:cs typeface="Times New Roman" panose="02020603050405020304" pitchFamily="18" charset="0"/>
              </a:rPr>
              <a:t>) в окремий науково-технічний напрямок датується початком 2000 років, коли аналітики </a:t>
            </a:r>
            <a:r>
              <a:rPr lang="uk-UA" sz="3300" dirty="0" err="1">
                <a:latin typeface="Times New Roman" panose="02020603050405020304" pitchFamily="18" charset="0"/>
                <a:cs typeface="Times New Roman" panose="02020603050405020304" pitchFamily="18" charset="0"/>
              </a:rPr>
              <a:t>Gartner</a:t>
            </a:r>
            <a:r>
              <a:rPr lang="uk-UA" sz="3300" dirty="0">
                <a:latin typeface="Times New Roman" panose="02020603050405020304" pitchFamily="18" charset="0"/>
                <a:cs typeface="Times New Roman" panose="02020603050405020304" pitchFamily="18" charset="0"/>
              </a:rPr>
              <a:t> опублікували інформацію про високі затрати часу та праці на обробку даних – рутинна, не автоматизована робота з контентом займала до половини робочого часу. Незручність була пов'язана саме з необхідністю обробки текстових НСД у різних форматах: електронних листів, службових записок, новин, чатів, звітів, маркетингових матеріалів, презентацій тощо, які не можливо було занести до реляційних СКБД (деякі з таких даних є слабо структурованими або </a:t>
            </a:r>
            <a:r>
              <a:rPr lang="uk-UA" sz="3300" dirty="0" err="1">
                <a:latin typeface="Times New Roman" panose="02020603050405020304" pitchFamily="18" charset="0"/>
                <a:cs typeface="Times New Roman" panose="02020603050405020304" pitchFamily="18" charset="0"/>
              </a:rPr>
              <a:t>квазіструктурованими</a:t>
            </a:r>
            <a:r>
              <a:rPr lang="uk-UA" sz="3300" dirty="0">
                <a:latin typeface="Times New Roman" panose="02020603050405020304" pitchFamily="18" charset="0"/>
                <a:cs typeface="Times New Roman" panose="02020603050405020304" pitchFamily="18" charset="0"/>
              </a:rPr>
              <a:t> та супроводжуються метаданими – автор, місце створення, розмір – які можна помістити до СКБД). </a:t>
            </a:r>
          </a:p>
          <a:p>
            <a:pPr marL="0" indent="457200" algn="just">
              <a:lnSpc>
                <a:spcPct val="100000"/>
              </a:lnSpc>
              <a:spcBef>
                <a:spcPts val="0"/>
              </a:spcBef>
              <a:buNone/>
            </a:pPr>
            <a:endParaRPr lang="uk-UA" dirty="0">
              <a:latin typeface="Times New Roman" panose="02020603050405020304" pitchFamily="18" charset="0"/>
              <a:cs typeface="Times New Roman" panose="02020603050405020304" pitchFamily="18" charset="0"/>
            </a:endParaRPr>
          </a:p>
          <a:p>
            <a:pPr marL="0" indent="457200" algn="just">
              <a:lnSpc>
                <a:spcPct val="100000"/>
              </a:lnSpc>
              <a:spcBef>
                <a:spcPts val="0"/>
              </a:spcBef>
              <a:buNone/>
            </a:pPr>
            <a:r>
              <a:rPr lang="uk-UA" sz="3800" dirty="0">
                <a:latin typeface="Times New Roman" panose="02020603050405020304" pitchFamily="18" charset="0"/>
                <a:cs typeface="Times New Roman" panose="02020603050405020304" pitchFamily="18" charset="0"/>
              </a:rPr>
              <a:t>На сьогоднішній день НСД складають найбільшу частку даних, що зберігаються (понад 80 % усіх збережених даних, а їхня кількість зростає на порядок швидше в порівнянні з структурованими даними), тому методи та засоби їх використання швидко розвиваються. Ці методи спрямовані на перетворення цих даних на структуровану інформацію, яка може використовуватися різними способами.</a:t>
            </a:r>
          </a:p>
        </p:txBody>
      </p:sp>
    </p:spTree>
    <p:extLst>
      <p:ext uri="{BB962C8B-B14F-4D97-AF65-F5344CB8AC3E}">
        <p14:creationId xmlns:p14="http://schemas.microsoft.com/office/powerpoint/2010/main" val="4980006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3214140-B97E-4094-BAA2-CC76E3CD45F8}"/>
              </a:ext>
            </a:extLst>
          </p:cNvPr>
          <p:cNvSpPr>
            <a:spLocks noGrp="1"/>
          </p:cNvSpPr>
          <p:nvPr>
            <p:ph type="title"/>
          </p:nvPr>
        </p:nvSpPr>
        <p:spPr/>
        <p:txBody>
          <a:bodyPr>
            <a:normAutofit/>
          </a:bodyPr>
          <a:lstStyle/>
          <a:p>
            <a:pPr algn="ctr"/>
            <a:r>
              <a:rPr lang="ru-RU" dirty="0" err="1">
                <a:latin typeface="Times New Roman" panose="02020603050405020304" pitchFamily="18" charset="0"/>
                <a:cs typeface="Times New Roman" panose="02020603050405020304" pitchFamily="18" charset="0"/>
              </a:rPr>
              <a:t>Text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Mining</a:t>
            </a:r>
            <a:r>
              <a:rPr lang="ru-RU" dirty="0">
                <a:latin typeface="Times New Roman" panose="02020603050405020304" pitchFamily="18" charset="0"/>
                <a:cs typeface="Times New Roman" panose="02020603050405020304" pitchFamily="18" charset="0"/>
              </a:rPr>
              <a:t> як основа </a:t>
            </a:r>
            <a:r>
              <a:rPr lang="ru-RU" dirty="0" err="1">
                <a:latin typeface="Times New Roman" panose="02020603050405020304" pitchFamily="18" charset="0"/>
                <a:cs typeface="Times New Roman" panose="02020603050405020304" pitchFamily="18" charset="0"/>
              </a:rPr>
              <a:t>аналізу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неструктурованої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текстової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інформації</a:t>
            </a:r>
            <a:endParaRPr lang="ru-RU" dirty="0">
              <a:latin typeface="Times New Roman" panose="02020603050405020304" pitchFamily="18" charset="0"/>
              <a:cs typeface="Times New Roman" panose="02020603050405020304" pitchFamily="18" charset="0"/>
            </a:endParaRPr>
          </a:p>
        </p:txBody>
      </p:sp>
      <p:pic>
        <p:nvPicPr>
          <p:cNvPr id="4" name="Місце для вмісту 3">
            <a:extLst>
              <a:ext uri="{FF2B5EF4-FFF2-40B4-BE49-F238E27FC236}">
                <a16:creationId xmlns:a16="http://schemas.microsoft.com/office/drawing/2014/main" id="{108C3801-AE00-4FF6-A345-66393847D776}"/>
              </a:ext>
            </a:extLst>
          </p:cNvPr>
          <p:cNvPicPr>
            <a:picLocks noGrp="1" noChangeAspect="1"/>
          </p:cNvPicPr>
          <p:nvPr>
            <p:ph idx="1"/>
          </p:nvPr>
        </p:nvPicPr>
        <p:blipFill>
          <a:blip r:embed="rId2"/>
          <a:stretch>
            <a:fillRect/>
          </a:stretch>
        </p:blipFill>
        <p:spPr>
          <a:xfrm>
            <a:off x="4104409" y="1797627"/>
            <a:ext cx="7045037" cy="4956463"/>
          </a:xfrm>
          <a:prstGeom prst="rect">
            <a:avLst/>
          </a:prstGeom>
        </p:spPr>
      </p:pic>
      <p:sp>
        <p:nvSpPr>
          <p:cNvPr id="5" name="TextBox 4">
            <a:extLst>
              <a:ext uri="{FF2B5EF4-FFF2-40B4-BE49-F238E27FC236}">
                <a16:creationId xmlns:a16="http://schemas.microsoft.com/office/drawing/2014/main" id="{215D4A02-CDC9-4492-A845-9914905104E9}"/>
              </a:ext>
            </a:extLst>
          </p:cNvPr>
          <p:cNvSpPr txBox="1"/>
          <p:nvPr/>
        </p:nvSpPr>
        <p:spPr>
          <a:xfrm>
            <a:off x="509155" y="1911927"/>
            <a:ext cx="3460172" cy="1754326"/>
          </a:xfrm>
          <a:prstGeom prst="rect">
            <a:avLst/>
          </a:prstGeom>
          <a:noFill/>
        </p:spPr>
        <p:txBody>
          <a:bodyPr wrap="square" rtlCol="0">
            <a:spAutoFit/>
          </a:bodyPr>
          <a:lstStyle/>
          <a:p>
            <a:r>
              <a:rPr lang="uk-UA" i="1" dirty="0"/>
              <a:t>Уперше термін </a:t>
            </a:r>
            <a:r>
              <a:rPr lang="en-US" i="1" dirty="0"/>
              <a:t>Text</a:t>
            </a:r>
            <a:r>
              <a:rPr lang="uk-UA" i="1" dirty="0"/>
              <a:t> </a:t>
            </a:r>
            <a:r>
              <a:rPr lang="en-US" i="1" dirty="0"/>
              <a:t>Mining </a:t>
            </a:r>
            <a:r>
              <a:rPr lang="uk-UA" i="1" dirty="0"/>
              <a:t>було використано в 1995 році як альтернатива терміну «здобуття знань з тексту» (</a:t>
            </a:r>
            <a:r>
              <a:rPr lang="en-US" i="1" dirty="0"/>
              <a:t>Knowledge Discovery from Text,</a:t>
            </a:r>
          </a:p>
          <a:p>
            <a:r>
              <a:rPr lang="en-US" i="1" dirty="0"/>
              <a:t>KDT). </a:t>
            </a:r>
            <a:endParaRPr lang="uk-UA" i="1" dirty="0"/>
          </a:p>
        </p:txBody>
      </p:sp>
    </p:spTree>
    <p:extLst>
      <p:ext uri="{BB962C8B-B14F-4D97-AF65-F5344CB8AC3E}">
        <p14:creationId xmlns:p14="http://schemas.microsoft.com/office/powerpoint/2010/main" val="933148904"/>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384</TotalTime>
  <Words>2882</Words>
  <Application>Microsoft Office PowerPoint</Application>
  <PresentationFormat>Широкий екран</PresentationFormat>
  <Paragraphs>157</Paragraphs>
  <Slides>22</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22</vt:i4>
      </vt:variant>
    </vt:vector>
  </HeadingPairs>
  <TitlesOfParts>
    <vt:vector size="27" baseType="lpstr">
      <vt:lpstr>Arial</vt:lpstr>
      <vt:lpstr>Calibri</vt:lpstr>
      <vt:lpstr>Calibri Light</vt:lpstr>
      <vt:lpstr>Times New Roman</vt:lpstr>
      <vt:lpstr>Тема Office</vt:lpstr>
      <vt:lpstr>ІНТЕЛЕКТУАЛЬНА ОБРОБКА ТЕКСТІВ  (TEXT MINING)</vt:lpstr>
      <vt:lpstr>Аналіз тексту</vt:lpstr>
      <vt:lpstr>Аналіз тексту</vt:lpstr>
      <vt:lpstr>Неструкторовані дані (НСД)</vt:lpstr>
      <vt:lpstr>НСД потенційно мають найбільшу цінність як джерела нових знань.</vt:lpstr>
      <vt:lpstr>Презентація PowerPoint</vt:lpstr>
      <vt:lpstr>Презентація PowerPoint</vt:lpstr>
      <vt:lpstr>Презентація PowerPoint</vt:lpstr>
      <vt:lpstr>Text Mining як основа аналізу неструктурованої текстової інформації</vt:lpstr>
      <vt:lpstr>Text Mining має забезпечити перехід від НСД до структурованих з наступним аналізом. Найчастіше в цьому процесі ігнорується велика частина специфічних особливостей ПМ, які застосовуються тільки на попередньому етапі розбору текстів, а на наступних використовується модель «мішка слів», у якій не важливий порядок слік слів.</vt:lpstr>
      <vt:lpstr>Основні елементи Text Mining.</vt:lpstr>
      <vt:lpstr>     Контент аналіз  Класичне визначення Берельсона таке: «Контент-аналіз – це дослідницька техніка для об’єктивного, системного й кількісного опису наявного змісту комунікації, яка відповідає цілям дослідника».  В. Ядов «Контент-аналіз – це переведення в кількісні показники великої кількості текстової (чи записаної на плівку) інформації» </vt:lpstr>
      <vt:lpstr>Презентація PowerPoint</vt:lpstr>
      <vt:lpstr>Презентація PowerPoint</vt:lpstr>
      <vt:lpstr>Презентація PowerPoint</vt:lpstr>
      <vt:lpstr>Сьогодні існує множина засобів та сервісів для контент-аналізу сайтів, серед яких можна виділити такі: google analytics, webmasta.org, cy-pr.com</vt:lpstr>
      <vt:lpstr>Презентація PowerPoint</vt:lpstr>
      <vt:lpstr>Інтелектуальний аналіз тексту</vt:lpstr>
      <vt:lpstr>Кроки, які виконуються при інтелектуальному аналізі тексту.</vt:lpstr>
      <vt:lpstr>Області застосування інтелектуального аналізу тексту.</vt:lpstr>
      <vt:lpstr>Презентація PowerPoint</vt:lpstr>
      <vt:lpstr>Використані джерела</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Admin</dc:creator>
  <cp:lastModifiedBy>Оксана</cp:lastModifiedBy>
  <cp:revision>8</cp:revision>
  <dcterms:created xsi:type="dcterms:W3CDTF">2023-03-05T12:34:46Z</dcterms:created>
  <dcterms:modified xsi:type="dcterms:W3CDTF">2024-09-12T08:40:22Z</dcterms:modified>
</cp:coreProperties>
</file>