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6" r:id="rId8"/>
    <p:sldId id="277" r:id="rId9"/>
    <p:sldId id="263" r:id="rId10"/>
    <p:sldId id="267" r:id="rId11"/>
    <p:sldId id="268" r:id="rId12"/>
    <p:sldId id="271" r:id="rId13"/>
    <p:sldId id="265" r:id="rId14"/>
    <p:sldId id="270" r:id="rId15"/>
    <p:sldId id="273" r:id="rId16"/>
    <p:sldId id="274" r:id="rId17"/>
    <p:sldId id="275" r:id="rId18"/>
    <p:sldId id="278" r:id="rId19"/>
    <p:sldId id="281" r:id="rId20"/>
    <p:sldId id="280" r:id="rId21"/>
    <p:sldId id="279" r:id="rId22"/>
    <p:sldId id="282" r:id="rId23"/>
    <p:sldId id="283" r:id="rId24"/>
    <p:sldId id="266" r:id="rId25"/>
    <p:sldId id="258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2FC76-DF3B-4A7E-ABDC-9E83B8F112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03D98F-D654-4D31-BE6D-DF591C9ADE50}">
      <dgm:prSet phldrT="[Текст]" custT="1"/>
      <dgm:spPr/>
      <dgm:t>
        <a:bodyPr/>
        <a:lstStyle/>
        <a:p>
          <a:r>
            <a: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Аудит ОЗ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325398-2CB7-4078-A4F7-47E5D3820213}" type="parTrans" cxnId="{92B930AB-DA73-4912-8D37-2A662F0432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EAE747B-AF29-4D1B-ADDA-48A940AF38DA}" type="sibTrans" cxnId="{92B930AB-DA73-4912-8D37-2A662F0432E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47B75E-9B41-4106-8E2E-CB1BA6783BFD}">
      <dgm:prSet phldrT="[Текст]"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Збереження і технічний стан ОЗ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D15CA-BD90-4F0F-9B12-58642945FEAF}" type="parTrans" cxnId="{BC9DB6CA-81A9-4D60-A1CB-B7208DE50C5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E0A506A-6ED6-4B2B-B88F-60A1C69D4A3B}" type="sibTrans" cxnId="{BC9DB6CA-81A9-4D60-A1CB-B7208DE50C5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44922AB-096A-479E-BF57-475DB7F2AA5D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1. нарахування амортизації;</a:t>
          </a:r>
        </a:p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2. переоцінка;</a:t>
          </a:r>
        </a:p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3. ремонт, модернізація, реконструкція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A0B294B-3333-4403-8F93-F48B4BFBB109}" type="parTrans" cxnId="{3525CFC2-5168-4AED-B5CE-ADC9205C00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D736DEC-80A6-47DD-A967-26BB43D73C16}" type="sibTrans" cxnId="{3525CFC2-5168-4AED-B5CE-ADC9205C001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72BE7B06-20E9-41B7-9E51-819A4EB18804}">
      <dgm:prSet phldrT="[Текст]" custT="1"/>
      <dgm:spPr/>
      <dgm:t>
        <a:bodyPr/>
        <a:lstStyle/>
        <a:p>
          <a:r>
            <a: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Рух ОЗ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1CEFBFE-6EA9-400C-A0F8-24BD457C23B7}" type="parTrans" cxnId="{3D6227A5-FA26-4853-9490-D0A79304EB4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7F27846-BDF2-4E51-802B-6B5192EE1DEF}" type="sibTrans" cxnId="{3D6227A5-FA26-4853-9490-D0A79304EB4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6C9575-9EED-4690-BC78-8E59912315C7}">
      <dgm:prSet phldrT="[Текст]"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1. надходження;</a:t>
          </a:r>
        </a:p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2. реалізація;</a:t>
          </a:r>
        </a:p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3. вибуття;</a:t>
          </a:r>
        </a:p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4. внутрішнє переміщення</a:t>
          </a:r>
        </a:p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04C6B83-FECD-4C3E-80B9-B7067A96A13E}" type="parTrans" cxnId="{0740634C-62CC-4B36-B69B-E7E6777A7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783AD49-625C-41A7-8F62-1E403CD8E21D}" type="sibTrans" cxnId="{0740634C-62CC-4B36-B69B-E7E6777A796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EDBE32-9D3E-4C07-9B3D-6900444D367B}">
      <dgm:prSet phldrT="[Текст]" custT="1"/>
      <dgm:spPr/>
      <dgm:t>
        <a:bodyPr/>
        <a:lstStyle/>
        <a:p>
          <a:r>
            <a:rPr lang="uk-UA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 ОЗ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B4749AF-9A3B-4413-A9E9-5E6286701D41}" type="parTrans" cxnId="{105C7E6A-D30A-4C0D-9B60-5AD42876F8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80A29722-20F7-4334-89A5-CA512DC282D4}" type="sibTrans" cxnId="{105C7E6A-D30A-4C0D-9B60-5AD42876F8E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441F598-EA95-4FD8-9FF9-D75EEEEAE60A}" type="pres">
      <dgm:prSet presAssocID="{94A2FC76-DF3B-4A7E-ABDC-9E83B8F112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C6F97F-B4EF-460C-9619-F3FDE4DA9744}" type="pres">
      <dgm:prSet presAssocID="{1603D98F-D654-4D31-BE6D-DF591C9ADE50}" presName="hierRoot1" presStyleCnt="0"/>
      <dgm:spPr/>
    </dgm:pt>
    <dgm:pt modelId="{B75882B9-A3CC-4657-BFE1-22129F91668A}" type="pres">
      <dgm:prSet presAssocID="{1603D98F-D654-4D31-BE6D-DF591C9ADE50}" presName="composite" presStyleCnt="0"/>
      <dgm:spPr/>
    </dgm:pt>
    <dgm:pt modelId="{7E749FEB-3019-4019-AB11-5511223C56B6}" type="pres">
      <dgm:prSet presAssocID="{1603D98F-D654-4D31-BE6D-DF591C9ADE50}" presName="background" presStyleLbl="node0" presStyleIdx="0" presStyleCnt="1"/>
      <dgm:spPr/>
    </dgm:pt>
    <dgm:pt modelId="{D4A661BE-75A0-42EA-87BA-1443F7375CC7}" type="pres">
      <dgm:prSet presAssocID="{1603D98F-D654-4D31-BE6D-DF591C9ADE50}" presName="text" presStyleLbl="fgAcc0" presStyleIdx="0" presStyleCnt="1" custScaleY="48983" custLinFactNeighborX="-2355" custLinFactNeighborY="1678">
        <dgm:presLayoutVars>
          <dgm:chPref val="3"/>
        </dgm:presLayoutVars>
      </dgm:prSet>
      <dgm:spPr/>
    </dgm:pt>
    <dgm:pt modelId="{DABF3961-40EB-40B9-8602-A3598B599702}" type="pres">
      <dgm:prSet presAssocID="{1603D98F-D654-4D31-BE6D-DF591C9ADE50}" presName="hierChild2" presStyleCnt="0"/>
      <dgm:spPr/>
    </dgm:pt>
    <dgm:pt modelId="{667E4F19-9603-49B0-A880-1D22B049B92A}" type="pres">
      <dgm:prSet presAssocID="{C1AD15CA-BD90-4F0F-9B12-58642945FEAF}" presName="Name10" presStyleLbl="parChTrans1D2" presStyleIdx="0" presStyleCnt="3"/>
      <dgm:spPr/>
    </dgm:pt>
    <dgm:pt modelId="{70623EBD-C4BA-4FAE-8602-6340E1DD63C4}" type="pres">
      <dgm:prSet presAssocID="{BA47B75E-9B41-4106-8E2E-CB1BA6783BFD}" presName="hierRoot2" presStyleCnt="0"/>
      <dgm:spPr/>
    </dgm:pt>
    <dgm:pt modelId="{CB48AD3D-68EF-48D1-B57C-B39C2D73905D}" type="pres">
      <dgm:prSet presAssocID="{BA47B75E-9B41-4106-8E2E-CB1BA6783BFD}" presName="composite2" presStyleCnt="0"/>
      <dgm:spPr/>
    </dgm:pt>
    <dgm:pt modelId="{487AF762-CFCA-40E5-AF70-486141DA8ECC}" type="pres">
      <dgm:prSet presAssocID="{BA47B75E-9B41-4106-8E2E-CB1BA6783BFD}" presName="background2" presStyleLbl="node2" presStyleIdx="0" presStyleCnt="3"/>
      <dgm:spPr/>
    </dgm:pt>
    <dgm:pt modelId="{BF22B975-C64F-48C3-9ABF-1A036C187CC3}" type="pres">
      <dgm:prSet presAssocID="{BA47B75E-9B41-4106-8E2E-CB1BA6783BFD}" presName="text2" presStyleLbl="fgAcc2" presStyleIdx="0" presStyleCnt="3" custScaleY="81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7C0E29-3966-448A-BA1E-58D8BEC5AAEB}" type="pres">
      <dgm:prSet presAssocID="{BA47B75E-9B41-4106-8E2E-CB1BA6783BFD}" presName="hierChild3" presStyleCnt="0"/>
      <dgm:spPr/>
    </dgm:pt>
    <dgm:pt modelId="{99E5CA81-6E8B-4DDB-B81E-4D361D39151C}" type="pres">
      <dgm:prSet presAssocID="{DB4749AF-9A3B-4413-A9E9-5E6286701D41}" presName="Name10" presStyleLbl="parChTrans1D2" presStyleIdx="1" presStyleCnt="3"/>
      <dgm:spPr/>
    </dgm:pt>
    <dgm:pt modelId="{2B2E7E2B-B1D2-4233-832E-753AAEB167A4}" type="pres">
      <dgm:prSet presAssocID="{6EEDBE32-9D3E-4C07-9B3D-6900444D367B}" presName="hierRoot2" presStyleCnt="0"/>
      <dgm:spPr/>
    </dgm:pt>
    <dgm:pt modelId="{B28105EA-C1B6-42E6-8F07-F75D56E1BD1D}" type="pres">
      <dgm:prSet presAssocID="{6EEDBE32-9D3E-4C07-9B3D-6900444D367B}" presName="composite2" presStyleCnt="0"/>
      <dgm:spPr/>
    </dgm:pt>
    <dgm:pt modelId="{AF4E8DE0-B113-491E-ACA3-EBABBC160BF8}" type="pres">
      <dgm:prSet presAssocID="{6EEDBE32-9D3E-4C07-9B3D-6900444D367B}" presName="background2" presStyleLbl="node2" presStyleIdx="1" presStyleCnt="3"/>
      <dgm:spPr/>
    </dgm:pt>
    <dgm:pt modelId="{E10E50C7-8322-40D6-ACD6-3DAD808DC2C0}" type="pres">
      <dgm:prSet presAssocID="{6EEDBE32-9D3E-4C07-9B3D-6900444D367B}" presName="text2" presStyleLbl="fgAcc2" presStyleIdx="1" presStyleCnt="3" custScaleY="84406">
        <dgm:presLayoutVars>
          <dgm:chPref val="3"/>
        </dgm:presLayoutVars>
      </dgm:prSet>
      <dgm:spPr/>
    </dgm:pt>
    <dgm:pt modelId="{D67C5E22-E57A-4706-A358-28614125E0FA}" type="pres">
      <dgm:prSet presAssocID="{6EEDBE32-9D3E-4C07-9B3D-6900444D367B}" presName="hierChild3" presStyleCnt="0"/>
      <dgm:spPr/>
    </dgm:pt>
    <dgm:pt modelId="{40715438-3FD2-4237-94D0-7D2A482DCFB9}" type="pres">
      <dgm:prSet presAssocID="{EA0B294B-3333-4403-8F93-F48B4BFBB109}" presName="Name17" presStyleLbl="parChTrans1D3" presStyleIdx="0" presStyleCnt="2"/>
      <dgm:spPr/>
    </dgm:pt>
    <dgm:pt modelId="{4F06E704-198F-4D6B-B0B5-2F107126DB7C}" type="pres">
      <dgm:prSet presAssocID="{E44922AB-096A-479E-BF57-475DB7F2AA5D}" presName="hierRoot3" presStyleCnt="0"/>
      <dgm:spPr/>
    </dgm:pt>
    <dgm:pt modelId="{8DA26D9F-9DEE-46E9-B1E2-8D4E1847DFD0}" type="pres">
      <dgm:prSet presAssocID="{E44922AB-096A-479E-BF57-475DB7F2AA5D}" presName="composite3" presStyleCnt="0"/>
      <dgm:spPr/>
    </dgm:pt>
    <dgm:pt modelId="{E14FC576-A849-4F85-A18C-7294CA0845E9}" type="pres">
      <dgm:prSet presAssocID="{E44922AB-096A-479E-BF57-475DB7F2AA5D}" presName="background3" presStyleLbl="node3" presStyleIdx="0" presStyleCnt="2"/>
      <dgm:spPr/>
    </dgm:pt>
    <dgm:pt modelId="{95946D35-87AB-4987-99E8-3B1DEA12FF33}" type="pres">
      <dgm:prSet presAssocID="{E44922AB-096A-479E-BF57-475DB7F2AA5D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8F1760-2E34-41B1-8A2C-DE0A6371319D}" type="pres">
      <dgm:prSet presAssocID="{E44922AB-096A-479E-BF57-475DB7F2AA5D}" presName="hierChild4" presStyleCnt="0"/>
      <dgm:spPr/>
    </dgm:pt>
    <dgm:pt modelId="{61B80CFC-69AC-47A4-8E66-CF6C0185C4E0}" type="pres">
      <dgm:prSet presAssocID="{A1CEFBFE-6EA9-400C-A0F8-24BD457C23B7}" presName="Name10" presStyleLbl="parChTrans1D2" presStyleIdx="2" presStyleCnt="3"/>
      <dgm:spPr/>
    </dgm:pt>
    <dgm:pt modelId="{023DB740-46F6-4850-8610-CC712F5393CF}" type="pres">
      <dgm:prSet presAssocID="{72BE7B06-20E9-41B7-9E51-819A4EB18804}" presName="hierRoot2" presStyleCnt="0"/>
      <dgm:spPr/>
    </dgm:pt>
    <dgm:pt modelId="{A1DE2E37-2DB3-4F87-B746-E3E02E67EDA4}" type="pres">
      <dgm:prSet presAssocID="{72BE7B06-20E9-41B7-9E51-819A4EB18804}" presName="composite2" presStyleCnt="0"/>
      <dgm:spPr/>
    </dgm:pt>
    <dgm:pt modelId="{99A39732-6E58-4F0C-B80A-C5EE9DBC7EDC}" type="pres">
      <dgm:prSet presAssocID="{72BE7B06-20E9-41B7-9E51-819A4EB18804}" presName="background2" presStyleLbl="node2" presStyleIdx="2" presStyleCnt="3"/>
      <dgm:spPr/>
    </dgm:pt>
    <dgm:pt modelId="{32B6F0E8-6C6E-4FDC-8019-0E96BC10616E}" type="pres">
      <dgm:prSet presAssocID="{72BE7B06-20E9-41B7-9E51-819A4EB18804}" presName="text2" presStyleLbl="fgAcc2" presStyleIdx="2" presStyleCnt="3" custScaleY="87548" custLinFactNeighborX="377" custLinFactNeighborY="-15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7AE12-AB6D-4A35-A4D3-76DAA5DA8554}" type="pres">
      <dgm:prSet presAssocID="{72BE7B06-20E9-41B7-9E51-819A4EB18804}" presName="hierChild3" presStyleCnt="0"/>
      <dgm:spPr/>
    </dgm:pt>
    <dgm:pt modelId="{B17E9E15-C9D2-4879-B2A9-3FBC6FA14048}" type="pres">
      <dgm:prSet presAssocID="{F04C6B83-FECD-4C3E-80B9-B7067A96A13E}" presName="Name17" presStyleLbl="parChTrans1D3" presStyleIdx="1" presStyleCnt="2"/>
      <dgm:spPr/>
    </dgm:pt>
    <dgm:pt modelId="{1FDB6D89-8F29-4E30-BECF-7AC4E9B102C1}" type="pres">
      <dgm:prSet presAssocID="{926C9575-9EED-4690-BC78-8E59912315C7}" presName="hierRoot3" presStyleCnt="0"/>
      <dgm:spPr/>
    </dgm:pt>
    <dgm:pt modelId="{3FB03047-F706-42DB-9679-C0669C0121E3}" type="pres">
      <dgm:prSet presAssocID="{926C9575-9EED-4690-BC78-8E59912315C7}" presName="composite3" presStyleCnt="0"/>
      <dgm:spPr/>
    </dgm:pt>
    <dgm:pt modelId="{664E63D7-AB96-40AC-A363-A21A70B34515}" type="pres">
      <dgm:prSet presAssocID="{926C9575-9EED-4690-BC78-8E59912315C7}" presName="background3" presStyleLbl="node3" presStyleIdx="1" presStyleCnt="2"/>
      <dgm:spPr/>
    </dgm:pt>
    <dgm:pt modelId="{C4FC2D52-B983-493E-ACD5-3AFA5E52434B}" type="pres">
      <dgm:prSet presAssocID="{926C9575-9EED-4690-BC78-8E59912315C7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A1BB7-5DF1-48EC-8EB2-771B7611B2AE}" type="pres">
      <dgm:prSet presAssocID="{926C9575-9EED-4690-BC78-8E59912315C7}" presName="hierChild4" presStyleCnt="0"/>
      <dgm:spPr/>
    </dgm:pt>
  </dgm:ptLst>
  <dgm:cxnLst>
    <dgm:cxn modelId="{C83FE999-7A4C-499B-860A-CF0931110A31}" type="presOf" srcId="{C1AD15CA-BD90-4F0F-9B12-58642945FEAF}" destId="{667E4F19-9603-49B0-A880-1D22B049B92A}" srcOrd="0" destOrd="0" presId="urn:microsoft.com/office/officeart/2005/8/layout/hierarchy1"/>
    <dgm:cxn modelId="{EA6DFC94-3D6C-48D2-8B7C-ED5BD1CD33A9}" type="presOf" srcId="{72BE7B06-20E9-41B7-9E51-819A4EB18804}" destId="{32B6F0E8-6C6E-4FDC-8019-0E96BC10616E}" srcOrd="0" destOrd="0" presId="urn:microsoft.com/office/officeart/2005/8/layout/hierarchy1"/>
    <dgm:cxn modelId="{92B930AB-DA73-4912-8D37-2A662F0432E1}" srcId="{94A2FC76-DF3B-4A7E-ABDC-9E83B8F11208}" destId="{1603D98F-D654-4D31-BE6D-DF591C9ADE50}" srcOrd="0" destOrd="0" parTransId="{14325398-2CB7-4078-A4F7-47E5D3820213}" sibTransId="{8EAE747B-AF29-4D1B-ADDA-48A940AF38DA}"/>
    <dgm:cxn modelId="{BBFB546A-EBCD-495D-ACDF-76580BA9A81C}" type="presOf" srcId="{BA47B75E-9B41-4106-8E2E-CB1BA6783BFD}" destId="{BF22B975-C64F-48C3-9ABF-1A036C187CC3}" srcOrd="0" destOrd="0" presId="urn:microsoft.com/office/officeart/2005/8/layout/hierarchy1"/>
    <dgm:cxn modelId="{D06E8F1D-26E4-4C37-9AF9-6EA584FECEA2}" type="presOf" srcId="{F04C6B83-FECD-4C3E-80B9-B7067A96A13E}" destId="{B17E9E15-C9D2-4879-B2A9-3FBC6FA14048}" srcOrd="0" destOrd="0" presId="urn:microsoft.com/office/officeart/2005/8/layout/hierarchy1"/>
    <dgm:cxn modelId="{BC9DB6CA-81A9-4D60-A1CB-B7208DE50C57}" srcId="{1603D98F-D654-4D31-BE6D-DF591C9ADE50}" destId="{BA47B75E-9B41-4106-8E2E-CB1BA6783BFD}" srcOrd="0" destOrd="0" parTransId="{C1AD15CA-BD90-4F0F-9B12-58642945FEAF}" sibTransId="{EE0A506A-6ED6-4B2B-B88F-60A1C69D4A3B}"/>
    <dgm:cxn modelId="{3D6227A5-FA26-4853-9490-D0A79304EB4B}" srcId="{1603D98F-D654-4D31-BE6D-DF591C9ADE50}" destId="{72BE7B06-20E9-41B7-9E51-819A4EB18804}" srcOrd="2" destOrd="0" parTransId="{A1CEFBFE-6EA9-400C-A0F8-24BD457C23B7}" sibTransId="{87F27846-BDF2-4E51-802B-6B5192EE1DEF}"/>
    <dgm:cxn modelId="{8B8E5F1D-CB1E-4659-8531-140E516399EF}" type="presOf" srcId="{926C9575-9EED-4690-BC78-8E59912315C7}" destId="{C4FC2D52-B983-493E-ACD5-3AFA5E52434B}" srcOrd="0" destOrd="0" presId="urn:microsoft.com/office/officeart/2005/8/layout/hierarchy1"/>
    <dgm:cxn modelId="{318C7F7E-576B-4524-B31F-C408A0D32A54}" type="presOf" srcId="{1603D98F-D654-4D31-BE6D-DF591C9ADE50}" destId="{D4A661BE-75A0-42EA-87BA-1443F7375CC7}" srcOrd="0" destOrd="0" presId="urn:microsoft.com/office/officeart/2005/8/layout/hierarchy1"/>
    <dgm:cxn modelId="{0740634C-62CC-4B36-B69B-E7E6777A7964}" srcId="{72BE7B06-20E9-41B7-9E51-819A4EB18804}" destId="{926C9575-9EED-4690-BC78-8E59912315C7}" srcOrd="0" destOrd="0" parTransId="{F04C6B83-FECD-4C3E-80B9-B7067A96A13E}" sibTransId="{D783AD49-625C-41A7-8F62-1E403CD8E21D}"/>
    <dgm:cxn modelId="{2BB806ED-082E-4415-A3B7-B4FC884C4385}" type="presOf" srcId="{94A2FC76-DF3B-4A7E-ABDC-9E83B8F11208}" destId="{3441F598-EA95-4FD8-9FF9-D75EEEEAE60A}" srcOrd="0" destOrd="0" presId="urn:microsoft.com/office/officeart/2005/8/layout/hierarchy1"/>
    <dgm:cxn modelId="{105C7E6A-D30A-4C0D-9B60-5AD42876F8E0}" srcId="{1603D98F-D654-4D31-BE6D-DF591C9ADE50}" destId="{6EEDBE32-9D3E-4C07-9B3D-6900444D367B}" srcOrd="1" destOrd="0" parTransId="{DB4749AF-9A3B-4413-A9E9-5E6286701D41}" sibTransId="{80A29722-20F7-4334-89A5-CA512DC282D4}"/>
    <dgm:cxn modelId="{7C58ED73-5C70-41BB-A82C-ECB6BD36B82B}" type="presOf" srcId="{E44922AB-096A-479E-BF57-475DB7F2AA5D}" destId="{95946D35-87AB-4987-99E8-3B1DEA12FF33}" srcOrd="0" destOrd="0" presId="urn:microsoft.com/office/officeart/2005/8/layout/hierarchy1"/>
    <dgm:cxn modelId="{19256EA3-B8EF-4E4D-8A22-FD44A36963AE}" type="presOf" srcId="{DB4749AF-9A3B-4413-A9E9-5E6286701D41}" destId="{99E5CA81-6E8B-4DDB-B81E-4D361D39151C}" srcOrd="0" destOrd="0" presId="urn:microsoft.com/office/officeart/2005/8/layout/hierarchy1"/>
    <dgm:cxn modelId="{3525CFC2-5168-4AED-B5CE-ADC9205C0017}" srcId="{6EEDBE32-9D3E-4C07-9B3D-6900444D367B}" destId="{E44922AB-096A-479E-BF57-475DB7F2AA5D}" srcOrd="0" destOrd="0" parTransId="{EA0B294B-3333-4403-8F93-F48B4BFBB109}" sibTransId="{8D736DEC-80A6-47DD-A967-26BB43D73C16}"/>
    <dgm:cxn modelId="{9D0B2710-CAE6-405C-B230-196338BAA984}" type="presOf" srcId="{6EEDBE32-9D3E-4C07-9B3D-6900444D367B}" destId="{E10E50C7-8322-40D6-ACD6-3DAD808DC2C0}" srcOrd="0" destOrd="0" presId="urn:microsoft.com/office/officeart/2005/8/layout/hierarchy1"/>
    <dgm:cxn modelId="{DB905ACD-3DC4-4745-A71F-1833A7F685AD}" type="presOf" srcId="{EA0B294B-3333-4403-8F93-F48B4BFBB109}" destId="{40715438-3FD2-4237-94D0-7D2A482DCFB9}" srcOrd="0" destOrd="0" presId="urn:microsoft.com/office/officeart/2005/8/layout/hierarchy1"/>
    <dgm:cxn modelId="{3B28AE44-4FBB-4BB9-8328-1D30AD6B7D58}" type="presOf" srcId="{A1CEFBFE-6EA9-400C-A0F8-24BD457C23B7}" destId="{61B80CFC-69AC-47A4-8E66-CF6C0185C4E0}" srcOrd="0" destOrd="0" presId="urn:microsoft.com/office/officeart/2005/8/layout/hierarchy1"/>
    <dgm:cxn modelId="{D732C930-4351-47E2-8DCF-A32201D549A1}" type="presParOf" srcId="{3441F598-EA95-4FD8-9FF9-D75EEEEAE60A}" destId="{17C6F97F-B4EF-460C-9619-F3FDE4DA9744}" srcOrd="0" destOrd="0" presId="urn:microsoft.com/office/officeart/2005/8/layout/hierarchy1"/>
    <dgm:cxn modelId="{A3C20C20-07D2-47D6-A5F7-9BCE7B144F88}" type="presParOf" srcId="{17C6F97F-B4EF-460C-9619-F3FDE4DA9744}" destId="{B75882B9-A3CC-4657-BFE1-22129F91668A}" srcOrd="0" destOrd="0" presId="urn:microsoft.com/office/officeart/2005/8/layout/hierarchy1"/>
    <dgm:cxn modelId="{EFE45261-6345-4216-AFED-9CC0A50B7569}" type="presParOf" srcId="{B75882B9-A3CC-4657-BFE1-22129F91668A}" destId="{7E749FEB-3019-4019-AB11-5511223C56B6}" srcOrd="0" destOrd="0" presId="urn:microsoft.com/office/officeart/2005/8/layout/hierarchy1"/>
    <dgm:cxn modelId="{4E383254-4EAB-452A-8913-C81918E61ADE}" type="presParOf" srcId="{B75882B9-A3CC-4657-BFE1-22129F91668A}" destId="{D4A661BE-75A0-42EA-87BA-1443F7375CC7}" srcOrd="1" destOrd="0" presId="urn:microsoft.com/office/officeart/2005/8/layout/hierarchy1"/>
    <dgm:cxn modelId="{C772A929-72AB-495A-8761-C15F5511DB5A}" type="presParOf" srcId="{17C6F97F-B4EF-460C-9619-F3FDE4DA9744}" destId="{DABF3961-40EB-40B9-8602-A3598B599702}" srcOrd="1" destOrd="0" presId="urn:microsoft.com/office/officeart/2005/8/layout/hierarchy1"/>
    <dgm:cxn modelId="{C68681A4-A126-4FFD-8EAE-8D595D4D58A6}" type="presParOf" srcId="{DABF3961-40EB-40B9-8602-A3598B599702}" destId="{667E4F19-9603-49B0-A880-1D22B049B92A}" srcOrd="0" destOrd="0" presId="urn:microsoft.com/office/officeart/2005/8/layout/hierarchy1"/>
    <dgm:cxn modelId="{CD85B5C4-D2D8-46D9-AD85-5D663ED4D42C}" type="presParOf" srcId="{DABF3961-40EB-40B9-8602-A3598B599702}" destId="{70623EBD-C4BA-4FAE-8602-6340E1DD63C4}" srcOrd="1" destOrd="0" presId="urn:microsoft.com/office/officeart/2005/8/layout/hierarchy1"/>
    <dgm:cxn modelId="{1C8556C1-C3E9-407A-B3F1-FF29E528C843}" type="presParOf" srcId="{70623EBD-C4BA-4FAE-8602-6340E1DD63C4}" destId="{CB48AD3D-68EF-48D1-B57C-B39C2D73905D}" srcOrd="0" destOrd="0" presId="urn:microsoft.com/office/officeart/2005/8/layout/hierarchy1"/>
    <dgm:cxn modelId="{605C886A-0C0D-494A-8441-1DC47FC401EF}" type="presParOf" srcId="{CB48AD3D-68EF-48D1-B57C-B39C2D73905D}" destId="{487AF762-CFCA-40E5-AF70-486141DA8ECC}" srcOrd="0" destOrd="0" presId="urn:microsoft.com/office/officeart/2005/8/layout/hierarchy1"/>
    <dgm:cxn modelId="{E5FB4E4F-FDF7-4798-8ABC-8790B8DE15B1}" type="presParOf" srcId="{CB48AD3D-68EF-48D1-B57C-B39C2D73905D}" destId="{BF22B975-C64F-48C3-9ABF-1A036C187CC3}" srcOrd="1" destOrd="0" presId="urn:microsoft.com/office/officeart/2005/8/layout/hierarchy1"/>
    <dgm:cxn modelId="{1DC29B21-3089-4EEF-ACB1-2D64C0F906D8}" type="presParOf" srcId="{70623EBD-C4BA-4FAE-8602-6340E1DD63C4}" destId="{377C0E29-3966-448A-BA1E-58D8BEC5AAEB}" srcOrd="1" destOrd="0" presId="urn:microsoft.com/office/officeart/2005/8/layout/hierarchy1"/>
    <dgm:cxn modelId="{0E51B997-EA84-49A3-8DF9-32FEF961B83A}" type="presParOf" srcId="{DABF3961-40EB-40B9-8602-A3598B599702}" destId="{99E5CA81-6E8B-4DDB-B81E-4D361D39151C}" srcOrd="2" destOrd="0" presId="urn:microsoft.com/office/officeart/2005/8/layout/hierarchy1"/>
    <dgm:cxn modelId="{87D055E8-833C-4866-9B9D-B239ECDC4D06}" type="presParOf" srcId="{DABF3961-40EB-40B9-8602-A3598B599702}" destId="{2B2E7E2B-B1D2-4233-832E-753AAEB167A4}" srcOrd="3" destOrd="0" presId="urn:microsoft.com/office/officeart/2005/8/layout/hierarchy1"/>
    <dgm:cxn modelId="{7D664526-2419-4A40-B833-1894DBE46494}" type="presParOf" srcId="{2B2E7E2B-B1D2-4233-832E-753AAEB167A4}" destId="{B28105EA-C1B6-42E6-8F07-F75D56E1BD1D}" srcOrd="0" destOrd="0" presId="urn:microsoft.com/office/officeart/2005/8/layout/hierarchy1"/>
    <dgm:cxn modelId="{F8051FAD-E2EF-4A39-A716-34D0271C1EEF}" type="presParOf" srcId="{B28105EA-C1B6-42E6-8F07-F75D56E1BD1D}" destId="{AF4E8DE0-B113-491E-ACA3-EBABBC160BF8}" srcOrd="0" destOrd="0" presId="urn:microsoft.com/office/officeart/2005/8/layout/hierarchy1"/>
    <dgm:cxn modelId="{14C539C9-833E-48C9-8BE6-104FC33C0B60}" type="presParOf" srcId="{B28105EA-C1B6-42E6-8F07-F75D56E1BD1D}" destId="{E10E50C7-8322-40D6-ACD6-3DAD808DC2C0}" srcOrd="1" destOrd="0" presId="urn:microsoft.com/office/officeart/2005/8/layout/hierarchy1"/>
    <dgm:cxn modelId="{6A6FADF9-19FA-44DA-B08A-AF842E64E17E}" type="presParOf" srcId="{2B2E7E2B-B1D2-4233-832E-753AAEB167A4}" destId="{D67C5E22-E57A-4706-A358-28614125E0FA}" srcOrd="1" destOrd="0" presId="urn:microsoft.com/office/officeart/2005/8/layout/hierarchy1"/>
    <dgm:cxn modelId="{E9F83F01-0CFB-4D67-89BA-428A6B1FEE80}" type="presParOf" srcId="{D67C5E22-E57A-4706-A358-28614125E0FA}" destId="{40715438-3FD2-4237-94D0-7D2A482DCFB9}" srcOrd="0" destOrd="0" presId="urn:microsoft.com/office/officeart/2005/8/layout/hierarchy1"/>
    <dgm:cxn modelId="{2ECFCEBD-262F-4B81-9472-F8B3E1CE841C}" type="presParOf" srcId="{D67C5E22-E57A-4706-A358-28614125E0FA}" destId="{4F06E704-198F-4D6B-B0B5-2F107126DB7C}" srcOrd="1" destOrd="0" presId="urn:microsoft.com/office/officeart/2005/8/layout/hierarchy1"/>
    <dgm:cxn modelId="{74554F50-3AE5-4753-93E7-E59663B9421D}" type="presParOf" srcId="{4F06E704-198F-4D6B-B0B5-2F107126DB7C}" destId="{8DA26D9F-9DEE-46E9-B1E2-8D4E1847DFD0}" srcOrd="0" destOrd="0" presId="urn:microsoft.com/office/officeart/2005/8/layout/hierarchy1"/>
    <dgm:cxn modelId="{0698C89E-65FA-4180-A582-4759A8A97D78}" type="presParOf" srcId="{8DA26D9F-9DEE-46E9-B1E2-8D4E1847DFD0}" destId="{E14FC576-A849-4F85-A18C-7294CA0845E9}" srcOrd="0" destOrd="0" presId="urn:microsoft.com/office/officeart/2005/8/layout/hierarchy1"/>
    <dgm:cxn modelId="{E8478E73-56BC-4272-B4A4-253A193778A3}" type="presParOf" srcId="{8DA26D9F-9DEE-46E9-B1E2-8D4E1847DFD0}" destId="{95946D35-87AB-4987-99E8-3B1DEA12FF33}" srcOrd="1" destOrd="0" presId="urn:microsoft.com/office/officeart/2005/8/layout/hierarchy1"/>
    <dgm:cxn modelId="{DB743927-FB2D-45D0-95E8-CD3038D90B67}" type="presParOf" srcId="{4F06E704-198F-4D6B-B0B5-2F107126DB7C}" destId="{D58F1760-2E34-41B1-8A2C-DE0A6371319D}" srcOrd="1" destOrd="0" presId="urn:microsoft.com/office/officeart/2005/8/layout/hierarchy1"/>
    <dgm:cxn modelId="{BE77BAB3-5F00-49E7-93C8-F33CE3ADD8DC}" type="presParOf" srcId="{DABF3961-40EB-40B9-8602-A3598B599702}" destId="{61B80CFC-69AC-47A4-8E66-CF6C0185C4E0}" srcOrd="4" destOrd="0" presId="urn:microsoft.com/office/officeart/2005/8/layout/hierarchy1"/>
    <dgm:cxn modelId="{9E420828-B69D-40A2-9AB1-DABF1E5F7113}" type="presParOf" srcId="{DABF3961-40EB-40B9-8602-A3598B599702}" destId="{023DB740-46F6-4850-8610-CC712F5393CF}" srcOrd="5" destOrd="0" presId="urn:microsoft.com/office/officeart/2005/8/layout/hierarchy1"/>
    <dgm:cxn modelId="{3306739D-1CB8-4736-B9E4-EF61C121398A}" type="presParOf" srcId="{023DB740-46F6-4850-8610-CC712F5393CF}" destId="{A1DE2E37-2DB3-4F87-B746-E3E02E67EDA4}" srcOrd="0" destOrd="0" presId="urn:microsoft.com/office/officeart/2005/8/layout/hierarchy1"/>
    <dgm:cxn modelId="{25834F8A-3ADA-493D-85EA-58991C8F017A}" type="presParOf" srcId="{A1DE2E37-2DB3-4F87-B746-E3E02E67EDA4}" destId="{99A39732-6E58-4F0C-B80A-C5EE9DBC7EDC}" srcOrd="0" destOrd="0" presId="urn:microsoft.com/office/officeart/2005/8/layout/hierarchy1"/>
    <dgm:cxn modelId="{8B4D1CB2-B449-49FF-9634-DA1591EBF517}" type="presParOf" srcId="{A1DE2E37-2DB3-4F87-B746-E3E02E67EDA4}" destId="{32B6F0E8-6C6E-4FDC-8019-0E96BC10616E}" srcOrd="1" destOrd="0" presId="urn:microsoft.com/office/officeart/2005/8/layout/hierarchy1"/>
    <dgm:cxn modelId="{539445B0-48AF-4FDA-A4E2-2A962E0C921B}" type="presParOf" srcId="{023DB740-46F6-4850-8610-CC712F5393CF}" destId="{1A27AE12-AB6D-4A35-A4D3-76DAA5DA8554}" srcOrd="1" destOrd="0" presId="urn:microsoft.com/office/officeart/2005/8/layout/hierarchy1"/>
    <dgm:cxn modelId="{5270813B-ED4E-4539-9F28-7971BDB80A22}" type="presParOf" srcId="{1A27AE12-AB6D-4A35-A4D3-76DAA5DA8554}" destId="{B17E9E15-C9D2-4879-B2A9-3FBC6FA14048}" srcOrd="0" destOrd="0" presId="urn:microsoft.com/office/officeart/2005/8/layout/hierarchy1"/>
    <dgm:cxn modelId="{5669A5FC-C9B9-4415-8C4E-907628649715}" type="presParOf" srcId="{1A27AE12-AB6D-4A35-A4D3-76DAA5DA8554}" destId="{1FDB6D89-8F29-4E30-BECF-7AC4E9B102C1}" srcOrd="1" destOrd="0" presId="urn:microsoft.com/office/officeart/2005/8/layout/hierarchy1"/>
    <dgm:cxn modelId="{66A4844A-EBA5-4E7C-B8DC-AF9F9568542A}" type="presParOf" srcId="{1FDB6D89-8F29-4E30-BECF-7AC4E9B102C1}" destId="{3FB03047-F706-42DB-9679-C0669C0121E3}" srcOrd="0" destOrd="0" presId="urn:microsoft.com/office/officeart/2005/8/layout/hierarchy1"/>
    <dgm:cxn modelId="{E4B2DBBC-619C-44E0-9B19-4C0876BD8008}" type="presParOf" srcId="{3FB03047-F706-42DB-9679-C0669C0121E3}" destId="{664E63D7-AB96-40AC-A363-A21A70B34515}" srcOrd="0" destOrd="0" presId="urn:microsoft.com/office/officeart/2005/8/layout/hierarchy1"/>
    <dgm:cxn modelId="{D75DF18E-1C27-4F9C-9740-9919C311FF4A}" type="presParOf" srcId="{3FB03047-F706-42DB-9679-C0669C0121E3}" destId="{C4FC2D52-B983-493E-ACD5-3AFA5E52434B}" srcOrd="1" destOrd="0" presId="urn:microsoft.com/office/officeart/2005/8/layout/hierarchy1"/>
    <dgm:cxn modelId="{9883D594-4047-431B-BED0-DD1FFD6B9343}" type="presParOf" srcId="{1FDB6D89-8F29-4E30-BECF-7AC4E9B102C1}" destId="{8E6A1BB7-5DF1-48EC-8EB2-771B7611B2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E9E15-C9D2-4879-B2A9-3FBC6FA14048}">
      <dsp:nvSpPr>
        <dsp:cNvPr id="0" name=""/>
        <dsp:cNvSpPr/>
      </dsp:nvSpPr>
      <dsp:spPr>
        <a:xfrm>
          <a:off x="6406559" y="2301372"/>
          <a:ext cx="91440" cy="602687"/>
        </a:xfrm>
        <a:custGeom>
          <a:avLst/>
          <a:gdLst/>
          <a:ahLst/>
          <a:cxnLst/>
          <a:rect l="0" t="0" r="0" b="0"/>
          <a:pathLst>
            <a:path>
              <a:moveTo>
                <a:pt x="53273" y="0"/>
              </a:moveTo>
              <a:lnTo>
                <a:pt x="53273" y="417080"/>
              </a:lnTo>
              <a:lnTo>
                <a:pt x="45720" y="417080"/>
              </a:lnTo>
              <a:lnTo>
                <a:pt x="45720" y="6026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80CFC-69AC-47A4-8E66-CF6C0185C4E0}">
      <dsp:nvSpPr>
        <dsp:cNvPr id="0" name=""/>
        <dsp:cNvSpPr/>
      </dsp:nvSpPr>
      <dsp:spPr>
        <a:xfrm>
          <a:off x="3956307" y="646172"/>
          <a:ext cx="2503525" cy="54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757"/>
              </a:lnTo>
              <a:lnTo>
                <a:pt x="2503525" y="355757"/>
              </a:lnTo>
              <a:lnTo>
                <a:pt x="2503525" y="5413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15438-3FD2-4237-94D0-7D2A482DCFB9}">
      <dsp:nvSpPr>
        <dsp:cNvPr id="0" name=""/>
        <dsp:cNvSpPr/>
      </dsp:nvSpPr>
      <dsp:spPr>
        <a:xfrm>
          <a:off x="3957771" y="2281385"/>
          <a:ext cx="91440" cy="582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27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5CA81-6E8B-4DDB-B81E-4D361D39151C}">
      <dsp:nvSpPr>
        <dsp:cNvPr id="0" name=""/>
        <dsp:cNvSpPr/>
      </dsp:nvSpPr>
      <dsp:spPr>
        <a:xfrm>
          <a:off x="3910587" y="646172"/>
          <a:ext cx="91440" cy="5613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744"/>
              </a:lnTo>
              <a:lnTo>
                <a:pt x="92903" y="375744"/>
              </a:lnTo>
              <a:lnTo>
                <a:pt x="92903" y="561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E4F19-9603-49B0-A880-1D22B049B92A}">
      <dsp:nvSpPr>
        <dsp:cNvPr id="0" name=""/>
        <dsp:cNvSpPr/>
      </dsp:nvSpPr>
      <dsp:spPr>
        <a:xfrm>
          <a:off x="1554703" y="646172"/>
          <a:ext cx="2401604" cy="561351"/>
        </a:xfrm>
        <a:custGeom>
          <a:avLst/>
          <a:gdLst/>
          <a:ahLst/>
          <a:cxnLst/>
          <a:rect l="0" t="0" r="0" b="0"/>
          <a:pathLst>
            <a:path>
              <a:moveTo>
                <a:pt x="2401604" y="0"/>
              </a:moveTo>
              <a:lnTo>
                <a:pt x="2401604" y="375744"/>
              </a:lnTo>
              <a:lnTo>
                <a:pt x="0" y="375744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49FEB-3019-4019-AB11-5511223C56B6}">
      <dsp:nvSpPr>
        <dsp:cNvPr id="0" name=""/>
        <dsp:cNvSpPr/>
      </dsp:nvSpPr>
      <dsp:spPr>
        <a:xfrm>
          <a:off x="2954530" y="22982"/>
          <a:ext cx="2003553" cy="623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661BE-75A0-42EA-87BA-1443F7375CC7}">
      <dsp:nvSpPr>
        <dsp:cNvPr id="0" name=""/>
        <dsp:cNvSpPr/>
      </dsp:nvSpPr>
      <dsp:spPr>
        <a:xfrm>
          <a:off x="3177147" y="234468"/>
          <a:ext cx="2003553" cy="623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Аудит ОЗ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77147" y="234468"/>
        <a:ext cx="2003553" cy="623189"/>
      </dsp:txXfrm>
    </dsp:sp>
    <dsp:sp modelId="{487AF762-CFCA-40E5-AF70-486141DA8ECC}">
      <dsp:nvSpPr>
        <dsp:cNvPr id="0" name=""/>
        <dsp:cNvSpPr/>
      </dsp:nvSpPr>
      <dsp:spPr>
        <a:xfrm>
          <a:off x="552926" y="1207524"/>
          <a:ext cx="2003553" cy="103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2B975-C64F-48C3-9ABF-1A036C187CC3}">
      <dsp:nvSpPr>
        <dsp:cNvPr id="0" name=""/>
        <dsp:cNvSpPr/>
      </dsp:nvSpPr>
      <dsp:spPr>
        <a:xfrm>
          <a:off x="775543" y="1419010"/>
          <a:ext cx="2003553" cy="103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Збереження і технічний стан ОЗ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75543" y="1419010"/>
        <a:ext cx="2003553" cy="1037639"/>
      </dsp:txXfrm>
    </dsp:sp>
    <dsp:sp modelId="{AF4E8DE0-B113-491E-ACA3-EBABBC160BF8}">
      <dsp:nvSpPr>
        <dsp:cNvPr id="0" name=""/>
        <dsp:cNvSpPr/>
      </dsp:nvSpPr>
      <dsp:spPr>
        <a:xfrm>
          <a:off x="3001714" y="1207524"/>
          <a:ext cx="2003553" cy="1073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E50C7-8322-40D6-ACD6-3DAD808DC2C0}">
      <dsp:nvSpPr>
        <dsp:cNvPr id="0" name=""/>
        <dsp:cNvSpPr/>
      </dsp:nvSpPr>
      <dsp:spPr>
        <a:xfrm>
          <a:off x="3224331" y="1419010"/>
          <a:ext cx="2003553" cy="1073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Використання ОЗ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24331" y="1419010"/>
        <a:ext cx="2003553" cy="1073861"/>
      </dsp:txXfrm>
    </dsp:sp>
    <dsp:sp modelId="{E14FC576-A849-4F85-A18C-7294CA0845E9}">
      <dsp:nvSpPr>
        <dsp:cNvPr id="0" name=""/>
        <dsp:cNvSpPr/>
      </dsp:nvSpPr>
      <dsp:spPr>
        <a:xfrm>
          <a:off x="3001714" y="2864085"/>
          <a:ext cx="2003553" cy="1272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46D35-87AB-4987-99E8-3B1DEA12FF33}">
      <dsp:nvSpPr>
        <dsp:cNvPr id="0" name=""/>
        <dsp:cNvSpPr/>
      </dsp:nvSpPr>
      <dsp:spPr>
        <a:xfrm>
          <a:off x="3224331" y="3075571"/>
          <a:ext cx="2003553" cy="1272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1. нарахування амортизації;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2. переоцінка;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3. ремонт, модернізація, реконструкція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4331" y="3075571"/>
        <a:ext cx="2003553" cy="1272256"/>
      </dsp:txXfrm>
    </dsp:sp>
    <dsp:sp modelId="{99A39732-6E58-4F0C-B80A-C5EE9DBC7EDC}">
      <dsp:nvSpPr>
        <dsp:cNvPr id="0" name=""/>
        <dsp:cNvSpPr/>
      </dsp:nvSpPr>
      <dsp:spPr>
        <a:xfrm>
          <a:off x="5458056" y="1187536"/>
          <a:ext cx="2003553" cy="1113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6F0E8-6C6E-4FDC-8019-0E96BC10616E}">
      <dsp:nvSpPr>
        <dsp:cNvPr id="0" name=""/>
        <dsp:cNvSpPr/>
      </dsp:nvSpPr>
      <dsp:spPr>
        <a:xfrm>
          <a:off x="5680673" y="1399023"/>
          <a:ext cx="2003553" cy="1113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Рух ОЗ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80673" y="1399023"/>
        <a:ext cx="2003553" cy="1113835"/>
      </dsp:txXfrm>
    </dsp:sp>
    <dsp:sp modelId="{664E63D7-AB96-40AC-A363-A21A70B34515}">
      <dsp:nvSpPr>
        <dsp:cNvPr id="0" name=""/>
        <dsp:cNvSpPr/>
      </dsp:nvSpPr>
      <dsp:spPr>
        <a:xfrm>
          <a:off x="5450502" y="2904059"/>
          <a:ext cx="2003553" cy="12722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C2D52-B983-493E-ACD5-3AFA5E52434B}">
      <dsp:nvSpPr>
        <dsp:cNvPr id="0" name=""/>
        <dsp:cNvSpPr/>
      </dsp:nvSpPr>
      <dsp:spPr>
        <a:xfrm>
          <a:off x="5673119" y="3115545"/>
          <a:ext cx="2003553" cy="1272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1. надходження;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2. реалізація;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3. вибуття;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4. внутрішнє переміщення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73119" y="3115545"/>
        <a:ext cx="2003553" cy="1272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851648" cy="2952328"/>
          </a:xfrm>
        </p:spPr>
        <p:txBody>
          <a:bodyPr>
            <a:noAutofit/>
          </a:bodyPr>
          <a:lstStyle/>
          <a:p>
            <a:pPr algn="ctr"/>
            <a:r>
              <a:rPr lang="uk-UA" sz="6600" i="1" dirty="0" smtClean="0">
                <a:latin typeface="Times New Roman" pitchFamily="18" charset="0"/>
                <a:cs typeface="Times New Roman" pitchFamily="18" charset="0"/>
              </a:rPr>
              <a:t>Організація і методика перевірки операцій з ОЗ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539552" y="5373216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Лектор:Назаренко Т. П</a:t>
            </a:r>
            <a:r>
              <a:rPr lang="uk-UA" sz="3600" b="1" dirty="0" smtClean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3. Методика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проведення аудиту ОЗ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2952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аудиту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неможливе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аудитором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обираються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об’єкту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поглибленої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процесів,пов’язаних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563888" y="3933056"/>
          <a:ext cx="5435600" cy="2667000"/>
        </p:xfrm>
        <a:graphic>
          <a:graphicData uri="http://schemas.openxmlformats.org/presentationml/2006/ole">
            <p:oleObj spid="_x0000_s17411" name="Фотография Photo Editor" r:id="rId3" imgW="6342857" imgH="2971429" progId="MSPhotoEd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етоди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6537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контроль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інвентаризація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Документальний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контроль</a:t>
            </a:r>
          </a:p>
          <a:p>
            <a:pPr marL="514350" indent="-51435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Розрахунково-аналітичні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статистичні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економіко-математичні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Вибіркові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суцільні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несуцільного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застосуваннівибіркового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509520" cy="1802464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363272" cy="3960440"/>
          </a:xfrm>
        </p:spPr>
        <p:txBody>
          <a:bodyPr>
            <a:noAutofit/>
          </a:bodyPr>
          <a:lstStyle/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прийнятті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збереженням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корисного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звичайного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циклу,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перепродаж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приносити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дохід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обгрунтовані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амортизації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надійшли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226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з'ясувати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672408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arenR" startAt="8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оформляються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уніфікованих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облікової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вибуття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регістрах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синтетичного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надходженні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вибутті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 startAt="8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документообігу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arenR" startAt="8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ремонт,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модернізація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реконструкція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документальне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ремонту;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правомірність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віднесення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ремонту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реконструкції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модернізації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58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9120"/>
            <a:ext cx="2815150" cy="22224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65844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розпочинається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2789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контролю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суттєвості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аудитор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програмуаудиту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043608" y="3212976"/>
          <a:ext cx="7200800" cy="3645024"/>
        </p:xfrm>
        <a:graphic>
          <a:graphicData uri="http://schemas.openxmlformats.org/presentationml/2006/ole">
            <p:oleObj spid="_x0000_s20483" name="Фотография Photo Editor" r:id="rId3" imgW="6857143" imgH="8221223" progId="MSPhotoEd.3">
              <p:embed/>
            </p:oleObj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19672" y="3717032"/>
            <a:ext cx="193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Аудиторський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персонал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83968" y="4149080"/>
            <a:ext cx="1639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аудитор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56176" y="3861048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аудиторського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підрозділу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660232" y="5877272"/>
            <a:ext cx="9587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Аудитори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139952" y="3212976"/>
            <a:ext cx="1981200" cy="1008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211960" y="4653136"/>
            <a:ext cx="504056" cy="457200"/>
            <a:chOff x="2496" y="2400"/>
            <a:chExt cx="384" cy="288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496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496" y="26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stealth" w="lg" len="lg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2051720" y="6309320"/>
            <a:ext cx="2376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012160" y="4869160"/>
            <a:ext cx="64807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12160" y="5229200"/>
            <a:ext cx="576064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Line 16"/>
          <p:cNvSpPr>
            <a:spLocks noChangeShapeType="1"/>
          </p:cNvSpPr>
          <p:nvPr/>
        </p:nvSpPr>
        <p:spPr bwMode="auto">
          <a:xfrm flipH="1">
            <a:off x="2555776" y="5949280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2051720" y="5517232"/>
            <a:ext cx="471" cy="79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555776" y="5445224"/>
            <a:ext cx="471" cy="503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/>
            <a:tailEnd type="none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220072" y="5589240"/>
            <a:ext cx="0" cy="288032"/>
          </a:xfrm>
          <a:prstGeom prst="straightConnector1">
            <a:avLst/>
          </a:prstGeom>
          <a:ln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5589240"/>
            <a:ext cx="0" cy="28803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2016224"/>
          </a:xfrm>
        </p:spPr>
        <p:txBody>
          <a:bodyPr>
            <a:noAutofit/>
          </a:bodyPr>
          <a:lstStyle/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плану та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707904" y="3429000"/>
          <a:ext cx="4537894" cy="3030537"/>
        </p:xfrm>
        <a:graphic>
          <a:graphicData uri="http://schemas.openxmlformats.org/presentationml/2006/ole">
            <p:oleObj spid="_x0000_s18434" name="Фотография Photo Editor" r:id="rId3" imgW="4629796" imgH="3428571" progId="MSPhotoEd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Процес аудиту супроводжується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збиранням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аудиторських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доказів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ph idx="1"/>
          </p:nvPr>
        </p:nvGraphicFramePr>
        <p:xfrm>
          <a:off x="3203848" y="2780928"/>
          <a:ext cx="2600325" cy="2895600"/>
        </p:xfrm>
        <a:graphic>
          <a:graphicData uri="http://schemas.openxmlformats.org/presentationml/2006/ole">
            <p:oleObj spid="_x0000_s19458" name="Фотография Photo Editor" r:id="rId3" imgW="2600000" imgH="2895238" progId="MSPhotoEd.3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544" y="1628800"/>
            <a:ext cx="2736304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пояснювальних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записок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допущенні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3068960"/>
            <a:ext cx="2627313" cy="92333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еревірка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амортизації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940152" y="2492896"/>
            <a:ext cx="2808312" cy="92333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інвентаризації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4293096"/>
            <a:ext cx="2627313" cy="92333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первинного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допущенні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оформленні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652120" y="5373216"/>
            <a:ext cx="2952328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постачальниками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91880" y="1340768"/>
            <a:ext cx="2627313" cy="92333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еревірка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допущення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відхилення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40152" y="3789040"/>
            <a:ext cx="2808312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амортизації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7544" y="5589240"/>
            <a:ext cx="2627313" cy="64633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еревірка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арифметичні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355976" y="2420888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641421">
            <a:off x="3175088" y="2799007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987824" y="3356992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972412">
            <a:off x="5477999" y="2863584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8299454">
            <a:off x="2956903" y="4544301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157638">
            <a:off x="3099212" y="5482897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709029">
            <a:off x="5046582" y="5458808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58434">
            <a:off x="5467388" y="4274977"/>
            <a:ext cx="432048" cy="2880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58448"/>
          </a:xfrm>
        </p:spPr>
        <p:txBody>
          <a:bodyPr>
            <a:noAutofit/>
          </a:bodyPr>
          <a:lstStyle/>
          <a:p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аудитора: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вибіркова</a:t>
            </a:r>
            <a:r>
              <a:rPr lang="ru-RU" dirty="0" smtClean="0"/>
              <a:t> </a:t>
            </a:r>
            <a:r>
              <a:rPr lang="ru-RU" dirty="0" err="1" smtClean="0"/>
              <a:t>інвентаризація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суцільному</a:t>
            </a:r>
            <a:r>
              <a:rPr lang="ru-RU" dirty="0" smtClean="0"/>
              <a:t> </a:t>
            </a:r>
            <a:r>
              <a:rPr lang="ru-RU" dirty="0" err="1" smtClean="0"/>
              <a:t>методі</a:t>
            </a:r>
            <a:r>
              <a:rPr lang="ru-RU" dirty="0" smtClean="0"/>
              <a:t>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 та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інвентарних</a:t>
            </a:r>
            <a:r>
              <a:rPr lang="ru-RU" dirty="0" smtClean="0"/>
              <a:t> </a:t>
            </a:r>
            <a:r>
              <a:rPr lang="ru-RU" dirty="0" err="1" smtClean="0"/>
              <a:t>карток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вибуття</a:t>
            </a:r>
            <a:r>
              <a:rPr lang="ru-RU" dirty="0" smtClean="0"/>
              <a:t> та </a:t>
            </a:r>
            <a:r>
              <a:rPr lang="ru-RU" dirty="0" err="1" smtClean="0"/>
              <a:t>обґрунтованість</a:t>
            </a:r>
            <a:r>
              <a:rPr lang="ru-RU" dirty="0" smtClean="0"/>
              <a:t> </a:t>
            </a:r>
            <a:r>
              <a:rPr lang="ru-RU" dirty="0" err="1" smtClean="0"/>
              <a:t>списання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537" y="5229200"/>
            <a:ext cx="228746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ОЗ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Метою аудиту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правильності віднесення активів суб'єкта господарювання до ОЗ і наявності прийнятих до обліку об'єктів основних засобів є підтвердження реальності статей балансу на підставі перевірки: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рийнятого на підприємстві порядку проведення інвентаризації та її результатів;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ервинних бухгалтерських документів;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аних бухгалтерського обліку за об'єктами ОЗ.</a:t>
            </a:r>
          </a:p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 здійсненні аудиту стану ОЗ слід переконатися 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Організації аналітичного обліку;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Правильності проведення інвентаризації;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Проконтролювати достовірність облікових даних про наявність та рух ОЗ;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Аудит надходження основних засобів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398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проведенні перевірки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правильності відображення в обліку операцій, пов'язаних із надходженням, введенням в експлуатацію і постановкою на облік об'єктів основних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засобів: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перевіряється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 створена комісія приймання основних засобів та оформлення її результатів;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оформлені договори купівлі-продажу основних засобів; протоколи договірних цін;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правильність представленої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первинної вартості в актах приймання-передачі основних засобів.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r"/>
            <a:r>
              <a:rPr lang="uk-UA" sz="54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лекції розглядаються наступні питання: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Предмет та об'єкт аудиту операцій з ОЗ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Джерела інформації для проведення аудиту операцій з ОЗ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Методика проведення аудиту ОЗ </a:t>
            </a:r>
          </a:p>
          <a:p>
            <a:pPr marL="514350" indent="-51435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Програма проведення аудиту ОЗ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32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032500" y="3791752"/>
            <a:ext cx="3111500" cy="30662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Аудит оцінки ОЗ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облікових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ОЗ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за ними у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балансі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правиль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ності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ремонт.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аудиту на основному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ОЗ аудитор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чинного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ОЗ;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документального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оприбуткування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зіставлення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синтетичного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балансу;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кореспонденції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амортизаційних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відрахувань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ОЗ;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пожежа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розкрадання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орендованими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Аудит результатів переоцінки ОЗ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365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ОЗ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обліковій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фактичне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інвентарних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картках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результатам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здійсненої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бухгалтерських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ОЗ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справедливої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ОЗ;</a:t>
            </a:r>
          </a:p>
          <a:p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індексу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справедливої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ОЗ;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індексу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переоціненої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ОЗ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292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Аудит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ремонт ОЗ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73424"/>
            <a:ext cx="822960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 перевірці правильності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обліку і віднесення витрат на ремонт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ОЗ. </a:t>
            </a: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перевірці було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планів і кошторисів ремонту;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актів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 виконання робіт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актів приймання-передачі виконаних робіт;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договорів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підряду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актів технічного огляду будинків і споруд;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правильність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своєчасність складання відповідних документів;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правильність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формування витрат за статтями затрат;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завищувались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норми витрат матеріалів і розцінки з оплати праці на ремонтні роботи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552728" cy="1584176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Згідно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Акту приймання здачі відремонтованих, реконструйованих та модернізованих об’єктів від 25.06.13р. відремонтовано насос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Дніпрогарт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вартість модернізації становить 2345 грн., яка віднесена на первісну вартість основних засобів.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18722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          Доцільність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і законність операцій із ремонту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встановлюється 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на основі перевірки первинних документів; нарядів на відрядні роботи; відомостей дефектів на ремонт машин, тракторів і транспортних засобів; лімітно-забірних карт на витрати матеріальних цінностей</a:t>
            </a:r>
            <a:r>
              <a:rPr lang="uk-UA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Типова кореспонденція стосовно обліку витрат на поліпшення і утримання основних засобів: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4365105"/>
          <a:ext cx="7920880" cy="1944295"/>
        </p:xfrm>
        <a:graphic>
          <a:graphicData uri="http://schemas.openxmlformats.org/drawingml/2006/table">
            <a:tbl>
              <a:tblPr/>
              <a:tblGrid>
                <a:gridCol w="5940660"/>
                <a:gridCol w="806757"/>
                <a:gridCol w="1173463"/>
              </a:tblGrid>
              <a:tr h="1886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Зміст господарських операцій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Дебет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Кредит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Відображені витрати ремонтного цеху для ремонту основних засобів виконаного господарським способом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20,661, 65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Списані витрати ремонтного цеху на цехові витрати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Відображені витрати основного цеху пов'язані з поточним ремонтом обладнання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66,65,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Акцептований рахунок підрядної організації, яка виконала ремонт основних засобів, які експлуатуються в заводоуправлінні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Сума ПДВ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2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Оплачений рахунок підрядної організації з поточного рахунка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86" marR="25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4.Програма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проведення аудиту ОЗ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257800"/>
            <a:ext cx="2324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484784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аудиторської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аудитору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належного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Аудитору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передачу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свідоцтва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реєстрацію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правочинів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приділятися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з'ясування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Програма аудиторської перевірки основних засобів</a:t>
            </a:r>
            <a:r>
              <a:rPr lang="ru-RU" sz="3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  <a:cs typeface="Times New Roman"/>
              </a:rPr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1556792"/>
          <a:ext cx="8280919" cy="478410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24052"/>
                <a:gridCol w="1730646"/>
                <a:gridCol w="2317283"/>
                <a:gridCol w="2221307"/>
                <a:gridCol w="987631"/>
              </a:tblGrid>
              <a:tr h="12746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6154" marR="161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 pitchFamily="18" charset="0"/>
                          <a:cs typeface="Times New Roman" pitchFamily="18" charset="0"/>
                        </a:rPr>
                        <a:t>Етап аудиторської перевірки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 pitchFamily="18" charset="0"/>
                          <a:cs typeface="Times New Roman" pitchFamily="18" charset="0"/>
                        </a:rPr>
                        <a:t>Мета і завдання аудиту основних засобів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 pitchFamily="18" charset="0"/>
                          <a:cs typeface="Times New Roman" pitchFamily="18" charset="0"/>
                        </a:rPr>
                        <a:t>Аудиторські процедури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 pitchFamily="18" charset="0"/>
                          <a:cs typeface="Times New Roman" pitchFamily="18" charset="0"/>
                        </a:rPr>
                        <a:t>Аудиторські докази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Times New Roman" pitchFamily="18" charset="0"/>
                          <a:cs typeface="Times New Roman" pitchFamily="18" charset="0"/>
                        </a:rPr>
                        <a:t>Виконавець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</a:tr>
              <a:tr h="11611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Підготовчий</a:t>
                      </a:r>
                      <a:endParaRPr lang="ru-RU" sz="10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Попереднє знайомство з підприємством, оцінка систем контролю та бухгалтерського обліку, визначення аудиторського ризику, планування аудиту основних засобів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Опитування і анкетування керівництва підприємства та персоналу, вивчення матеріалів попередньої аудиторської перевірки, документальна перевірка, спостереження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Статут підприємства, накази, звіт про попередню аудиторську перевірку, інвентарні картки, дані синтетичного та аналітичного обліку основних засобів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Аудитор, асистент аудитора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</a:tr>
              <a:tr h="689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Фізична перевірка</a:t>
                      </a:r>
                      <a:endParaRPr lang="ru-RU" sz="10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Оцінка достовірності результатів проведеної інвентаризації основних засобів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Спостереження за проведенням інвентаризації основних засобів, вибіркова перевірка її результатів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Матеріали інвентаризації, облікові записи по основних засобах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Аудитор, асистент аудитора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</a:tr>
              <a:tr h="16587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Основний</a:t>
                      </a:r>
                      <a:endParaRPr lang="ru-RU" sz="10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Контроль оцінки основних засобів, встановлення їх належності, перевірка достовірності облікових записів і залишків у балансі, перевірка правильності нарахування зносу та визначення витрат на ремонт основних засобів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Зіставлення даних інвентаризації, синтетичного та аналітичного обліку, запит до постачальників (підрядників), документальна вибіркова перевірка, перевірка арифметичних підрахунків, аналіз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Акти інвентаризації, первинна документація по основних засобів, облікові регістри синтетичного і аналітичного обліку, відповіді на запит, баланс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Аудитор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</a:tr>
              <a:tr h="689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Завершальний</a:t>
                      </a:r>
                      <a:endParaRPr lang="ru-RU" sz="105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Складання розділу аудиторського звіту про основні засоби підприємства 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Систематизація та ґрунтування отриманої на попередніх етапах інформації, аналіз, складання звіту та аудиторського висновку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>
                          <a:latin typeface="Times New Roman" pitchFamily="18" charset="0"/>
                          <a:cs typeface="Times New Roman" pitchFamily="18" charset="0"/>
                        </a:rPr>
                        <a:t>Робоча документація, складена на попередніх етапах перевірки</a:t>
                      </a:r>
                      <a:endParaRPr lang="ru-RU" sz="105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50" dirty="0">
                          <a:latin typeface="Times New Roman" pitchFamily="18" charset="0"/>
                          <a:cs typeface="Times New Roman" pitchFamily="18" charset="0"/>
                        </a:rPr>
                        <a:t>Аудитор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154" marR="16154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3" y="1515014"/>
          <a:ext cx="7920880" cy="5203476"/>
        </p:xfrm>
        <a:graphic>
          <a:graphicData uri="http://schemas.openxmlformats.org/drawingml/2006/table">
            <a:tbl>
              <a:tblPr/>
              <a:tblGrid>
                <a:gridCol w="576721"/>
                <a:gridCol w="3893478"/>
                <a:gridCol w="901226"/>
                <a:gridCol w="1523553"/>
                <a:gridCol w="1025902"/>
              </a:tblGrid>
              <a:tr h="204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з/п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Перелік аудиторських процедур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Виконавець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Індекс робочого документу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Примітки 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Звірка даних регістрів обліку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 даними головної книги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наявності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первинної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документаці</a:t>
                      </a:r>
                      <a:r>
                        <a:rPr lang="uk-UA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ї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всіма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господарськими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операціями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наявності установчих документів на придбання (виготовлення), продаж (передачу)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Копія документів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санкціонування операцій з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Копія наказу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документального оформлення відображення в обліку результатів інвентаризації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відповідності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основних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засобів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критеріям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визнання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згідно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Положення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(стандарту)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бухгалтерського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7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Документ описового характеру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формування первісної вартості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своєчасності їх оприбуткування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1.6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Визначення первісної собівартості кожного з об’єктів, які входять до складу комплексу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ОЗ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1.7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обґрунтованості та відображення в обліку витрат на проведення ремонту, реконструкції, модернізації та інших видів поліпшень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1.8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правильності розрахунку індексу переоцінки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1.9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документального оформлення та відображення в обліку результатів переоцінок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 </a:t>
                      </a: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(первісної,наступної)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1.10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 нарахування амортизації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 </a:t>
                      </a: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 її віднесення на відповідні рахунки витрат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об’єктів 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</a:t>
                      </a: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за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якими не нараховується амортизація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Виявлення повністю амортизованих об’єктів</a:t>
                      </a: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ОЗ</a:t>
                      </a: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 знаходяться в експлуатації, але амортизація по них не нараховується; які не експлуатуються, але амортизація по них продовжує нараховуватись</a:t>
                      </a: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Перевірка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ліквідації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uk-UA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 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зв’язку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їх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повним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зносом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або</a:t>
                      </a:r>
                      <a:r>
                        <a:rPr lang="ru-RU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пошкодженням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1.14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95" marR="5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15816" y="116632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Аудиторська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фірма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_________________ 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______________________ 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___________________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ПРОГРАМА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аудиту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33123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Продовження програми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6" y="1052736"/>
          <a:ext cx="7776862" cy="3168352"/>
        </p:xfrm>
        <a:graphic>
          <a:graphicData uri="http://schemas.openxmlformats.org/drawingml/2006/table">
            <a:tbl>
              <a:tblPr/>
              <a:tblGrid>
                <a:gridCol w="558218"/>
                <a:gridCol w="3675951"/>
                <a:gridCol w="1036806"/>
                <a:gridCol w="1497519"/>
                <a:gridCol w="1008368"/>
              </a:tblGrid>
              <a:tr h="264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Перевірка своєчасності відображення в обліку вибуття 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ОЗ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1.15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Перевірка правильності відображення в обліку операцій з </a:t>
                      </a: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ОЗ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, які мають нульову вартість і можуть принести економічну вигоду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1.16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Контроль за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відображенням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обліку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результатів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надзвичайних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подій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пов’язаних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ОЗ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пожежа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повінь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розкладання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Оформлення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окремим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документом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знайденим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документом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знайдених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порушень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дослідженні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документів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операцій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записів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1.18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Метою аудиту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є: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352928" cy="439248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своєчасності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регістрах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обліковій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політиці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оподаткування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чинному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законодавству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5" name="Shape 57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6625175" y="4616633"/>
            <a:ext cx="2518825" cy="2241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9036496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є: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680520"/>
          </a:xfrm>
        </p:spPr>
        <p:txBody>
          <a:bodyPr>
            <a:noAutofit/>
          </a:bodyPr>
          <a:lstStyle/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вибуття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амортизації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доцільності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законності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капітальний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ремонт;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достовірності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бухгалтерському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первісної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ліквідаційної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непридатності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ліквідації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законність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95320" cy="208823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та об'єкт аудиту операцій з ОЗ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700808"/>
            <a:ext cx="7920880" cy="25202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Предметом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аудиту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межами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908720"/>
            <a:ext cx="8229600" cy="315696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41935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586440"/>
          </a:xfrm>
        </p:spPr>
        <p:txBody>
          <a:bodyPr>
            <a:noAutofit/>
          </a:bodyPr>
          <a:lstStyle/>
          <a:p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Об’єктами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є:</a:t>
            </a:r>
            <a:b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46449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облікової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підписувати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матеріально-відповідальних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порядок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переоцінки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корисної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метод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порядок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ремонт.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записи в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первинних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документах,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регістрах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ревізій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перевірок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аудиту про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недостачі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зловживання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відображена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 активах,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висновках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789440" cy="1503040"/>
          </a:xfrm>
        </p:spPr>
        <p:txBody>
          <a:bodyPr>
            <a:noAutofit/>
          </a:bodyPr>
          <a:lstStyle/>
          <a:p>
            <a:pPr algn="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допомогою аудиту обліку ОЗ перевіряється:  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4" cy="3816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вибуття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капітального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ремонту;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індексації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балансової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нарахованого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зносу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правильність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407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Напрямки аудиту ОЗ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84708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Джерела інформації для проведення аудиту операцій з ОЗ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7525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приймання-передачі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(ОЗ – 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приймання-передачі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відремонтованих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реконструйованих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модернізованихоб’єктів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(ОЗ – 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 на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автотранспортних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(ОЗ - 4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Акт про установку, пуск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та демонтаж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будівельної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(ОЗ – 5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Інвентарна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(ОЗ- 6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інвентарних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(ОЗ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–7)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Картка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(ОЗ – 8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Інвентарний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список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(ОЗ – 9)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амортизації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(ОЗ – 14, ОЗ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–15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ОЗ – 16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Журнал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відомість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4.3</a:t>
            </a:r>
          </a:p>
          <a:p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Звітність.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2282</Words>
  <Application>Microsoft Office PowerPoint</Application>
  <PresentationFormat>Экран (4:3)</PresentationFormat>
  <Paragraphs>309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Фотография Microsoft Photo Editor 3.0</vt:lpstr>
      <vt:lpstr>Організація і методика перевірки операцій з ОЗ</vt:lpstr>
      <vt:lpstr>У лекції розглядаються наступні питання:</vt:lpstr>
      <vt:lpstr>Метою аудиту операцій з основними засобами є:</vt:lpstr>
      <vt:lpstr>Завданнями аудиту операцій з основними засобами є: </vt:lpstr>
      <vt:lpstr>   1. Предмет та об'єкт аудиту операцій з ОЗ  </vt:lpstr>
      <vt:lpstr>Об’єктами аудиту операцій з основними засобами є: </vt:lpstr>
      <vt:lpstr>За допомогою аудиту обліку ОЗ перевіряється:  </vt:lpstr>
      <vt:lpstr>Напрямки аудиту ОЗ</vt:lpstr>
      <vt:lpstr>2. Джерела інформації для проведення аудиту операцій з ОЗ </vt:lpstr>
      <vt:lpstr>3. Методика проведення аудиту ОЗ </vt:lpstr>
      <vt:lpstr>Методи проведення аудиту основних засобів:</vt:lpstr>
      <vt:lpstr>У процесі проведення аудиту основних засобів слід з'ясувати:  </vt:lpstr>
      <vt:lpstr>У процесі проведення аудиту основних засобів слід з'ясувати:  </vt:lpstr>
      <vt:lpstr>Аудит основних засобів розпочинається з вибору стратегії перевірки, а саме: </vt:lpstr>
      <vt:lpstr>Проведення аудиту основних засобів слід розпочати із складання плану та програми.</vt:lpstr>
      <vt:lpstr>Процес аудиту супроводжується супроводжується збиранням аудиторських доказів :</vt:lpstr>
      <vt:lpstr>Приділяється увага процесу складання робочих документів аудитора: </vt:lpstr>
      <vt:lpstr>  Аудит збереження ОЗ </vt:lpstr>
      <vt:lpstr>Аудит надходження основних засобів </vt:lpstr>
      <vt:lpstr>Аудит оцінки ОЗ</vt:lpstr>
      <vt:lpstr>Аудит результатів переоцінки ОЗ</vt:lpstr>
      <vt:lpstr>Аудит витрат на ремонт ОЗ</vt:lpstr>
      <vt:lpstr>      Згідно Акту приймання здачі відремонтованих, реконструйованих та модернізованих об’єктів від 25.06.13р. відремонтовано насос Дніпрогарт, вартість модернізації становить 2345 грн., яка віднесена на первісну вартість основних засобів.</vt:lpstr>
      <vt:lpstr>4.Програма проведення аудиту ОЗ </vt:lpstr>
      <vt:lpstr>Програма аудиторської перевірки основних засобів 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і методика перевірки операцій з ОЗ</dc:title>
  <dc:creator>User</dc:creator>
  <cp:lastModifiedBy>User</cp:lastModifiedBy>
  <cp:revision>28</cp:revision>
  <dcterms:created xsi:type="dcterms:W3CDTF">2014-02-20T11:52:42Z</dcterms:created>
  <dcterms:modified xsi:type="dcterms:W3CDTF">2014-02-20T15:58:08Z</dcterms:modified>
</cp:coreProperties>
</file>