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3" r:id="rId16"/>
    <p:sldId id="271" r:id="rId17"/>
    <p:sldId id="274" r:id="rId18"/>
    <p:sldId id="275" r:id="rId19"/>
    <p:sldId id="272" r:id="rId20"/>
    <p:sldId id="277" r:id="rId21"/>
    <p:sldId id="278" r:id="rId22"/>
    <p:sldId id="279" r:id="rId23"/>
    <p:sldId id="280" r:id="rId24"/>
    <p:sldId id="282" r:id="rId25"/>
    <p:sldId id="281" r:id="rId26"/>
    <p:sldId id="283" r:id="rId27"/>
    <p:sldId id="285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65"/>
  </p:normalViewPr>
  <p:slideViewPr>
    <p:cSldViewPr snapToGrid="0">
      <p:cViewPr>
        <p:scale>
          <a:sx n="118" d="100"/>
          <a:sy n="118" d="100"/>
        </p:scale>
        <p:origin x="264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6092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958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452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08063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164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65792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45050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6833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6325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6312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2253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2374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9105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8259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1969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8309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CECC7-5772-EF4E-BFCC-94D2EB4F8787}" type="datetimeFigureOut">
              <a:rPr lang="ru-UA" smtClean="0"/>
              <a:t>10.04.2025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0201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DFDEE-AFF4-E766-4EB3-0F1369C257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САМООСВІТА ТА САМОРОЗВИТОК ТВОРЧОГО ТА ПРОФЕСІЙНОГО ПОТЕНЦІАЛУ МЕНЕДЖЕРА </a:t>
            </a:r>
            <a:br>
              <a:rPr lang="ru-RU" dirty="0"/>
            </a:br>
            <a:endParaRPr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5E0D28-8260-F92E-F17C-53F9C222A8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714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623922-3FFD-758B-3F70-53F559B77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39" y="332509"/>
            <a:ext cx="11210306" cy="63295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Дослідженнями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Девіда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Макклелланда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встановлено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менеджери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розвиненим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емоційним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інтелектом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набагато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ефективніше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керують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своїми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організаціями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ніж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їхні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колеги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мають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таких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здібностеи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Спеціалісти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наголошують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результативними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два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підходи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проведення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організаціях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: 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 </a:t>
            </a:r>
            <a:r>
              <a:rPr lang="ru-RU" sz="20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логічнии</a:t>
            </a:r>
            <a:r>
              <a:rPr lang="ru-RU" sz="20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проаналізувати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продумати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змінити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); б) </a:t>
            </a:r>
            <a:r>
              <a:rPr lang="ru-RU" sz="20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емоційнии</a:t>
            </a:r>
            <a:r>
              <a:rPr lang="ru-RU" sz="20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побачити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відчути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змінити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емоційнии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підхід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ефективніше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поведінку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логічнии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̆. Тому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менеджери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мислити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а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емоціями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емоціями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Бажання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отримувати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нові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знання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своєчасно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поповнювати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формувати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потребу в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цьому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закріплюється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завдяки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самоосвіті</a:t>
            </a:r>
            <a:r>
              <a:rPr lang="ru-RU" sz="2000" b="1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метод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набуття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знань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про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світ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закономірності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його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основі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самостійних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занять,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систематичноі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цілеспрямованоі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документами,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літературою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іншими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джерелами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інформаціі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̈. </a:t>
            </a:r>
            <a:endParaRPr lang="ru-RU" sz="2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Ставлення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людеи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до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самоосвіти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можна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поділити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групи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1)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хто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займається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самоосвітою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тиском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зовнішньоі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мотиваціі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(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щоб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отримати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вищу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посаду,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більшу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зарплату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тощо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);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2)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хто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займається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самоосвітою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завдяки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внутрішніи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мотиваціі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(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щоб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більше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знати,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краще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отримувати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задоволення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процесу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пізнання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);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3)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хто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взагалі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хоче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займатися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самоосвітою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4)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хто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хоче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займатися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самоосвітою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але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вміло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звітує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про те,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робить.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9966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2E33A5-63E1-36FA-EE6D-9A6F087B0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391887"/>
            <a:ext cx="11400312" cy="6305796"/>
          </a:xfrm>
        </p:spPr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Методика </a:t>
            </a:r>
            <a:r>
              <a:rPr lang="ru-RU" sz="1800" b="1" dirty="0" err="1">
                <a:effectLst/>
                <a:latin typeface="TimesNewRomanPS"/>
              </a:rPr>
              <a:t>саморозвитку</a:t>
            </a:r>
            <a:r>
              <a:rPr lang="ru-RU" sz="1800" b="1" dirty="0">
                <a:effectLst/>
                <a:latin typeface="TimesNewRomanPS"/>
              </a:rPr>
              <a:t> та </a:t>
            </a:r>
            <a:r>
              <a:rPr lang="ru-RU" sz="1800" b="1" dirty="0" err="1">
                <a:effectLst/>
                <a:latin typeface="TimesNewRomanPS"/>
              </a:rPr>
              <a:t>самоосвіти</a:t>
            </a:r>
            <a:r>
              <a:rPr lang="ru-RU" sz="1800" b="1" dirty="0">
                <a:effectLst/>
                <a:latin typeface="TimesNewRomanPS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Нині</a:t>
            </a:r>
            <a:r>
              <a:rPr lang="ru-RU" sz="1800" dirty="0">
                <a:effectLst/>
                <a:latin typeface="TimesNewRomanPSMT"/>
              </a:rPr>
              <a:t> перед менеджером </a:t>
            </a:r>
            <a:r>
              <a:rPr lang="ru-RU" sz="1800" dirty="0" err="1">
                <a:effectLst/>
                <a:latin typeface="TimesNewRomanPSMT"/>
              </a:rPr>
              <a:t>постає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завдання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стільки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отримувати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якусь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певну</a:t>
            </a:r>
            <a:r>
              <a:rPr lang="ru-RU" sz="1800" dirty="0">
                <a:effectLst/>
                <a:latin typeface="TimesNewRomanPSMT"/>
              </a:rPr>
              <a:t> й </a:t>
            </a:r>
            <a:r>
              <a:rPr lang="ru-RU" sz="1800" dirty="0" err="1">
                <a:effectLst/>
                <a:latin typeface="TimesNewRomanPSMT"/>
              </a:rPr>
              <a:t>конкретну</a:t>
            </a:r>
            <a:r>
              <a:rPr lang="ru-RU" sz="1800" dirty="0">
                <a:effectLst/>
                <a:latin typeface="TimesNewRomanPSMT"/>
              </a:rPr>
              <a:t> суму </a:t>
            </a:r>
            <a:r>
              <a:rPr lang="ru-RU" sz="1800" dirty="0" err="1">
                <a:effectLst/>
                <a:latin typeface="TimesNewRomanPSMT"/>
              </a:rPr>
              <a:t>знань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тренінгах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на курсах </a:t>
            </a:r>
            <a:r>
              <a:rPr lang="ru-RU" sz="1800" dirty="0" err="1">
                <a:effectLst/>
                <a:latin typeface="TimesNewRomanPSMT"/>
              </a:rPr>
              <a:t>підвищення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кваліфікаціі</a:t>
            </a:r>
            <a:r>
              <a:rPr lang="ru-RU" sz="1800" dirty="0">
                <a:effectLst/>
                <a:latin typeface="TimesNewRomanPSMT"/>
              </a:rPr>
              <a:t>̈, </a:t>
            </a:r>
            <a:r>
              <a:rPr lang="ru-RU" sz="1800" dirty="0" err="1">
                <a:effectLst/>
                <a:latin typeface="TimesNewRomanPSMT"/>
              </a:rPr>
              <a:t>скільки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b="1" i="1" dirty="0" err="1">
                <a:effectLst/>
                <a:latin typeface="TimesNewRomanPS"/>
              </a:rPr>
              <a:t>навчитися</a:t>
            </a:r>
            <a:r>
              <a:rPr lang="ru-RU" sz="1800" b="1" i="1" dirty="0">
                <a:effectLst/>
                <a:latin typeface="TimesNewRomanPS"/>
              </a:rPr>
              <a:t> </a:t>
            </a:r>
            <a:r>
              <a:rPr lang="ru-RU" sz="1800" b="1" i="1" dirty="0" err="1">
                <a:effectLst/>
                <a:latin typeface="TimesNewRomanPS"/>
              </a:rPr>
              <a:t>постійно</a:t>
            </a:r>
            <a:r>
              <a:rPr lang="ru-RU" sz="1800" b="1" i="1" dirty="0">
                <a:effectLst/>
                <a:latin typeface="TimesNewRomanPS"/>
              </a:rPr>
              <a:t> </a:t>
            </a:r>
            <a:r>
              <a:rPr lang="ru-RU" sz="1800" b="1" i="1" dirty="0" err="1">
                <a:effectLst/>
                <a:latin typeface="TimesNewRomanPS"/>
              </a:rPr>
              <a:t>вчитися</a:t>
            </a:r>
            <a:r>
              <a:rPr lang="ru-RU" sz="1800" b="1" i="1" dirty="0">
                <a:effectLst/>
                <a:latin typeface="TimesNewRomanPS"/>
              </a:rPr>
              <a:t>.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Йдеться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про те,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щоб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установку «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отримати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в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інституті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освіту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на все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»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замінити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установкою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«»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отримувати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освіту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протягом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усього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життя</a:t>
            </a:r>
            <a:r>
              <a:rPr lang="ru-RU" sz="1800" dirty="0">
                <a:effectLst/>
                <a:latin typeface="TimesNewRomanPSMT"/>
              </a:rPr>
              <a:t>». В </a:t>
            </a:r>
            <a:r>
              <a:rPr lang="ru-RU" sz="1800" dirty="0" err="1">
                <a:effectLst/>
                <a:latin typeface="TimesNewRomanPSMT"/>
              </a:rPr>
              <a:t>таблиці</a:t>
            </a:r>
            <a:r>
              <a:rPr lang="ru-RU" sz="1800" dirty="0">
                <a:effectLst/>
                <a:latin typeface="TimesNewRomanPSMT"/>
              </a:rPr>
              <a:t> 9.1 </a:t>
            </a:r>
            <a:r>
              <a:rPr lang="ru-RU" sz="1800" dirty="0" err="1">
                <a:effectLst/>
                <a:latin typeface="TimesNewRomanPSMT"/>
              </a:rPr>
              <a:t>наведені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основні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підходи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самоосвіти</a:t>
            </a:r>
            <a:r>
              <a:rPr lang="ru-RU" sz="1800" dirty="0">
                <a:effectLst/>
                <a:latin typeface="TimesNewRomanPSMT"/>
              </a:rPr>
              <a:t> менеджера. </a:t>
            </a:r>
            <a:endParaRPr lang="ru-RU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A70F444-99F5-6D87-59AA-C682E4BB0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63" y="1916628"/>
            <a:ext cx="7772400" cy="438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3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59E6F57-3455-DA70-3C1A-54926FB0A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034" y="356260"/>
            <a:ext cx="9779622" cy="5945321"/>
          </a:xfrm>
        </p:spPr>
      </p:pic>
    </p:spTree>
    <p:extLst>
      <p:ext uri="{BB962C8B-B14F-4D97-AF65-F5344CB8AC3E}">
        <p14:creationId xmlns:p14="http://schemas.microsoft.com/office/powerpoint/2010/main" val="30284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758CA6-C03B-17A2-76AD-27C85DDE4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261258"/>
            <a:ext cx="11234057" cy="6596742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як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Уїльям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Джеймс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писав,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живуть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потенційного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буття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але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запаси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й таланту, величину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осягнути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обдарованість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різному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таких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1)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); 2)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обдарованість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(талант); 3)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геніальність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результатом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самою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ніби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способами.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себе, 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творчии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продукту,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 одного боку,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людьми,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(активного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типи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приховані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швидкості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уяви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гумору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рисами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неповторність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суспільно-історична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3290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8C81C1-4494-0B6A-169B-9FD9C94F1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380010"/>
            <a:ext cx="11139055" cy="6056415"/>
          </a:xfrm>
        </p:spPr>
        <p:txBody>
          <a:bodyPr/>
          <a:lstStyle/>
          <a:p>
            <a:pPr algn="just"/>
            <a:r>
              <a:rPr lang="ru-RU" sz="2000" b="1" dirty="0" err="1">
                <a:solidFill>
                  <a:schemeClr val="tx1"/>
                </a:solidFill>
                <a:effectLst/>
                <a:latin typeface="TimesNewRomanPS"/>
              </a:rPr>
              <a:t>Талановитість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"/>
              </a:rPr>
              <a:t>геніальність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"/>
              </a:rPr>
              <a:t>креативність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Творча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реалізується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створенні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продукту,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перетворюється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талант. </a:t>
            </a:r>
            <a:r>
              <a:rPr lang="ru-RU" sz="2000" b="1" i="1" dirty="0">
                <a:solidFill>
                  <a:schemeClr val="tx1"/>
                </a:solidFill>
                <a:effectLst/>
                <a:latin typeface="TimesNewRomanPS"/>
              </a:rPr>
              <a:t>Талантом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здібностеи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творчо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досягати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надзвичайних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успіхів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а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отримувати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продукти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вирізняються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новизною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високим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рівнем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досконалості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суспільною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значущістю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Вважається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вроджені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здібності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становлять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більше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10%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потенціалу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 на 90% талант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формується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рахунок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працьовитості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Вважають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талановиті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люди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становлять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15%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жителів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Землі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серед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них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один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відсоток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тих, кого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геніями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b="1" i="1" dirty="0" err="1">
                <a:solidFill>
                  <a:schemeClr val="tx1"/>
                </a:solidFill>
                <a:effectLst/>
                <a:latin typeface="TimesNewRomanPS"/>
              </a:rPr>
              <a:t>Геніальність</a:t>
            </a:r>
            <a:r>
              <a:rPr lang="ru-RU" sz="20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найвищии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здібностеи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виявляється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творчіи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Про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геніальності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говорять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тих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випадках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досягаються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творчоі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значення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всього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людства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Альберт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Ейнштейн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неодноразово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повторював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кожна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дитина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народжується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генієм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Діти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приходять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світ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величезними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здібностями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Вони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розвивають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свіи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розум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величезному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темпі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 Але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після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семи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років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лише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4% з них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виявляють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талановитість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вище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середньоі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̈, тому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система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виховання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сприяє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їхнього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індивідуального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пізнання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світу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5576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D935E78-E343-D4C3-B6F3-E7E2A21DF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13" y="475013"/>
            <a:ext cx="11400312" cy="6092042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Розрізняють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два типи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геніїв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одні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геніі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бога»,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–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себе».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Геніі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типу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пристрасно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невимушено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молодості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(20–30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Моцарт,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п’ять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писав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симфоніі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а 12-річний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Блез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Паскаль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креслив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стіні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геометричні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теореми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жаль,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доля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трагічна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Геніі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другого типу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зрілому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(50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старші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метод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терпляче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узагальнюють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накопичении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відточують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приголомшливих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них учений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Михайло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Ломоносов,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долав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неграмотність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дорослому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письменник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Джек Лондон,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самовизначався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композитор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Річард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Вагнер,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оволодів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нотами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двадцяти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Останнім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часом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поряд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поняттям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 все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частіше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вживається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креативність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Креативність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проблему; 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генерувати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несхожі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гнучкість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оригінальні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нестандартні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5)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удосконалювати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додаючи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окремі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деталі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6)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креативність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відрізняється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характеризує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спроможність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реалізовувати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потенціал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впровадження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Креативність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проявляється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зародженням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думок,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матеріальних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духовних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широко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суспільством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креативності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інноваціі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а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сам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креативність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просто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й доводить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2–5%,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досконалості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8153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8AA639-16DE-B1EF-98BA-9710AD37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427513"/>
            <a:ext cx="11317184" cy="6103916"/>
          </a:xfrm>
        </p:spPr>
        <p:txBody>
          <a:bodyPr/>
          <a:lstStyle/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Креативні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люди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мають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високии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хоч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прямоі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залежності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між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інтелектом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креативністю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немає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Інтелектуал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і не бути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творчою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низьким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інтелектом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не буде креативною.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Вважається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креативність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притаманна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багатьом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людям, але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як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людські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здібності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Розрізняють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три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необхідних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елементи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сприяють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розвиткові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креативності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: 1)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компетенцію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; 2)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творче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гнучкість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наполегливість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пошуку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; 3)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мотивацію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внутрішню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(особиста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зацікавленість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вирішенні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проблеми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)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зовнішню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матеріальне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стимулювання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кар’єрне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просування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). На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креативності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впливають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також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дві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групи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взаємозумовлених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факторів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Перші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зовнішні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фактори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зумовлені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впливом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середовища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в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якому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знаходиться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також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тих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людеи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з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якими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контактує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Другі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внутрішні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фактори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зумовлені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потребами, мотивами,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інтересами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індивідуально-психологічними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особливостями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Основним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стимулятором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креативності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потік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натхнення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коли люди,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працюють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над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ідеєю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отримують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потік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наділяє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психічною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творчою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енергією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надихає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активні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Потік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натхнення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стан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гармоніі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̈, коли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задіяні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задачі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поліпшується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пізнавальна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вона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максимально продуктивною.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Підготовлена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сконцентрувавшись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потрапити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потік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за 15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відволікають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час, вона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надовго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втрачає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мотивацію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продуктивність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Формуванню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потоку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творчого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натхнення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як правило,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передує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значнии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підготовчии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5549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B161B2-4761-EE1C-52AD-33E4996D9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32" y="261258"/>
            <a:ext cx="11542816" cy="628204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відіграє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подвійну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роль. З одного боку,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розвиває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них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стратегічне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інтуїцію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по-новому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подивитися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звичні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долати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труднощі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їхня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спрямовується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організаційноі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структури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управлінськоі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технологіі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корпоративноі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здобуття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конкурентних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перемог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елементи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підвищують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творчу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активність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креативність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постановка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компетенціі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здібностям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свобода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сама обрати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нереальні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строки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знищують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синергізму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боку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Разом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на шляху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креативності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цілии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̆ ряд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"/>
              </a:rPr>
              <a:t>бар’єрів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перцептивні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минулого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стереотипи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побоювання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очах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оточуючих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процесуальні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недостатнє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взаємодіяти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культурні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недостатніи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установок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навколишнього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негативною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реакцією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оточення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6461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167970-FF29-563C-F04D-37385D97E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344385"/>
            <a:ext cx="11222182" cy="6222670"/>
          </a:xfrm>
        </p:spPr>
        <p:txBody>
          <a:bodyPr/>
          <a:lstStyle/>
          <a:p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Перші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чотири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бар’єри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залежать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психічного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стану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, а два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останніх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–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середовища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оточує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людину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корпоративноі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культури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сформувалася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організаціі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̈, та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праці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менеджерів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highlight>
                <a:srgbClr val="00FF00"/>
              </a:highlight>
            </a:endParaRPr>
          </a:p>
          <a:p>
            <a:pPr algn="just"/>
            <a:r>
              <a:rPr lang="ru-RU" sz="1800" b="1" dirty="0" err="1">
                <a:effectLst/>
                <a:latin typeface="TimesNewRomanPS"/>
              </a:rPr>
              <a:t>Інноваційнии</a:t>
            </a:r>
            <a:r>
              <a:rPr lang="ru-RU" sz="1800" b="1" dirty="0">
                <a:effectLst/>
                <a:latin typeface="TimesNewRomanPS"/>
              </a:rPr>
              <a:t>̆ </a:t>
            </a:r>
            <a:r>
              <a:rPr lang="ru-RU" sz="1800" b="1" dirty="0" err="1">
                <a:effectLst/>
                <a:latin typeface="TimesNewRomanPS"/>
              </a:rPr>
              <a:t>потенціал</a:t>
            </a:r>
            <a:r>
              <a:rPr lang="ru-RU" sz="1800" b="1" dirty="0">
                <a:effectLst/>
                <a:latin typeface="TimesNewRomanPS"/>
              </a:rPr>
              <a:t> менеджера. </a:t>
            </a:r>
            <a:r>
              <a:rPr lang="ru-RU" sz="1800" dirty="0" err="1">
                <a:effectLst/>
                <a:latin typeface="TimesNewRomanPSMT"/>
              </a:rPr>
              <a:t>Методологічнии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підхід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управління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інтелектуально-креативними</a:t>
            </a:r>
            <a:r>
              <a:rPr lang="ru-RU" sz="1800" dirty="0">
                <a:effectLst/>
                <a:latin typeface="TimesNewRomanPSMT"/>
              </a:rPr>
              <a:t> ресурсами </a:t>
            </a:r>
            <a:r>
              <a:rPr lang="ru-RU" sz="1800" dirty="0" err="1">
                <a:effectLst/>
                <a:latin typeface="TimesNewRomanPSMT"/>
              </a:rPr>
              <a:t>вимагає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чіткого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визначення</a:t>
            </a:r>
            <a:r>
              <a:rPr lang="ru-RU" sz="1800" dirty="0">
                <a:effectLst/>
                <a:latin typeface="TimesNewRomanPSMT"/>
              </a:rPr>
              <a:t> такого </a:t>
            </a:r>
            <a:r>
              <a:rPr lang="ru-RU" sz="1800" dirty="0" err="1">
                <a:effectLst/>
                <a:latin typeface="TimesNewRomanPSMT"/>
              </a:rPr>
              <a:t>поняття</a:t>
            </a:r>
            <a:r>
              <a:rPr lang="ru-RU" sz="1800" dirty="0">
                <a:effectLst/>
                <a:latin typeface="TimesNewRomanPSMT"/>
              </a:rPr>
              <a:t>, як «</a:t>
            </a:r>
            <a:r>
              <a:rPr lang="ru-RU" sz="1800" dirty="0" err="1">
                <a:effectLst/>
                <a:latin typeface="TimesNewRomanPSMT"/>
              </a:rPr>
              <a:t>інтелектуальна</a:t>
            </a:r>
            <a:r>
              <a:rPr lang="ru-RU" sz="1800" dirty="0">
                <a:effectLst/>
                <a:latin typeface="TimesNewRomanPSMT"/>
              </a:rPr>
              <a:t> й </a:t>
            </a:r>
            <a:r>
              <a:rPr lang="ru-RU" sz="1800" dirty="0" err="1">
                <a:effectLst/>
                <a:latin typeface="TimesNewRomanPSMT"/>
              </a:rPr>
              <a:t>творча</a:t>
            </a:r>
            <a:r>
              <a:rPr lang="ru-RU" sz="1800" dirty="0">
                <a:effectLst/>
                <a:latin typeface="TimesNewRomanPSMT"/>
              </a:rPr>
              <a:t> (креативна) </a:t>
            </a:r>
            <a:r>
              <a:rPr lang="ru-RU" sz="1800" dirty="0" err="1">
                <a:effectLst/>
                <a:latin typeface="TimesNewRomanPSMT"/>
              </a:rPr>
              <a:t>енергія</a:t>
            </a:r>
            <a:r>
              <a:rPr lang="ru-RU" sz="1800" dirty="0">
                <a:effectLst/>
                <a:latin typeface="TimesNewRomanPSMT"/>
              </a:rPr>
              <a:t>» </a:t>
            </a:r>
            <a:r>
              <a:rPr lang="ru-RU" sz="1800" dirty="0" err="1">
                <a:effectLst/>
                <a:latin typeface="TimesNewRomanPSMT"/>
              </a:rPr>
              <a:t>людини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pPr algn="just"/>
            <a:r>
              <a:rPr lang="ru-RU" sz="1800" b="1" i="1" dirty="0" err="1">
                <a:effectLst/>
                <a:latin typeface="TimesNewRomanPS"/>
              </a:rPr>
              <a:t>Інтелектуальну</a:t>
            </a:r>
            <a:r>
              <a:rPr lang="ru-RU" sz="1800" b="1" i="1" dirty="0"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енергію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переробки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накопичення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(основного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капіталу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Творча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енергія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матеріальних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нематеріальних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духовних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Поєднуючись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синергійного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інтелектуальноі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енергіи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формуються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енергія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єдності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згуртованість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цілісність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колективу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енергія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довіри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міжособистісних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відносинах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енергія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співробітництва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енергія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самореалізаціі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розпізнавати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перспективну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ідею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створювати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іноді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називають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менеджерами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ідеи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креативними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менеджерами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помітно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відрізняються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відкриті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нового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креативне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нового;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вірять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стане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ефективнішою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реально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супроводжувати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інноваційнии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початку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шлях.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9878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43F733-4D7C-E63A-C035-4A097F6CD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415636"/>
            <a:ext cx="11245932" cy="6270171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Професіоналізм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компетенціі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̈ менеджера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XXI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ст.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професіоналом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менеджменту.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професіоналізму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мистецтва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Мистецтво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професіоналізм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Мистецтво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комплекс характеристик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відображають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менеджера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Мистецтво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характеризують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пізнавальною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регуляторною,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споживчою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естетичною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сторонами.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оволодіння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сторонами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свідчить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професіоналізм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Загальні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ознаки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професіоналізму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MT"/>
              </a:rPr>
              <a:t>•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зміст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MT"/>
              </a:rPr>
              <a:t>•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розвинуті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характеру,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одержувати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очікувані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MT"/>
              </a:rPr>
              <a:t>•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максимальна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повторюваність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SymbolMT"/>
              </a:rPr>
              <a:t>•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SymbolMT"/>
              </a:rPr>
              <a:t>•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248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85CBFB-8665-2331-0F44-5A9D1D79C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10" y="510639"/>
            <a:ext cx="11198432" cy="5925787"/>
          </a:xfrm>
        </p:spPr>
        <p:txBody>
          <a:bodyPr>
            <a:normAutofit/>
          </a:bodyPr>
          <a:lstStyle/>
          <a:p>
            <a:r>
              <a:rPr lang="ru-RU" sz="1900" b="1" dirty="0">
                <a:effectLst/>
                <a:latin typeface="TimesNewRomanPS"/>
              </a:rPr>
              <a:t>1 </a:t>
            </a:r>
            <a:r>
              <a:rPr lang="ru-RU" sz="1900" b="1" dirty="0" err="1">
                <a:effectLst/>
                <a:latin typeface="TimesNewRomanPS"/>
              </a:rPr>
              <a:t>Значення</a:t>
            </a:r>
            <a:r>
              <a:rPr lang="ru-RU" sz="1900" b="1" dirty="0">
                <a:effectLst/>
                <a:latin typeface="TimesNewRomanPS"/>
              </a:rPr>
              <a:t> </a:t>
            </a:r>
            <a:r>
              <a:rPr lang="ru-RU" sz="1900" b="1" dirty="0" err="1">
                <a:effectLst/>
                <a:latin typeface="TimesNewRomanPS"/>
              </a:rPr>
              <a:t>саморозвитку</a:t>
            </a:r>
            <a:r>
              <a:rPr lang="ru-RU" sz="1900" b="1" dirty="0">
                <a:effectLst/>
                <a:latin typeface="TimesNewRomanPS"/>
              </a:rPr>
              <a:t> у </a:t>
            </a:r>
            <a:r>
              <a:rPr lang="ru-RU" sz="1900" b="1" dirty="0" err="1">
                <a:effectLst/>
                <a:latin typeface="TimesNewRomanPS"/>
              </a:rPr>
              <a:t>підвищенні</a:t>
            </a:r>
            <a:r>
              <a:rPr lang="ru-RU" sz="1900" b="1" dirty="0">
                <a:effectLst/>
                <a:latin typeface="TimesNewRomanPS"/>
              </a:rPr>
              <a:t> </a:t>
            </a:r>
            <a:r>
              <a:rPr lang="ru-RU" sz="1900" b="1" dirty="0" err="1">
                <a:effectLst/>
                <a:latin typeface="TimesNewRomanPS"/>
              </a:rPr>
              <a:t>професіоналізму</a:t>
            </a:r>
            <a:r>
              <a:rPr lang="ru-RU" sz="1900" b="1" dirty="0">
                <a:effectLst/>
                <a:latin typeface="TimesNewRomanPS"/>
              </a:rPr>
              <a:t> менеджера </a:t>
            </a:r>
            <a:endParaRPr lang="ru-RU" sz="1900" dirty="0"/>
          </a:p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успішного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кар’єрного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зростання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отримувати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спонукають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менеджера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самоосвіти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Людина 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складна,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відкрита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система,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здатна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суттєво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зовнішнє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середовище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але вона сама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свідомо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обирає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оптимальнии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управляє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ним.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Розвиток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особистості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складнии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динамічнии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становлення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впливом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зовнішніх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внутрішніх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керованих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некерованих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чинників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серед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провідну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роль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відіграють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цілеспрямоване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навчання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виховання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постійним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процесом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самопізнання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великоі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над собою.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Якщо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припиняється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то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призводить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деградаціі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сенс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зводиться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забезпечення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первинних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потреб. </a:t>
            </a:r>
            <a:endParaRPr lang="ru-RU" sz="19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Виділяють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підходи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:</a:t>
            </a:r>
            <a:b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900" i="1" dirty="0" err="1">
                <a:solidFill>
                  <a:schemeClr val="tx1"/>
                </a:solidFill>
                <a:effectLst/>
                <a:latin typeface="TimesNewRomanPS"/>
              </a:rPr>
              <a:t>психологічнии</a:t>
            </a:r>
            <a:r>
              <a:rPr lang="ru-RU" sz="1900" i="1" dirty="0">
                <a:solidFill>
                  <a:schemeClr val="tx1"/>
                </a:solidFill>
                <a:effectLst/>
                <a:latin typeface="TimesNewRomanPS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розглядає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сфери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потреб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900" i="1" dirty="0" err="1">
                <a:solidFill>
                  <a:schemeClr val="tx1"/>
                </a:solidFill>
                <a:effectLst/>
                <a:latin typeface="TimesNewRomanPS"/>
              </a:rPr>
              <a:t>діяльніснии</a:t>
            </a:r>
            <a:r>
              <a:rPr lang="ru-RU" sz="1900" i="1" dirty="0">
                <a:solidFill>
                  <a:schemeClr val="tx1"/>
                </a:solidFill>
                <a:effectLst/>
                <a:latin typeface="TimesNewRomanPS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розглядає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через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взаємодію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людьми;</a:t>
            </a:r>
            <a:b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900" i="1" dirty="0" err="1">
                <a:solidFill>
                  <a:schemeClr val="tx1"/>
                </a:solidFill>
                <a:effectLst/>
                <a:latin typeface="TimesNewRomanPS"/>
              </a:rPr>
              <a:t>інтегральнии</a:t>
            </a:r>
            <a:r>
              <a:rPr lang="ru-RU" sz="1900" i="1" dirty="0">
                <a:solidFill>
                  <a:schemeClr val="tx1"/>
                </a:solidFill>
                <a:effectLst/>
                <a:latin typeface="TimesNewRomanPS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розглядає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відкритоі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endParaRPr lang="ru-RU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38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7B7B4B-D9EB-5905-8E76-775861755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135" y="415637"/>
            <a:ext cx="10699668" cy="60445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практичноі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самовихованню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Менеджер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професія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Як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набору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здобутих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вітчизняним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b="1" dirty="0" err="1">
                <a:solidFill>
                  <a:schemeClr val="tx1"/>
                </a:solidFill>
                <a:latin typeface="TimesNewRomanPSMT"/>
              </a:rPr>
              <a:t>П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рофесія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менеджера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спеціалізована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обумовлена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вимогами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технологіі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структури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NewRomanPSMT"/>
              </a:rPr>
              <a:t>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професіі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висуваються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кваліфікаційні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вимоги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освітня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економіко-правова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психологічна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невизначеності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взаємодіяти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практичні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узагальнении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перелік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входять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світоглядні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загальнокультурологічні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цілеспрямованість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ерудиція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інтелігентність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інтуїція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організаторські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команду,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особиста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самоорганізація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талановитих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діловитість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технологічні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технологіи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окремих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2884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AECC9C-A33F-0C0E-BAE1-D5835A95F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82" y="285008"/>
            <a:ext cx="11210307" cy="632954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4)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інноваційні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інноваціі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готовність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психологічні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психосинтез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вольових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мислячих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характерологічних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рішучість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наполегливість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нестандартність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критичність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спостережливість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комунікабельність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харизма;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моральні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чесність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справедливість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совісність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працелюбство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скромність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Компетенціі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̈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компетентність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менеджера.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сучасних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компетенціям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Компетенціями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характеристики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Стосовно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сукупність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повноважень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функціональних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суб’єкта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Розрізняють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управлінську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лідерську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комунікативну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емоційну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компетенціі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менеджера.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Повнии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набір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компетенціи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свідчить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практика,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відрізняє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успішних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неуспішних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Управлінська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компетенція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системою,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персоналом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компетенція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критеріїв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природи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посадових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функціональних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мистецтва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набутого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77057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814A7E-37CF-E425-DFE1-6D9AD4C9A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0" y="415636"/>
            <a:ext cx="11447813" cy="6329548"/>
          </a:xfrm>
        </p:spPr>
        <p:txBody>
          <a:bodyPr/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Лідерська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компетенція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надихати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Лідер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розвинену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шляхи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Ініціювання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впровадження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нестандартно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рішучості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сміливості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Комунікативна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компетенція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підлеглими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клієнтами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партнерами),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психологічних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механізмів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засад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Емоційна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компетенція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̆), конструктивно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критику,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вибудовувати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доброзичливі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людьми.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емоційноі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компетенціі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виміряти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 такими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критеріями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розуміти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переживання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налаштування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глибока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віра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поставлені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командну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роботу.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Вважають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емоційна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компетентність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нині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головним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компонентом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компетенція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плутати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поняттям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компетентність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Компетенція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права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повноваження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межах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знати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все,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компетентність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сукупність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8869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53A5A6-535B-0C61-3805-10DE7F99E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37" y="415637"/>
            <a:ext cx="11055927" cy="6282046"/>
          </a:xfrm>
        </p:spPr>
        <p:txBody>
          <a:bodyPr>
            <a:normAutofit/>
          </a:bodyPr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компетентністю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кваліфікацію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участь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Відомо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професійно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компетентні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люди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більшою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мірою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піклуються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кінцевии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результат,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відповідальніше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ставляться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охочіше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виявляють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ініціативу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швидше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оволодівають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новими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знаннями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навичками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Менеджер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ґрунтовно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знати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програмно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інформаційно-аналітичного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прогнозного та проектного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базуються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методологіі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проекти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технологіі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некомпетентністю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невідповідність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вимогам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посади,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некомпетентні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розбити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п’ять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неправильно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повноваження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сказано);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неякісні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неправильним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способом);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несвоєчасні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рано,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пізно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недостатніи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авторитету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дратують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дискредитують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7129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17836B0-C3D6-9240-9171-14AB44BED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135" y="332510"/>
            <a:ext cx="11507190" cy="5593278"/>
          </a:xfrm>
        </p:spPr>
        <p:txBody>
          <a:bodyPr>
            <a:normAutofit/>
          </a:bodyPr>
          <a:lstStyle/>
          <a:p>
            <a:r>
              <a:rPr lang="ru-RU" sz="2000" b="1" dirty="0" err="1">
                <a:solidFill>
                  <a:schemeClr val="tx1"/>
                </a:solidFill>
                <a:effectLst/>
                <a:latin typeface="TimesNewRomanPS"/>
              </a:rPr>
              <a:t>Підготовка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"/>
              </a:rPr>
              <a:t>менеджерів</a:t>
            </a:r>
            <a:r>
              <a:rPr lang="ru-RU" sz="2000" b="1" dirty="0">
                <a:solidFill>
                  <a:schemeClr val="tx1"/>
                </a:solidFill>
                <a:latin typeface="TimesNewRomanPS"/>
              </a:rPr>
              <a:t> –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«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хороші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менеджери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роблять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себе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їм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заклади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вищоі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освіти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надаючи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базову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освіту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тренінги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семінари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система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кваліфікаціі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̈. Але для того,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стати хорошим менеджером,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теоретичних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недостаньо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потрібен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практичнии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певні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(характер, воля,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життєва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позиція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формуються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змагальності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дефіциту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невизначеності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початку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кар’єри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менеджери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вивчати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успішних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отримувати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уроки з чужих перемог і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поразок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сьогодні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Україні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виділилася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група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успішних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вищоі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ланки.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По-різному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складалася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кожного з них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професійна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доля, але як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успішних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об’єднують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універсальні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професіоналізм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сміливість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лідерство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стратегічне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узяти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себе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уміння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створити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ефективну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команду.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Водночас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практика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свідчить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багатьом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українським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менеджерам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розвиватися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заважають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«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смертні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гріхи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»: </a:t>
            </a:r>
            <a:endParaRPr lang="ru-RU" sz="2000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2864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D35EF5-A5CB-E609-7025-99423196A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7" y="368134"/>
            <a:ext cx="11364685" cy="6341423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самозакоханість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неправильно);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зосередженість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цифрах (але ж за цифрами стоять люди,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цифри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висвітлюють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зосередженість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прибутках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звертається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самоактуалізацію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зосередженість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величі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(за принципом «я начальник – значить, я бог», в той час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жадібність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знищують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конкурентів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тому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неповага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клієнтів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себе,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доходи);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веде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з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причиною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банкрутства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Професійна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культура менеджера. </a:t>
            </a: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Професійна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культура менеджера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сукупності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найвищих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системою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практичноі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Критерієм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професійноі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якість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приймає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, культура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з людьми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мудре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ставлення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професіі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8381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AED00B-B1F4-D44B-D0AB-BFAAFB0F8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135" y="344384"/>
            <a:ext cx="11412187" cy="634142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ділова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репутацією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набуту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думку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чесноти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одноразовою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продуманим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результатам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довіряти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нею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менеджеру один раз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неетичнии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вчинок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очах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різко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падає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самовизначенням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служіння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людям,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авторитет.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авторитет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пробачити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погании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характер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манери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вибачать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порядності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культурою, менеджерам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загальнолюдськими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самому,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найскладніші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гнучко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̈;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найвищу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поліпшувати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2848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0BC60D-CEB9-440A-4565-FA00C4EA5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261257"/>
            <a:ext cx="11293434" cy="6198920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Сформована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культура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особисту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конкурентоспроможність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конкурентоспроможності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набутии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менеджером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професіоналізм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чинником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4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Самовиховання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самовдосконалення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менеджера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самоосвіти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самомотиваціі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Виховання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самовиховання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удосконалювати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неабияких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цілеспрямованого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систематичного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зумовлении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законами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суспільного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дією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багатьох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об’єктивних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суб’єктивних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називають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вихованням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самовихованням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цілеспрямованоі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систематичноі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організованоі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планомірноі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вироблення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бажаних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духовних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інтелектуальних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моральних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естетичних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позитивних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рис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негативних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самовплив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самосвідомість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пізнавальну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емоційно-вольову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мотиваційну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наукового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світогляду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моральних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громадянських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рис. Головною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собою,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сенсу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самоактуалізація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самореалізація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самоствердження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суспільному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6963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4DA34F-891C-F745-E0AC-B55CDE327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415636"/>
            <a:ext cx="11234057" cy="6222669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програми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самовиховання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вимог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самопізнання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критичне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правил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практичних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4) практична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урахуванням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перегляду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намічених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5)самоконтроль,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самокоригування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Механізмом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відіграє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першочергову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роль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саморегуляція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саморегуляціі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самопереконання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самопримушування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самостимулювання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самонавіювання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самокритичність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3781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7DDB84-6F22-A494-2FD1-C5096910E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888" y="356261"/>
            <a:ext cx="11471564" cy="6163292"/>
          </a:xfrm>
        </p:spPr>
        <p:txBody>
          <a:bodyPr/>
          <a:lstStyle/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складних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ситуаціях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впливають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емоційну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сферу,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самовладанням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самовладанні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виявляється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свідомо-вольова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організація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психічних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процесів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регулюють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гніву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свідчить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слабкість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 сила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виявляється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умінні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стримувати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себе.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Самовиховання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особистісних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ділових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і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професійних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якостеи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̆.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Управлінська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лідерська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емоційна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комунікативна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компетенціі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необхідними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але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достатніми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складовими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треба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вдосконалювати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Значнии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домінуючии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вплив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особистісні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професійні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ділові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якості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Особистісні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якості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висока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моральність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фізична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психологічна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стійкість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внутрішня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зовнішня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культура,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візуальна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привабливість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доступність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порядність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людяність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упевненість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en-US" sz="1900" dirty="0">
              <a:solidFill>
                <a:schemeClr val="tx1"/>
              </a:solidFill>
              <a:latin typeface="TimesNewRomanPSMT"/>
            </a:endParaRPr>
          </a:p>
          <a:p>
            <a:pPr algn="just"/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Професійні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якості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менеджера 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відповідають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професіі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̈, а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ділові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якості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знаходити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межах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власноі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компетенціі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наданих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повноважень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засобів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найкращии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підхід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найкоротшии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шлях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мети, оперативно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обґрунтовані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послідовно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забезпечуючи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Фредерік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Тейлор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найважливішими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якостями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менеджера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вважав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розум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освіту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спеціальні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технічні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такт,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енергію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рішучість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чесність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розсудливість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здоровии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глузд,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міцне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здоров’я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252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34E1B6-30D1-00E7-A82B-0D1D8C5F1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39" y="475013"/>
            <a:ext cx="11020301" cy="5973288"/>
          </a:xfrm>
        </p:spPr>
        <p:txBody>
          <a:bodyPr/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Психічнии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розвиток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передусім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ціннісних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орієнтаціи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мотивів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лініі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вольові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емоційні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компоненти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Власнии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психічнии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опосередковании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суб’єкта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супроводжується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зміною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структур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психіки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якісними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змінами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психічноі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виникненням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властивостеи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пам’яті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сприйняття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уяви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волі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характеру,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формуванням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Саморозвиток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особистості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Саморозвиток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робота над собою,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концентрується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бажаннях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здобуває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самопізнання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самоствердження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самореалізацію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вдосконалювати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уваги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сприйняття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пам’яті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уяви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емоційного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реагування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волі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першому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рівні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чесно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оцінити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творчии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потенціали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часто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адекватно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нерідко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пояснює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обставинами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другому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рівні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суб’єкт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практичних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свідомо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співвідносить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свою мету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мотиви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намагається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передбачити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труднощі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70254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57CA3E-A907-77E0-AC4A-9CC483E8D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135" y="356260"/>
            <a:ext cx="11186556" cy="6258295"/>
          </a:xfrm>
        </p:spPr>
        <p:txBody>
          <a:bodyPr/>
          <a:lstStyle/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рисою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відповідальність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специфічна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форма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саморегуляціі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виражається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усвідомленні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себе як причини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певних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наслідків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усвідомленні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здатності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протидіяти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змінам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) як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так і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професійніи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Стаючи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менеджером,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бере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 себе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гарантіі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за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створення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умов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успішноі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багатьох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і за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отримані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ними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Тому менеджер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права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перекладати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підлеглих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Із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відповідальністю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тісно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пов’язане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визначати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"/>
              </a:rPr>
              <a:t>своєчасність</a:t>
            </a:r>
            <a:r>
              <a:rPr lang="ru-RU" sz="1900" b="1" i="1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потрібнии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момент,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пізніше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раніше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потребує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ситуація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Одна з рис,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необхідних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менеджерові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успішному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–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впевненість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силах.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Найяскравіше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впевненість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виявляється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складних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екстремальних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ситуаціях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Джек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Уелч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завжди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казав,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по-справжньому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впевненіи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у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собі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людині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притаманне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те,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вона не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боїться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критики,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навпаки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отримує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задоволення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від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інтелектуальноі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дискусіі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завдяки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чому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неі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з’являються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нові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ідеі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</a:p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Водночас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фактори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заважають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бути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впевненою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собі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зокрема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: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боязкість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діяти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(через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занадто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велику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турботу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виявлену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у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дитинстві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);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нерозвинута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здатність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брати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себе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відповідальність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;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нечітке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розуміння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проблеми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шляхів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вирішення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;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побоювання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викликати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образу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або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гнів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інших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людеи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̆;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низька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самооцінка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;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погана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самопрезентація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(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невміння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чітко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викласти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проблему,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погляди на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розуміння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шляхів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вирішення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). </a:t>
            </a:r>
            <a:endParaRPr lang="ru-RU" sz="19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1508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AAF1B7-929F-345F-A1FD-4DF064A96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356260"/>
            <a:ext cx="11435937" cy="6388923"/>
          </a:xfrm>
        </p:spPr>
        <p:txBody>
          <a:bodyPr/>
          <a:lstStyle/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Однією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захопленість</a:t>
            </a:r>
            <a:r>
              <a:rPr lang="ru-RU" sz="19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справою.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Захопленість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справою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породжує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мужність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сміливість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готовність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йти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мети,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долаючи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перешкоди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захоплена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справою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відриватися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реаліи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Тому Джек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Уелч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підкреслював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реалістичність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бачити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світ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таким,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 не таким,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хотілося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б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бачити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чесно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і правдиво ставиться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та до себе,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ним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людьми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виникає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довіра</a:t>
            </a:r>
            <a:r>
              <a:rPr lang="ru-RU" sz="19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. 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Без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довіри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неможлива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співпраця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працівники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довіряють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менеджерам, вони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добровільно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приносити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жертви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і разом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із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менеджерами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поліпшення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стану справ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Необхідною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якістю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для менеджера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совість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Совість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змушує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визначати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засоби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Великою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перевагою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успішного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цілеспрямованість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наполегливість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рішучість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Цілеспрямованість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підкорити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поведінку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стійким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життєвим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цілям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Цілеспрямована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ставити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амбіційні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але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добирає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відповідні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управлінські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методи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інструменти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враховує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зовнішні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внутрішні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умови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максимально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зняти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ризики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потрібнии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результат.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Наполегливість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активно,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енергійно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впевнено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долати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зовнішні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внутрішні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перешкоди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Рішучість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без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марних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часу, 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ризикувати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невизначеності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наслідки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непередбачуваними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81136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ABFEF4-3633-6481-0BD4-433918CBF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344385"/>
            <a:ext cx="11435938" cy="63889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Спостережливість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спостерігати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підставі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висновки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спостережливості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розрізняє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відтінки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незначні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відмінності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навпаки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бачить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схожість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предметами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спостережливість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накопиченими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організаторських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здібностеи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талановитим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інженером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блискучим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спеціалістом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галузі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нікудишнім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організатором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бізнесу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командирів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стратегів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Головна мета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підпорядкувати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підлеглих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активно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відгукуватися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ринку.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І,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комунікативні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взаємопізнання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Вважається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впізнавальною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рисою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XXI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століття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бути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лідерські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якості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Справжні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лідер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кидають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змушуючи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перевищувати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погляди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змушують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напрямі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спонукають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слугують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зразком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стимулювати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рух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піднімають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команднии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дух,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поважають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внесок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кожного члена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команди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радіють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приходом кожного нового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покоління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вимоги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їхньоі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кваліфікаціі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особистісних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збільшуються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тому менеджер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вміти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вказаних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задач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05206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D07150-71B9-2355-BAE3-A6F5B3A2B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296883"/>
            <a:ext cx="11352810" cy="6210795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ринку.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перебіг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корективи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команду,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членів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вимірювати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5.Навчитися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точно,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участі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з боку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спеціалістів-професіоналів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бізнес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інтегрувати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7.Пов’язувати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глобальному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масштабі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Самовдосконалення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Готовність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цілеспрямованого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самовдосконаленням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Спонукають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обставини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потреби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самоповазі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схваленні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розходження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«Я-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ідеальним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і «Я-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сучасних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конкурентоспроможність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1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)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моральну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пов’язану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самовихованням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); </a:t>
            </a:r>
          </a:p>
          <a:p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2)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інтелектуальну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пов’язану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самоосвітою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3)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фізичну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пов’язану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саморозвитком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організацією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66810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1C77CAA-F6D6-9145-4A56-444EC38F8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308758"/>
            <a:ext cx="11435938" cy="6549241"/>
          </a:xfrm>
        </p:spPr>
        <p:txBody>
          <a:bodyPr>
            <a:normAutofit lnSpcReduction="1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мотиваторами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ставлення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до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життя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матеріальнии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добробут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»;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легше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»;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неприємностеи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ставлення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до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людеи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̆: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поважали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люди»,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ставлення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до себе: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поважали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самореалізувався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професійне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охоплює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самоосвіту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умінь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досвіду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),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саморозвиток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психічних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 та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самовиховання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світогляду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мотивів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Шляхи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самовдосконалення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шляху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все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мова,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одяг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репутація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йтиме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самопізнання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вимогами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самоосвіті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людьми.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удосконалити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Наполеон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Хілл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рекомендує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таку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формулу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самовпливу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1. 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Я знаю,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здатен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мети, тому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вимагаю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від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наполегливих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завзятих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безперервних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Я буду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зосереджуватися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кожного дня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хочу бути, і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буду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перетворювати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думки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практичних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38788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82D9070-DA82-3C8F-37A7-275336AB6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380010"/>
            <a:ext cx="11340935" cy="6329547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Я маю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зафіксовании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опис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десять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тисяч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Я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маю список справ,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Я досягну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успіху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людьми. Я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стимулюватиму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інших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першим буду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Я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позбавлюсь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ненависті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злоби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ревнощів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культивуватиму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любов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знаю,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принесе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Я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дам людям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підставу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повірити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 мене,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сам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вірю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них і в самого себе.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Останнім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часом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лексиконі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з’явилося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самолідерство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весь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самолідерство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ставало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дотримуватися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таких правил: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(те,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знати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таланти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рефлексією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самоаналізом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сумнівам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звикла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сміливіше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некомфортну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хвалити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лінощі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52638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BF84C42-FC23-E9B0-9C04-76F9385ED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332509"/>
            <a:ext cx="10901548" cy="6222670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 над собою,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складна задача,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задіяння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установок (Я хочу!),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(Знаю як!)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!).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блокувальних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установок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самоактуалізованоі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людям,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тому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сила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наполегливість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628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C022ED-86D4-E7F9-4937-BF9D6026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439387"/>
            <a:ext cx="11044052" cy="6187044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третьому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найвищому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рівні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унікальність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Людина,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масштабах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сенсу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розуміє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значущість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готова,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радикально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змінити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стратегію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стимулює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вносить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Каспаров,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екс-чемпіон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шахів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«карту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̆» і,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поступово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розширювати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шахи,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Каспаров,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ледь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навчившись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дозволений правилами, але з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керуючись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відрізняють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Потреба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виявляється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реалізується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легше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швидше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прагненні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конкретноі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мети.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говорять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про зону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найближчого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Але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часто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заважають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внутрішні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переконання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нав’язані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суспільством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рідними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друзями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знайомими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книжками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факторами.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переконаннями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розлучитися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раз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назавжди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досягнути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забажає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захоче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ми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знали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Альберт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Ейнштейн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Едісон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вигнані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найгірші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зустрітися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випадки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хоче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розвиватися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стан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називають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зупинении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̆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саморозвиток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спричинении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перевтомою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великою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кількістю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проблемами,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конфліктами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лінощами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191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CCEAB2-7A02-874C-321A-7B41AA170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1" y="320635"/>
            <a:ext cx="11281559" cy="5890160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Для того,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щоб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внутрішні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обмеження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впливали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негативно на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розвиток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потрібно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долати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керуючись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такими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настановами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: </a:t>
            </a:r>
            <a:endParaRPr lang="ru-RU" sz="2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1)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майбутнє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рівнозначне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минулому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якби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всі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подіі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повторювали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те,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вже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було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вносячи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змін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тоді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було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б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прогресу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);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2)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вчитися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своїх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помилках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помилки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можливість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навчитися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чогось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нового і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змінити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себе);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3)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знати й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уміти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знімати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внутрішні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обмеження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боятися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некомфортних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умов (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подолання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будь-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яких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перешкод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робить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впевненішою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собі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сильнішою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);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4) з будь-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якоі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отримувати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новии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досвід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оволодівати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новими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знаннями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уміннями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Професійнии</a:t>
            </a:r>
            <a:r>
              <a:rPr lang="ru-RU" sz="20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̆ </a:t>
            </a:r>
            <a:r>
              <a:rPr lang="ru-RU" sz="20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саморозвиток</a:t>
            </a:r>
            <a:r>
              <a:rPr lang="ru-RU" sz="20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менеджера. 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Менеджер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виступає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двох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іпостасях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він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займатися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саморозвитком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згідно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своєю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професією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відповідати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розвиток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інших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одним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із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найважливіших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функціональних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обов’язків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менеджера. </a:t>
            </a:r>
            <a:endParaRPr lang="ru-RU" sz="20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2940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E9E21F-B9C0-D250-AA9C-774CF96C8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5" y="451262"/>
            <a:ext cx="11281559" cy="6092041"/>
          </a:xfrm>
        </p:spPr>
        <p:txBody>
          <a:bodyPr/>
          <a:lstStyle/>
          <a:p>
            <a:pPr algn="just"/>
            <a:r>
              <a:rPr lang="ru-RU" sz="2000" b="1" i="1" dirty="0" err="1">
                <a:solidFill>
                  <a:schemeClr val="tx1"/>
                </a:solidFill>
                <a:effectLst/>
                <a:latin typeface="TimesNewRomanPS"/>
              </a:rPr>
              <a:t>Професійнии</a:t>
            </a:r>
            <a:r>
              <a:rPr lang="ru-RU" sz="2000" b="1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000" b="1" i="1" dirty="0" err="1">
                <a:solidFill>
                  <a:schemeClr val="tx1"/>
                </a:solidFill>
                <a:effectLst/>
                <a:latin typeface="TimesNewRomanPS"/>
              </a:rPr>
              <a:t>саморозвиток</a:t>
            </a:r>
            <a:r>
              <a:rPr lang="ru-RU" sz="2000" b="1" i="1" dirty="0">
                <a:solidFill>
                  <a:schemeClr val="tx1"/>
                </a:solidFill>
                <a:effectLst/>
                <a:latin typeface="TimesNewRomanPS"/>
              </a:rPr>
              <a:t> менеджера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свідомого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себе як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і як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керівника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вдосконалює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особистісні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ділові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професійні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розвиває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компетенціі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забезпечують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професійноі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процес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охоплює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єдність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особистісного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інтелектуального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професійного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розвитків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підтримання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фізичного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стану. </a:t>
            </a:r>
            <a:endParaRPr lang="ru-RU" sz="2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Спеціалісти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рекомендують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три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способи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професійного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менеджерів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: </a:t>
            </a:r>
            <a:endParaRPr lang="ru-RU" sz="2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по-перше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систематична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самоосвіта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виходять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межі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компетенціи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по-друге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самопізнання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виявляти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прогалини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знаннях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мисленні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по-третє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активне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набутих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та передача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іншим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раніше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схема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саморозвитку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містила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два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компоненти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середовище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спадковість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то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нині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найважливішим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джерелом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саморозвитку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вважають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саму себе.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553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C3E31DA-D62E-AD50-557A-FBD94A1A9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09" y="427512"/>
            <a:ext cx="11210307" cy="6293921"/>
          </a:xfrm>
        </p:spPr>
        <p:txBody>
          <a:bodyPr/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Інтелект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як основа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саморозвитку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інтелекту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відносно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стійка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структура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розумових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розвивається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взаємодіі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спадковості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середовища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живе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працює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характеристик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глибину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проникати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речеи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причини,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глибинні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закономірності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критичність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предметів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сумніву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гіпотези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гнучкість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перемикатися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протилежну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широту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розуму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швидкість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оперативно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оригінальність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відрізняються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загальноприйнятих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поглядів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допитливість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пізнати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думку.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Фізіолог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Говард Гарднер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виділив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інтелекту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лінгвістичнии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слухати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структуру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2)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логіко-математичнии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логічні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зв’язки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числами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віднімати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множити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візуально-просторовии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відображати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формах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довжині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ширині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6901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6904F0-58B6-6A22-367A-1E3C549D0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3" y="391886"/>
            <a:ext cx="11091553" cy="6365173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4) </a:t>
            </a:r>
            <a:r>
              <a:rPr lang="ru-RU" sz="2200" i="1" dirty="0" err="1">
                <a:solidFill>
                  <a:schemeClr val="tx1"/>
                </a:solidFill>
                <a:effectLst/>
                <a:latin typeface="TimesNewRomanPS"/>
              </a:rPr>
              <a:t>музичнии</a:t>
            </a:r>
            <a:r>
              <a:rPr lang="ru-RU" sz="22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ритму та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гармоніі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співати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створювати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музику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sz="2200" dirty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5) </a:t>
            </a:r>
            <a:r>
              <a:rPr lang="ru-RU" sz="2200" i="1" dirty="0" err="1">
                <a:solidFill>
                  <a:schemeClr val="tx1"/>
                </a:solidFill>
                <a:effectLst/>
                <a:latin typeface="TimesNewRomanPS"/>
              </a:rPr>
              <a:t>тілесно-кінестетичнии</a:t>
            </a:r>
            <a:r>
              <a:rPr lang="ru-RU" sz="22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рухатися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займатися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танцями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спортом); </a:t>
            </a:r>
            <a:endParaRPr lang="ru-RU" sz="2200" dirty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6) </a:t>
            </a:r>
            <a:r>
              <a:rPr lang="ru-RU" sz="2200" i="1" dirty="0" err="1">
                <a:solidFill>
                  <a:schemeClr val="tx1"/>
                </a:solidFill>
                <a:effectLst/>
                <a:latin typeface="TimesNewRomanPS"/>
              </a:rPr>
              <a:t>комунікативнии</a:t>
            </a:r>
            <a:r>
              <a:rPr lang="ru-RU" sz="22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сприймати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вибудовувати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міжособистісні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відносини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sz="2200" dirty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7) </a:t>
            </a:r>
            <a:r>
              <a:rPr lang="ru-RU" sz="2200" i="1" dirty="0" err="1">
                <a:solidFill>
                  <a:schemeClr val="tx1"/>
                </a:solidFill>
                <a:effectLst/>
                <a:latin typeface="TimesNewRomanPS"/>
              </a:rPr>
              <a:t>внутрішньо-особистіснии</a:t>
            </a:r>
            <a:r>
              <a:rPr lang="ru-RU" sz="22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пізнавати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себе,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навчатися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розвиватися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sz="2200" dirty="0">
              <a:solidFill>
                <a:schemeClr val="tx1"/>
              </a:solidFill>
            </a:endParaRPr>
          </a:p>
          <a:p>
            <a:pPr algn="just"/>
            <a:r>
              <a:rPr lang="ru-RU" sz="22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Окремо</a:t>
            </a:r>
            <a:r>
              <a:rPr lang="ru-RU" sz="22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22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виділяють</a:t>
            </a:r>
            <a:r>
              <a:rPr lang="ru-RU" sz="22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22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Практичнии</a:t>
            </a:r>
            <a:r>
              <a:rPr lang="ru-RU" sz="22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̆ </a:t>
            </a:r>
            <a:r>
              <a:rPr lang="ru-RU" sz="22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інтелект</a:t>
            </a:r>
            <a:r>
              <a:rPr lang="ru-RU" sz="22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–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здатність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досягати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рівня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заданих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особистих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стандартів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вміння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акумулювати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сильні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якості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компенсувати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слабкі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сторони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шляхом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рівноваги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аналітичних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творчих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практичних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здібностеи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дозволяє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адаптуватися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зовнішнього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середовища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впливати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нього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Практичнии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інтелект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приводить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людину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успіху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житті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професійніи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діяльності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дозволяє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знайти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найоптимальнішу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відповідність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конкретних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умовах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sz="22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200" b="1" dirty="0" err="1">
                <a:solidFill>
                  <a:schemeClr val="tx1"/>
                </a:solidFill>
                <a:effectLst/>
                <a:latin typeface="TimesNewRomanPS"/>
              </a:rPr>
              <a:t>Емоційнии</a:t>
            </a:r>
            <a:r>
              <a:rPr lang="ru-RU" sz="22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200" b="1" dirty="0" err="1">
                <a:solidFill>
                  <a:schemeClr val="tx1"/>
                </a:solidFill>
                <a:effectLst/>
                <a:latin typeface="TimesNewRomanPS"/>
              </a:rPr>
              <a:t>інтелект</a:t>
            </a:r>
            <a:r>
              <a:rPr lang="ru-RU" sz="22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Водночас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свідчать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люди (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високим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інтелектом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) не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продуктивно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впливають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емоціі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̈ (особливо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негативні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роздратування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страх,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ревнощі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заздрість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гнів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послаблюють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розумові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здібності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Якщо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наприклад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менеджер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перебуває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стані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роздратування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то у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людеи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працюють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із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ним,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знижується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продуктивність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праці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sz="22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endParaRPr lang="ru-RU" sz="2200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167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0EBD94-B152-5353-9326-2B79B3DEF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887" y="403761"/>
            <a:ext cx="11210307" cy="6365174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90-х роках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популярним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Емоційнии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інтелект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з ними.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Wingdings" pitchFamily="2" charset="2"/>
              </a:rPr>
              <a:t>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самосвідомість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,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самопізнання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почуттів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прийнятті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реалістичне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обґрунтоване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впевненості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Wingdings" pitchFamily="2" charset="2"/>
              </a:rPr>
              <a:t>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мотивація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переваг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мети,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виявляти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ініціативу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долати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можливі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невдачі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перешкоди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Wingdings" pitchFamily="2" charset="2"/>
              </a:rPr>
              <a:t>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саморегуляція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емоціями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так,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вони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заважали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виконанню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Wingdings" pitchFamily="2" charset="2"/>
              </a:rPr>
              <a:t>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емпатія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розуміти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сприймати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їхні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погляди,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взаєморозуміння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ними;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Wingdings" pitchFamily="2" charset="2"/>
              </a:rPr>
              <a:t>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соціальні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навички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, культура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спілкування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володіння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емоціями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міжособистісних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відносинах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при переговорах та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конфліктних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ситуаціях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спільноі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індивідуальному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складові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емоційного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оцінити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над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їхнім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розвитком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зміною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скажімо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одних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звичок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груповому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відбуватися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рахунок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міжособистісних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відносин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переглядати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загальнокорпоративні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цінності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віддаючи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пріоритет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всьому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стосується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мотиваціі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навчанню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персоналу.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8975508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4480</TotalTime>
  <Words>8385</Words>
  <Application>Microsoft Macintosh PowerPoint</Application>
  <PresentationFormat>Широкоэкранный</PresentationFormat>
  <Paragraphs>218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5" baseType="lpstr">
      <vt:lpstr>Arial</vt:lpstr>
      <vt:lpstr>SymbolMT</vt:lpstr>
      <vt:lpstr>Times New Roman</vt:lpstr>
      <vt:lpstr>TimesNewRomanPS</vt:lpstr>
      <vt:lpstr>TimesNewRomanPSMT</vt:lpstr>
      <vt:lpstr>Trebuchet MS</vt:lpstr>
      <vt:lpstr>Wingdings</vt:lpstr>
      <vt:lpstr>Wingdings 3</vt:lpstr>
      <vt:lpstr>Аспект</vt:lpstr>
      <vt:lpstr>САМООСВІТА ТА САМОРОЗВИТОК ТВОРЧОГО ТА ПРОФЕСІЙНОГО ПОТЕНЦІАЛУ МЕНЕДЖЕРА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САМООСВІТА ТА САМОРОЗВИТОК ТВОРЧОГО ТА ПРОФЕСІЙНОГО ПОТЕНЦІАЛУ МЕНЕДЖЕРА  </dc:title>
  <dc:creator>Александр Ткачук</dc:creator>
  <cp:lastModifiedBy>Александр Ткачук</cp:lastModifiedBy>
  <cp:revision>45</cp:revision>
  <dcterms:created xsi:type="dcterms:W3CDTF">2024-04-07T15:10:22Z</dcterms:created>
  <dcterms:modified xsi:type="dcterms:W3CDTF">2025-04-10T09:59:02Z</dcterms:modified>
</cp:coreProperties>
</file>