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озділ за замовчуванням" id="{96B41B59-A981-4867-8C9F-277D83CF6F1B}">
          <p14:sldIdLst>
            <p14:sldId id="256"/>
          </p14:sldIdLst>
        </p14:section>
        <p14:section name="Розділ без заголовка" id="{30944830-73EA-4A44-AFCF-A4CD555E4BC9}">
          <p14:sldIdLst>
            <p14:sldId id="257"/>
            <p14:sldId id="262"/>
            <p14:sldId id="263"/>
            <p14:sldId id="275"/>
            <p14:sldId id="276"/>
            <p14:sldId id="277"/>
            <p14:sldId id="278"/>
            <p14:sldId id="279"/>
            <p14:sldId id="280"/>
            <p14:sldId id="281"/>
            <p14:sldId id="282"/>
            <p14:sldId id="283"/>
            <p14:sldId id="284"/>
            <p14:sldId id="285"/>
            <p14:sldId id="286"/>
            <p14:sldId id="287"/>
            <p14:sldId id="288"/>
            <p14:sldId id="274"/>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B32"/>
    <a:srgbClr val="363D48"/>
    <a:srgbClr val="4A53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6" d="100"/>
          <a:sy n="86" d="100"/>
        </p:scale>
        <p:origin x="-485" y="-1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E1DB8A-BE47-4B04-B240-E9790F873C6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9B0F2A9F-8836-4AB5-B7B7-42EDB29227BC}">
      <dgm:prSet phldrT="[Текст]"/>
      <dgm:spPr>
        <a:solidFill>
          <a:schemeClr val="accent6">
            <a:lumMod val="20000"/>
            <a:lumOff val="80000"/>
          </a:schemeClr>
        </a:solidFill>
        <a:ln>
          <a:solidFill>
            <a:schemeClr val="tx1"/>
          </a:solidFill>
        </a:ln>
      </dgm:spPr>
      <dgm:t>
        <a:bodyPr/>
        <a:lstStyle/>
        <a:p>
          <a:pPr indent="0" algn="ctr">
            <a:lnSpc>
              <a:spcPct val="100000"/>
            </a:lnSpc>
            <a:spcAft>
              <a:spcPts val="0"/>
            </a:spcAft>
          </a:pPr>
          <a:r>
            <a:rPr lang="uk-UA" b="1" i="0" u="none" dirty="0">
              <a:solidFill>
                <a:schemeClr val="tx1"/>
              </a:solidFill>
              <a:latin typeface="Times New Roman" panose="02020603050405020304" pitchFamily="18" charset="0"/>
              <a:cs typeface="Times New Roman" panose="02020603050405020304" pitchFamily="18" charset="0"/>
            </a:rPr>
            <a:t>в екологічній сфері</a:t>
          </a:r>
          <a:endParaRPr lang="uk-UA" dirty="0">
            <a:solidFill>
              <a:schemeClr val="tx1"/>
            </a:solidFill>
            <a:latin typeface="Times New Roman" panose="02020603050405020304" pitchFamily="18" charset="0"/>
            <a:cs typeface="Times New Roman" panose="02020603050405020304" pitchFamily="18" charset="0"/>
          </a:endParaRPr>
        </a:p>
      </dgm:t>
    </dgm:pt>
    <dgm:pt modelId="{66A24A7D-9FC2-4904-9209-7B299318A1C9}" type="parTrans" cxnId="{78323495-BAE6-4F39-885F-1947EDAF9F3D}">
      <dgm:prSet/>
      <dgm:spPr/>
      <dgm:t>
        <a:bodyPr/>
        <a:lstStyle/>
        <a:p>
          <a:endParaRPr lang="uk-UA"/>
        </a:p>
      </dgm:t>
    </dgm:pt>
    <dgm:pt modelId="{9EB898E7-8C54-4803-B1F0-EDF36D293188}" type="sibTrans" cxnId="{78323495-BAE6-4F39-885F-1947EDAF9F3D}">
      <dgm:prSet/>
      <dgm:spPr/>
      <dgm:t>
        <a:bodyPr/>
        <a:lstStyle/>
        <a:p>
          <a:endParaRPr lang="uk-UA"/>
        </a:p>
      </dgm:t>
    </dgm:pt>
    <dgm:pt modelId="{9AB86B2D-E852-4BAD-9CC9-C5C8702EBCE9}">
      <dgm:prSet phldrT="[Текст]"/>
      <dgm:spPr/>
      <dgm:t>
        <a:bodyPr/>
        <a:lstStyle/>
        <a:p>
          <a:pPr indent="457200" algn="just">
            <a:lnSpc>
              <a:spcPct val="100000"/>
            </a:lnSpc>
            <a:spcAft>
              <a:spcPts val="0"/>
            </a:spcAft>
            <a:buFont typeface="Arial" panose="020B0604020202020204" pitchFamily="34" charset="0"/>
            <a:buChar char="•"/>
          </a:pP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аналіз</a:t>
          </a:r>
          <a:r>
            <a:rPr lang="ru-RU" b="0" i="0" u="none" dirty="0">
              <a:solidFill>
                <a:schemeClr val="tx1"/>
              </a:solidFill>
              <a:latin typeface="Times New Roman" panose="02020603050405020304" pitchFamily="18" charset="0"/>
              <a:cs typeface="Times New Roman" panose="02020603050405020304" pitchFamily="18" charset="0"/>
            </a:rPr>
            <a:t> стану і </a:t>
          </a:r>
          <a:r>
            <a:rPr lang="ru-RU" b="0" i="0" u="none" dirty="0" err="1">
              <a:solidFill>
                <a:schemeClr val="tx1"/>
              </a:solidFill>
              <a:latin typeface="Times New Roman" panose="02020603050405020304" pitchFamily="18" charset="0"/>
              <a:cs typeface="Times New Roman" panose="02020603050405020304" pitchFamily="18" charset="0"/>
            </a:rPr>
            <a:t>динаміки</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екологічної</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ситуації</a:t>
          </a:r>
          <a:r>
            <a:rPr lang="ru-RU" b="0" i="0" u="none" dirty="0">
              <a:solidFill>
                <a:schemeClr val="tx1"/>
              </a:solidFill>
              <a:latin typeface="Times New Roman" panose="02020603050405020304" pitchFamily="18" charset="0"/>
              <a:cs typeface="Times New Roman" panose="02020603050405020304" pitchFamily="18" charset="0"/>
            </a:rPr>
            <a:t> в  </a:t>
          </a:r>
          <a:r>
            <a:rPr lang="uk-UA" b="0" i="0" u="none" dirty="0">
              <a:solidFill>
                <a:schemeClr val="tx1"/>
              </a:solidFill>
              <a:latin typeface="Times New Roman" panose="02020603050405020304" pitchFamily="18" charset="0"/>
              <a:cs typeface="Times New Roman" panose="02020603050405020304" pitchFamily="18" charset="0"/>
            </a:rPr>
            <a:t>Україні та її регіонах</a:t>
          </a:r>
          <a:endParaRPr lang="uk-UA" dirty="0">
            <a:solidFill>
              <a:schemeClr val="tx1"/>
            </a:solidFill>
            <a:latin typeface="Times New Roman" panose="02020603050405020304" pitchFamily="18" charset="0"/>
            <a:cs typeface="Times New Roman" panose="02020603050405020304" pitchFamily="18" charset="0"/>
          </a:endParaRPr>
        </a:p>
      </dgm:t>
    </dgm:pt>
    <dgm:pt modelId="{FF1FCC1F-2B66-47C9-BE10-AC98E4D6326D}" type="parTrans" cxnId="{9CB5FD7A-C655-4355-95E7-FBB7D391C53F}">
      <dgm:prSet/>
      <dgm:spPr/>
      <dgm:t>
        <a:bodyPr/>
        <a:lstStyle/>
        <a:p>
          <a:endParaRPr lang="uk-UA"/>
        </a:p>
      </dgm:t>
    </dgm:pt>
    <dgm:pt modelId="{DA0FD9FB-3980-41DC-A049-BFE0739C1B31}" type="sibTrans" cxnId="{9CB5FD7A-C655-4355-95E7-FBB7D391C53F}">
      <dgm:prSet/>
      <dgm:spPr/>
      <dgm:t>
        <a:bodyPr/>
        <a:lstStyle/>
        <a:p>
          <a:endParaRPr lang="uk-UA"/>
        </a:p>
      </dgm:t>
    </dgm:pt>
    <dgm:pt modelId="{3A7D38CF-6E57-45BE-8F5D-23E074357F74}">
      <dgm:prSet phldrT="[Текст]"/>
      <dgm:spPr>
        <a:solidFill>
          <a:schemeClr val="accent6">
            <a:lumMod val="20000"/>
            <a:lumOff val="80000"/>
          </a:schemeClr>
        </a:solidFill>
        <a:ln>
          <a:solidFill>
            <a:schemeClr val="tx1"/>
          </a:solidFill>
        </a:ln>
      </dgm:spPr>
      <dgm:t>
        <a:bodyPr/>
        <a:lstStyle/>
        <a:p>
          <a:pPr indent="0" algn="ctr">
            <a:lnSpc>
              <a:spcPct val="100000"/>
            </a:lnSpc>
            <a:spcAft>
              <a:spcPts val="0"/>
            </a:spcAft>
          </a:pPr>
          <a:r>
            <a:rPr lang="uk-UA" b="1" i="0" u="none" dirty="0">
              <a:solidFill>
                <a:schemeClr val="tx1"/>
              </a:solidFill>
              <a:latin typeface="Times New Roman" panose="02020603050405020304" pitchFamily="18" charset="0"/>
              <a:cs typeface="Times New Roman" panose="02020603050405020304" pitchFamily="18" charset="0"/>
            </a:rPr>
            <a:t>у сфері економічної діяльності</a:t>
          </a:r>
          <a:endParaRPr lang="uk-UA" dirty="0">
            <a:solidFill>
              <a:schemeClr val="tx1"/>
            </a:solidFill>
            <a:latin typeface="Times New Roman" panose="02020603050405020304" pitchFamily="18" charset="0"/>
            <a:cs typeface="Times New Roman" panose="02020603050405020304" pitchFamily="18" charset="0"/>
          </a:endParaRPr>
        </a:p>
      </dgm:t>
    </dgm:pt>
    <dgm:pt modelId="{403DF713-0290-402D-8964-776054907FD9}" type="parTrans" cxnId="{AB098029-123D-44E2-B7DE-1B3E8D2461DF}">
      <dgm:prSet/>
      <dgm:spPr/>
      <dgm:t>
        <a:bodyPr/>
        <a:lstStyle/>
        <a:p>
          <a:endParaRPr lang="uk-UA"/>
        </a:p>
      </dgm:t>
    </dgm:pt>
    <dgm:pt modelId="{88D97D8A-3291-4787-BB7A-B54CFAC85CDE}" type="sibTrans" cxnId="{AB098029-123D-44E2-B7DE-1B3E8D2461DF}">
      <dgm:prSet/>
      <dgm:spPr/>
      <dgm:t>
        <a:bodyPr/>
        <a:lstStyle/>
        <a:p>
          <a:endParaRPr lang="uk-UA"/>
        </a:p>
      </dgm:t>
    </dgm:pt>
    <dgm:pt modelId="{C314B236-4F1B-4458-B85F-B3E0A2A9D83C}">
      <dgm:prSet phldrT="[Текст]"/>
      <dgm:spPr/>
      <dgm:t>
        <a:bodyPr/>
        <a:lstStyle/>
        <a:p>
          <a:pPr indent="457200" algn="just">
            <a:lnSpc>
              <a:spcPct val="100000"/>
            </a:lnSpc>
            <a:spcAft>
              <a:spcPts val="0"/>
            </a:spcAft>
          </a:pPr>
          <a:r>
            <a:rPr lang="uk-UA" b="0" i="0" u="none" dirty="0">
              <a:solidFill>
                <a:schemeClr val="tx1"/>
              </a:solidFill>
              <a:latin typeface="Times New Roman" panose="02020603050405020304" pitchFamily="18" charset="0"/>
              <a:cs typeface="Times New Roman" panose="02020603050405020304" pitchFamily="18" charset="0"/>
            </a:rPr>
            <a:t> забезпечення державних, регіональних та локальних управлінських структур всебічною інформацією про розвиток і функціонування господарства, економічні зв'язки, їх динаміку та можливі напрямки трансформації</a:t>
          </a:r>
          <a:endParaRPr lang="uk-UA" dirty="0">
            <a:solidFill>
              <a:schemeClr val="tx1"/>
            </a:solidFill>
            <a:latin typeface="Times New Roman" panose="02020603050405020304" pitchFamily="18" charset="0"/>
            <a:cs typeface="Times New Roman" panose="02020603050405020304" pitchFamily="18" charset="0"/>
          </a:endParaRPr>
        </a:p>
      </dgm:t>
    </dgm:pt>
    <dgm:pt modelId="{E6556760-E6E1-4DB0-AD58-8A026C9B92E5}" type="parTrans" cxnId="{4EBD7090-57CB-4CDC-A09F-A67AABC39C64}">
      <dgm:prSet/>
      <dgm:spPr/>
      <dgm:t>
        <a:bodyPr/>
        <a:lstStyle/>
        <a:p>
          <a:endParaRPr lang="uk-UA"/>
        </a:p>
      </dgm:t>
    </dgm:pt>
    <dgm:pt modelId="{69C6DA1C-3D12-451E-A941-F18D60146CE6}" type="sibTrans" cxnId="{4EBD7090-57CB-4CDC-A09F-A67AABC39C64}">
      <dgm:prSet/>
      <dgm:spPr/>
      <dgm:t>
        <a:bodyPr/>
        <a:lstStyle/>
        <a:p>
          <a:endParaRPr lang="uk-UA"/>
        </a:p>
      </dgm:t>
    </dgm:pt>
    <dgm:pt modelId="{A214856F-EA96-44C9-AD2A-FDD8BA2A9BDC}">
      <dgm:prSet phldrT="[Текст]"/>
      <dgm:spPr>
        <a:solidFill>
          <a:schemeClr val="accent6">
            <a:lumMod val="20000"/>
            <a:lumOff val="80000"/>
          </a:schemeClr>
        </a:solidFill>
        <a:ln>
          <a:solidFill>
            <a:schemeClr val="tx1"/>
          </a:solidFill>
        </a:ln>
      </dgm:spPr>
      <dgm:t>
        <a:bodyPr/>
        <a:lstStyle/>
        <a:p>
          <a:pPr indent="0" algn="ctr">
            <a:lnSpc>
              <a:spcPct val="100000"/>
            </a:lnSpc>
            <a:spcAft>
              <a:spcPts val="0"/>
            </a:spcAft>
          </a:pPr>
          <a:r>
            <a:rPr lang="uk-UA" b="1" i="0" u="none" dirty="0">
              <a:solidFill>
                <a:schemeClr val="tx1"/>
              </a:solidFill>
              <a:latin typeface="Times New Roman" panose="02020603050405020304" pitchFamily="18" charset="0"/>
              <a:cs typeface="Times New Roman" panose="02020603050405020304" pitchFamily="18" charset="0"/>
            </a:rPr>
            <a:t>у соціальній сфері</a:t>
          </a:r>
          <a:endParaRPr lang="uk-UA" dirty="0">
            <a:solidFill>
              <a:schemeClr val="tx1"/>
            </a:solidFill>
            <a:latin typeface="Times New Roman" panose="02020603050405020304" pitchFamily="18" charset="0"/>
            <a:cs typeface="Times New Roman" panose="02020603050405020304" pitchFamily="18" charset="0"/>
          </a:endParaRPr>
        </a:p>
      </dgm:t>
    </dgm:pt>
    <dgm:pt modelId="{A68C8635-14B8-4122-87F0-6CC3CB585770}" type="parTrans" cxnId="{96EAE838-7177-43EC-9555-591559866B25}">
      <dgm:prSet/>
      <dgm:spPr/>
      <dgm:t>
        <a:bodyPr/>
        <a:lstStyle/>
        <a:p>
          <a:endParaRPr lang="uk-UA"/>
        </a:p>
      </dgm:t>
    </dgm:pt>
    <dgm:pt modelId="{5DDA0502-4BAA-48E0-AB09-C455E975F035}" type="sibTrans" cxnId="{96EAE838-7177-43EC-9555-591559866B25}">
      <dgm:prSet/>
      <dgm:spPr/>
      <dgm:t>
        <a:bodyPr/>
        <a:lstStyle/>
        <a:p>
          <a:endParaRPr lang="uk-UA"/>
        </a:p>
      </dgm:t>
    </dgm:pt>
    <dgm:pt modelId="{B01121EC-8D62-47E3-A0A3-178640346B2B}">
      <dgm:prSet phldrT="[Текст]"/>
      <dgm:spPr/>
      <dgm:t>
        <a:bodyPr/>
        <a:lstStyle/>
        <a:p>
          <a:pPr indent="457200" algn="just">
            <a:lnSpc>
              <a:spcPct val="100000"/>
            </a:lnSpc>
            <a:spcAft>
              <a:spcPts val="0"/>
            </a:spcAft>
          </a:pP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аналіз</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розміщення</a:t>
          </a:r>
          <a:r>
            <a:rPr lang="ru-RU" b="0" i="0" u="none" dirty="0">
              <a:solidFill>
                <a:schemeClr val="tx1"/>
              </a:solidFill>
              <a:latin typeface="Times New Roman" panose="02020603050405020304" pitchFamily="18" charset="0"/>
              <a:cs typeface="Times New Roman" panose="02020603050405020304" pitchFamily="18" charset="0"/>
            </a:rPr>
            <a:t> та </a:t>
          </a:r>
          <a:r>
            <a:rPr lang="ru-RU" b="0" i="0" u="none" dirty="0" err="1">
              <a:solidFill>
                <a:schemeClr val="tx1"/>
              </a:solidFill>
              <a:latin typeface="Times New Roman" panose="02020603050405020304" pitchFamily="18" charset="0"/>
              <a:cs typeface="Times New Roman" panose="02020603050405020304" pitchFamily="18" charset="0"/>
            </a:rPr>
            <a:t>рух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населення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його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етнічних</a:t>
          </a:r>
          <a:r>
            <a:rPr lang="ru-RU" b="0" i="0" u="none" dirty="0">
              <a:solidFill>
                <a:schemeClr val="tx1"/>
              </a:solidFill>
              <a:latin typeface="Times New Roman" panose="02020603050405020304" pitchFamily="18" charset="0"/>
              <a:cs typeface="Times New Roman" panose="02020603050405020304" pitchFamily="18" charset="0"/>
            </a:rPr>
            <a:t> і </a:t>
          </a:r>
          <a:r>
            <a:rPr lang="ru-RU" b="0" i="0" u="none" dirty="0" err="1">
              <a:solidFill>
                <a:schemeClr val="tx1"/>
              </a:solidFill>
              <a:latin typeface="Times New Roman" panose="02020603050405020304" pitchFamily="18" charset="0"/>
              <a:cs typeface="Times New Roman" panose="02020603050405020304" pitchFamily="18" charset="0"/>
            </a:rPr>
            <a:t>культурних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ознак</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соціальних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процесів</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що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відбуваються</a:t>
          </a:r>
          <a:r>
            <a:rPr lang="ru-RU" b="0" i="0" u="none" dirty="0">
              <a:solidFill>
                <a:schemeClr val="tx1"/>
              </a:solidFill>
              <a:latin typeface="Times New Roman" panose="02020603050405020304" pitchFamily="18" charset="0"/>
              <a:cs typeface="Times New Roman" panose="02020603050405020304" pitchFamily="18" charset="0"/>
            </a:rPr>
            <a:t> в </a:t>
          </a:r>
          <a:r>
            <a:rPr lang="ru-RU" b="0" i="0" u="none" dirty="0" err="1">
              <a:solidFill>
                <a:schemeClr val="tx1"/>
              </a:solidFill>
              <a:latin typeface="Times New Roman" panose="02020603050405020304" pitchFamily="18" charset="0"/>
              <a:cs typeface="Times New Roman" panose="02020603050405020304" pitchFamily="18" charset="0"/>
            </a:rPr>
            <a:t>суспільстві</a:t>
          </a:r>
          <a:endParaRPr lang="uk-UA" dirty="0">
            <a:solidFill>
              <a:schemeClr val="tx1"/>
            </a:solidFill>
            <a:latin typeface="Times New Roman" panose="02020603050405020304" pitchFamily="18" charset="0"/>
            <a:cs typeface="Times New Roman" panose="02020603050405020304" pitchFamily="18" charset="0"/>
          </a:endParaRPr>
        </a:p>
      </dgm:t>
    </dgm:pt>
    <dgm:pt modelId="{1DA93FCD-B733-4EE3-991C-025AFDD067F8}" type="parTrans" cxnId="{31284DF8-3F66-4661-BA9C-B3CE7F36AAB3}">
      <dgm:prSet/>
      <dgm:spPr/>
      <dgm:t>
        <a:bodyPr/>
        <a:lstStyle/>
        <a:p>
          <a:endParaRPr lang="uk-UA"/>
        </a:p>
      </dgm:t>
    </dgm:pt>
    <dgm:pt modelId="{F60C846D-DD36-48D1-AA1A-2A757BC921E6}" type="sibTrans" cxnId="{31284DF8-3F66-4661-BA9C-B3CE7F36AAB3}">
      <dgm:prSet/>
      <dgm:spPr/>
      <dgm:t>
        <a:bodyPr/>
        <a:lstStyle/>
        <a:p>
          <a:endParaRPr lang="uk-UA"/>
        </a:p>
      </dgm:t>
    </dgm:pt>
    <dgm:pt modelId="{9AE8CA26-9E6B-47D9-8332-9FE5F136B5C7}">
      <dgm:prSet/>
      <dgm:spPr>
        <a:solidFill>
          <a:schemeClr val="accent6">
            <a:lumMod val="20000"/>
            <a:lumOff val="80000"/>
          </a:schemeClr>
        </a:solidFill>
        <a:ln>
          <a:solidFill>
            <a:schemeClr val="tx1"/>
          </a:solidFill>
        </a:ln>
      </dgm:spPr>
      <dgm:t>
        <a:bodyPr/>
        <a:lstStyle/>
        <a:p>
          <a:pPr indent="0" algn="ctr">
            <a:lnSpc>
              <a:spcPct val="100000"/>
            </a:lnSpc>
            <a:spcAft>
              <a:spcPts val="0"/>
            </a:spcAft>
          </a:pPr>
          <a:r>
            <a:rPr lang="uk-UA" b="1" i="0" u="none" dirty="0">
              <a:solidFill>
                <a:schemeClr val="tx1"/>
              </a:solidFill>
              <a:latin typeface="Times New Roman" panose="02020603050405020304" pitchFamily="18" charset="0"/>
              <a:cs typeface="Times New Roman" panose="02020603050405020304" pitchFamily="18" charset="0"/>
            </a:rPr>
            <a:t>у сфері освіти</a:t>
          </a:r>
          <a:endParaRPr lang="uk-UA" dirty="0">
            <a:solidFill>
              <a:schemeClr val="tx1"/>
            </a:solidFill>
            <a:latin typeface="Times New Roman" panose="02020603050405020304" pitchFamily="18" charset="0"/>
            <a:cs typeface="Times New Roman" panose="02020603050405020304" pitchFamily="18" charset="0"/>
          </a:endParaRPr>
        </a:p>
      </dgm:t>
    </dgm:pt>
    <dgm:pt modelId="{3413957B-EC3D-4B61-AC00-10439B53436E}" type="parTrans" cxnId="{A92BBF9F-A27C-4145-9F45-7DE342E78367}">
      <dgm:prSet/>
      <dgm:spPr/>
      <dgm:t>
        <a:bodyPr/>
        <a:lstStyle/>
        <a:p>
          <a:endParaRPr lang="uk-UA"/>
        </a:p>
      </dgm:t>
    </dgm:pt>
    <dgm:pt modelId="{8532E95F-281A-4A4D-916F-52BF1E592AEE}" type="sibTrans" cxnId="{A92BBF9F-A27C-4145-9F45-7DE342E78367}">
      <dgm:prSet/>
      <dgm:spPr/>
      <dgm:t>
        <a:bodyPr/>
        <a:lstStyle/>
        <a:p>
          <a:endParaRPr lang="uk-UA"/>
        </a:p>
      </dgm:t>
    </dgm:pt>
    <dgm:pt modelId="{D2860EB5-812E-4741-BF55-A3EC4B3F6BC1}">
      <dgm:prSet/>
      <dgm:spPr/>
      <dgm:t>
        <a:bodyPr/>
        <a:lstStyle/>
        <a:p>
          <a:pPr indent="457200" algn="just">
            <a:lnSpc>
              <a:spcPct val="100000"/>
            </a:lnSpc>
            <a:spcAft>
              <a:spcPts val="0"/>
            </a:spcAft>
          </a:pPr>
          <a:endParaRPr lang="uk-UA" dirty="0">
            <a:solidFill>
              <a:schemeClr val="tx1"/>
            </a:solidFill>
            <a:latin typeface="Times New Roman" panose="02020603050405020304" pitchFamily="18" charset="0"/>
            <a:cs typeface="Times New Roman" panose="02020603050405020304" pitchFamily="18" charset="0"/>
          </a:endParaRPr>
        </a:p>
      </dgm:t>
    </dgm:pt>
    <dgm:pt modelId="{4205526C-1A7C-4EA2-805D-D7ED95BF8BDB}" type="parTrans" cxnId="{4E57F88D-7342-44AF-8E7B-3843B83C74D0}">
      <dgm:prSet/>
      <dgm:spPr/>
      <dgm:t>
        <a:bodyPr/>
        <a:lstStyle/>
        <a:p>
          <a:endParaRPr lang="uk-UA"/>
        </a:p>
      </dgm:t>
    </dgm:pt>
    <dgm:pt modelId="{DA714E26-BA17-4DB9-9309-2CB07666C5B6}" type="sibTrans" cxnId="{4E57F88D-7342-44AF-8E7B-3843B83C74D0}">
      <dgm:prSet/>
      <dgm:spPr/>
      <dgm:t>
        <a:bodyPr/>
        <a:lstStyle/>
        <a:p>
          <a:endParaRPr lang="uk-UA"/>
        </a:p>
      </dgm:t>
    </dgm:pt>
    <dgm:pt modelId="{5368DD0B-7D4B-475B-9A10-52BB578477EB}">
      <dgm:prSet phldrT="[Текст]"/>
      <dgm:spPr/>
      <dgm:t>
        <a:bodyPr/>
        <a:lstStyle/>
        <a:p>
          <a:pPr indent="457200" algn="just">
            <a:lnSpc>
              <a:spcPct val="100000"/>
            </a:lnSpc>
            <a:spcAft>
              <a:spcPts val="0"/>
            </a:spcAft>
          </a:pPr>
          <a:r>
            <a:rPr lang="uk-UA" b="0" i="0" u="none" dirty="0">
              <a:solidFill>
                <a:schemeClr val="tx1"/>
              </a:solidFill>
              <a:latin typeface="Times New Roman" panose="02020603050405020304" pitchFamily="18" charset="0"/>
              <a:cs typeface="Times New Roman" panose="02020603050405020304" pitchFamily="18" charset="0"/>
            </a:rPr>
            <a:t> забезпечення шкільної, вузівської та інших рівнів освіти та просвіти доступною аналітичною і інтегрованою інформацією про державу та її регіони</a:t>
          </a:r>
          <a:endParaRPr lang="uk-UA" dirty="0">
            <a:solidFill>
              <a:schemeClr val="tx1"/>
            </a:solidFill>
            <a:latin typeface="Times New Roman" panose="02020603050405020304" pitchFamily="18" charset="0"/>
            <a:cs typeface="Times New Roman" panose="02020603050405020304" pitchFamily="18" charset="0"/>
          </a:endParaRPr>
        </a:p>
      </dgm:t>
    </dgm:pt>
    <dgm:pt modelId="{7224A88E-7981-47EC-A73B-DA5C1E87C431}" type="parTrans" cxnId="{D8734C84-3156-4A66-B779-8DD0810958B2}">
      <dgm:prSet/>
      <dgm:spPr/>
      <dgm:t>
        <a:bodyPr/>
        <a:lstStyle/>
        <a:p>
          <a:endParaRPr lang="uk-UA"/>
        </a:p>
      </dgm:t>
    </dgm:pt>
    <dgm:pt modelId="{057FB6F6-953C-4945-B612-6BF3AAAF651F}" type="sibTrans" cxnId="{D8734C84-3156-4A66-B779-8DD0810958B2}">
      <dgm:prSet/>
      <dgm:spPr/>
      <dgm:t>
        <a:bodyPr/>
        <a:lstStyle/>
        <a:p>
          <a:endParaRPr lang="uk-UA"/>
        </a:p>
      </dgm:t>
    </dgm:pt>
    <dgm:pt modelId="{009BCD6B-DE8A-4B22-9A52-1D5449BA3BAF}" type="pres">
      <dgm:prSet presAssocID="{8DE1DB8A-BE47-4B04-B240-E9790F873C6D}" presName="Name0" presStyleCnt="0">
        <dgm:presLayoutVars>
          <dgm:dir/>
          <dgm:animLvl val="lvl"/>
          <dgm:resizeHandles val="exact"/>
        </dgm:presLayoutVars>
      </dgm:prSet>
      <dgm:spPr/>
      <dgm:t>
        <a:bodyPr/>
        <a:lstStyle/>
        <a:p>
          <a:endParaRPr lang="ru-RU"/>
        </a:p>
      </dgm:t>
    </dgm:pt>
    <dgm:pt modelId="{F5927E9C-C62D-440C-9EE8-D6B4EE6E8637}" type="pres">
      <dgm:prSet presAssocID="{9B0F2A9F-8836-4AB5-B7B7-42EDB29227BC}" presName="linNode" presStyleCnt="0"/>
      <dgm:spPr/>
    </dgm:pt>
    <dgm:pt modelId="{DA8F5B3D-14E3-4653-B246-6DC7C4EC51DA}" type="pres">
      <dgm:prSet presAssocID="{9B0F2A9F-8836-4AB5-B7B7-42EDB29227BC}" presName="parentText" presStyleLbl="node1" presStyleIdx="0" presStyleCnt="4">
        <dgm:presLayoutVars>
          <dgm:chMax val="1"/>
          <dgm:bulletEnabled val="1"/>
        </dgm:presLayoutVars>
      </dgm:prSet>
      <dgm:spPr/>
      <dgm:t>
        <a:bodyPr/>
        <a:lstStyle/>
        <a:p>
          <a:endParaRPr lang="ru-RU"/>
        </a:p>
      </dgm:t>
    </dgm:pt>
    <dgm:pt modelId="{60CF8ACF-B0EA-4D62-A8EC-BDD5E1EF7A31}" type="pres">
      <dgm:prSet presAssocID="{9B0F2A9F-8836-4AB5-B7B7-42EDB29227BC}" presName="descendantText" presStyleLbl="alignAccFollowNode1" presStyleIdx="0" presStyleCnt="4">
        <dgm:presLayoutVars>
          <dgm:bulletEnabled val="1"/>
        </dgm:presLayoutVars>
      </dgm:prSet>
      <dgm:spPr/>
      <dgm:t>
        <a:bodyPr/>
        <a:lstStyle/>
        <a:p>
          <a:endParaRPr lang="ru-RU"/>
        </a:p>
      </dgm:t>
    </dgm:pt>
    <dgm:pt modelId="{74019A7E-1FAB-48DE-934E-268C955243EC}" type="pres">
      <dgm:prSet presAssocID="{9EB898E7-8C54-4803-B1F0-EDF36D293188}" presName="sp" presStyleCnt="0"/>
      <dgm:spPr/>
    </dgm:pt>
    <dgm:pt modelId="{2A839673-BCDA-4076-970C-15ACABDD17EF}" type="pres">
      <dgm:prSet presAssocID="{3A7D38CF-6E57-45BE-8F5D-23E074357F74}" presName="linNode" presStyleCnt="0"/>
      <dgm:spPr/>
    </dgm:pt>
    <dgm:pt modelId="{E7230860-C7C3-4EFF-A732-66EED19C4F45}" type="pres">
      <dgm:prSet presAssocID="{3A7D38CF-6E57-45BE-8F5D-23E074357F74}" presName="parentText" presStyleLbl="node1" presStyleIdx="1" presStyleCnt="4">
        <dgm:presLayoutVars>
          <dgm:chMax val="1"/>
          <dgm:bulletEnabled val="1"/>
        </dgm:presLayoutVars>
      </dgm:prSet>
      <dgm:spPr/>
      <dgm:t>
        <a:bodyPr/>
        <a:lstStyle/>
        <a:p>
          <a:endParaRPr lang="ru-RU"/>
        </a:p>
      </dgm:t>
    </dgm:pt>
    <dgm:pt modelId="{A92419AB-42E4-4EC9-9074-62E572A8024D}" type="pres">
      <dgm:prSet presAssocID="{3A7D38CF-6E57-45BE-8F5D-23E074357F74}" presName="descendantText" presStyleLbl="alignAccFollowNode1" presStyleIdx="1" presStyleCnt="4">
        <dgm:presLayoutVars>
          <dgm:bulletEnabled val="1"/>
        </dgm:presLayoutVars>
      </dgm:prSet>
      <dgm:spPr/>
      <dgm:t>
        <a:bodyPr/>
        <a:lstStyle/>
        <a:p>
          <a:endParaRPr lang="ru-RU"/>
        </a:p>
      </dgm:t>
    </dgm:pt>
    <dgm:pt modelId="{31E1C31A-8896-4590-8002-4A3A228D35D8}" type="pres">
      <dgm:prSet presAssocID="{88D97D8A-3291-4787-BB7A-B54CFAC85CDE}" presName="sp" presStyleCnt="0"/>
      <dgm:spPr/>
    </dgm:pt>
    <dgm:pt modelId="{73B28A65-39BE-4E8E-94D1-F3499A4EBF32}" type="pres">
      <dgm:prSet presAssocID="{A214856F-EA96-44C9-AD2A-FDD8BA2A9BDC}" presName="linNode" presStyleCnt="0"/>
      <dgm:spPr/>
    </dgm:pt>
    <dgm:pt modelId="{32D4849D-323F-41D3-8B8B-834B557F9C3C}" type="pres">
      <dgm:prSet presAssocID="{A214856F-EA96-44C9-AD2A-FDD8BA2A9BDC}" presName="parentText" presStyleLbl="node1" presStyleIdx="2" presStyleCnt="4">
        <dgm:presLayoutVars>
          <dgm:chMax val="1"/>
          <dgm:bulletEnabled val="1"/>
        </dgm:presLayoutVars>
      </dgm:prSet>
      <dgm:spPr/>
      <dgm:t>
        <a:bodyPr/>
        <a:lstStyle/>
        <a:p>
          <a:endParaRPr lang="ru-RU"/>
        </a:p>
      </dgm:t>
    </dgm:pt>
    <dgm:pt modelId="{82F0FA5C-5BDB-4D4B-836F-4D0F5042BAC3}" type="pres">
      <dgm:prSet presAssocID="{A214856F-EA96-44C9-AD2A-FDD8BA2A9BDC}" presName="descendantText" presStyleLbl="alignAccFollowNode1" presStyleIdx="2" presStyleCnt="4">
        <dgm:presLayoutVars>
          <dgm:bulletEnabled val="1"/>
        </dgm:presLayoutVars>
      </dgm:prSet>
      <dgm:spPr/>
      <dgm:t>
        <a:bodyPr/>
        <a:lstStyle/>
        <a:p>
          <a:endParaRPr lang="ru-RU"/>
        </a:p>
      </dgm:t>
    </dgm:pt>
    <dgm:pt modelId="{4706A1D8-0192-499A-ABBF-CDEB591DC3D3}" type="pres">
      <dgm:prSet presAssocID="{5DDA0502-4BAA-48E0-AB09-C455E975F035}" presName="sp" presStyleCnt="0"/>
      <dgm:spPr/>
    </dgm:pt>
    <dgm:pt modelId="{B56BD007-B058-44E5-96E1-CAB4E125EA89}" type="pres">
      <dgm:prSet presAssocID="{9AE8CA26-9E6B-47D9-8332-9FE5F136B5C7}" presName="linNode" presStyleCnt="0"/>
      <dgm:spPr/>
    </dgm:pt>
    <dgm:pt modelId="{215AEFB1-5DFA-4486-9BA3-6501C051789C}" type="pres">
      <dgm:prSet presAssocID="{9AE8CA26-9E6B-47D9-8332-9FE5F136B5C7}" presName="parentText" presStyleLbl="node1" presStyleIdx="3" presStyleCnt="4">
        <dgm:presLayoutVars>
          <dgm:chMax val="1"/>
          <dgm:bulletEnabled val="1"/>
        </dgm:presLayoutVars>
      </dgm:prSet>
      <dgm:spPr/>
      <dgm:t>
        <a:bodyPr/>
        <a:lstStyle/>
        <a:p>
          <a:endParaRPr lang="ru-RU"/>
        </a:p>
      </dgm:t>
    </dgm:pt>
    <dgm:pt modelId="{651B44E6-89BB-4C53-894B-89CD023B5243}" type="pres">
      <dgm:prSet presAssocID="{9AE8CA26-9E6B-47D9-8332-9FE5F136B5C7}" presName="descendantText" presStyleLbl="alignAccFollowNode1" presStyleIdx="3" presStyleCnt="4">
        <dgm:presLayoutVars>
          <dgm:bulletEnabled val="1"/>
        </dgm:presLayoutVars>
      </dgm:prSet>
      <dgm:spPr/>
      <dgm:t>
        <a:bodyPr/>
        <a:lstStyle/>
        <a:p>
          <a:endParaRPr lang="ru-RU"/>
        </a:p>
      </dgm:t>
    </dgm:pt>
  </dgm:ptLst>
  <dgm:cxnLst>
    <dgm:cxn modelId="{AB098029-123D-44E2-B7DE-1B3E8D2461DF}" srcId="{8DE1DB8A-BE47-4B04-B240-E9790F873C6D}" destId="{3A7D38CF-6E57-45BE-8F5D-23E074357F74}" srcOrd="1" destOrd="0" parTransId="{403DF713-0290-402D-8964-776054907FD9}" sibTransId="{88D97D8A-3291-4787-BB7A-B54CFAC85CDE}"/>
    <dgm:cxn modelId="{D8734C84-3156-4A66-B779-8DD0810958B2}" srcId="{9AE8CA26-9E6B-47D9-8332-9FE5F136B5C7}" destId="{5368DD0B-7D4B-475B-9A10-52BB578477EB}" srcOrd="0" destOrd="0" parTransId="{7224A88E-7981-47EC-A73B-DA5C1E87C431}" sibTransId="{057FB6F6-953C-4945-B612-6BF3AAAF651F}"/>
    <dgm:cxn modelId="{4EBD7090-57CB-4CDC-A09F-A67AABC39C64}" srcId="{3A7D38CF-6E57-45BE-8F5D-23E074357F74}" destId="{C314B236-4F1B-4458-B85F-B3E0A2A9D83C}" srcOrd="0" destOrd="0" parTransId="{E6556760-E6E1-4DB0-AD58-8A026C9B92E5}" sibTransId="{69C6DA1C-3D12-451E-A941-F18D60146CE6}"/>
    <dgm:cxn modelId="{00833313-0243-41A5-A185-64FFBA1E7724}" type="presOf" srcId="{C314B236-4F1B-4458-B85F-B3E0A2A9D83C}" destId="{A92419AB-42E4-4EC9-9074-62E572A8024D}" srcOrd="0" destOrd="0" presId="urn:microsoft.com/office/officeart/2005/8/layout/vList5"/>
    <dgm:cxn modelId="{6C6CA5AC-AE69-492A-8136-7E18935797D9}" type="presOf" srcId="{8DE1DB8A-BE47-4B04-B240-E9790F873C6D}" destId="{009BCD6B-DE8A-4B22-9A52-1D5449BA3BAF}" srcOrd="0" destOrd="0" presId="urn:microsoft.com/office/officeart/2005/8/layout/vList5"/>
    <dgm:cxn modelId="{5D04AEE4-5340-451E-AA9C-2FD6D2EBA971}" type="presOf" srcId="{5368DD0B-7D4B-475B-9A10-52BB578477EB}" destId="{651B44E6-89BB-4C53-894B-89CD023B5243}" srcOrd="0" destOrd="0" presId="urn:microsoft.com/office/officeart/2005/8/layout/vList5"/>
    <dgm:cxn modelId="{206F18D8-1145-4F82-B5D0-5329330EDBF7}" type="presOf" srcId="{9AE8CA26-9E6B-47D9-8332-9FE5F136B5C7}" destId="{215AEFB1-5DFA-4486-9BA3-6501C051789C}" srcOrd="0" destOrd="0" presId="urn:microsoft.com/office/officeart/2005/8/layout/vList5"/>
    <dgm:cxn modelId="{4E57F88D-7342-44AF-8E7B-3843B83C74D0}" srcId="{9B0F2A9F-8836-4AB5-B7B7-42EDB29227BC}" destId="{D2860EB5-812E-4741-BF55-A3EC4B3F6BC1}" srcOrd="1" destOrd="0" parTransId="{4205526C-1A7C-4EA2-805D-D7ED95BF8BDB}" sibTransId="{DA714E26-BA17-4DB9-9309-2CB07666C5B6}"/>
    <dgm:cxn modelId="{78323495-BAE6-4F39-885F-1947EDAF9F3D}" srcId="{8DE1DB8A-BE47-4B04-B240-E9790F873C6D}" destId="{9B0F2A9F-8836-4AB5-B7B7-42EDB29227BC}" srcOrd="0" destOrd="0" parTransId="{66A24A7D-9FC2-4904-9209-7B299318A1C9}" sibTransId="{9EB898E7-8C54-4803-B1F0-EDF36D293188}"/>
    <dgm:cxn modelId="{A92BBF9F-A27C-4145-9F45-7DE342E78367}" srcId="{8DE1DB8A-BE47-4B04-B240-E9790F873C6D}" destId="{9AE8CA26-9E6B-47D9-8332-9FE5F136B5C7}" srcOrd="3" destOrd="0" parTransId="{3413957B-EC3D-4B61-AC00-10439B53436E}" sibTransId="{8532E95F-281A-4A4D-916F-52BF1E592AEE}"/>
    <dgm:cxn modelId="{96EAE838-7177-43EC-9555-591559866B25}" srcId="{8DE1DB8A-BE47-4B04-B240-E9790F873C6D}" destId="{A214856F-EA96-44C9-AD2A-FDD8BA2A9BDC}" srcOrd="2" destOrd="0" parTransId="{A68C8635-14B8-4122-87F0-6CC3CB585770}" sibTransId="{5DDA0502-4BAA-48E0-AB09-C455E975F035}"/>
    <dgm:cxn modelId="{5B760218-7E11-4A85-A71C-6FBA8A86AD56}" type="presOf" srcId="{A214856F-EA96-44C9-AD2A-FDD8BA2A9BDC}" destId="{32D4849D-323F-41D3-8B8B-834B557F9C3C}" srcOrd="0" destOrd="0" presId="urn:microsoft.com/office/officeart/2005/8/layout/vList5"/>
    <dgm:cxn modelId="{A43C553E-52C8-41E9-B243-44042F241B24}" type="presOf" srcId="{9AB86B2D-E852-4BAD-9CC9-C5C8702EBCE9}" destId="{60CF8ACF-B0EA-4D62-A8EC-BDD5E1EF7A31}" srcOrd="0" destOrd="0" presId="urn:microsoft.com/office/officeart/2005/8/layout/vList5"/>
    <dgm:cxn modelId="{F0AB7FE7-E726-4734-A880-0E636C348A4F}" type="presOf" srcId="{9B0F2A9F-8836-4AB5-B7B7-42EDB29227BC}" destId="{DA8F5B3D-14E3-4653-B246-6DC7C4EC51DA}" srcOrd="0" destOrd="0" presId="urn:microsoft.com/office/officeart/2005/8/layout/vList5"/>
    <dgm:cxn modelId="{29213650-891D-40BA-A1EF-364DD69301B0}" type="presOf" srcId="{D2860EB5-812E-4741-BF55-A3EC4B3F6BC1}" destId="{60CF8ACF-B0EA-4D62-A8EC-BDD5E1EF7A31}" srcOrd="0" destOrd="1" presId="urn:microsoft.com/office/officeart/2005/8/layout/vList5"/>
    <dgm:cxn modelId="{31284DF8-3F66-4661-BA9C-B3CE7F36AAB3}" srcId="{A214856F-EA96-44C9-AD2A-FDD8BA2A9BDC}" destId="{B01121EC-8D62-47E3-A0A3-178640346B2B}" srcOrd="0" destOrd="0" parTransId="{1DA93FCD-B733-4EE3-991C-025AFDD067F8}" sibTransId="{F60C846D-DD36-48D1-AA1A-2A757BC921E6}"/>
    <dgm:cxn modelId="{6D1B0902-8499-47B9-BE98-765B1495321C}" type="presOf" srcId="{3A7D38CF-6E57-45BE-8F5D-23E074357F74}" destId="{E7230860-C7C3-4EFF-A732-66EED19C4F45}" srcOrd="0" destOrd="0" presId="urn:microsoft.com/office/officeart/2005/8/layout/vList5"/>
    <dgm:cxn modelId="{9CB5FD7A-C655-4355-95E7-FBB7D391C53F}" srcId="{9B0F2A9F-8836-4AB5-B7B7-42EDB29227BC}" destId="{9AB86B2D-E852-4BAD-9CC9-C5C8702EBCE9}" srcOrd="0" destOrd="0" parTransId="{FF1FCC1F-2B66-47C9-BE10-AC98E4D6326D}" sibTransId="{DA0FD9FB-3980-41DC-A049-BFE0739C1B31}"/>
    <dgm:cxn modelId="{B977AA31-6689-4241-A80C-8FC33DE870D8}" type="presOf" srcId="{B01121EC-8D62-47E3-A0A3-178640346B2B}" destId="{82F0FA5C-5BDB-4D4B-836F-4D0F5042BAC3}" srcOrd="0" destOrd="0" presId="urn:microsoft.com/office/officeart/2005/8/layout/vList5"/>
    <dgm:cxn modelId="{257DAA00-B49D-40CE-A8E7-4F42745D905F}" type="presParOf" srcId="{009BCD6B-DE8A-4B22-9A52-1D5449BA3BAF}" destId="{F5927E9C-C62D-440C-9EE8-D6B4EE6E8637}" srcOrd="0" destOrd="0" presId="urn:microsoft.com/office/officeart/2005/8/layout/vList5"/>
    <dgm:cxn modelId="{900D31AB-E48C-4845-A78E-A99E78E19F2C}" type="presParOf" srcId="{F5927E9C-C62D-440C-9EE8-D6B4EE6E8637}" destId="{DA8F5B3D-14E3-4653-B246-6DC7C4EC51DA}" srcOrd="0" destOrd="0" presId="urn:microsoft.com/office/officeart/2005/8/layout/vList5"/>
    <dgm:cxn modelId="{90C14DE9-EDE7-4B5D-ACA6-974D651286DC}" type="presParOf" srcId="{F5927E9C-C62D-440C-9EE8-D6B4EE6E8637}" destId="{60CF8ACF-B0EA-4D62-A8EC-BDD5E1EF7A31}" srcOrd="1" destOrd="0" presId="urn:microsoft.com/office/officeart/2005/8/layout/vList5"/>
    <dgm:cxn modelId="{308993DC-393B-4BD9-B054-E777ABA528B4}" type="presParOf" srcId="{009BCD6B-DE8A-4B22-9A52-1D5449BA3BAF}" destId="{74019A7E-1FAB-48DE-934E-268C955243EC}" srcOrd="1" destOrd="0" presId="urn:microsoft.com/office/officeart/2005/8/layout/vList5"/>
    <dgm:cxn modelId="{64398BC5-782F-4F06-8C70-1B46517374BB}" type="presParOf" srcId="{009BCD6B-DE8A-4B22-9A52-1D5449BA3BAF}" destId="{2A839673-BCDA-4076-970C-15ACABDD17EF}" srcOrd="2" destOrd="0" presId="urn:microsoft.com/office/officeart/2005/8/layout/vList5"/>
    <dgm:cxn modelId="{5B386065-3BE3-46DF-B0BB-0202ACB348CB}" type="presParOf" srcId="{2A839673-BCDA-4076-970C-15ACABDD17EF}" destId="{E7230860-C7C3-4EFF-A732-66EED19C4F45}" srcOrd="0" destOrd="0" presId="urn:microsoft.com/office/officeart/2005/8/layout/vList5"/>
    <dgm:cxn modelId="{94976550-8BD9-4179-822B-00AE97CE172F}" type="presParOf" srcId="{2A839673-BCDA-4076-970C-15ACABDD17EF}" destId="{A92419AB-42E4-4EC9-9074-62E572A8024D}" srcOrd="1" destOrd="0" presId="urn:microsoft.com/office/officeart/2005/8/layout/vList5"/>
    <dgm:cxn modelId="{069454ED-5D42-46F2-A9B5-2A5BBBD228FC}" type="presParOf" srcId="{009BCD6B-DE8A-4B22-9A52-1D5449BA3BAF}" destId="{31E1C31A-8896-4590-8002-4A3A228D35D8}" srcOrd="3" destOrd="0" presId="urn:microsoft.com/office/officeart/2005/8/layout/vList5"/>
    <dgm:cxn modelId="{40517D71-AC63-43C7-ACED-02E1CDF7BD1A}" type="presParOf" srcId="{009BCD6B-DE8A-4B22-9A52-1D5449BA3BAF}" destId="{73B28A65-39BE-4E8E-94D1-F3499A4EBF32}" srcOrd="4" destOrd="0" presId="urn:microsoft.com/office/officeart/2005/8/layout/vList5"/>
    <dgm:cxn modelId="{8FA718AB-0F4F-4915-B52A-298F6C8AE5A2}" type="presParOf" srcId="{73B28A65-39BE-4E8E-94D1-F3499A4EBF32}" destId="{32D4849D-323F-41D3-8B8B-834B557F9C3C}" srcOrd="0" destOrd="0" presId="urn:microsoft.com/office/officeart/2005/8/layout/vList5"/>
    <dgm:cxn modelId="{43CC8FC1-B495-4C13-8D56-9813410CD828}" type="presParOf" srcId="{73B28A65-39BE-4E8E-94D1-F3499A4EBF32}" destId="{82F0FA5C-5BDB-4D4B-836F-4D0F5042BAC3}" srcOrd="1" destOrd="0" presId="urn:microsoft.com/office/officeart/2005/8/layout/vList5"/>
    <dgm:cxn modelId="{3714CF56-E884-4CFD-BB43-F64EB3A9DC35}" type="presParOf" srcId="{009BCD6B-DE8A-4B22-9A52-1D5449BA3BAF}" destId="{4706A1D8-0192-499A-ABBF-CDEB591DC3D3}" srcOrd="5" destOrd="0" presId="urn:microsoft.com/office/officeart/2005/8/layout/vList5"/>
    <dgm:cxn modelId="{22E33148-6C89-4918-B877-07B4AB7B7952}" type="presParOf" srcId="{009BCD6B-DE8A-4B22-9A52-1D5449BA3BAF}" destId="{B56BD007-B058-44E5-96E1-CAB4E125EA89}" srcOrd="6" destOrd="0" presId="urn:microsoft.com/office/officeart/2005/8/layout/vList5"/>
    <dgm:cxn modelId="{48D52053-8982-4FD8-9C04-216A93BEEC28}" type="presParOf" srcId="{B56BD007-B058-44E5-96E1-CAB4E125EA89}" destId="{215AEFB1-5DFA-4486-9BA3-6501C051789C}" srcOrd="0" destOrd="0" presId="urn:microsoft.com/office/officeart/2005/8/layout/vList5"/>
    <dgm:cxn modelId="{E143C753-EE3F-41DA-863F-6257213CC596}" type="presParOf" srcId="{B56BD007-B058-44E5-96E1-CAB4E125EA89}" destId="{651B44E6-89BB-4C53-894B-89CD023B524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6B92B7-5BDE-4E64-91DB-32BB2D31E178}" type="doc">
      <dgm:prSet loTypeId="urn:microsoft.com/office/officeart/2008/layout/VerticalCurvedList" loCatId="list" qsTypeId="urn:microsoft.com/office/officeart/2005/8/quickstyle/simple5" qsCatId="simple" csTypeId="urn:microsoft.com/office/officeart/2005/8/colors/accent0_2" csCatId="mainScheme" phldr="1"/>
      <dgm:spPr/>
      <dgm:t>
        <a:bodyPr/>
        <a:lstStyle/>
        <a:p>
          <a:endParaRPr lang="uk-UA"/>
        </a:p>
      </dgm:t>
    </dgm:pt>
    <dgm:pt modelId="{2E392165-A37A-4147-BCD5-FAEC22239277}">
      <dgm:prSet/>
      <dgm:spPr/>
      <dgm:t>
        <a:bodyPr/>
        <a:lstStyle/>
        <a:p>
          <a:pPr indent="457200" algn="just">
            <a:lnSpc>
              <a:spcPct val="100000"/>
            </a:lnSpc>
            <a:spcAft>
              <a:spcPts val="0"/>
            </a:spcAft>
            <a:buFont typeface="Arial" panose="020B0604020202020204" pitchFamily="34" charset="0"/>
            <a:buChar char="•"/>
          </a:pPr>
          <a:r>
            <a:rPr lang="ru-RU" b="0" i="0" u="none" dirty="0" err="1">
              <a:solidFill>
                <a:schemeClr val="tx1"/>
              </a:solidFill>
              <a:latin typeface="Times New Roman" panose="02020603050405020304" pitchFamily="18" charset="0"/>
              <a:cs typeface="Times New Roman" panose="02020603050405020304" pitchFamily="18" charset="0"/>
            </a:rPr>
            <a:t>централізоване</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об'єднання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інформації</a:t>
          </a:r>
          <a:r>
            <a:rPr lang="ru-RU" b="0" i="0" u="none" dirty="0">
              <a:solidFill>
                <a:schemeClr val="tx1"/>
              </a:solidFill>
              <a:latin typeface="Times New Roman" panose="02020603050405020304" pitchFamily="18" charset="0"/>
              <a:cs typeface="Times New Roman" panose="02020603050405020304" pitchFamily="18" charset="0"/>
            </a:rPr>
            <a:t>, яка комплексно </a:t>
          </a:r>
          <a:r>
            <a:rPr lang="ru-RU" b="0" i="0" u="none" dirty="0" err="1">
              <a:solidFill>
                <a:schemeClr val="tx1"/>
              </a:solidFill>
              <a:latin typeface="Times New Roman" panose="02020603050405020304" pitchFamily="18" charset="0"/>
              <a:cs typeface="Times New Roman" panose="02020603050405020304" pitchFamily="18" charset="0"/>
            </a:rPr>
            <a:t>характеризує</a:t>
          </a:r>
          <a:r>
            <a:rPr lang="ru-RU" b="0" i="0" u="none" dirty="0">
              <a:solidFill>
                <a:schemeClr val="tx1"/>
              </a:solidFill>
              <a:latin typeface="Times New Roman" panose="02020603050405020304" pitchFamily="18" charset="0"/>
              <a:cs typeface="Times New Roman" panose="02020603050405020304" pitchFamily="18" charset="0"/>
            </a:rPr>
            <a:t> стан і </a:t>
          </a:r>
          <a:r>
            <a:rPr lang="ru-RU" b="0" i="0" u="none" dirty="0" err="1">
              <a:solidFill>
                <a:schemeClr val="tx1"/>
              </a:solidFill>
              <a:latin typeface="Times New Roman" panose="02020603050405020304" pitchFamily="18" charset="0"/>
              <a:cs typeface="Times New Roman" panose="02020603050405020304" pitchFamily="18" charset="0"/>
            </a:rPr>
            <a:t>використання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природних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ресурсів</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регіону</a:t>
          </a:r>
          <a:r>
            <a:rPr lang="ru-RU" b="0" i="0" u="none" dirty="0">
              <a:solidFill>
                <a:schemeClr val="tx1"/>
              </a:solidFill>
              <a:latin typeface="Times New Roman" panose="02020603050405020304" pitchFamily="18" charset="0"/>
              <a:cs typeface="Times New Roman" panose="02020603050405020304" pitchFamily="18" charset="0"/>
            </a:rPr>
            <a:t>; </a:t>
          </a:r>
        </a:p>
      </dgm:t>
    </dgm:pt>
    <dgm:pt modelId="{8421740C-4735-4F90-8C98-07487F369FD9}" type="parTrans" cxnId="{66995279-55D3-4487-ABB4-110CF4B4FF6C}">
      <dgm:prSet/>
      <dgm:spPr/>
      <dgm:t>
        <a:bodyPr/>
        <a:lstStyle/>
        <a:p>
          <a:endParaRPr lang="uk-UA"/>
        </a:p>
      </dgm:t>
    </dgm:pt>
    <dgm:pt modelId="{691B8906-B24E-434F-9C2F-0C0B60863BDC}" type="sibTrans" cxnId="{66995279-55D3-4487-ABB4-110CF4B4FF6C}">
      <dgm:prSet/>
      <dgm:spPr/>
      <dgm:t>
        <a:bodyPr/>
        <a:lstStyle/>
        <a:p>
          <a:endParaRPr lang="uk-UA"/>
        </a:p>
      </dgm:t>
    </dgm:pt>
    <dgm:pt modelId="{71D9ABD2-9ACA-4B26-B5B0-02D7181F22F5}">
      <dgm:prSet/>
      <dgm:spPr/>
      <dgm:t>
        <a:bodyPr/>
        <a:lstStyle/>
        <a:p>
          <a:pPr indent="457200" algn="just">
            <a:lnSpc>
              <a:spcPct val="100000"/>
            </a:lnSpc>
            <a:spcAft>
              <a:spcPts val="0"/>
            </a:spcAft>
            <a:buFont typeface="Arial" panose="020B0604020202020204" pitchFamily="34" charset="0"/>
            <a:buChar char="•"/>
          </a:pPr>
          <a:r>
            <a:rPr lang="ru-RU" b="0" i="0" u="none">
              <a:solidFill>
                <a:schemeClr val="tx1"/>
              </a:solidFill>
              <a:latin typeface="Times New Roman" panose="02020603050405020304" pitchFamily="18" charset="0"/>
              <a:cs typeface="Times New Roman" panose="02020603050405020304" pitchFamily="18" charset="0"/>
            </a:rPr>
            <a:t>максимальне інформаційне забезпечення природоохоронних служб регіону у виконанні функцій загального екологічного контролю за станом навколишнього природного середовища; оперативне використання інформації для оцінки екологічної ситуації і ухвалення управлінських рішень; </a:t>
          </a:r>
          <a:endParaRPr lang="ru-RU" b="0" i="0" u="none" dirty="0">
            <a:solidFill>
              <a:schemeClr val="tx1"/>
            </a:solidFill>
            <a:latin typeface="Times New Roman" panose="02020603050405020304" pitchFamily="18" charset="0"/>
            <a:cs typeface="Times New Roman" panose="02020603050405020304" pitchFamily="18" charset="0"/>
          </a:endParaRPr>
        </a:p>
      </dgm:t>
    </dgm:pt>
    <dgm:pt modelId="{59F20D06-0C3B-4391-9117-B721056D1DD9}" type="parTrans" cxnId="{D5F046AB-6327-4F3A-92A4-263FAF62AEDF}">
      <dgm:prSet/>
      <dgm:spPr/>
      <dgm:t>
        <a:bodyPr/>
        <a:lstStyle/>
        <a:p>
          <a:endParaRPr lang="uk-UA"/>
        </a:p>
      </dgm:t>
    </dgm:pt>
    <dgm:pt modelId="{269EFB5B-586E-4255-B38C-ABB1E9B91D22}" type="sibTrans" cxnId="{D5F046AB-6327-4F3A-92A4-263FAF62AEDF}">
      <dgm:prSet/>
      <dgm:spPr/>
      <dgm:t>
        <a:bodyPr/>
        <a:lstStyle/>
        <a:p>
          <a:endParaRPr lang="uk-UA"/>
        </a:p>
      </dgm:t>
    </dgm:pt>
    <dgm:pt modelId="{7FFEB0BC-B747-4450-8602-5E473F6EEE07}">
      <dgm:prSet/>
      <dgm:spPr/>
      <dgm:t>
        <a:bodyPr/>
        <a:lstStyle/>
        <a:p>
          <a:pPr indent="457200" algn="just">
            <a:lnSpc>
              <a:spcPct val="100000"/>
            </a:lnSpc>
            <a:spcAft>
              <a:spcPts val="0"/>
            </a:spcAft>
            <a:buFont typeface="Arial" panose="020B0604020202020204" pitchFamily="34" charset="0"/>
            <a:buChar char="•"/>
          </a:pPr>
          <a:r>
            <a:rPr lang="ru-RU" b="0" i="0" u="none" dirty="0" err="1">
              <a:solidFill>
                <a:schemeClr val="tx1"/>
              </a:solidFill>
              <a:latin typeface="Times New Roman" panose="02020603050405020304" pitchFamily="18" charset="0"/>
              <a:cs typeface="Times New Roman" panose="02020603050405020304" pitchFamily="18" charset="0"/>
            </a:rPr>
            <a:t>забезпечення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органів</a:t>
          </a:r>
          <a:r>
            <a:rPr lang="ru-RU" b="0" i="0" u="none" dirty="0">
              <a:solidFill>
                <a:schemeClr val="tx1"/>
              </a:solidFill>
              <a:latin typeface="Times New Roman" panose="02020603050405020304" pitchFamily="18" charset="0"/>
              <a:cs typeface="Times New Roman" panose="02020603050405020304" pitchFamily="18" charset="0"/>
            </a:rPr>
            <a:t> державного </a:t>
          </a:r>
          <a:r>
            <a:rPr lang="ru-RU" b="0" i="0" u="none" dirty="0" err="1">
              <a:solidFill>
                <a:schemeClr val="tx1"/>
              </a:solidFill>
              <a:latin typeface="Times New Roman" panose="02020603050405020304" pitchFamily="18" charset="0"/>
              <a:cs typeface="Times New Roman" panose="02020603050405020304" pitchFamily="18" charset="0"/>
            </a:rPr>
            <a:t>керування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наукових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проектних</a:t>
          </a:r>
          <a:r>
            <a:rPr lang="ru-RU" b="0" i="0" u="none" dirty="0">
              <a:solidFill>
                <a:schemeClr val="tx1"/>
              </a:solidFill>
              <a:latin typeface="Times New Roman" panose="02020603050405020304" pitchFamily="18" charset="0"/>
              <a:cs typeface="Times New Roman" panose="02020603050405020304" pitchFamily="18" charset="0"/>
            </a:rPr>
            <a:t> і </a:t>
          </a:r>
          <a:r>
            <a:rPr lang="ru-RU" b="0" i="0" u="none" dirty="0" err="1">
              <a:solidFill>
                <a:schemeClr val="tx1"/>
              </a:solidFill>
              <a:latin typeface="Times New Roman" panose="02020603050405020304" pitchFamily="18" charset="0"/>
              <a:cs typeface="Times New Roman" panose="02020603050405020304" pitchFamily="18" charset="0"/>
            </a:rPr>
            <a:t>громадських</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організацій</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населення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необхідною</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достовірною</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інформацією</a:t>
          </a:r>
          <a:r>
            <a:rPr lang="ru-RU" b="0" i="0" u="none" dirty="0">
              <a:solidFill>
                <a:schemeClr val="tx1"/>
              </a:solidFill>
              <a:latin typeface="Times New Roman" panose="02020603050405020304" pitchFamily="18" charset="0"/>
              <a:cs typeface="Times New Roman" panose="02020603050405020304" pitchFamily="18" charset="0"/>
            </a:rPr>
            <a:t> про стан природного </a:t>
          </a:r>
          <a:r>
            <a:rPr lang="ru-RU" b="0" i="0" u="none" dirty="0" err="1">
              <a:solidFill>
                <a:schemeClr val="tx1"/>
              </a:solidFill>
              <a:latin typeface="Times New Roman" panose="02020603050405020304" pitchFamily="18" charset="0"/>
              <a:cs typeface="Times New Roman" panose="02020603050405020304" pitchFamily="18" charset="0"/>
            </a:rPr>
            <a:t>середовища</a:t>
          </a:r>
          <a:r>
            <a:rPr lang="ru-RU" b="0" i="0" u="none" dirty="0">
              <a:solidFill>
                <a:schemeClr val="tx1"/>
              </a:solidFill>
              <a:latin typeface="Times New Roman" panose="02020603050405020304" pitchFamily="18" charset="0"/>
              <a:cs typeface="Times New Roman" panose="02020603050405020304" pitchFamily="18" charset="0"/>
            </a:rPr>
            <a:t>; </a:t>
          </a:r>
        </a:p>
      </dgm:t>
    </dgm:pt>
    <dgm:pt modelId="{07745AF0-699D-4839-B2FB-FD45DF2EB5C9}" type="parTrans" cxnId="{3E120AB9-637E-4735-A7FC-A3156D5D3429}">
      <dgm:prSet/>
      <dgm:spPr/>
      <dgm:t>
        <a:bodyPr/>
        <a:lstStyle/>
        <a:p>
          <a:endParaRPr lang="uk-UA"/>
        </a:p>
      </dgm:t>
    </dgm:pt>
    <dgm:pt modelId="{448CA9B0-0934-4051-980E-7C9062030854}" type="sibTrans" cxnId="{3E120AB9-637E-4735-A7FC-A3156D5D3429}">
      <dgm:prSet/>
      <dgm:spPr/>
      <dgm:t>
        <a:bodyPr/>
        <a:lstStyle/>
        <a:p>
          <a:endParaRPr lang="uk-UA"/>
        </a:p>
      </dgm:t>
    </dgm:pt>
    <dgm:pt modelId="{A4E8711D-F16E-4D1F-9D45-01B79FCB5ACE}">
      <dgm:prSet/>
      <dgm:spPr/>
      <dgm:t>
        <a:bodyPr/>
        <a:lstStyle/>
        <a:p>
          <a:pPr indent="457200" algn="just">
            <a:lnSpc>
              <a:spcPct val="100000"/>
            </a:lnSpc>
            <a:spcAft>
              <a:spcPts val="0"/>
            </a:spcAft>
            <a:buFont typeface="Arial" panose="020B0604020202020204" pitchFamily="34" charset="0"/>
            <a:buChar char="•"/>
          </a:pPr>
          <a:r>
            <a:rPr lang="uk-UA" b="0" i="0" u="none" dirty="0">
              <a:solidFill>
                <a:schemeClr val="tx1"/>
              </a:solidFill>
              <a:latin typeface="Times New Roman" panose="02020603050405020304" pitchFamily="18" charset="0"/>
              <a:cs typeface="Times New Roman" panose="02020603050405020304" pitchFamily="18" charset="0"/>
            </a:rPr>
            <a:t>розвиток і вдосконалення системи обміну науково–технічною інформацією, упровадження технічних і організаційно– економічних рішень в області охорони довкілля; </a:t>
          </a:r>
        </a:p>
      </dgm:t>
    </dgm:pt>
    <dgm:pt modelId="{B503AC86-6C31-4CC0-B981-247D1AC7AADA}" type="parTrans" cxnId="{DD0524D5-6F7E-4D86-9B94-5D5DD01F30FD}">
      <dgm:prSet/>
      <dgm:spPr/>
      <dgm:t>
        <a:bodyPr/>
        <a:lstStyle/>
        <a:p>
          <a:endParaRPr lang="uk-UA"/>
        </a:p>
      </dgm:t>
    </dgm:pt>
    <dgm:pt modelId="{6CD6D39A-75D4-45CB-8CEE-758DA8F46848}" type="sibTrans" cxnId="{DD0524D5-6F7E-4D86-9B94-5D5DD01F30FD}">
      <dgm:prSet/>
      <dgm:spPr/>
      <dgm:t>
        <a:bodyPr/>
        <a:lstStyle/>
        <a:p>
          <a:endParaRPr lang="uk-UA"/>
        </a:p>
      </dgm:t>
    </dgm:pt>
    <dgm:pt modelId="{EDEE7B35-5973-4FE6-A2F8-9D10D7D60B7D}">
      <dgm:prSet/>
      <dgm:spPr/>
      <dgm:t>
        <a:bodyPr/>
        <a:lstStyle/>
        <a:p>
          <a:pPr indent="457200" algn="just">
            <a:lnSpc>
              <a:spcPct val="100000"/>
            </a:lnSpc>
            <a:spcAft>
              <a:spcPts val="0"/>
            </a:spcAft>
            <a:buFont typeface="Arial" panose="020B0604020202020204" pitchFamily="34" charset="0"/>
            <a:buChar char="•"/>
          </a:pPr>
          <a:r>
            <a:rPr lang="ru-RU" b="0" i="0" u="none" dirty="0" err="1">
              <a:solidFill>
                <a:schemeClr val="tx1"/>
              </a:solidFill>
              <a:latin typeface="Times New Roman" panose="02020603050405020304" pitchFamily="18" charset="0"/>
              <a:cs typeface="Times New Roman" panose="02020603050405020304" pitchFamily="18" charset="0"/>
            </a:rPr>
            <a:t>забезпечення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початковими</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даними</a:t>
          </a:r>
          <a:r>
            <a:rPr lang="ru-RU" b="0" i="0" u="none" dirty="0">
              <a:solidFill>
                <a:schemeClr val="tx1"/>
              </a:solidFill>
              <a:latin typeface="Times New Roman" panose="02020603050405020304" pitchFamily="18" charset="0"/>
              <a:cs typeface="Times New Roman" panose="02020603050405020304" pitchFamily="18" charset="0"/>
            </a:rPr>
            <a:t> ряду </a:t>
          </a:r>
          <a:r>
            <a:rPr lang="ru-RU" b="0" i="0" u="none" dirty="0" err="1">
              <a:solidFill>
                <a:schemeClr val="tx1"/>
              </a:solidFill>
              <a:latin typeface="Times New Roman" panose="02020603050405020304" pitchFamily="18" charset="0"/>
              <a:cs typeface="Times New Roman" panose="02020603050405020304" pitchFamily="18" charset="0"/>
            </a:rPr>
            <a:t>прикладних</a:t>
          </a:r>
          <a:r>
            <a:rPr lang="ru-RU" b="0" i="0" u="none" dirty="0">
              <a:solidFill>
                <a:schemeClr val="tx1"/>
              </a:solidFill>
              <a:latin typeface="Times New Roman" panose="02020603050405020304" pitchFamily="18" charset="0"/>
              <a:cs typeface="Times New Roman" panose="02020603050405020304" pitchFamily="18" charset="0"/>
            </a:rPr>
            <a:t> задач по </a:t>
          </a:r>
          <a:r>
            <a:rPr lang="ru-RU" b="0" i="0" u="none" dirty="0" err="1">
              <a:solidFill>
                <a:schemeClr val="tx1"/>
              </a:solidFill>
              <a:latin typeface="Times New Roman" panose="02020603050405020304" pitchFamily="18" charset="0"/>
              <a:cs typeface="Times New Roman" panose="02020603050405020304" pitchFamily="18" charset="0"/>
            </a:rPr>
            <a:t>економіці</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природокористування</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нормуванню</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шкідливого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впливу</a:t>
          </a:r>
          <a:r>
            <a:rPr lang="ru-RU" b="0" i="0" u="none" dirty="0">
              <a:solidFill>
                <a:schemeClr val="tx1"/>
              </a:solidFill>
              <a:latin typeface="Times New Roman" panose="02020603050405020304" pitchFamily="18" charset="0"/>
              <a:cs typeface="Times New Roman" panose="02020603050405020304" pitchFamily="18" charset="0"/>
            </a:rPr>
            <a:t> на </a:t>
          </a:r>
          <a:r>
            <a:rPr lang="ru-RU" b="0" i="0" u="none" dirty="0" err="1">
              <a:solidFill>
                <a:schemeClr val="tx1"/>
              </a:solidFill>
              <a:latin typeface="Times New Roman" panose="02020603050405020304" pitchFamily="18" charset="0"/>
              <a:cs typeface="Times New Roman" panose="02020603050405020304" pitchFamily="18" charset="0"/>
            </a:rPr>
            <a:t>оточуюче</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середовище</a:t>
          </a:r>
          <a:r>
            <a:rPr lang="ru-RU" b="0" i="0" u="none" dirty="0">
              <a:solidFill>
                <a:schemeClr val="tx1"/>
              </a:solidFill>
              <a:latin typeface="Times New Roman" panose="02020603050405020304" pitchFamily="18" charset="0"/>
              <a:cs typeface="Times New Roman" panose="02020603050405020304" pitchFamily="18" charset="0"/>
            </a:rPr>
            <a:t>. </a:t>
          </a:r>
        </a:p>
      </dgm:t>
    </dgm:pt>
    <dgm:pt modelId="{1AC171CB-BF7A-4735-B1D2-738E6C71F35E}" type="parTrans" cxnId="{E72F99F2-A301-4701-B9BB-5B56C002C872}">
      <dgm:prSet/>
      <dgm:spPr/>
      <dgm:t>
        <a:bodyPr/>
        <a:lstStyle/>
        <a:p>
          <a:endParaRPr lang="uk-UA"/>
        </a:p>
      </dgm:t>
    </dgm:pt>
    <dgm:pt modelId="{D8B10A20-2CF4-4C53-AD16-452D0F76408F}" type="sibTrans" cxnId="{E72F99F2-A301-4701-B9BB-5B56C002C872}">
      <dgm:prSet/>
      <dgm:spPr/>
      <dgm:t>
        <a:bodyPr/>
        <a:lstStyle/>
        <a:p>
          <a:endParaRPr lang="uk-UA"/>
        </a:p>
      </dgm:t>
    </dgm:pt>
    <dgm:pt modelId="{26FD5530-A210-438D-8F1B-5336280E1E26}" type="pres">
      <dgm:prSet presAssocID="{A76B92B7-5BDE-4E64-91DB-32BB2D31E178}" presName="Name0" presStyleCnt="0">
        <dgm:presLayoutVars>
          <dgm:chMax val="7"/>
          <dgm:chPref val="7"/>
          <dgm:dir/>
        </dgm:presLayoutVars>
      </dgm:prSet>
      <dgm:spPr/>
      <dgm:t>
        <a:bodyPr/>
        <a:lstStyle/>
        <a:p>
          <a:endParaRPr lang="ru-RU"/>
        </a:p>
      </dgm:t>
    </dgm:pt>
    <dgm:pt modelId="{AB634DCB-E8B7-47DA-9F18-1D4DE7A80520}" type="pres">
      <dgm:prSet presAssocID="{A76B92B7-5BDE-4E64-91DB-32BB2D31E178}" presName="Name1" presStyleCnt="0"/>
      <dgm:spPr/>
    </dgm:pt>
    <dgm:pt modelId="{366922F5-C9AC-4B4C-BD1C-D59317050781}" type="pres">
      <dgm:prSet presAssocID="{A76B92B7-5BDE-4E64-91DB-32BB2D31E178}" presName="cycle" presStyleCnt="0"/>
      <dgm:spPr/>
    </dgm:pt>
    <dgm:pt modelId="{63025126-80BC-4827-ABAC-7F91834F6097}" type="pres">
      <dgm:prSet presAssocID="{A76B92B7-5BDE-4E64-91DB-32BB2D31E178}" presName="srcNode" presStyleLbl="node1" presStyleIdx="0" presStyleCnt="5"/>
      <dgm:spPr/>
    </dgm:pt>
    <dgm:pt modelId="{C78D5997-B567-45F4-9968-656D814841A3}" type="pres">
      <dgm:prSet presAssocID="{A76B92B7-5BDE-4E64-91DB-32BB2D31E178}" presName="conn" presStyleLbl="parChTrans1D2" presStyleIdx="0" presStyleCnt="1" custLinFactNeighborX="-41721" custLinFactNeighborY="1593"/>
      <dgm:spPr/>
      <dgm:t>
        <a:bodyPr/>
        <a:lstStyle/>
        <a:p>
          <a:endParaRPr lang="ru-RU"/>
        </a:p>
      </dgm:t>
    </dgm:pt>
    <dgm:pt modelId="{FFD98329-1A7D-4731-A13E-E16079939D34}" type="pres">
      <dgm:prSet presAssocID="{A76B92B7-5BDE-4E64-91DB-32BB2D31E178}" presName="extraNode" presStyleLbl="node1" presStyleIdx="0" presStyleCnt="5"/>
      <dgm:spPr/>
    </dgm:pt>
    <dgm:pt modelId="{AE5B7F3C-0386-45B5-A312-EB148FE2D51B}" type="pres">
      <dgm:prSet presAssocID="{A76B92B7-5BDE-4E64-91DB-32BB2D31E178}" presName="dstNode" presStyleLbl="node1" presStyleIdx="0" presStyleCnt="5"/>
      <dgm:spPr/>
    </dgm:pt>
    <dgm:pt modelId="{2A3E92EC-EF33-44E4-BAC7-7C7BB71F9429}" type="pres">
      <dgm:prSet presAssocID="{2E392165-A37A-4147-BCD5-FAEC22239277}" presName="text_1" presStyleLbl="node1" presStyleIdx="0" presStyleCnt="5">
        <dgm:presLayoutVars>
          <dgm:bulletEnabled val="1"/>
        </dgm:presLayoutVars>
      </dgm:prSet>
      <dgm:spPr/>
      <dgm:t>
        <a:bodyPr/>
        <a:lstStyle/>
        <a:p>
          <a:endParaRPr lang="ru-RU"/>
        </a:p>
      </dgm:t>
    </dgm:pt>
    <dgm:pt modelId="{D84DFDFE-EDC0-4E5F-89E2-C6D6DD23AFE9}" type="pres">
      <dgm:prSet presAssocID="{2E392165-A37A-4147-BCD5-FAEC22239277}" presName="accent_1" presStyleCnt="0"/>
      <dgm:spPr/>
    </dgm:pt>
    <dgm:pt modelId="{243A8E0A-DE6A-4522-8AD2-B6D7C0F0AA2D}" type="pres">
      <dgm:prSet presAssocID="{2E392165-A37A-4147-BCD5-FAEC22239277}" presName="accentRepeatNode" presStyleLbl="solidFgAcc1" presStyleIdx="0" presStyleCnt="5"/>
      <dgm:spPr/>
    </dgm:pt>
    <dgm:pt modelId="{896243EC-175A-4D43-A8C0-75C60A9F0ABB}" type="pres">
      <dgm:prSet presAssocID="{71D9ABD2-9ACA-4B26-B5B0-02D7181F22F5}" presName="text_2" presStyleLbl="node1" presStyleIdx="1" presStyleCnt="5">
        <dgm:presLayoutVars>
          <dgm:bulletEnabled val="1"/>
        </dgm:presLayoutVars>
      </dgm:prSet>
      <dgm:spPr/>
      <dgm:t>
        <a:bodyPr/>
        <a:lstStyle/>
        <a:p>
          <a:endParaRPr lang="ru-RU"/>
        </a:p>
      </dgm:t>
    </dgm:pt>
    <dgm:pt modelId="{4B7952F4-9311-4D9B-8F60-49886BCDC490}" type="pres">
      <dgm:prSet presAssocID="{71D9ABD2-9ACA-4B26-B5B0-02D7181F22F5}" presName="accent_2" presStyleCnt="0"/>
      <dgm:spPr/>
    </dgm:pt>
    <dgm:pt modelId="{540DC0BD-2390-4C48-BE7C-F5917F6E99FD}" type="pres">
      <dgm:prSet presAssocID="{71D9ABD2-9ACA-4B26-B5B0-02D7181F22F5}" presName="accentRepeatNode" presStyleLbl="solidFgAcc1" presStyleIdx="1" presStyleCnt="5"/>
      <dgm:spPr/>
    </dgm:pt>
    <dgm:pt modelId="{1D50991C-3673-48AE-97AB-839BD7FF8F45}" type="pres">
      <dgm:prSet presAssocID="{7FFEB0BC-B747-4450-8602-5E473F6EEE07}" presName="text_3" presStyleLbl="node1" presStyleIdx="2" presStyleCnt="5">
        <dgm:presLayoutVars>
          <dgm:bulletEnabled val="1"/>
        </dgm:presLayoutVars>
      </dgm:prSet>
      <dgm:spPr/>
      <dgm:t>
        <a:bodyPr/>
        <a:lstStyle/>
        <a:p>
          <a:endParaRPr lang="ru-RU"/>
        </a:p>
      </dgm:t>
    </dgm:pt>
    <dgm:pt modelId="{EEF806FD-204A-4AF7-BB67-AE30A8A67304}" type="pres">
      <dgm:prSet presAssocID="{7FFEB0BC-B747-4450-8602-5E473F6EEE07}" presName="accent_3" presStyleCnt="0"/>
      <dgm:spPr/>
    </dgm:pt>
    <dgm:pt modelId="{DD8B8422-ED8A-419E-BF12-497496D45AB1}" type="pres">
      <dgm:prSet presAssocID="{7FFEB0BC-B747-4450-8602-5E473F6EEE07}" presName="accentRepeatNode" presStyleLbl="solidFgAcc1" presStyleIdx="2" presStyleCnt="5"/>
      <dgm:spPr/>
    </dgm:pt>
    <dgm:pt modelId="{19445165-E65B-4C96-9E94-044FE21821FE}" type="pres">
      <dgm:prSet presAssocID="{A4E8711D-F16E-4D1F-9D45-01B79FCB5ACE}" presName="text_4" presStyleLbl="node1" presStyleIdx="3" presStyleCnt="5">
        <dgm:presLayoutVars>
          <dgm:bulletEnabled val="1"/>
        </dgm:presLayoutVars>
      </dgm:prSet>
      <dgm:spPr/>
      <dgm:t>
        <a:bodyPr/>
        <a:lstStyle/>
        <a:p>
          <a:endParaRPr lang="ru-RU"/>
        </a:p>
      </dgm:t>
    </dgm:pt>
    <dgm:pt modelId="{57D3FF10-CC01-47FA-880A-2DF696607A9D}" type="pres">
      <dgm:prSet presAssocID="{A4E8711D-F16E-4D1F-9D45-01B79FCB5ACE}" presName="accent_4" presStyleCnt="0"/>
      <dgm:spPr/>
    </dgm:pt>
    <dgm:pt modelId="{326BD905-2ACD-41E6-94F2-14B3C49DC760}" type="pres">
      <dgm:prSet presAssocID="{A4E8711D-F16E-4D1F-9D45-01B79FCB5ACE}" presName="accentRepeatNode" presStyleLbl="solidFgAcc1" presStyleIdx="3" presStyleCnt="5"/>
      <dgm:spPr/>
    </dgm:pt>
    <dgm:pt modelId="{D043378D-26CB-40EC-A49C-59FF0BD85EDD}" type="pres">
      <dgm:prSet presAssocID="{EDEE7B35-5973-4FE6-A2F8-9D10D7D60B7D}" presName="text_5" presStyleLbl="node1" presStyleIdx="4" presStyleCnt="5">
        <dgm:presLayoutVars>
          <dgm:bulletEnabled val="1"/>
        </dgm:presLayoutVars>
      </dgm:prSet>
      <dgm:spPr/>
      <dgm:t>
        <a:bodyPr/>
        <a:lstStyle/>
        <a:p>
          <a:endParaRPr lang="ru-RU"/>
        </a:p>
      </dgm:t>
    </dgm:pt>
    <dgm:pt modelId="{90BD0328-56C8-4888-8762-EED98DA30106}" type="pres">
      <dgm:prSet presAssocID="{EDEE7B35-5973-4FE6-A2F8-9D10D7D60B7D}" presName="accent_5" presStyleCnt="0"/>
      <dgm:spPr/>
    </dgm:pt>
    <dgm:pt modelId="{683E5A93-35A7-4D12-87E4-C5E9CE79EDD6}" type="pres">
      <dgm:prSet presAssocID="{EDEE7B35-5973-4FE6-A2F8-9D10D7D60B7D}" presName="accentRepeatNode" presStyleLbl="solidFgAcc1" presStyleIdx="4" presStyleCnt="5"/>
      <dgm:spPr/>
    </dgm:pt>
  </dgm:ptLst>
  <dgm:cxnLst>
    <dgm:cxn modelId="{C96F3EDB-EAC8-42A8-B97F-42249AFDBAB4}" type="presOf" srcId="{71D9ABD2-9ACA-4B26-B5B0-02D7181F22F5}" destId="{896243EC-175A-4D43-A8C0-75C60A9F0ABB}" srcOrd="0" destOrd="0" presId="urn:microsoft.com/office/officeart/2008/layout/VerticalCurvedList"/>
    <dgm:cxn modelId="{66995279-55D3-4487-ABB4-110CF4B4FF6C}" srcId="{A76B92B7-5BDE-4E64-91DB-32BB2D31E178}" destId="{2E392165-A37A-4147-BCD5-FAEC22239277}" srcOrd="0" destOrd="0" parTransId="{8421740C-4735-4F90-8C98-07487F369FD9}" sibTransId="{691B8906-B24E-434F-9C2F-0C0B60863BDC}"/>
    <dgm:cxn modelId="{12B9E051-71D3-4FBC-8223-1FA7DA20DFA3}" type="presOf" srcId="{A4E8711D-F16E-4D1F-9D45-01B79FCB5ACE}" destId="{19445165-E65B-4C96-9E94-044FE21821FE}" srcOrd="0" destOrd="0" presId="urn:microsoft.com/office/officeart/2008/layout/VerticalCurvedList"/>
    <dgm:cxn modelId="{E3BE4FC5-743A-4C3A-981F-B067AEEFFE5B}" type="presOf" srcId="{691B8906-B24E-434F-9C2F-0C0B60863BDC}" destId="{C78D5997-B567-45F4-9968-656D814841A3}" srcOrd="0" destOrd="0" presId="urn:microsoft.com/office/officeart/2008/layout/VerticalCurvedList"/>
    <dgm:cxn modelId="{9F4538B3-9446-43C0-8BC9-192E24A9CEBD}" type="presOf" srcId="{7FFEB0BC-B747-4450-8602-5E473F6EEE07}" destId="{1D50991C-3673-48AE-97AB-839BD7FF8F45}" srcOrd="0" destOrd="0" presId="urn:microsoft.com/office/officeart/2008/layout/VerticalCurvedList"/>
    <dgm:cxn modelId="{D5F046AB-6327-4F3A-92A4-263FAF62AEDF}" srcId="{A76B92B7-5BDE-4E64-91DB-32BB2D31E178}" destId="{71D9ABD2-9ACA-4B26-B5B0-02D7181F22F5}" srcOrd="1" destOrd="0" parTransId="{59F20D06-0C3B-4391-9117-B721056D1DD9}" sibTransId="{269EFB5B-586E-4255-B38C-ABB1E9B91D22}"/>
    <dgm:cxn modelId="{D594DE72-43C6-46A9-B1E1-548CEB0B1A9B}" type="presOf" srcId="{A76B92B7-5BDE-4E64-91DB-32BB2D31E178}" destId="{26FD5530-A210-438D-8F1B-5336280E1E26}" srcOrd="0" destOrd="0" presId="urn:microsoft.com/office/officeart/2008/layout/VerticalCurvedList"/>
    <dgm:cxn modelId="{6031E7ED-B7D1-4397-8CF5-202B1F9EC196}" type="presOf" srcId="{EDEE7B35-5973-4FE6-A2F8-9D10D7D60B7D}" destId="{D043378D-26CB-40EC-A49C-59FF0BD85EDD}" srcOrd="0" destOrd="0" presId="urn:microsoft.com/office/officeart/2008/layout/VerticalCurvedList"/>
    <dgm:cxn modelId="{DD0524D5-6F7E-4D86-9B94-5D5DD01F30FD}" srcId="{A76B92B7-5BDE-4E64-91DB-32BB2D31E178}" destId="{A4E8711D-F16E-4D1F-9D45-01B79FCB5ACE}" srcOrd="3" destOrd="0" parTransId="{B503AC86-6C31-4CC0-B981-247D1AC7AADA}" sibTransId="{6CD6D39A-75D4-45CB-8CEE-758DA8F46848}"/>
    <dgm:cxn modelId="{A8935A9A-1A93-4C09-9154-03CFC03A0DCD}" type="presOf" srcId="{2E392165-A37A-4147-BCD5-FAEC22239277}" destId="{2A3E92EC-EF33-44E4-BAC7-7C7BB71F9429}" srcOrd="0" destOrd="0" presId="urn:microsoft.com/office/officeart/2008/layout/VerticalCurvedList"/>
    <dgm:cxn modelId="{E72F99F2-A301-4701-B9BB-5B56C002C872}" srcId="{A76B92B7-5BDE-4E64-91DB-32BB2D31E178}" destId="{EDEE7B35-5973-4FE6-A2F8-9D10D7D60B7D}" srcOrd="4" destOrd="0" parTransId="{1AC171CB-BF7A-4735-B1D2-738E6C71F35E}" sibTransId="{D8B10A20-2CF4-4C53-AD16-452D0F76408F}"/>
    <dgm:cxn modelId="{3E120AB9-637E-4735-A7FC-A3156D5D3429}" srcId="{A76B92B7-5BDE-4E64-91DB-32BB2D31E178}" destId="{7FFEB0BC-B747-4450-8602-5E473F6EEE07}" srcOrd="2" destOrd="0" parTransId="{07745AF0-699D-4839-B2FB-FD45DF2EB5C9}" sibTransId="{448CA9B0-0934-4051-980E-7C9062030854}"/>
    <dgm:cxn modelId="{937708F0-54A1-4572-9774-33A575A389EC}" type="presParOf" srcId="{26FD5530-A210-438D-8F1B-5336280E1E26}" destId="{AB634DCB-E8B7-47DA-9F18-1D4DE7A80520}" srcOrd="0" destOrd="0" presId="urn:microsoft.com/office/officeart/2008/layout/VerticalCurvedList"/>
    <dgm:cxn modelId="{580C57CE-08E7-4DAB-87E9-95FF1A250E39}" type="presParOf" srcId="{AB634DCB-E8B7-47DA-9F18-1D4DE7A80520}" destId="{366922F5-C9AC-4B4C-BD1C-D59317050781}" srcOrd="0" destOrd="0" presId="urn:microsoft.com/office/officeart/2008/layout/VerticalCurvedList"/>
    <dgm:cxn modelId="{744E5327-E562-49B4-9854-F986163CE947}" type="presParOf" srcId="{366922F5-C9AC-4B4C-BD1C-D59317050781}" destId="{63025126-80BC-4827-ABAC-7F91834F6097}" srcOrd="0" destOrd="0" presId="urn:microsoft.com/office/officeart/2008/layout/VerticalCurvedList"/>
    <dgm:cxn modelId="{3A28CB85-1D96-4225-844B-9AAF33868AF3}" type="presParOf" srcId="{366922F5-C9AC-4B4C-BD1C-D59317050781}" destId="{C78D5997-B567-45F4-9968-656D814841A3}" srcOrd="1" destOrd="0" presId="urn:microsoft.com/office/officeart/2008/layout/VerticalCurvedList"/>
    <dgm:cxn modelId="{375F4955-2F37-44E4-9D07-4B391D0A8720}" type="presParOf" srcId="{366922F5-C9AC-4B4C-BD1C-D59317050781}" destId="{FFD98329-1A7D-4731-A13E-E16079939D34}" srcOrd="2" destOrd="0" presId="urn:microsoft.com/office/officeart/2008/layout/VerticalCurvedList"/>
    <dgm:cxn modelId="{9D6340FF-2306-4C21-8B9B-52F93F37C1E4}" type="presParOf" srcId="{366922F5-C9AC-4B4C-BD1C-D59317050781}" destId="{AE5B7F3C-0386-45B5-A312-EB148FE2D51B}" srcOrd="3" destOrd="0" presId="urn:microsoft.com/office/officeart/2008/layout/VerticalCurvedList"/>
    <dgm:cxn modelId="{6E2D16D1-F0F5-4807-9B7B-5CC7C8F048FC}" type="presParOf" srcId="{AB634DCB-E8B7-47DA-9F18-1D4DE7A80520}" destId="{2A3E92EC-EF33-44E4-BAC7-7C7BB71F9429}" srcOrd="1" destOrd="0" presId="urn:microsoft.com/office/officeart/2008/layout/VerticalCurvedList"/>
    <dgm:cxn modelId="{AA65BFE2-492A-41D8-955A-EDF2B3A4092B}" type="presParOf" srcId="{AB634DCB-E8B7-47DA-9F18-1D4DE7A80520}" destId="{D84DFDFE-EDC0-4E5F-89E2-C6D6DD23AFE9}" srcOrd="2" destOrd="0" presId="urn:microsoft.com/office/officeart/2008/layout/VerticalCurvedList"/>
    <dgm:cxn modelId="{63D1C4F2-4E60-4E07-9B13-B75EE3547D85}" type="presParOf" srcId="{D84DFDFE-EDC0-4E5F-89E2-C6D6DD23AFE9}" destId="{243A8E0A-DE6A-4522-8AD2-B6D7C0F0AA2D}" srcOrd="0" destOrd="0" presId="urn:microsoft.com/office/officeart/2008/layout/VerticalCurvedList"/>
    <dgm:cxn modelId="{CCEC537F-E1E8-43E2-AE30-76E1ABEADFEA}" type="presParOf" srcId="{AB634DCB-E8B7-47DA-9F18-1D4DE7A80520}" destId="{896243EC-175A-4D43-A8C0-75C60A9F0ABB}" srcOrd="3" destOrd="0" presId="urn:microsoft.com/office/officeart/2008/layout/VerticalCurvedList"/>
    <dgm:cxn modelId="{D786DF2E-ECC0-494F-9AED-F284C3AC79E7}" type="presParOf" srcId="{AB634DCB-E8B7-47DA-9F18-1D4DE7A80520}" destId="{4B7952F4-9311-4D9B-8F60-49886BCDC490}" srcOrd="4" destOrd="0" presId="urn:microsoft.com/office/officeart/2008/layout/VerticalCurvedList"/>
    <dgm:cxn modelId="{026BB42C-7A25-499A-AE80-6E7F089244FC}" type="presParOf" srcId="{4B7952F4-9311-4D9B-8F60-49886BCDC490}" destId="{540DC0BD-2390-4C48-BE7C-F5917F6E99FD}" srcOrd="0" destOrd="0" presId="urn:microsoft.com/office/officeart/2008/layout/VerticalCurvedList"/>
    <dgm:cxn modelId="{D5D71754-A225-4102-B84D-088FF34C613F}" type="presParOf" srcId="{AB634DCB-E8B7-47DA-9F18-1D4DE7A80520}" destId="{1D50991C-3673-48AE-97AB-839BD7FF8F45}" srcOrd="5" destOrd="0" presId="urn:microsoft.com/office/officeart/2008/layout/VerticalCurvedList"/>
    <dgm:cxn modelId="{498C1419-23D7-491A-803F-E190C3A914DF}" type="presParOf" srcId="{AB634DCB-E8B7-47DA-9F18-1D4DE7A80520}" destId="{EEF806FD-204A-4AF7-BB67-AE30A8A67304}" srcOrd="6" destOrd="0" presId="urn:microsoft.com/office/officeart/2008/layout/VerticalCurvedList"/>
    <dgm:cxn modelId="{FDACA3FA-85BE-457B-BFA7-ED2EA27BC554}" type="presParOf" srcId="{EEF806FD-204A-4AF7-BB67-AE30A8A67304}" destId="{DD8B8422-ED8A-419E-BF12-497496D45AB1}" srcOrd="0" destOrd="0" presId="urn:microsoft.com/office/officeart/2008/layout/VerticalCurvedList"/>
    <dgm:cxn modelId="{07A8B57A-3CBF-40F4-9709-E0A915D7F181}" type="presParOf" srcId="{AB634DCB-E8B7-47DA-9F18-1D4DE7A80520}" destId="{19445165-E65B-4C96-9E94-044FE21821FE}" srcOrd="7" destOrd="0" presId="urn:microsoft.com/office/officeart/2008/layout/VerticalCurvedList"/>
    <dgm:cxn modelId="{02174C56-2DF3-4B95-AADB-B9B261B6F3FC}" type="presParOf" srcId="{AB634DCB-E8B7-47DA-9F18-1D4DE7A80520}" destId="{57D3FF10-CC01-47FA-880A-2DF696607A9D}" srcOrd="8" destOrd="0" presId="urn:microsoft.com/office/officeart/2008/layout/VerticalCurvedList"/>
    <dgm:cxn modelId="{20D4F960-6428-45B4-8D73-FCEBFAAC5F23}" type="presParOf" srcId="{57D3FF10-CC01-47FA-880A-2DF696607A9D}" destId="{326BD905-2ACD-41E6-94F2-14B3C49DC760}" srcOrd="0" destOrd="0" presId="urn:microsoft.com/office/officeart/2008/layout/VerticalCurvedList"/>
    <dgm:cxn modelId="{C1779D3E-EDB6-4AAE-8463-A124B6E6E48B}" type="presParOf" srcId="{AB634DCB-E8B7-47DA-9F18-1D4DE7A80520}" destId="{D043378D-26CB-40EC-A49C-59FF0BD85EDD}" srcOrd="9" destOrd="0" presId="urn:microsoft.com/office/officeart/2008/layout/VerticalCurvedList"/>
    <dgm:cxn modelId="{6D134288-9C43-4EE2-A012-0906B0A3F973}" type="presParOf" srcId="{AB634DCB-E8B7-47DA-9F18-1D4DE7A80520}" destId="{90BD0328-56C8-4888-8762-EED98DA30106}" srcOrd="10" destOrd="0" presId="urn:microsoft.com/office/officeart/2008/layout/VerticalCurvedList"/>
    <dgm:cxn modelId="{1AB4DA37-1CFB-4F64-86FE-4B5E54082926}" type="presParOf" srcId="{90BD0328-56C8-4888-8762-EED98DA30106}" destId="{683E5A93-35A7-4D12-87E4-C5E9CE79EDD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B601A1-784C-489D-98B7-9D25ECBDEAF2}" type="doc">
      <dgm:prSet loTypeId="urn:microsoft.com/office/officeart/2005/8/layout/default" loCatId="list" qsTypeId="urn:microsoft.com/office/officeart/2005/8/quickstyle/simple1" qsCatId="simple" csTypeId="urn:microsoft.com/office/officeart/2005/8/colors/accent3_2" csCatId="accent3" phldr="1"/>
      <dgm:spPr/>
      <dgm:t>
        <a:bodyPr/>
        <a:lstStyle/>
        <a:p>
          <a:endParaRPr lang="uk-UA"/>
        </a:p>
      </dgm:t>
    </dgm:pt>
    <dgm:pt modelId="{24278FE4-154B-42AA-B247-8CE23A6A7995}">
      <dgm:prSet phldrT="[Текст]"/>
      <dgm:spPr/>
      <dgm:t>
        <a:bodyPr/>
        <a:lstStyle/>
        <a:p>
          <a:pPr algn="ctr">
            <a:lnSpc>
              <a:spcPct val="100000"/>
            </a:lnSpc>
            <a:spcAft>
              <a:spcPts val="0"/>
            </a:spcAft>
          </a:pPr>
          <a:r>
            <a:rPr lang="ru-RU" b="0" i="0" u="none" dirty="0" err="1">
              <a:solidFill>
                <a:schemeClr val="tx1"/>
              </a:solidFill>
              <a:latin typeface="Times New Roman" panose="02020603050405020304" pitchFamily="18" charset="0"/>
              <a:cs typeface="Times New Roman" panose="02020603050405020304" pitchFamily="18" charset="0"/>
            </a:rPr>
            <a:t>здійснювати</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оперативний</a:t>
          </a:r>
          <a:r>
            <a:rPr lang="ru-RU" b="0" i="0" u="none" dirty="0">
              <a:solidFill>
                <a:schemeClr val="tx1"/>
              </a:solidFill>
              <a:latin typeface="Times New Roman" panose="02020603050405020304" pitchFamily="18" charset="0"/>
              <a:cs typeface="Times New Roman" panose="02020603050405020304" pitchFamily="18" charset="0"/>
            </a:rPr>
            <a:t> контроль за станом, </a:t>
          </a:r>
          <a:r>
            <a:rPr lang="ru-RU" b="0" i="0" u="none" dirty="0" err="1">
              <a:solidFill>
                <a:schemeClr val="tx1"/>
              </a:solidFill>
              <a:latin typeface="Times New Roman" panose="02020603050405020304" pitchFamily="18" charset="0"/>
              <a:cs typeface="Times New Roman" panose="02020603050405020304" pitchFamily="18" charset="0"/>
            </a:rPr>
            <a:t>використанням</a:t>
          </a:r>
          <a:r>
            <a:rPr lang="ru-RU" b="0" i="0" u="none" dirty="0">
              <a:solidFill>
                <a:schemeClr val="tx1"/>
              </a:solidFill>
              <a:latin typeface="Times New Roman" panose="02020603050405020304" pitchFamily="18" charset="0"/>
              <a:cs typeface="Times New Roman" panose="02020603050405020304" pitchFamily="18" charset="0"/>
            </a:rPr>
            <a:t> і </a:t>
          </a:r>
          <a:r>
            <a:rPr lang="ru-RU" b="0" i="0" u="none" dirty="0" err="1">
              <a:solidFill>
                <a:schemeClr val="tx1"/>
              </a:solidFill>
              <a:latin typeface="Times New Roman" panose="02020603050405020304" pitchFamily="18" charset="0"/>
              <a:cs typeface="Times New Roman" panose="02020603050405020304" pitchFamily="18" charset="0"/>
            </a:rPr>
            <a:t>охороною</a:t>
          </a:r>
          <a:r>
            <a:rPr lang="ru-RU" b="0" i="0" u="none" dirty="0">
              <a:solidFill>
                <a:schemeClr val="tx1"/>
              </a:solidFill>
              <a:latin typeface="Times New Roman" panose="02020603050405020304" pitchFamily="18" charset="0"/>
              <a:cs typeface="Times New Roman" panose="02020603050405020304" pitchFamily="18" charset="0"/>
            </a:rPr>
            <a:t> земель, </a:t>
          </a:r>
          <a:r>
            <a:rPr lang="ru-RU" b="0" i="0" u="none" dirty="0" err="1">
              <a:solidFill>
                <a:schemeClr val="tx1"/>
              </a:solidFill>
              <a:latin typeface="Times New Roman" panose="02020603050405020304" pitchFamily="18" charset="0"/>
              <a:cs typeface="Times New Roman" panose="02020603050405020304" pitchFamily="18" charset="0"/>
            </a:rPr>
            <a:t>надр</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підземних</a:t>
          </a:r>
          <a:r>
            <a:rPr lang="ru-RU" b="0" i="0" u="none" dirty="0">
              <a:solidFill>
                <a:schemeClr val="tx1"/>
              </a:solidFill>
              <a:latin typeface="Times New Roman" panose="02020603050405020304" pitchFamily="18" charset="0"/>
              <a:cs typeface="Times New Roman" panose="02020603050405020304" pitchFamily="18" charset="0"/>
            </a:rPr>
            <a:t> і </a:t>
          </a:r>
          <a:r>
            <a:rPr lang="ru-RU" b="0" i="0" u="none" dirty="0" err="1">
              <a:solidFill>
                <a:schemeClr val="tx1"/>
              </a:solidFill>
              <a:latin typeface="Times New Roman" panose="02020603050405020304" pitchFamily="18" charset="0"/>
              <a:cs typeface="Times New Roman" panose="02020603050405020304" pitchFamily="18" charset="0"/>
            </a:rPr>
            <a:t>поверхневих</a:t>
          </a:r>
          <a:r>
            <a:rPr lang="ru-RU" b="0" i="0" u="none" dirty="0">
              <a:solidFill>
                <a:schemeClr val="tx1"/>
              </a:solidFill>
              <a:latin typeface="Times New Roman" panose="02020603050405020304" pitchFamily="18" charset="0"/>
              <a:cs typeface="Times New Roman" panose="02020603050405020304" pitchFamily="18" charset="0"/>
            </a:rPr>
            <a:t> вод, </a:t>
          </a:r>
          <a:r>
            <a:rPr lang="ru-RU" b="0" i="0" u="none" dirty="0" err="1">
              <a:solidFill>
                <a:schemeClr val="tx1"/>
              </a:solidFill>
              <a:latin typeface="Times New Roman" panose="02020603050405020304" pitchFamily="18" charset="0"/>
              <a:cs typeface="Times New Roman" panose="02020603050405020304" pitchFamily="18" charset="0"/>
            </a:rPr>
            <a:t>атмосфери</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рослинного</a:t>
          </a:r>
          <a:r>
            <a:rPr lang="ru-RU" b="0" i="0" u="none" dirty="0">
              <a:solidFill>
                <a:schemeClr val="tx1"/>
              </a:solidFill>
              <a:latin typeface="Times New Roman" panose="02020603050405020304" pitchFamily="18" charset="0"/>
              <a:cs typeface="Times New Roman" panose="02020603050405020304" pitchFamily="18" charset="0"/>
            </a:rPr>
            <a:t> та </a:t>
          </a:r>
          <a:r>
            <a:rPr lang="ru-RU" b="0" i="0" u="none" dirty="0" err="1">
              <a:solidFill>
                <a:schemeClr val="tx1"/>
              </a:solidFill>
              <a:latin typeface="Times New Roman" panose="02020603050405020304" pitchFamily="18" charset="0"/>
              <a:cs typeface="Times New Roman" panose="02020603050405020304" pitchFamily="18" charset="0"/>
            </a:rPr>
            <a:t>тваринного</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світу</a:t>
          </a:r>
          <a:r>
            <a:rPr lang="ru-RU" b="0" i="0" u="none" dirty="0">
              <a:solidFill>
                <a:schemeClr val="tx1"/>
              </a:solidFill>
              <a:latin typeface="Times New Roman" panose="02020603050405020304" pitchFamily="18" charset="0"/>
              <a:cs typeface="Times New Roman" panose="02020603050405020304" pitchFamily="18" charset="0"/>
            </a:rPr>
            <a:t>, за </a:t>
          </a:r>
          <a:r>
            <a:rPr lang="ru-RU" b="0" i="0" u="none" dirty="0" err="1">
              <a:solidFill>
                <a:schemeClr val="tx1"/>
              </a:solidFill>
              <a:latin typeface="Times New Roman" panose="02020603050405020304" pitchFamily="18" charset="0"/>
              <a:cs typeface="Times New Roman" panose="02020603050405020304" pitchFamily="18" charset="0"/>
            </a:rPr>
            <a:t>джерелами</a:t>
          </a:r>
          <a:r>
            <a:rPr lang="ru-RU" b="0" i="0" u="none" dirty="0">
              <a:solidFill>
                <a:schemeClr val="tx1"/>
              </a:solidFill>
              <a:latin typeface="Times New Roman" panose="02020603050405020304" pitchFamily="18" charset="0"/>
              <a:cs typeface="Times New Roman" panose="02020603050405020304" pitchFamily="18" charset="0"/>
            </a:rPr>
            <a:t> й </a:t>
          </a:r>
          <a:r>
            <a:rPr lang="ru-RU" b="0" i="0" u="none" dirty="0" err="1">
              <a:solidFill>
                <a:schemeClr val="tx1"/>
              </a:solidFill>
              <a:latin typeface="Times New Roman" panose="02020603050405020304" pitchFamily="18" charset="0"/>
              <a:cs typeface="Times New Roman" panose="02020603050405020304" pitchFamily="18" charset="0"/>
            </a:rPr>
            <a:t>об'єктами</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забруднень</a:t>
          </a:r>
          <a:r>
            <a:rPr lang="ru-RU" b="0" i="0" u="none" dirty="0">
              <a:solidFill>
                <a:schemeClr val="tx1"/>
              </a:solidFill>
              <a:latin typeface="Times New Roman" panose="02020603050405020304" pitchFamily="18" charset="0"/>
              <a:cs typeface="Times New Roman" panose="02020603050405020304" pitchFamily="18" charset="0"/>
            </a:rPr>
            <a:t>, за </a:t>
          </a:r>
          <a:r>
            <a:rPr lang="ru-RU" b="0" i="0" u="none" dirty="0" err="1">
              <a:solidFill>
                <a:schemeClr val="tx1"/>
              </a:solidFill>
              <a:latin typeface="Times New Roman" panose="02020603050405020304" pitchFamily="18" charset="0"/>
              <a:cs typeface="Times New Roman" panose="02020603050405020304" pitchFamily="18" charset="0"/>
            </a:rPr>
            <a:t>використанням</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зберіганням</a:t>
          </a:r>
          <a:r>
            <a:rPr lang="ru-RU" b="0" i="0" u="none" dirty="0">
              <a:solidFill>
                <a:schemeClr val="tx1"/>
              </a:solidFill>
              <a:latin typeface="Times New Roman" panose="02020603050405020304" pitchFamily="18" charset="0"/>
              <a:cs typeface="Times New Roman" panose="02020603050405020304" pitchFamily="18" charset="0"/>
            </a:rPr>
            <a:t> і </a:t>
          </a:r>
          <a:r>
            <a:rPr lang="ru-RU" b="0" i="0" u="none" dirty="0" err="1">
              <a:solidFill>
                <a:schemeClr val="tx1"/>
              </a:solidFill>
              <a:latin typeface="Times New Roman" panose="02020603050405020304" pitchFamily="18" charset="0"/>
              <a:cs typeface="Times New Roman" panose="02020603050405020304" pitchFamily="18" charset="0"/>
            </a:rPr>
            <a:t>похованням</a:t>
          </a:r>
          <a:r>
            <a:rPr lang="ru-RU" b="0" i="0" u="none" dirty="0">
              <a:solidFill>
                <a:schemeClr val="tx1"/>
              </a:solidFill>
              <a:latin typeface="Times New Roman" panose="02020603050405020304" pitchFamily="18" charset="0"/>
              <a:cs typeface="Times New Roman" panose="02020603050405020304" pitchFamily="18" charset="0"/>
            </a:rPr>
            <a:t> </a:t>
          </a:r>
          <a:r>
            <a:rPr lang="ru-RU" b="0" i="0" u="none" dirty="0" err="1">
              <a:solidFill>
                <a:schemeClr val="tx1"/>
              </a:solidFill>
              <a:latin typeface="Times New Roman" panose="02020603050405020304" pitchFamily="18" charset="0"/>
              <a:cs typeface="Times New Roman" panose="02020603050405020304" pitchFamily="18" charset="0"/>
            </a:rPr>
            <a:t>відходів</a:t>
          </a:r>
          <a:endParaRPr lang="uk-UA" dirty="0">
            <a:solidFill>
              <a:schemeClr val="tx1"/>
            </a:solidFill>
            <a:latin typeface="Times New Roman" panose="02020603050405020304" pitchFamily="18" charset="0"/>
            <a:cs typeface="Times New Roman" panose="02020603050405020304" pitchFamily="18" charset="0"/>
          </a:endParaRPr>
        </a:p>
      </dgm:t>
    </dgm:pt>
    <dgm:pt modelId="{20B0554C-53DC-4E6D-8435-7F63CC28F9D7}" type="parTrans" cxnId="{8292AD62-0958-4B8B-94B5-F84B04F47397}">
      <dgm:prSet/>
      <dgm:spPr/>
      <dgm:t>
        <a:bodyPr/>
        <a:lstStyle/>
        <a:p>
          <a:endParaRPr lang="uk-UA"/>
        </a:p>
      </dgm:t>
    </dgm:pt>
    <dgm:pt modelId="{14C6BD34-1C7A-4864-BE4F-22C3D6DF3B6E}" type="sibTrans" cxnId="{8292AD62-0958-4B8B-94B5-F84B04F47397}">
      <dgm:prSet/>
      <dgm:spPr/>
      <dgm:t>
        <a:bodyPr/>
        <a:lstStyle/>
        <a:p>
          <a:endParaRPr lang="uk-UA"/>
        </a:p>
      </dgm:t>
    </dgm:pt>
    <dgm:pt modelId="{AE4F6D72-D830-4028-9059-F752866C32D0}">
      <dgm:prSet phldrT="[Текст]"/>
      <dgm:spPr/>
      <dgm:t>
        <a:bodyPr/>
        <a:lstStyle/>
        <a:p>
          <a:pPr algn="ctr">
            <a:lnSpc>
              <a:spcPct val="100000"/>
            </a:lnSpc>
            <a:spcAft>
              <a:spcPts val="0"/>
            </a:spcAft>
            <a:buFont typeface="Arial" panose="020B0604020202020204" pitchFamily="34" charset="0"/>
            <a:buChar char="•"/>
          </a:pPr>
          <a:r>
            <a:rPr lang="ru-RU" b="0" i="0" u="none">
              <a:solidFill>
                <a:schemeClr val="tx1"/>
              </a:solidFill>
              <a:latin typeface="Times New Roman" panose="02020603050405020304" pitchFamily="18" charset="0"/>
              <a:cs typeface="Times New Roman" panose="02020603050405020304" pitchFamily="18" charset="0"/>
            </a:rPr>
            <a:t>надавати можливість прогнозування екологічної обстановки; </a:t>
          </a:r>
          <a:endParaRPr lang="uk-UA" dirty="0">
            <a:solidFill>
              <a:schemeClr val="tx1"/>
            </a:solidFill>
            <a:latin typeface="Times New Roman" panose="02020603050405020304" pitchFamily="18" charset="0"/>
            <a:cs typeface="Times New Roman" panose="02020603050405020304" pitchFamily="18" charset="0"/>
          </a:endParaRPr>
        </a:p>
      </dgm:t>
    </dgm:pt>
    <dgm:pt modelId="{77DD4CA7-4674-4884-AAF8-D7E0D607A00B}" type="parTrans" cxnId="{3B974A73-BC8A-4FBC-A851-C5EBBAED752D}">
      <dgm:prSet/>
      <dgm:spPr/>
      <dgm:t>
        <a:bodyPr/>
        <a:lstStyle/>
        <a:p>
          <a:endParaRPr lang="uk-UA"/>
        </a:p>
      </dgm:t>
    </dgm:pt>
    <dgm:pt modelId="{4742D8C1-0E84-4ED5-9BA4-C1E1CE5B9624}" type="sibTrans" cxnId="{3B974A73-BC8A-4FBC-A851-C5EBBAED752D}">
      <dgm:prSet/>
      <dgm:spPr/>
      <dgm:t>
        <a:bodyPr/>
        <a:lstStyle/>
        <a:p>
          <a:endParaRPr lang="uk-UA"/>
        </a:p>
      </dgm:t>
    </dgm:pt>
    <dgm:pt modelId="{B78C6307-4FAF-4E15-BF79-27DC354B70A5}">
      <dgm:prSet/>
      <dgm:spPr/>
      <dgm:t>
        <a:bodyPr/>
        <a:lstStyle/>
        <a:p>
          <a:pPr algn="ctr">
            <a:lnSpc>
              <a:spcPct val="100000"/>
            </a:lnSpc>
            <a:spcAft>
              <a:spcPts val="0"/>
            </a:spcAft>
            <a:buFont typeface="Arial" panose="020B0604020202020204" pitchFamily="34" charset="0"/>
            <a:buChar char="•"/>
          </a:pPr>
          <a:r>
            <a:rPr lang="ru-RU" b="0" i="0" u="none">
              <a:solidFill>
                <a:schemeClr val="tx1"/>
              </a:solidFill>
              <a:latin typeface="Times New Roman" panose="02020603050405020304" pitchFamily="18" charset="0"/>
              <a:cs typeface="Times New Roman" panose="02020603050405020304" pitchFamily="18" charset="0"/>
            </a:rPr>
            <a:t>аналізувати нормування споживання природних ресурсів і об'єми викидів забруднень; </a:t>
          </a:r>
        </a:p>
      </dgm:t>
    </dgm:pt>
    <dgm:pt modelId="{2698D9D9-3B75-46C2-96AA-CB742A5897AC}" type="parTrans" cxnId="{CC0B5D36-E41B-4B18-90FD-0DD022576E4D}">
      <dgm:prSet/>
      <dgm:spPr/>
      <dgm:t>
        <a:bodyPr/>
        <a:lstStyle/>
        <a:p>
          <a:endParaRPr lang="uk-UA"/>
        </a:p>
      </dgm:t>
    </dgm:pt>
    <dgm:pt modelId="{6A6E951C-BF64-4711-9750-C7E72628625E}" type="sibTrans" cxnId="{CC0B5D36-E41B-4B18-90FD-0DD022576E4D}">
      <dgm:prSet/>
      <dgm:spPr/>
      <dgm:t>
        <a:bodyPr/>
        <a:lstStyle/>
        <a:p>
          <a:endParaRPr lang="uk-UA"/>
        </a:p>
      </dgm:t>
    </dgm:pt>
    <dgm:pt modelId="{4C618E35-1329-4DBC-A040-AEDC99C6B243}">
      <dgm:prSet/>
      <dgm:spPr/>
      <dgm:t>
        <a:bodyPr/>
        <a:lstStyle/>
        <a:p>
          <a:pPr algn="ctr">
            <a:lnSpc>
              <a:spcPct val="100000"/>
            </a:lnSpc>
            <a:spcAft>
              <a:spcPts val="0"/>
            </a:spcAft>
            <a:buFont typeface="Arial" panose="020B0604020202020204" pitchFamily="34" charset="0"/>
            <a:buChar char="•"/>
          </a:pPr>
          <a:r>
            <a:rPr lang="ru-RU" b="0" i="0" u="none">
              <a:solidFill>
                <a:schemeClr val="tx1"/>
              </a:solidFill>
              <a:latin typeface="Times New Roman" panose="02020603050405020304" pitchFamily="18" charset="0"/>
              <a:cs typeface="Times New Roman" panose="02020603050405020304" pitchFamily="18" charset="0"/>
            </a:rPr>
            <a:t>виявляти зони екологічної біди та надзвичайних екологічних ситуацій; </a:t>
          </a:r>
        </a:p>
      </dgm:t>
    </dgm:pt>
    <dgm:pt modelId="{5D3DA72C-26DA-4BE2-A56A-0B4F82182B89}" type="parTrans" cxnId="{B068D147-84F4-4D4F-8F8A-5A4CC52C9028}">
      <dgm:prSet/>
      <dgm:spPr/>
      <dgm:t>
        <a:bodyPr/>
        <a:lstStyle/>
        <a:p>
          <a:endParaRPr lang="uk-UA"/>
        </a:p>
      </dgm:t>
    </dgm:pt>
    <dgm:pt modelId="{9F528AEE-0CC9-42CC-85B6-AF62EFE39A91}" type="sibTrans" cxnId="{B068D147-84F4-4D4F-8F8A-5A4CC52C9028}">
      <dgm:prSet/>
      <dgm:spPr/>
      <dgm:t>
        <a:bodyPr/>
        <a:lstStyle/>
        <a:p>
          <a:endParaRPr lang="uk-UA"/>
        </a:p>
      </dgm:t>
    </dgm:pt>
    <dgm:pt modelId="{E55AF0B6-DD10-4A1A-BB37-80BADB038902}">
      <dgm:prSet/>
      <dgm:spPr/>
      <dgm:t>
        <a:bodyPr/>
        <a:lstStyle/>
        <a:p>
          <a:pPr algn="ctr">
            <a:lnSpc>
              <a:spcPct val="100000"/>
            </a:lnSpc>
            <a:spcAft>
              <a:spcPts val="0"/>
            </a:spcAft>
            <a:buFont typeface="Arial" panose="020B0604020202020204" pitchFamily="34" charset="0"/>
            <a:buChar char="•"/>
          </a:pPr>
          <a:r>
            <a:rPr lang="uk-UA" b="0" i="0" u="none" dirty="0">
              <a:solidFill>
                <a:schemeClr val="tx1"/>
              </a:solidFill>
              <a:latin typeface="Times New Roman" panose="02020603050405020304" pitchFamily="18" charset="0"/>
              <a:cs typeface="Times New Roman" panose="02020603050405020304" pitchFamily="18" charset="0"/>
            </a:rPr>
            <a:t>обґрунтовувати сертифікацію територій та об'єктів регіону, що охороняються тощо</a:t>
          </a:r>
        </a:p>
      </dgm:t>
    </dgm:pt>
    <dgm:pt modelId="{D1BFFBA6-A5D5-422E-B93C-675E43806888}" type="parTrans" cxnId="{5790A332-4D7F-45AD-996F-34AB38412A3A}">
      <dgm:prSet/>
      <dgm:spPr/>
      <dgm:t>
        <a:bodyPr/>
        <a:lstStyle/>
        <a:p>
          <a:endParaRPr lang="uk-UA"/>
        </a:p>
      </dgm:t>
    </dgm:pt>
    <dgm:pt modelId="{26551EEE-768F-43F9-91A2-A85B28271486}" type="sibTrans" cxnId="{5790A332-4D7F-45AD-996F-34AB38412A3A}">
      <dgm:prSet/>
      <dgm:spPr/>
      <dgm:t>
        <a:bodyPr/>
        <a:lstStyle/>
        <a:p>
          <a:endParaRPr lang="uk-UA"/>
        </a:p>
      </dgm:t>
    </dgm:pt>
    <dgm:pt modelId="{06B6EF75-12B6-40DB-868D-33E98F2A76FE}" type="pres">
      <dgm:prSet presAssocID="{06B601A1-784C-489D-98B7-9D25ECBDEAF2}" presName="diagram" presStyleCnt="0">
        <dgm:presLayoutVars>
          <dgm:dir/>
          <dgm:resizeHandles val="exact"/>
        </dgm:presLayoutVars>
      </dgm:prSet>
      <dgm:spPr/>
      <dgm:t>
        <a:bodyPr/>
        <a:lstStyle/>
        <a:p>
          <a:endParaRPr lang="ru-RU"/>
        </a:p>
      </dgm:t>
    </dgm:pt>
    <dgm:pt modelId="{4D56BAD6-E506-45CC-8FB7-86E70FAD758B}" type="pres">
      <dgm:prSet presAssocID="{24278FE4-154B-42AA-B247-8CE23A6A7995}" presName="node" presStyleLbl="node1" presStyleIdx="0" presStyleCnt="5">
        <dgm:presLayoutVars>
          <dgm:bulletEnabled val="1"/>
        </dgm:presLayoutVars>
      </dgm:prSet>
      <dgm:spPr/>
      <dgm:t>
        <a:bodyPr/>
        <a:lstStyle/>
        <a:p>
          <a:endParaRPr lang="ru-RU"/>
        </a:p>
      </dgm:t>
    </dgm:pt>
    <dgm:pt modelId="{D0E029D4-5FEC-4CCC-992E-A8BF88BCD632}" type="pres">
      <dgm:prSet presAssocID="{14C6BD34-1C7A-4864-BE4F-22C3D6DF3B6E}" presName="sibTrans" presStyleCnt="0"/>
      <dgm:spPr/>
    </dgm:pt>
    <dgm:pt modelId="{6DE499C4-D3EE-4F86-BC14-B57CDF374D2B}" type="pres">
      <dgm:prSet presAssocID="{AE4F6D72-D830-4028-9059-F752866C32D0}" presName="node" presStyleLbl="node1" presStyleIdx="1" presStyleCnt="5">
        <dgm:presLayoutVars>
          <dgm:bulletEnabled val="1"/>
        </dgm:presLayoutVars>
      </dgm:prSet>
      <dgm:spPr/>
      <dgm:t>
        <a:bodyPr/>
        <a:lstStyle/>
        <a:p>
          <a:endParaRPr lang="ru-RU"/>
        </a:p>
      </dgm:t>
    </dgm:pt>
    <dgm:pt modelId="{994ECD74-ABBF-4DB3-B3A8-6CE84C313F27}" type="pres">
      <dgm:prSet presAssocID="{4742D8C1-0E84-4ED5-9BA4-C1E1CE5B9624}" presName="sibTrans" presStyleCnt="0"/>
      <dgm:spPr/>
    </dgm:pt>
    <dgm:pt modelId="{B475417A-8B31-4C4B-8E2E-04081F73918A}" type="pres">
      <dgm:prSet presAssocID="{B78C6307-4FAF-4E15-BF79-27DC354B70A5}" presName="node" presStyleLbl="node1" presStyleIdx="2" presStyleCnt="5">
        <dgm:presLayoutVars>
          <dgm:bulletEnabled val="1"/>
        </dgm:presLayoutVars>
      </dgm:prSet>
      <dgm:spPr/>
      <dgm:t>
        <a:bodyPr/>
        <a:lstStyle/>
        <a:p>
          <a:endParaRPr lang="ru-RU"/>
        </a:p>
      </dgm:t>
    </dgm:pt>
    <dgm:pt modelId="{EDCB64F8-162B-4E9A-9C12-F80CF1B2202C}" type="pres">
      <dgm:prSet presAssocID="{6A6E951C-BF64-4711-9750-C7E72628625E}" presName="sibTrans" presStyleCnt="0"/>
      <dgm:spPr/>
    </dgm:pt>
    <dgm:pt modelId="{A53EDD47-E60D-45FB-882A-9DAA79B3C137}" type="pres">
      <dgm:prSet presAssocID="{4C618E35-1329-4DBC-A040-AEDC99C6B243}" presName="node" presStyleLbl="node1" presStyleIdx="3" presStyleCnt="5">
        <dgm:presLayoutVars>
          <dgm:bulletEnabled val="1"/>
        </dgm:presLayoutVars>
      </dgm:prSet>
      <dgm:spPr/>
      <dgm:t>
        <a:bodyPr/>
        <a:lstStyle/>
        <a:p>
          <a:endParaRPr lang="ru-RU"/>
        </a:p>
      </dgm:t>
    </dgm:pt>
    <dgm:pt modelId="{FE8622AD-B9CE-490F-B07F-0A68624051E8}" type="pres">
      <dgm:prSet presAssocID="{9F528AEE-0CC9-42CC-85B6-AF62EFE39A91}" presName="sibTrans" presStyleCnt="0"/>
      <dgm:spPr/>
    </dgm:pt>
    <dgm:pt modelId="{27F0241E-DAE5-4F2A-85E0-2DCA63C29514}" type="pres">
      <dgm:prSet presAssocID="{E55AF0B6-DD10-4A1A-BB37-80BADB038902}" presName="node" presStyleLbl="node1" presStyleIdx="4" presStyleCnt="5">
        <dgm:presLayoutVars>
          <dgm:bulletEnabled val="1"/>
        </dgm:presLayoutVars>
      </dgm:prSet>
      <dgm:spPr/>
      <dgm:t>
        <a:bodyPr/>
        <a:lstStyle/>
        <a:p>
          <a:endParaRPr lang="ru-RU"/>
        </a:p>
      </dgm:t>
    </dgm:pt>
  </dgm:ptLst>
  <dgm:cxnLst>
    <dgm:cxn modelId="{CC0B5D36-E41B-4B18-90FD-0DD022576E4D}" srcId="{06B601A1-784C-489D-98B7-9D25ECBDEAF2}" destId="{B78C6307-4FAF-4E15-BF79-27DC354B70A5}" srcOrd="2" destOrd="0" parTransId="{2698D9D9-3B75-46C2-96AA-CB742A5897AC}" sibTransId="{6A6E951C-BF64-4711-9750-C7E72628625E}"/>
    <dgm:cxn modelId="{8292AD62-0958-4B8B-94B5-F84B04F47397}" srcId="{06B601A1-784C-489D-98B7-9D25ECBDEAF2}" destId="{24278FE4-154B-42AA-B247-8CE23A6A7995}" srcOrd="0" destOrd="0" parTransId="{20B0554C-53DC-4E6D-8435-7F63CC28F9D7}" sibTransId="{14C6BD34-1C7A-4864-BE4F-22C3D6DF3B6E}"/>
    <dgm:cxn modelId="{3B974A73-BC8A-4FBC-A851-C5EBBAED752D}" srcId="{06B601A1-784C-489D-98B7-9D25ECBDEAF2}" destId="{AE4F6D72-D830-4028-9059-F752866C32D0}" srcOrd="1" destOrd="0" parTransId="{77DD4CA7-4674-4884-AAF8-D7E0D607A00B}" sibTransId="{4742D8C1-0E84-4ED5-9BA4-C1E1CE5B9624}"/>
    <dgm:cxn modelId="{FB3BC528-863A-44E4-94B5-655AB9C55A95}" type="presOf" srcId="{24278FE4-154B-42AA-B247-8CE23A6A7995}" destId="{4D56BAD6-E506-45CC-8FB7-86E70FAD758B}" srcOrd="0" destOrd="0" presId="urn:microsoft.com/office/officeart/2005/8/layout/default"/>
    <dgm:cxn modelId="{B068D147-84F4-4D4F-8F8A-5A4CC52C9028}" srcId="{06B601A1-784C-489D-98B7-9D25ECBDEAF2}" destId="{4C618E35-1329-4DBC-A040-AEDC99C6B243}" srcOrd="3" destOrd="0" parTransId="{5D3DA72C-26DA-4BE2-A56A-0B4F82182B89}" sibTransId="{9F528AEE-0CC9-42CC-85B6-AF62EFE39A91}"/>
    <dgm:cxn modelId="{D31E90E6-B493-4BAA-B085-0618CAF6D329}" type="presOf" srcId="{4C618E35-1329-4DBC-A040-AEDC99C6B243}" destId="{A53EDD47-E60D-45FB-882A-9DAA79B3C137}" srcOrd="0" destOrd="0" presId="urn:microsoft.com/office/officeart/2005/8/layout/default"/>
    <dgm:cxn modelId="{D8EEB6E4-58E0-40FD-87FB-F1FAFD71FD34}" type="presOf" srcId="{AE4F6D72-D830-4028-9059-F752866C32D0}" destId="{6DE499C4-D3EE-4F86-BC14-B57CDF374D2B}" srcOrd="0" destOrd="0" presId="urn:microsoft.com/office/officeart/2005/8/layout/default"/>
    <dgm:cxn modelId="{FB7B51D9-B6ED-4805-A106-5071DEB1DF61}" type="presOf" srcId="{B78C6307-4FAF-4E15-BF79-27DC354B70A5}" destId="{B475417A-8B31-4C4B-8E2E-04081F73918A}" srcOrd="0" destOrd="0" presId="urn:microsoft.com/office/officeart/2005/8/layout/default"/>
    <dgm:cxn modelId="{39401FDD-69EF-486F-A180-D44E41B35AD2}" type="presOf" srcId="{E55AF0B6-DD10-4A1A-BB37-80BADB038902}" destId="{27F0241E-DAE5-4F2A-85E0-2DCA63C29514}" srcOrd="0" destOrd="0" presId="urn:microsoft.com/office/officeart/2005/8/layout/default"/>
    <dgm:cxn modelId="{5790A332-4D7F-45AD-996F-34AB38412A3A}" srcId="{06B601A1-784C-489D-98B7-9D25ECBDEAF2}" destId="{E55AF0B6-DD10-4A1A-BB37-80BADB038902}" srcOrd="4" destOrd="0" parTransId="{D1BFFBA6-A5D5-422E-B93C-675E43806888}" sibTransId="{26551EEE-768F-43F9-91A2-A85B28271486}"/>
    <dgm:cxn modelId="{29F31A30-B0A8-4ACA-BDF8-5EF684D380A0}" type="presOf" srcId="{06B601A1-784C-489D-98B7-9D25ECBDEAF2}" destId="{06B6EF75-12B6-40DB-868D-33E98F2A76FE}" srcOrd="0" destOrd="0" presId="urn:microsoft.com/office/officeart/2005/8/layout/default"/>
    <dgm:cxn modelId="{0E748EA6-9302-4A51-BB03-864D849C39F7}" type="presParOf" srcId="{06B6EF75-12B6-40DB-868D-33E98F2A76FE}" destId="{4D56BAD6-E506-45CC-8FB7-86E70FAD758B}" srcOrd="0" destOrd="0" presId="urn:microsoft.com/office/officeart/2005/8/layout/default"/>
    <dgm:cxn modelId="{E1070083-5DE9-47C5-A563-3F87E2FA6B56}" type="presParOf" srcId="{06B6EF75-12B6-40DB-868D-33E98F2A76FE}" destId="{D0E029D4-5FEC-4CCC-992E-A8BF88BCD632}" srcOrd="1" destOrd="0" presId="urn:microsoft.com/office/officeart/2005/8/layout/default"/>
    <dgm:cxn modelId="{206A36B6-30E5-46D3-8052-3EB770501611}" type="presParOf" srcId="{06B6EF75-12B6-40DB-868D-33E98F2A76FE}" destId="{6DE499C4-D3EE-4F86-BC14-B57CDF374D2B}" srcOrd="2" destOrd="0" presId="urn:microsoft.com/office/officeart/2005/8/layout/default"/>
    <dgm:cxn modelId="{86042E92-D2F5-4E8A-91CE-C240EEA0B734}" type="presParOf" srcId="{06B6EF75-12B6-40DB-868D-33E98F2A76FE}" destId="{994ECD74-ABBF-4DB3-B3A8-6CE84C313F27}" srcOrd="3" destOrd="0" presId="urn:microsoft.com/office/officeart/2005/8/layout/default"/>
    <dgm:cxn modelId="{395E571B-E0F2-4884-8DE1-6D55F224EF9F}" type="presParOf" srcId="{06B6EF75-12B6-40DB-868D-33E98F2A76FE}" destId="{B475417A-8B31-4C4B-8E2E-04081F73918A}" srcOrd="4" destOrd="0" presId="urn:microsoft.com/office/officeart/2005/8/layout/default"/>
    <dgm:cxn modelId="{AE5E4E30-C72B-41F7-9968-9DD1F8A475AE}" type="presParOf" srcId="{06B6EF75-12B6-40DB-868D-33E98F2A76FE}" destId="{EDCB64F8-162B-4E9A-9C12-F80CF1B2202C}" srcOrd="5" destOrd="0" presId="urn:microsoft.com/office/officeart/2005/8/layout/default"/>
    <dgm:cxn modelId="{5C9B625F-450C-4DC2-AF1B-0874AF0D6640}" type="presParOf" srcId="{06B6EF75-12B6-40DB-868D-33E98F2A76FE}" destId="{A53EDD47-E60D-45FB-882A-9DAA79B3C137}" srcOrd="6" destOrd="0" presId="urn:microsoft.com/office/officeart/2005/8/layout/default"/>
    <dgm:cxn modelId="{22574BE8-6FC9-4806-856A-C09BC774E365}" type="presParOf" srcId="{06B6EF75-12B6-40DB-868D-33E98F2A76FE}" destId="{FE8622AD-B9CE-490F-B07F-0A68624051E8}" srcOrd="7" destOrd="0" presId="urn:microsoft.com/office/officeart/2005/8/layout/default"/>
    <dgm:cxn modelId="{A3844DC0-D7C2-4525-92F3-48D3907AE662}" type="presParOf" srcId="{06B6EF75-12B6-40DB-868D-33E98F2A76FE}" destId="{27F0241E-DAE5-4F2A-85E0-2DCA63C2951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493797-A1E4-484E-9522-2D554FB5AFF4}"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uk-UA"/>
        </a:p>
      </dgm:t>
    </dgm:pt>
    <dgm:pt modelId="{AE50F7EE-1B8B-47FA-8339-49E2D01980D2}">
      <dgm:prSet phldrT="[Текст]"/>
      <dgm:spPr/>
      <dgm:t>
        <a:bodyPr/>
        <a:lstStyle/>
        <a:p>
          <a:pPr indent="457200" algn="just">
            <a:lnSpc>
              <a:spcPct val="100000"/>
            </a:lnSpc>
            <a:spcAft>
              <a:spcPts val="0"/>
            </a:spcAft>
            <a:buFont typeface="Arial" panose="020B0604020202020204" pitchFamily="34" charset="0"/>
            <a:buChar char="•"/>
          </a:pP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споживача</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довідково</a:t>
          </a:r>
          <a:r>
            <a:rPr lang="ru-RU" b="1" i="0" u="none" dirty="0">
              <a:solidFill>
                <a:schemeClr val="tx1"/>
              </a:solidFill>
              <a:latin typeface="Times New Roman" panose="02020603050405020304" pitchFamily="18" charset="0"/>
              <a:cs typeface="Times New Roman" panose="02020603050405020304" pitchFamily="18" charset="0"/>
            </a:rPr>
            <a:t>–</a:t>
          </a:r>
          <a:r>
            <a:rPr lang="ru-RU" b="1" i="0" u="none" dirty="0" err="1">
              <a:solidFill>
                <a:schemeClr val="tx1"/>
              </a:solidFill>
              <a:latin typeface="Times New Roman" panose="02020603050405020304" pitchFamily="18" charset="0"/>
              <a:cs typeface="Times New Roman" panose="02020603050405020304" pitchFamily="18" charset="0"/>
            </a:rPr>
            <a:t>інформаційних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матеріалів</a:t>
          </a:r>
          <a:r>
            <a:rPr lang="ru-RU" b="1" i="0" u="none" dirty="0">
              <a:solidFill>
                <a:schemeClr val="tx1"/>
              </a:solidFill>
              <a:latin typeface="Times New Roman" panose="02020603050405020304" pitchFamily="18" charset="0"/>
              <a:cs typeface="Times New Roman" panose="02020603050405020304" pitchFamily="18" charset="0"/>
            </a:rPr>
            <a:t> по </a:t>
          </a:r>
          <a:r>
            <a:rPr lang="ru-RU" b="1" i="0" u="none" dirty="0" err="1">
              <a:solidFill>
                <a:schemeClr val="tx1"/>
              </a:solidFill>
              <a:latin typeface="Times New Roman" panose="02020603050405020304" pitchFamily="18" charset="0"/>
              <a:cs typeface="Times New Roman" panose="02020603050405020304" pitchFamily="18" charset="0"/>
            </a:rPr>
            <a:t>інноваційних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технологіях</a:t>
          </a:r>
          <a:r>
            <a:rPr lang="ru-RU" b="1" i="0" u="none" dirty="0">
              <a:solidFill>
                <a:schemeClr val="tx1"/>
              </a:solidFill>
              <a:latin typeface="Times New Roman" panose="02020603050405020304" pitchFamily="18" charset="0"/>
              <a:cs typeface="Times New Roman" panose="02020603050405020304" pitchFamily="18" charset="0"/>
            </a:rPr>
            <a:t> і </a:t>
          </a:r>
          <a:r>
            <a:rPr lang="ru-RU" b="1" i="0" u="none" dirty="0" err="1">
              <a:solidFill>
                <a:schemeClr val="tx1"/>
              </a:solidFill>
              <a:latin typeface="Times New Roman" panose="02020603050405020304" pitchFamily="18" charset="0"/>
              <a:cs typeface="Times New Roman" panose="02020603050405020304" pitchFamily="18" charset="0"/>
            </a:rPr>
            <a:t>процесах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спрямованим</a:t>
          </a:r>
          <a:r>
            <a:rPr lang="ru-RU" b="1" i="0" u="none" dirty="0">
              <a:solidFill>
                <a:schemeClr val="tx1"/>
              </a:solidFill>
              <a:latin typeface="Times New Roman" panose="02020603050405020304" pitchFamily="18" charset="0"/>
              <a:cs typeface="Times New Roman" panose="02020603050405020304" pitchFamily="18" charset="0"/>
            </a:rPr>
            <a:t> на </a:t>
          </a:r>
          <a:r>
            <a:rPr lang="ru-RU" b="1" i="0" u="none" dirty="0" err="1">
              <a:solidFill>
                <a:schemeClr val="tx1"/>
              </a:solidFill>
              <a:latin typeface="Times New Roman" panose="02020603050405020304" pitchFamily="18" charset="0"/>
              <a:cs typeface="Times New Roman" panose="02020603050405020304" pitchFamily="18" charset="0"/>
            </a:rPr>
            <a:t>вдосконалення</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природокористування</a:t>
          </a:r>
          <a:r>
            <a:rPr lang="ru-RU" b="1" i="0" u="none" dirty="0">
              <a:solidFill>
                <a:schemeClr val="tx1"/>
              </a:solidFill>
              <a:latin typeface="Times New Roman" panose="02020603050405020304" pitchFamily="18" charset="0"/>
              <a:cs typeface="Times New Roman" panose="02020603050405020304" pitchFamily="18" charset="0"/>
            </a:rPr>
            <a:t> та </a:t>
          </a:r>
          <a:r>
            <a:rPr lang="ru-RU" b="1" i="0" u="none" dirty="0" err="1">
              <a:solidFill>
                <a:schemeClr val="tx1"/>
              </a:solidFill>
              <a:latin typeface="Times New Roman" panose="02020603050405020304" pitchFamily="18" charset="0"/>
              <a:cs typeface="Times New Roman" panose="02020603050405020304" pitchFamily="18" charset="0"/>
            </a:rPr>
            <a:t>виробничих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процесів</a:t>
          </a:r>
          <a:r>
            <a:rPr lang="ru-RU" b="1" i="0" u="none" dirty="0">
              <a:solidFill>
                <a:schemeClr val="tx1"/>
              </a:solidFill>
              <a:latin typeface="Times New Roman" panose="02020603050405020304" pitchFamily="18" charset="0"/>
              <a:cs typeface="Times New Roman" panose="02020603050405020304" pitchFamily="18" charset="0"/>
            </a:rPr>
            <a:t>; </a:t>
          </a:r>
          <a:endParaRPr lang="uk-UA" b="1" dirty="0">
            <a:solidFill>
              <a:schemeClr val="tx1"/>
            </a:solidFill>
            <a:latin typeface="Times New Roman" panose="02020603050405020304" pitchFamily="18" charset="0"/>
            <a:cs typeface="Times New Roman" panose="02020603050405020304" pitchFamily="18" charset="0"/>
          </a:endParaRPr>
        </a:p>
      </dgm:t>
    </dgm:pt>
    <dgm:pt modelId="{84F75431-2342-49B8-ACA1-8B5298171FD7}" type="parTrans" cxnId="{8C450D02-2708-4CE7-B96C-66E95CDD8706}">
      <dgm:prSet/>
      <dgm:spPr/>
      <dgm:t>
        <a:bodyPr/>
        <a:lstStyle/>
        <a:p>
          <a:endParaRPr lang="uk-UA"/>
        </a:p>
      </dgm:t>
    </dgm:pt>
    <dgm:pt modelId="{ED717E97-1450-43AA-BD05-64A87010BED2}" type="sibTrans" cxnId="{8C450D02-2708-4CE7-B96C-66E95CDD8706}">
      <dgm:prSet/>
      <dgm:spPr/>
      <dgm:t>
        <a:bodyPr/>
        <a:lstStyle/>
        <a:p>
          <a:endParaRPr lang="uk-UA"/>
        </a:p>
      </dgm:t>
    </dgm:pt>
    <dgm:pt modelId="{52E5CC50-8BA2-44F6-AA7E-AFD29FFB8A86}">
      <dgm:prSet/>
      <dgm:spPr/>
      <dgm:t>
        <a:bodyPr/>
        <a:lstStyle/>
        <a:p>
          <a:pPr indent="457200" algn="just">
            <a:lnSpc>
              <a:spcPct val="100000"/>
            </a:lnSpc>
            <a:spcAft>
              <a:spcPts val="0"/>
            </a:spcAft>
            <a:buFont typeface="Arial" panose="020B0604020202020204" pitchFamily="34" charset="0"/>
            <a:buChar char="•"/>
          </a:pP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розробників</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сучасного</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устаткування</a:t>
          </a:r>
          <a:r>
            <a:rPr lang="ru-RU" b="1" i="0" u="none" dirty="0">
              <a:solidFill>
                <a:schemeClr val="tx1"/>
              </a:solidFill>
              <a:latin typeface="Times New Roman" panose="02020603050405020304" pitchFamily="18" charset="0"/>
              <a:cs typeface="Times New Roman" panose="02020603050405020304" pitchFamily="18" charset="0"/>
            </a:rPr>
            <a:t> і </a:t>
          </a:r>
          <a:r>
            <a:rPr lang="ru-RU" b="1" i="0" u="none" dirty="0" err="1">
              <a:solidFill>
                <a:schemeClr val="tx1"/>
              </a:solidFill>
              <a:latin typeface="Times New Roman" panose="02020603050405020304" pitchFamily="18" charset="0"/>
              <a:cs typeface="Times New Roman" panose="02020603050405020304" pitchFamily="18" charset="0"/>
            </a:rPr>
            <a:t>технологій</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рекомендацій</a:t>
          </a:r>
          <a:r>
            <a:rPr lang="ru-RU" b="1" i="0" u="none" dirty="0">
              <a:solidFill>
                <a:schemeClr val="tx1"/>
              </a:solidFill>
              <a:latin typeface="Times New Roman" panose="02020603050405020304" pitchFamily="18" charset="0"/>
              <a:cs typeface="Times New Roman" panose="02020603050405020304" pitchFamily="18" charset="0"/>
            </a:rPr>
            <a:t> по </a:t>
          </a:r>
          <a:r>
            <a:rPr lang="ru-RU" b="1" i="0" u="none" dirty="0" err="1">
              <a:solidFill>
                <a:schemeClr val="tx1"/>
              </a:solidFill>
              <a:latin typeface="Times New Roman" panose="02020603050405020304" pitchFamily="18" charset="0"/>
              <a:cs typeface="Times New Roman" panose="02020603050405020304" pitchFamily="18" charset="0"/>
            </a:rPr>
            <a:t>раціональному</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використанню</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різних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видів</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природних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ресурсів</a:t>
          </a:r>
          <a:r>
            <a:rPr lang="ru-RU" b="1" i="0" u="none" dirty="0">
              <a:solidFill>
                <a:schemeClr val="tx1"/>
              </a:solidFill>
              <a:latin typeface="Times New Roman" panose="02020603050405020304" pitchFamily="18" charset="0"/>
              <a:cs typeface="Times New Roman" panose="02020603050405020304" pitchFamily="18" charset="0"/>
            </a:rPr>
            <a:t>; </a:t>
          </a:r>
        </a:p>
      </dgm:t>
    </dgm:pt>
    <dgm:pt modelId="{4B6F9FA1-C171-4DE7-A55D-6A636BF9199D}" type="parTrans" cxnId="{FD4763F3-556F-4032-9F1E-DD954785316F}">
      <dgm:prSet/>
      <dgm:spPr/>
      <dgm:t>
        <a:bodyPr/>
        <a:lstStyle/>
        <a:p>
          <a:endParaRPr lang="uk-UA"/>
        </a:p>
      </dgm:t>
    </dgm:pt>
    <dgm:pt modelId="{7814CA4D-BE4E-40CA-A82A-642DDCBB18A0}" type="sibTrans" cxnId="{FD4763F3-556F-4032-9F1E-DD954785316F}">
      <dgm:prSet/>
      <dgm:spPr/>
      <dgm:t>
        <a:bodyPr/>
        <a:lstStyle/>
        <a:p>
          <a:endParaRPr lang="uk-UA"/>
        </a:p>
      </dgm:t>
    </dgm:pt>
    <dgm:pt modelId="{B0DCE045-CCD5-493F-A278-50DE956865ED}">
      <dgm:prSet/>
      <dgm:spPr/>
      <dgm:t>
        <a:bodyPr/>
        <a:lstStyle/>
        <a:p>
          <a:pPr indent="457200" algn="just">
            <a:lnSpc>
              <a:spcPct val="100000"/>
            </a:lnSpc>
            <a:spcAft>
              <a:spcPts val="0"/>
            </a:spcAft>
            <a:buFont typeface="Arial" panose="020B0604020202020204" pitchFamily="34" charset="0"/>
            <a:buChar char="•"/>
          </a:pP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провідних</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фахівців</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регіону</a:t>
          </a:r>
          <a:r>
            <a:rPr lang="ru-RU" b="1" i="0" u="none" dirty="0">
              <a:solidFill>
                <a:schemeClr val="tx1"/>
              </a:solidFill>
              <a:latin typeface="Times New Roman" panose="02020603050405020304" pitchFamily="18" charset="0"/>
              <a:cs typeface="Times New Roman" panose="02020603050405020304" pitchFamily="18" charset="0"/>
            </a:rPr>
            <a:t> і </a:t>
          </a:r>
          <a:r>
            <a:rPr lang="ru-RU" b="1" i="0" u="none" dirty="0" err="1">
              <a:solidFill>
                <a:schemeClr val="tx1"/>
              </a:solidFill>
              <a:latin typeface="Times New Roman" panose="02020603050405020304" pitchFamily="18" charset="0"/>
              <a:cs typeface="Times New Roman" panose="02020603050405020304" pitchFamily="18" charset="0"/>
            </a:rPr>
            <a:t>країни</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що</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займаються</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розробкою</a:t>
          </a:r>
          <a:r>
            <a:rPr lang="ru-RU" b="1" i="0" u="none" dirty="0">
              <a:solidFill>
                <a:schemeClr val="tx1"/>
              </a:solidFill>
              <a:latin typeface="Times New Roman" panose="02020603050405020304" pitchFamily="18" charset="0"/>
              <a:cs typeface="Times New Roman" panose="02020603050405020304" pitchFamily="18" charset="0"/>
            </a:rPr>
            <a:t> проблем </a:t>
          </a:r>
          <a:r>
            <a:rPr lang="ru-RU" b="1" i="0" u="none" dirty="0" err="1">
              <a:solidFill>
                <a:schemeClr val="tx1"/>
              </a:solidFill>
              <a:latin typeface="Times New Roman" panose="02020603050405020304" pitchFamily="18" charset="0"/>
              <a:cs typeface="Times New Roman" panose="02020603050405020304" pitchFamily="18" charset="0"/>
            </a:rPr>
            <a:t>природоохоронного</a:t>
          </a:r>
          <a:r>
            <a:rPr lang="ru-RU" b="1" i="0" u="none" dirty="0">
              <a:solidFill>
                <a:schemeClr val="tx1"/>
              </a:solidFill>
              <a:latin typeface="Times New Roman" panose="02020603050405020304" pitchFamily="18" charset="0"/>
              <a:cs typeface="Times New Roman" panose="02020603050405020304" pitchFamily="18" charset="0"/>
            </a:rPr>
            <a:t> </a:t>
          </a:r>
          <a:r>
            <a:rPr lang="ru-RU" b="1" i="0" u="none" dirty="0" err="1">
              <a:solidFill>
                <a:schemeClr val="tx1"/>
              </a:solidFill>
              <a:latin typeface="Times New Roman" panose="02020603050405020304" pitchFamily="18" charset="0"/>
              <a:cs typeface="Times New Roman" panose="02020603050405020304" pitchFamily="18" charset="0"/>
            </a:rPr>
            <a:t>значення</a:t>
          </a:r>
          <a:r>
            <a:rPr lang="ru-RU" b="1" i="0" u="none" dirty="0">
              <a:solidFill>
                <a:schemeClr val="tx1"/>
              </a:solidFill>
              <a:latin typeface="Times New Roman" panose="02020603050405020304" pitchFamily="18" charset="0"/>
              <a:cs typeface="Times New Roman" panose="02020603050405020304" pitchFamily="18" charset="0"/>
            </a:rPr>
            <a:t>; </a:t>
          </a:r>
        </a:p>
      </dgm:t>
    </dgm:pt>
    <dgm:pt modelId="{694FC579-A6DA-439B-BFF4-3C06A5B367E3}" type="parTrans" cxnId="{B3400A2D-26EE-46D8-9A74-27F2313093E7}">
      <dgm:prSet/>
      <dgm:spPr/>
      <dgm:t>
        <a:bodyPr/>
        <a:lstStyle/>
        <a:p>
          <a:endParaRPr lang="uk-UA"/>
        </a:p>
      </dgm:t>
    </dgm:pt>
    <dgm:pt modelId="{66079319-5560-454F-B00B-90BBFA93AA22}" type="sibTrans" cxnId="{B3400A2D-26EE-46D8-9A74-27F2313093E7}">
      <dgm:prSet/>
      <dgm:spPr/>
      <dgm:t>
        <a:bodyPr/>
        <a:lstStyle/>
        <a:p>
          <a:endParaRPr lang="uk-UA"/>
        </a:p>
      </dgm:t>
    </dgm:pt>
    <dgm:pt modelId="{B6A6AEBE-D138-4F5D-A8D6-E3AB363CF041}">
      <dgm:prSet/>
      <dgm:spPr/>
      <dgm:t>
        <a:bodyPr/>
        <a:lstStyle/>
        <a:p>
          <a:pPr indent="457200" algn="just">
            <a:lnSpc>
              <a:spcPct val="100000"/>
            </a:lnSpc>
            <a:spcAft>
              <a:spcPts val="0"/>
            </a:spcAft>
            <a:buFont typeface="Arial" panose="020B0604020202020204" pitchFamily="34" charset="0"/>
            <a:buChar char="•"/>
          </a:pPr>
          <a:r>
            <a:rPr lang="uk-UA" b="1" i="0" u="none" dirty="0">
              <a:solidFill>
                <a:schemeClr val="tx1"/>
              </a:solidFill>
              <a:latin typeface="Times New Roman" panose="02020603050405020304" pitchFamily="18" charset="0"/>
              <a:cs typeface="Times New Roman" panose="02020603050405020304" pitchFamily="18" charset="0"/>
            </a:rPr>
            <a:t>- організацій, основними напрямами діяльності яких є питання природокористування, промислової екології, їх економічні і юридичні аспекти.</a:t>
          </a:r>
        </a:p>
      </dgm:t>
    </dgm:pt>
    <dgm:pt modelId="{7D9E909B-D60B-4E6D-A271-2CD952A7318B}" type="parTrans" cxnId="{E43D22EA-80BD-49F0-B750-A35019796943}">
      <dgm:prSet/>
      <dgm:spPr/>
      <dgm:t>
        <a:bodyPr/>
        <a:lstStyle/>
        <a:p>
          <a:endParaRPr lang="uk-UA"/>
        </a:p>
      </dgm:t>
    </dgm:pt>
    <dgm:pt modelId="{7E51BF06-4E65-40BB-97FB-689A3AEB5AEC}" type="sibTrans" cxnId="{E43D22EA-80BD-49F0-B750-A35019796943}">
      <dgm:prSet/>
      <dgm:spPr/>
      <dgm:t>
        <a:bodyPr/>
        <a:lstStyle/>
        <a:p>
          <a:endParaRPr lang="uk-UA"/>
        </a:p>
      </dgm:t>
    </dgm:pt>
    <dgm:pt modelId="{80997358-70D7-4EBC-8A84-70AAD3F162CB}" type="pres">
      <dgm:prSet presAssocID="{9D493797-A1E4-484E-9522-2D554FB5AFF4}" presName="linear" presStyleCnt="0">
        <dgm:presLayoutVars>
          <dgm:animLvl val="lvl"/>
          <dgm:resizeHandles val="exact"/>
        </dgm:presLayoutVars>
      </dgm:prSet>
      <dgm:spPr/>
      <dgm:t>
        <a:bodyPr/>
        <a:lstStyle/>
        <a:p>
          <a:endParaRPr lang="ru-RU"/>
        </a:p>
      </dgm:t>
    </dgm:pt>
    <dgm:pt modelId="{6F52E8A2-7BD6-4042-BB29-90357155DD59}" type="pres">
      <dgm:prSet presAssocID="{AE50F7EE-1B8B-47FA-8339-49E2D01980D2}" presName="parentText" presStyleLbl="node1" presStyleIdx="0" presStyleCnt="4">
        <dgm:presLayoutVars>
          <dgm:chMax val="0"/>
          <dgm:bulletEnabled val="1"/>
        </dgm:presLayoutVars>
      </dgm:prSet>
      <dgm:spPr/>
      <dgm:t>
        <a:bodyPr/>
        <a:lstStyle/>
        <a:p>
          <a:endParaRPr lang="ru-RU"/>
        </a:p>
      </dgm:t>
    </dgm:pt>
    <dgm:pt modelId="{E9325E8A-7D16-48D0-B257-9D20FFF95A4B}" type="pres">
      <dgm:prSet presAssocID="{ED717E97-1450-43AA-BD05-64A87010BED2}" presName="spacer" presStyleCnt="0"/>
      <dgm:spPr/>
    </dgm:pt>
    <dgm:pt modelId="{83068CD1-B988-4543-8615-B980A928A718}" type="pres">
      <dgm:prSet presAssocID="{52E5CC50-8BA2-44F6-AA7E-AFD29FFB8A86}" presName="parentText" presStyleLbl="node1" presStyleIdx="1" presStyleCnt="4">
        <dgm:presLayoutVars>
          <dgm:chMax val="0"/>
          <dgm:bulletEnabled val="1"/>
        </dgm:presLayoutVars>
      </dgm:prSet>
      <dgm:spPr/>
      <dgm:t>
        <a:bodyPr/>
        <a:lstStyle/>
        <a:p>
          <a:endParaRPr lang="ru-RU"/>
        </a:p>
      </dgm:t>
    </dgm:pt>
    <dgm:pt modelId="{4E388676-00AB-41D9-9588-6C06A335B1C7}" type="pres">
      <dgm:prSet presAssocID="{7814CA4D-BE4E-40CA-A82A-642DDCBB18A0}" presName="spacer" presStyleCnt="0"/>
      <dgm:spPr/>
    </dgm:pt>
    <dgm:pt modelId="{F6620344-069D-4A1A-89BF-5E2C0EB709E1}" type="pres">
      <dgm:prSet presAssocID="{B0DCE045-CCD5-493F-A278-50DE956865ED}" presName="parentText" presStyleLbl="node1" presStyleIdx="2" presStyleCnt="4">
        <dgm:presLayoutVars>
          <dgm:chMax val="0"/>
          <dgm:bulletEnabled val="1"/>
        </dgm:presLayoutVars>
      </dgm:prSet>
      <dgm:spPr/>
      <dgm:t>
        <a:bodyPr/>
        <a:lstStyle/>
        <a:p>
          <a:endParaRPr lang="ru-RU"/>
        </a:p>
      </dgm:t>
    </dgm:pt>
    <dgm:pt modelId="{5DDD9BC3-22F8-4DA8-9D27-C2C930C8DE19}" type="pres">
      <dgm:prSet presAssocID="{66079319-5560-454F-B00B-90BBFA93AA22}" presName="spacer" presStyleCnt="0"/>
      <dgm:spPr/>
    </dgm:pt>
    <dgm:pt modelId="{BC590A28-00D8-49D6-9EC3-2F86BB6E638B}" type="pres">
      <dgm:prSet presAssocID="{B6A6AEBE-D138-4F5D-A8D6-E3AB363CF041}" presName="parentText" presStyleLbl="node1" presStyleIdx="3" presStyleCnt="4">
        <dgm:presLayoutVars>
          <dgm:chMax val="0"/>
          <dgm:bulletEnabled val="1"/>
        </dgm:presLayoutVars>
      </dgm:prSet>
      <dgm:spPr/>
      <dgm:t>
        <a:bodyPr/>
        <a:lstStyle/>
        <a:p>
          <a:endParaRPr lang="ru-RU"/>
        </a:p>
      </dgm:t>
    </dgm:pt>
  </dgm:ptLst>
  <dgm:cxnLst>
    <dgm:cxn modelId="{FD4763F3-556F-4032-9F1E-DD954785316F}" srcId="{9D493797-A1E4-484E-9522-2D554FB5AFF4}" destId="{52E5CC50-8BA2-44F6-AA7E-AFD29FFB8A86}" srcOrd="1" destOrd="0" parTransId="{4B6F9FA1-C171-4DE7-A55D-6A636BF9199D}" sibTransId="{7814CA4D-BE4E-40CA-A82A-642DDCBB18A0}"/>
    <dgm:cxn modelId="{5D02D310-87A0-4827-AB79-5928237EEF9C}" type="presOf" srcId="{9D493797-A1E4-484E-9522-2D554FB5AFF4}" destId="{80997358-70D7-4EBC-8A84-70AAD3F162CB}" srcOrd="0" destOrd="0" presId="urn:microsoft.com/office/officeart/2005/8/layout/vList2"/>
    <dgm:cxn modelId="{E43D22EA-80BD-49F0-B750-A35019796943}" srcId="{9D493797-A1E4-484E-9522-2D554FB5AFF4}" destId="{B6A6AEBE-D138-4F5D-A8D6-E3AB363CF041}" srcOrd="3" destOrd="0" parTransId="{7D9E909B-D60B-4E6D-A271-2CD952A7318B}" sibTransId="{7E51BF06-4E65-40BB-97FB-689A3AEB5AEC}"/>
    <dgm:cxn modelId="{13C9E33A-DE25-4EB7-84F4-30DC8BF547D6}" type="presOf" srcId="{B6A6AEBE-D138-4F5D-A8D6-E3AB363CF041}" destId="{BC590A28-00D8-49D6-9EC3-2F86BB6E638B}" srcOrd="0" destOrd="0" presId="urn:microsoft.com/office/officeart/2005/8/layout/vList2"/>
    <dgm:cxn modelId="{E0C98B2B-AFF6-4E06-BCB5-8089D51305B5}" type="presOf" srcId="{B0DCE045-CCD5-493F-A278-50DE956865ED}" destId="{F6620344-069D-4A1A-89BF-5E2C0EB709E1}" srcOrd="0" destOrd="0" presId="urn:microsoft.com/office/officeart/2005/8/layout/vList2"/>
    <dgm:cxn modelId="{B3400A2D-26EE-46D8-9A74-27F2313093E7}" srcId="{9D493797-A1E4-484E-9522-2D554FB5AFF4}" destId="{B0DCE045-CCD5-493F-A278-50DE956865ED}" srcOrd="2" destOrd="0" parTransId="{694FC579-A6DA-439B-BFF4-3C06A5B367E3}" sibTransId="{66079319-5560-454F-B00B-90BBFA93AA22}"/>
    <dgm:cxn modelId="{4D184D57-6E37-4420-9166-585E434DD50A}" type="presOf" srcId="{52E5CC50-8BA2-44F6-AA7E-AFD29FFB8A86}" destId="{83068CD1-B988-4543-8615-B980A928A718}" srcOrd="0" destOrd="0" presId="urn:microsoft.com/office/officeart/2005/8/layout/vList2"/>
    <dgm:cxn modelId="{286FA866-6812-4D01-BF3B-8B99FDEA0DBF}" type="presOf" srcId="{AE50F7EE-1B8B-47FA-8339-49E2D01980D2}" destId="{6F52E8A2-7BD6-4042-BB29-90357155DD59}" srcOrd="0" destOrd="0" presId="urn:microsoft.com/office/officeart/2005/8/layout/vList2"/>
    <dgm:cxn modelId="{8C450D02-2708-4CE7-B96C-66E95CDD8706}" srcId="{9D493797-A1E4-484E-9522-2D554FB5AFF4}" destId="{AE50F7EE-1B8B-47FA-8339-49E2D01980D2}" srcOrd="0" destOrd="0" parTransId="{84F75431-2342-49B8-ACA1-8B5298171FD7}" sibTransId="{ED717E97-1450-43AA-BD05-64A87010BED2}"/>
    <dgm:cxn modelId="{ECAE10FE-FF6B-4616-B003-C68E54BC4DA3}" type="presParOf" srcId="{80997358-70D7-4EBC-8A84-70AAD3F162CB}" destId="{6F52E8A2-7BD6-4042-BB29-90357155DD59}" srcOrd="0" destOrd="0" presId="urn:microsoft.com/office/officeart/2005/8/layout/vList2"/>
    <dgm:cxn modelId="{25AD5F72-62DA-461C-8A31-EECEC6ED04A6}" type="presParOf" srcId="{80997358-70D7-4EBC-8A84-70AAD3F162CB}" destId="{E9325E8A-7D16-48D0-B257-9D20FFF95A4B}" srcOrd="1" destOrd="0" presId="urn:microsoft.com/office/officeart/2005/8/layout/vList2"/>
    <dgm:cxn modelId="{ED6F8B1C-1830-40B7-B616-429A4E798441}" type="presParOf" srcId="{80997358-70D7-4EBC-8A84-70AAD3F162CB}" destId="{83068CD1-B988-4543-8615-B980A928A718}" srcOrd="2" destOrd="0" presId="urn:microsoft.com/office/officeart/2005/8/layout/vList2"/>
    <dgm:cxn modelId="{2C0E02F5-16EC-4C69-8A9E-48AF180E1B79}" type="presParOf" srcId="{80997358-70D7-4EBC-8A84-70AAD3F162CB}" destId="{4E388676-00AB-41D9-9588-6C06A335B1C7}" srcOrd="3" destOrd="0" presId="urn:microsoft.com/office/officeart/2005/8/layout/vList2"/>
    <dgm:cxn modelId="{529FAEE6-3C2D-47D5-9AB2-E93B8EE39231}" type="presParOf" srcId="{80997358-70D7-4EBC-8A84-70AAD3F162CB}" destId="{F6620344-069D-4A1A-89BF-5E2C0EB709E1}" srcOrd="4" destOrd="0" presId="urn:microsoft.com/office/officeart/2005/8/layout/vList2"/>
    <dgm:cxn modelId="{F468B4FA-44C0-4B99-B587-3873EC0B6EE8}" type="presParOf" srcId="{80997358-70D7-4EBC-8A84-70AAD3F162CB}" destId="{5DDD9BC3-22F8-4DA8-9D27-C2C930C8DE19}" srcOrd="5" destOrd="0" presId="urn:microsoft.com/office/officeart/2005/8/layout/vList2"/>
    <dgm:cxn modelId="{72553509-D680-4F0C-8145-773515E6021F}" type="presParOf" srcId="{80997358-70D7-4EBC-8A84-70AAD3F162CB}" destId="{BC590A28-00D8-49D6-9EC3-2F86BB6E638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6ABF16-D57E-4934-8E41-93464C25BBD6}" type="doc">
      <dgm:prSet loTypeId="urn:microsoft.com/office/officeart/2005/8/layout/default" loCatId="list" qsTypeId="urn:microsoft.com/office/officeart/2005/8/quickstyle/simple3" qsCatId="simple" csTypeId="urn:microsoft.com/office/officeart/2005/8/colors/accent3_2" csCatId="accent3" phldr="1"/>
      <dgm:spPr/>
      <dgm:t>
        <a:bodyPr/>
        <a:lstStyle/>
        <a:p>
          <a:endParaRPr lang="uk-UA"/>
        </a:p>
      </dgm:t>
    </dgm:pt>
    <dgm:pt modelId="{E0044868-B813-4161-A7F1-FF54B08B7E8C}">
      <dgm:prSet phldrT="[Текст]"/>
      <dgm:spPr/>
      <dgm:t>
        <a:bodyPr/>
        <a:lstStyle/>
        <a:p>
          <a:pPr>
            <a:lnSpc>
              <a:spcPct val="100000"/>
            </a:lnSpc>
            <a:spcAft>
              <a:spcPts val="0"/>
            </a:spcAft>
            <a:buFont typeface="Arial" panose="020B0604020202020204" pitchFamily="34" charset="0"/>
            <a:buChar char="•"/>
          </a:pPr>
          <a:r>
            <a:rPr lang="uk-UA" b="1" i="1" u="none">
              <a:solidFill>
                <a:schemeClr val="tx1"/>
              </a:solidFill>
            </a:rPr>
            <a:t>Особливості геоінформаційних систем в галузі екологічної безпеки.</a:t>
          </a:r>
          <a:r>
            <a:rPr lang="uk-UA" b="1" i="0" u="none">
              <a:solidFill>
                <a:schemeClr val="tx1"/>
              </a:solidFill>
            </a:rPr>
            <a:t> Для прийняття обґрунтованих управлінських рішень в галузі охорони навколишнього середовища важливе місце приділяється геоінформаційній системі, що повинна мати у своєму розпорядженні різні банки еколого-економічних даних і відповідати основним вимогам раціонального природокористування. На відміну від інших інформаційних систем, екологічна інформація має ряд особливостей, що класифікуються по наступним ознаках: </a:t>
          </a:r>
          <a:endParaRPr lang="uk-UA" b="1">
            <a:solidFill>
              <a:schemeClr val="tx1"/>
            </a:solidFill>
          </a:endParaRPr>
        </a:p>
      </dgm:t>
    </dgm:pt>
    <dgm:pt modelId="{F33B3721-7007-47F9-AA4A-2CEF6DAF1C34}" type="parTrans" cxnId="{EA298C50-734E-4092-BC40-2D5818E32939}">
      <dgm:prSet/>
      <dgm:spPr/>
      <dgm:t>
        <a:bodyPr/>
        <a:lstStyle/>
        <a:p>
          <a:endParaRPr lang="uk-UA"/>
        </a:p>
      </dgm:t>
    </dgm:pt>
    <dgm:pt modelId="{AE935865-07DA-4958-A06A-105BC78C1FC5}" type="sibTrans" cxnId="{EA298C50-734E-4092-BC40-2D5818E32939}">
      <dgm:prSet/>
      <dgm:spPr/>
      <dgm:t>
        <a:bodyPr/>
        <a:lstStyle/>
        <a:p>
          <a:endParaRPr lang="uk-UA"/>
        </a:p>
      </dgm:t>
    </dgm:pt>
    <dgm:pt modelId="{41A6489C-4209-4FE8-99DD-C4D06CEDAB00}">
      <dgm:prSet/>
      <dgm:spPr/>
      <dgm:t>
        <a:bodyPr/>
        <a:lstStyle/>
        <a:p>
          <a:pPr>
            <a:lnSpc>
              <a:spcPct val="100000"/>
            </a:lnSpc>
            <a:spcAft>
              <a:spcPts val="0"/>
            </a:spcAft>
            <a:buFont typeface="Arial" panose="020B0604020202020204" pitchFamily="34" charset="0"/>
            <a:buChar char="•"/>
          </a:pPr>
          <a:r>
            <a:rPr lang="ru-RU" b="1" i="1" u="none">
              <a:solidFill>
                <a:schemeClr val="tx1"/>
              </a:solidFill>
            </a:rPr>
            <a:t>Синтетичний характер інформації</a:t>
          </a:r>
          <a:r>
            <a:rPr lang="ru-RU" b="1" i="0" u="none">
              <a:solidFill>
                <a:schemeClr val="tx1"/>
              </a:solidFill>
            </a:rPr>
            <a:t> обумовлений великою кількістю факторів і має основне значення з погляду комплексного впливу на навколишню природне середовище. </a:t>
          </a:r>
        </a:p>
      </dgm:t>
    </dgm:pt>
    <dgm:pt modelId="{94D3DECA-3CB8-4D03-BEC3-DED31B07E437}" type="parTrans" cxnId="{3BA41910-150F-4A73-9A64-EC23CDB8CBD4}">
      <dgm:prSet/>
      <dgm:spPr/>
      <dgm:t>
        <a:bodyPr/>
        <a:lstStyle/>
        <a:p>
          <a:endParaRPr lang="uk-UA"/>
        </a:p>
      </dgm:t>
    </dgm:pt>
    <dgm:pt modelId="{37464AD4-58CD-4D34-94E5-0428FDD1A48C}" type="sibTrans" cxnId="{3BA41910-150F-4A73-9A64-EC23CDB8CBD4}">
      <dgm:prSet/>
      <dgm:spPr/>
      <dgm:t>
        <a:bodyPr/>
        <a:lstStyle/>
        <a:p>
          <a:endParaRPr lang="uk-UA"/>
        </a:p>
      </dgm:t>
    </dgm:pt>
    <dgm:pt modelId="{9C0AEACA-A074-45E9-9F33-6A7091CA9ED0}">
      <dgm:prSet/>
      <dgm:spPr/>
      <dgm:t>
        <a:bodyPr/>
        <a:lstStyle/>
        <a:p>
          <a:pPr>
            <a:lnSpc>
              <a:spcPct val="100000"/>
            </a:lnSpc>
            <a:spcAft>
              <a:spcPts val="0"/>
            </a:spcAft>
            <a:buFont typeface="Arial" panose="020B0604020202020204" pitchFamily="34" charset="0"/>
            <a:buChar char="•"/>
          </a:pPr>
          <a:r>
            <a:rPr lang="ru-RU" b="1" i="1" u="none">
              <a:solidFill>
                <a:schemeClr val="tx1"/>
              </a:solidFill>
            </a:rPr>
            <a:t>Аналітичний характер інформації</a:t>
          </a:r>
          <a:r>
            <a:rPr lang="ru-RU" b="1" i="0" u="none">
              <a:solidFill>
                <a:schemeClr val="tx1"/>
              </a:solidFill>
            </a:rPr>
            <a:t> визначається наявністю значного обсягу різнорідних і децентралізованих даних, який необхідно приводити в порівнянний вид. </a:t>
          </a:r>
        </a:p>
      </dgm:t>
    </dgm:pt>
    <dgm:pt modelId="{C51E2BF3-C255-43BE-B35B-16D1C9058C40}" type="parTrans" cxnId="{D3ECBAD4-42E0-4073-A409-5FE8F1463C79}">
      <dgm:prSet/>
      <dgm:spPr/>
      <dgm:t>
        <a:bodyPr/>
        <a:lstStyle/>
        <a:p>
          <a:endParaRPr lang="uk-UA"/>
        </a:p>
      </dgm:t>
    </dgm:pt>
    <dgm:pt modelId="{F85AB585-2BA3-4962-A313-0E2F18918C31}" type="sibTrans" cxnId="{D3ECBAD4-42E0-4073-A409-5FE8F1463C79}">
      <dgm:prSet/>
      <dgm:spPr/>
      <dgm:t>
        <a:bodyPr/>
        <a:lstStyle/>
        <a:p>
          <a:endParaRPr lang="uk-UA"/>
        </a:p>
      </dgm:t>
    </dgm:pt>
    <dgm:pt modelId="{FF5F47A9-7401-4C0F-88B2-724CA12901E8}">
      <dgm:prSet/>
      <dgm:spPr/>
      <dgm:t>
        <a:bodyPr/>
        <a:lstStyle/>
        <a:p>
          <a:pPr>
            <a:lnSpc>
              <a:spcPct val="100000"/>
            </a:lnSpc>
            <a:spcAft>
              <a:spcPts val="0"/>
            </a:spcAft>
            <a:buFont typeface="Arial" panose="020B0604020202020204" pitchFamily="34" charset="0"/>
            <a:buChar char="•"/>
          </a:pPr>
          <a:r>
            <a:rPr lang="uk-UA" b="1" i="1" u="none">
              <a:solidFill>
                <a:schemeClr val="tx1"/>
              </a:solidFill>
            </a:rPr>
            <a:t>Оперативний характер інформації</a:t>
          </a:r>
          <a:r>
            <a:rPr lang="uk-UA" b="1" i="0" u="none">
              <a:solidFill>
                <a:schemeClr val="tx1"/>
              </a:solidFill>
            </a:rPr>
            <a:t> випливає з задач оперативного впливу на локальні вогнища деградації  природних ресурсів з урахуванням їх відтворення і раціональної витрати. </a:t>
          </a:r>
        </a:p>
      </dgm:t>
    </dgm:pt>
    <dgm:pt modelId="{B9901F46-4B34-491E-9FF9-08CC7BD760B8}" type="parTrans" cxnId="{D19EF12F-FB1B-4EDB-A344-1C3A8639C1A0}">
      <dgm:prSet/>
      <dgm:spPr/>
      <dgm:t>
        <a:bodyPr/>
        <a:lstStyle/>
        <a:p>
          <a:endParaRPr lang="uk-UA"/>
        </a:p>
      </dgm:t>
    </dgm:pt>
    <dgm:pt modelId="{A72E510F-4ABE-4818-ACA6-89B0C0BB72A1}" type="sibTrans" cxnId="{D19EF12F-FB1B-4EDB-A344-1C3A8639C1A0}">
      <dgm:prSet/>
      <dgm:spPr/>
      <dgm:t>
        <a:bodyPr/>
        <a:lstStyle/>
        <a:p>
          <a:endParaRPr lang="uk-UA"/>
        </a:p>
      </dgm:t>
    </dgm:pt>
    <dgm:pt modelId="{63BC6E08-F6C6-456D-AA07-E0213456F0DE}">
      <dgm:prSet/>
      <dgm:spPr/>
      <dgm:t>
        <a:bodyPr/>
        <a:lstStyle/>
        <a:p>
          <a:pPr>
            <a:lnSpc>
              <a:spcPct val="100000"/>
            </a:lnSpc>
            <a:spcAft>
              <a:spcPts val="0"/>
            </a:spcAft>
            <a:buFont typeface="Arial" panose="020B0604020202020204" pitchFamily="34" charset="0"/>
            <a:buChar char="•"/>
          </a:pPr>
          <a:r>
            <a:rPr lang="ru-RU" b="1" i="1" u="none" dirty="0" err="1">
              <a:solidFill>
                <a:schemeClr val="tx1"/>
              </a:solidFill>
            </a:rPr>
            <a:t>Збір</a:t>
          </a:r>
          <a:r>
            <a:rPr lang="ru-RU" b="1" i="1" u="none" dirty="0">
              <a:solidFill>
                <a:schemeClr val="tx1"/>
              </a:solidFill>
            </a:rPr>
            <a:t> і </a:t>
          </a:r>
          <a:r>
            <a:rPr lang="ru-RU" b="1" i="1" u="none" dirty="0" err="1">
              <a:solidFill>
                <a:schemeClr val="tx1"/>
              </a:solidFill>
            </a:rPr>
            <a:t>обробка</a:t>
          </a:r>
          <a:r>
            <a:rPr lang="ru-RU" b="1" i="1" u="none" dirty="0">
              <a:solidFill>
                <a:schemeClr val="tx1"/>
              </a:solidFill>
            </a:rPr>
            <a:t> </a:t>
          </a:r>
          <a:r>
            <a:rPr lang="ru-RU" b="1" i="1" u="none" dirty="0" err="1">
              <a:solidFill>
                <a:schemeClr val="tx1"/>
              </a:solidFill>
            </a:rPr>
            <a:t>екологічної</a:t>
          </a:r>
          <a:r>
            <a:rPr lang="ru-RU" b="1" i="1" u="none" dirty="0">
              <a:solidFill>
                <a:schemeClr val="tx1"/>
              </a:solidFill>
            </a:rPr>
            <a:t> </a:t>
          </a:r>
          <a:r>
            <a:rPr lang="ru-RU" b="1" i="1" u="none" dirty="0" err="1">
              <a:solidFill>
                <a:schemeClr val="tx1"/>
              </a:solidFill>
            </a:rPr>
            <a:t>інформації</a:t>
          </a:r>
          <a:r>
            <a:rPr lang="ru-RU" b="1" i="1" u="none" dirty="0">
              <a:solidFill>
                <a:schemeClr val="tx1"/>
              </a:solidFill>
            </a:rPr>
            <a:t>.</a:t>
          </a:r>
          <a:r>
            <a:rPr lang="ru-RU" b="1" i="0" u="none" dirty="0">
              <a:solidFill>
                <a:schemeClr val="tx1"/>
              </a:solidFill>
            </a:rPr>
            <a:t> При </a:t>
          </a:r>
          <a:r>
            <a:rPr lang="ru-RU" b="1" i="0" u="none" dirty="0" err="1">
              <a:solidFill>
                <a:schemeClr val="tx1"/>
              </a:solidFill>
            </a:rPr>
            <a:t>проведенні</a:t>
          </a:r>
          <a:r>
            <a:rPr lang="ru-RU" b="1" i="0" u="none" dirty="0">
              <a:solidFill>
                <a:schemeClr val="tx1"/>
              </a:solidFill>
            </a:rPr>
            <a:t> </a:t>
          </a:r>
          <a:r>
            <a:rPr lang="ru-RU" b="1" i="0" u="none" dirty="0" err="1">
              <a:solidFill>
                <a:schemeClr val="tx1"/>
              </a:solidFill>
            </a:rPr>
            <a:t>еколого</a:t>
          </a:r>
          <a:r>
            <a:rPr lang="ru-RU" b="1" i="0" u="none" dirty="0">
              <a:solidFill>
                <a:schemeClr val="tx1"/>
              </a:solidFill>
            </a:rPr>
            <a:t>– </a:t>
          </a:r>
          <a:r>
            <a:rPr lang="ru-RU" b="1" i="0" u="none" dirty="0" err="1">
              <a:solidFill>
                <a:schemeClr val="tx1"/>
              </a:solidFill>
            </a:rPr>
            <a:t>економічних</a:t>
          </a:r>
          <a:r>
            <a:rPr lang="ru-RU" b="1" i="0" u="none" dirty="0">
              <a:solidFill>
                <a:schemeClr val="tx1"/>
              </a:solidFill>
            </a:rPr>
            <a:t> </a:t>
          </a:r>
          <a:r>
            <a:rPr lang="ru-RU" b="1" i="0" u="none" dirty="0" err="1">
              <a:solidFill>
                <a:schemeClr val="tx1"/>
              </a:solidFill>
            </a:rPr>
            <a:t>розрахунків</a:t>
          </a:r>
          <a:r>
            <a:rPr lang="ru-RU" b="1" i="0" u="none" dirty="0">
              <a:solidFill>
                <a:schemeClr val="tx1"/>
              </a:solidFill>
            </a:rPr>
            <a:t> </a:t>
          </a:r>
          <a:r>
            <a:rPr lang="ru-RU" b="1" i="0" u="none" dirty="0" err="1">
              <a:solidFill>
                <a:schemeClr val="tx1"/>
              </a:solidFill>
            </a:rPr>
            <a:t>проектованих</a:t>
          </a:r>
          <a:r>
            <a:rPr lang="ru-RU" b="1" i="0" u="none" dirty="0">
              <a:solidFill>
                <a:schemeClr val="tx1"/>
              </a:solidFill>
            </a:rPr>
            <a:t> </a:t>
          </a:r>
          <a:r>
            <a:rPr lang="ru-RU" b="1" i="0" u="none" dirty="0" err="1">
              <a:solidFill>
                <a:schemeClr val="tx1"/>
              </a:solidFill>
            </a:rPr>
            <a:t>чи</a:t>
          </a:r>
          <a:r>
            <a:rPr lang="ru-RU" b="1" i="0" u="none" dirty="0">
              <a:solidFill>
                <a:schemeClr val="tx1"/>
              </a:solidFill>
            </a:rPr>
            <a:t> реконструируемых </a:t>
          </a:r>
          <a:r>
            <a:rPr lang="ru-RU" b="1" i="0" u="none" dirty="0" err="1">
              <a:solidFill>
                <a:schemeClr val="tx1"/>
              </a:solidFill>
            </a:rPr>
            <a:t>об'єктів</a:t>
          </a:r>
          <a:r>
            <a:rPr lang="ru-RU" b="1" i="0" u="none" dirty="0">
              <a:solidFill>
                <a:schemeClr val="tx1"/>
              </a:solidFill>
            </a:rPr>
            <a:t>, </a:t>
          </a:r>
          <a:r>
            <a:rPr lang="ru-RU" b="1" i="0" u="none" dirty="0" err="1">
              <a:solidFill>
                <a:schemeClr val="tx1"/>
              </a:solidFill>
            </a:rPr>
            <a:t>що</a:t>
          </a:r>
          <a:r>
            <a:rPr lang="ru-RU" b="1" i="0" u="none" dirty="0">
              <a:solidFill>
                <a:schemeClr val="tx1"/>
              </a:solidFill>
            </a:rPr>
            <a:t> </a:t>
          </a:r>
          <a:r>
            <a:rPr lang="ru-RU" b="1" i="0" u="none" dirty="0" err="1">
              <a:solidFill>
                <a:schemeClr val="tx1"/>
              </a:solidFill>
            </a:rPr>
            <a:t>можуть</a:t>
          </a:r>
          <a:r>
            <a:rPr lang="ru-RU" b="1" i="0" u="none" dirty="0">
              <a:solidFill>
                <a:schemeClr val="tx1"/>
              </a:solidFill>
            </a:rPr>
            <a:t> </a:t>
          </a:r>
          <a:r>
            <a:rPr lang="ru-RU" b="1" i="0" u="none" dirty="0" err="1">
              <a:solidFill>
                <a:schemeClr val="tx1"/>
              </a:solidFill>
            </a:rPr>
            <a:t>забруднювати</a:t>
          </a:r>
          <a:r>
            <a:rPr lang="ru-RU" b="1" i="0" u="none" dirty="0">
              <a:solidFill>
                <a:schemeClr val="tx1"/>
              </a:solidFill>
            </a:rPr>
            <a:t> </a:t>
          </a:r>
          <a:r>
            <a:rPr lang="ru-RU" b="1" i="0" u="none" dirty="0" err="1">
              <a:solidFill>
                <a:schemeClr val="tx1"/>
              </a:solidFill>
            </a:rPr>
            <a:t>навколишнє</a:t>
          </a:r>
          <a:r>
            <a:rPr lang="ru-RU" b="1" i="0" u="none" dirty="0">
              <a:solidFill>
                <a:schemeClr val="tx1"/>
              </a:solidFill>
            </a:rPr>
            <a:t> </a:t>
          </a:r>
          <a:r>
            <a:rPr lang="ru-RU" b="1" i="0" u="none" dirty="0" err="1">
              <a:solidFill>
                <a:schemeClr val="tx1"/>
              </a:solidFill>
            </a:rPr>
            <a:t>середовище</a:t>
          </a:r>
          <a:r>
            <a:rPr lang="ru-RU" b="1" i="0" u="none" dirty="0">
              <a:solidFill>
                <a:schemeClr val="tx1"/>
              </a:solidFill>
            </a:rPr>
            <a:t>, </a:t>
          </a:r>
          <a:r>
            <a:rPr lang="ru-RU" b="1" i="0" u="none" dirty="0" err="1">
              <a:solidFill>
                <a:schemeClr val="tx1"/>
              </a:solidFill>
            </a:rPr>
            <a:t>виділяють</a:t>
          </a:r>
          <a:r>
            <a:rPr lang="ru-RU" b="1" i="0" u="none" dirty="0">
              <a:solidFill>
                <a:schemeClr val="tx1"/>
              </a:solidFill>
            </a:rPr>
            <a:t> </a:t>
          </a:r>
          <a:r>
            <a:rPr lang="ru-RU" b="1" i="0" u="none" dirty="0" err="1">
              <a:solidFill>
                <a:schemeClr val="tx1"/>
              </a:solidFill>
            </a:rPr>
            <a:t>наступні</a:t>
          </a:r>
          <a:r>
            <a:rPr lang="ru-RU" b="1" i="0" u="none" dirty="0">
              <a:solidFill>
                <a:schemeClr val="tx1"/>
              </a:solidFill>
            </a:rPr>
            <a:t> </a:t>
          </a:r>
          <a:r>
            <a:rPr lang="ru-RU" b="1" i="0" u="none" dirty="0" err="1">
              <a:solidFill>
                <a:schemeClr val="tx1"/>
              </a:solidFill>
            </a:rPr>
            <a:t>п'ять</a:t>
          </a:r>
          <a:r>
            <a:rPr lang="ru-RU" b="1" i="0" u="none" dirty="0">
              <a:solidFill>
                <a:schemeClr val="tx1"/>
              </a:solidFill>
            </a:rPr>
            <a:t> </a:t>
          </a:r>
          <a:r>
            <a:rPr lang="ru-RU" b="1" i="0" u="none" dirty="0" err="1">
              <a:solidFill>
                <a:schemeClr val="tx1"/>
              </a:solidFill>
            </a:rPr>
            <a:t>основних</a:t>
          </a:r>
          <a:r>
            <a:rPr lang="ru-RU" b="1" i="0" u="none" dirty="0">
              <a:solidFill>
                <a:schemeClr val="tx1"/>
              </a:solidFill>
            </a:rPr>
            <a:t> </a:t>
          </a:r>
          <a:r>
            <a:rPr lang="ru-RU" b="1" i="0" u="none" dirty="0" err="1">
              <a:solidFill>
                <a:schemeClr val="tx1"/>
              </a:solidFill>
            </a:rPr>
            <a:t>галузей</a:t>
          </a:r>
          <a:r>
            <a:rPr lang="ru-RU" b="1" i="0" u="none" dirty="0">
              <a:solidFill>
                <a:schemeClr val="tx1"/>
              </a:solidFill>
            </a:rPr>
            <a:t> народного </a:t>
          </a:r>
          <a:r>
            <a:rPr lang="ru-RU" b="1" i="0" u="none" dirty="0" err="1">
              <a:solidFill>
                <a:schemeClr val="tx1"/>
              </a:solidFill>
            </a:rPr>
            <a:t>господарства</a:t>
          </a:r>
          <a:r>
            <a:rPr lang="ru-RU" b="1" i="0" u="none" dirty="0">
              <a:solidFill>
                <a:schemeClr val="tx1"/>
              </a:solidFill>
            </a:rPr>
            <a:t>: </a:t>
          </a:r>
          <a:r>
            <a:rPr lang="ru-RU" b="1" i="0" u="none" dirty="0" err="1">
              <a:solidFill>
                <a:schemeClr val="tx1"/>
              </a:solidFill>
            </a:rPr>
            <a:t>промисловість</a:t>
          </a:r>
          <a:r>
            <a:rPr lang="ru-RU" b="1" i="0" u="none" dirty="0">
              <a:solidFill>
                <a:schemeClr val="tx1"/>
              </a:solidFill>
            </a:rPr>
            <a:t>, </a:t>
          </a:r>
          <a:r>
            <a:rPr lang="ru-RU" b="1" i="0" u="none" dirty="0" err="1">
              <a:solidFill>
                <a:schemeClr val="tx1"/>
              </a:solidFill>
            </a:rPr>
            <a:t>охорона</a:t>
          </a:r>
          <a:r>
            <a:rPr lang="ru-RU" b="1" i="0" u="none" dirty="0">
              <a:solidFill>
                <a:schemeClr val="tx1"/>
              </a:solidFill>
            </a:rPr>
            <a:t> </a:t>
          </a:r>
          <a:r>
            <a:rPr lang="ru-RU" b="1" i="0" u="none" dirty="0" err="1">
              <a:solidFill>
                <a:schemeClr val="tx1"/>
              </a:solidFill>
            </a:rPr>
            <a:t>здоров'я</a:t>
          </a:r>
          <a:r>
            <a:rPr lang="ru-RU" b="1" i="0" u="none" dirty="0">
              <a:solidFill>
                <a:schemeClr val="tx1"/>
              </a:solidFill>
            </a:rPr>
            <a:t>, </a:t>
          </a:r>
          <a:r>
            <a:rPr lang="ru-RU" b="1" i="0" u="none" dirty="0" err="1">
              <a:solidFill>
                <a:schemeClr val="tx1"/>
              </a:solidFill>
            </a:rPr>
            <a:t>житлово</a:t>
          </a:r>
          <a:r>
            <a:rPr lang="ru-RU" b="1" i="0" u="none" dirty="0">
              <a:solidFill>
                <a:schemeClr val="tx1"/>
              </a:solidFill>
            </a:rPr>
            <a:t>–</a:t>
          </a:r>
          <a:r>
            <a:rPr lang="ru-RU" b="1" i="0" u="none" dirty="0" err="1">
              <a:solidFill>
                <a:schemeClr val="tx1"/>
              </a:solidFill>
            </a:rPr>
            <a:t>комунальне</a:t>
          </a:r>
          <a:r>
            <a:rPr lang="ru-RU" b="1" i="0" u="none" dirty="0">
              <a:solidFill>
                <a:schemeClr val="tx1"/>
              </a:solidFill>
            </a:rPr>
            <a:t> і </a:t>
          </a:r>
          <a:r>
            <a:rPr lang="ru-RU" b="1" i="0" u="none" dirty="0" err="1">
              <a:solidFill>
                <a:schemeClr val="tx1"/>
              </a:solidFill>
            </a:rPr>
            <a:t>побутове</a:t>
          </a:r>
          <a:r>
            <a:rPr lang="ru-RU" b="1" i="0" u="none" dirty="0">
              <a:solidFill>
                <a:schemeClr val="tx1"/>
              </a:solidFill>
            </a:rPr>
            <a:t>, </a:t>
          </a:r>
          <a:r>
            <a:rPr lang="ru-RU" b="1" i="0" u="none" dirty="0" err="1">
              <a:solidFill>
                <a:schemeClr val="tx1"/>
              </a:solidFill>
            </a:rPr>
            <a:t>сільське</a:t>
          </a:r>
          <a:r>
            <a:rPr lang="ru-RU" b="1" i="0" u="none" dirty="0">
              <a:solidFill>
                <a:schemeClr val="tx1"/>
              </a:solidFill>
            </a:rPr>
            <a:t>, а </a:t>
          </a:r>
          <a:r>
            <a:rPr lang="ru-RU" b="1" i="0" u="none" dirty="0" err="1">
              <a:solidFill>
                <a:schemeClr val="tx1"/>
              </a:solidFill>
            </a:rPr>
            <a:t>також</a:t>
          </a:r>
          <a:r>
            <a:rPr lang="ru-RU" b="1" i="0" u="none" dirty="0">
              <a:solidFill>
                <a:schemeClr val="tx1"/>
              </a:solidFill>
            </a:rPr>
            <a:t> </a:t>
          </a:r>
          <a:r>
            <a:rPr lang="ru-RU" b="1" i="0" u="none" dirty="0" err="1">
              <a:solidFill>
                <a:schemeClr val="tx1"/>
              </a:solidFill>
            </a:rPr>
            <a:t>лісове</a:t>
          </a:r>
          <a:r>
            <a:rPr lang="ru-RU" b="1" i="0" u="none" dirty="0">
              <a:solidFill>
                <a:schemeClr val="tx1"/>
              </a:solidFill>
            </a:rPr>
            <a:t> </a:t>
          </a:r>
          <a:r>
            <a:rPr lang="ru-RU" b="1" i="0" u="none" dirty="0" err="1">
              <a:solidFill>
                <a:schemeClr val="tx1"/>
              </a:solidFill>
            </a:rPr>
            <a:t>господарства</a:t>
          </a:r>
          <a:r>
            <a:rPr lang="ru-RU" b="1" i="0" u="none" dirty="0">
              <a:solidFill>
                <a:schemeClr val="tx1"/>
              </a:solidFill>
            </a:rPr>
            <a:t>. </a:t>
          </a:r>
        </a:p>
      </dgm:t>
    </dgm:pt>
    <dgm:pt modelId="{D3B30857-BB70-4D18-AB19-0A77DCC236BE}" type="parTrans" cxnId="{E862B226-9E16-4439-A4F1-5E2F7D3731F6}">
      <dgm:prSet/>
      <dgm:spPr/>
      <dgm:t>
        <a:bodyPr/>
        <a:lstStyle/>
        <a:p>
          <a:endParaRPr lang="uk-UA"/>
        </a:p>
      </dgm:t>
    </dgm:pt>
    <dgm:pt modelId="{3BCB735A-0CB1-4BAB-AE95-FB8BC642EB97}" type="sibTrans" cxnId="{E862B226-9E16-4439-A4F1-5E2F7D3731F6}">
      <dgm:prSet/>
      <dgm:spPr/>
      <dgm:t>
        <a:bodyPr/>
        <a:lstStyle/>
        <a:p>
          <a:endParaRPr lang="uk-UA"/>
        </a:p>
      </dgm:t>
    </dgm:pt>
    <dgm:pt modelId="{5C56FC9A-53E3-40B6-87AC-CF0BC54030EE}" type="pres">
      <dgm:prSet presAssocID="{456ABF16-D57E-4934-8E41-93464C25BBD6}" presName="diagram" presStyleCnt="0">
        <dgm:presLayoutVars>
          <dgm:dir/>
          <dgm:resizeHandles val="exact"/>
        </dgm:presLayoutVars>
      </dgm:prSet>
      <dgm:spPr/>
      <dgm:t>
        <a:bodyPr/>
        <a:lstStyle/>
        <a:p>
          <a:endParaRPr lang="ru-RU"/>
        </a:p>
      </dgm:t>
    </dgm:pt>
    <dgm:pt modelId="{E7B55FAD-68A3-453F-A88B-2A336E348F3B}" type="pres">
      <dgm:prSet presAssocID="{E0044868-B813-4161-A7F1-FF54B08B7E8C}" presName="node" presStyleLbl="node1" presStyleIdx="0" presStyleCnt="5">
        <dgm:presLayoutVars>
          <dgm:bulletEnabled val="1"/>
        </dgm:presLayoutVars>
      </dgm:prSet>
      <dgm:spPr/>
      <dgm:t>
        <a:bodyPr/>
        <a:lstStyle/>
        <a:p>
          <a:endParaRPr lang="ru-RU"/>
        </a:p>
      </dgm:t>
    </dgm:pt>
    <dgm:pt modelId="{4446CB0D-3537-456E-8469-CAE8D47FFC79}" type="pres">
      <dgm:prSet presAssocID="{AE935865-07DA-4958-A06A-105BC78C1FC5}" presName="sibTrans" presStyleCnt="0"/>
      <dgm:spPr/>
    </dgm:pt>
    <dgm:pt modelId="{F7F3916A-E343-43DC-A344-B9A643332424}" type="pres">
      <dgm:prSet presAssocID="{41A6489C-4209-4FE8-99DD-C4D06CEDAB00}" presName="node" presStyleLbl="node1" presStyleIdx="1" presStyleCnt="5">
        <dgm:presLayoutVars>
          <dgm:bulletEnabled val="1"/>
        </dgm:presLayoutVars>
      </dgm:prSet>
      <dgm:spPr/>
      <dgm:t>
        <a:bodyPr/>
        <a:lstStyle/>
        <a:p>
          <a:endParaRPr lang="ru-RU"/>
        </a:p>
      </dgm:t>
    </dgm:pt>
    <dgm:pt modelId="{E6B2BE8B-C7E3-4B7F-AA6A-61469846D057}" type="pres">
      <dgm:prSet presAssocID="{37464AD4-58CD-4D34-94E5-0428FDD1A48C}" presName="sibTrans" presStyleCnt="0"/>
      <dgm:spPr/>
    </dgm:pt>
    <dgm:pt modelId="{00B3B298-6E7B-4F8A-8036-A71701C86FD5}" type="pres">
      <dgm:prSet presAssocID="{9C0AEACA-A074-45E9-9F33-6A7091CA9ED0}" presName="node" presStyleLbl="node1" presStyleIdx="2" presStyleCnt="5">
        <dgm:presLayoutVars>
          <dgm:bulletEnabled val="1"/>
        </dgm:presLayoutVars>
      </dgm:prSet>
      <dgm:spPr/>
      <dgm:t>
        <a:bodyPr/>
        <a:lstStyle/>
        <a:p>
          <a:endParaRPr lang="ru-RU"/>
        </a:p>
      </dgm:t>
    </dgm:pt>
    <dgm:pt modelId="{2CFFC4A6-033C-48DD-B17B-400985930142}" type="pres">
      <dgm:prSet presAssocID="{F85AB585-2BA3-4962-A313-0E2F18918C31}" presName="sibTrans" presStyleCnt="0"/>
      <dgm:spPr/>
    </dgm:pt>
    <dgm:pt modelId="{C90E0452-DB45-4E40-BEF2-A1365771F98B}" type="pres">
      <dgm:prSet presAssocID="{FF5F47A9-7401-4C0F-88B2-724CA12901E8}" presName="node" presStyleLbl="node1" presStyleIdx="3" presStyleCnt="5">
        <dgm:presLayoutVars>
          <dgm:bulletEnabled val="1"/>
        </dgm:presLayoutVars>
      </dgm:prSet>
      <dgm:spPr/>
      <dgm:t>
        <a:bodyPr/>
        <a:lstStyle/>
        <a:p>
          <a:endParaRPr lang="ru-RU"/>
        </a:p>
      </dgm:t>
    </dgm:pt>
    <dgm:pt modelId="{4E323825-1EAB-4339-800A-28A6E212AF56}" type="pres">
      <dgm:prSet presAssocID="{A72E510F-4ABE-4818-ACA6-89B0C0BB72A1}" presName="sibTrans" presStyleCnt="0"/>
      <dgm:spPr/>
    </dgm:pt>
    <dgm:pt modelId="{1B289E32-1202-4ED6-9172-CCC34BC541F4}" type="pres">
      <dgm:prSet presAssocID="{63BC6E08-F6C6-456D-AA07-E0213456F0DE}" presName="node" presStyleLbl="node1" presStyleIdx="4" presStyleCnt="5">
        <dgm:presLayoutVars>
          <dgm:bulletEnabled val="1"/>
        </dgm:presLayoutVars>
      </dgm:prSet>
      <dgm:spPr/>
      <dgm:t>
        <a:bodyPr/>
        <a:lstStyle/>
        <a:p>
          <a:endParaRPr lang="ru-RU"/>
        </a:p>
      </dgm:t>
    </dgm:pt>
  </dgm:ptLst>
  <dgm:cxnLst>
    <dgm:cxn modelId="{A7BB31AB-80C2-44DD-A206-89E9384C1FB4}" type="presOf" srcId="{63BC6E08-F6C6-456D-AA07-E0213456F0DE}" destId="{1B289E32-1202-4ED6-9172-CCC34BC541F4}" srcOrd="0" destOrd="0" presId="urn:microsoft.com/office/officeart/2005/8/layout/default"/>
    <dgm:cxn modelId="{26E48C4A-0FF2-48A5-9D74-E42834FE702C}" type="presOf" srcId="{E0044868-B813-4161-A7F1-FF54B08B7E8C}" destId="{E7B55FAD-68A3-453F-A88B-2A336E348F3B}" srcOrd="0" destOrd="0" presId="urn:microsoft.com/office/officeart/2005/8/layout/default"/>
    <dgm:cxn modelId="{52557E46-5F0F-43CC-81FB-C51B33E82B54}" type="presOf" srcId="{9C0AEACA-A074-45E9-9F33-6A7091CA9ED0}" destId="{00B3B298-6E7B-4F8A-8036-A71701C86FD5}" srcOrd="0" destOrd="0" presId="urn:microsoft.com/office/officeart/2005/8/layout/default"/>
    <dgm:cxn modelId="{B61074B5-5A7F-4C7C-8783-F113AC87C8EB}" type="presOf" srcId="{FF5F47A9-7401-4C0F-88B2-724CA12901E8}" destId="{C90E0452-DB45-4E40-BEF2-A1365771F98B}" srcOrd="0" destOrd="0" presId="urn:microsoft.com/office/officeart/2005/8/layout/default"/>
    <dgm:cxn modelId="{3BA41910-150F-4A73-9A64-EC23CDB8CBD4}" srcId="{456ABF16-D57E-4934-8E41-93464C25BBD6}" destId="{41A6489C-4209-4FE8-99DD-C4D06CEDAB00}" srcOrd="1" destOrd="0" parTransId="{94D3DECA-3CB8-4D03-BEC3-DED31B07E437}" sibTransId="{37464AD4-58CD-4D34-94E5-0428FDD1A48C}"/>
    <dgm:cxn modelId="{61118C6C-426D-45DE-B1B9-D9DD9A8D38D8}" type="presOf" srcId="{41A6489C-4209-4FE8-99DD-C4D06CEDAB00}" destId="{F7F3916A-E343-43DC-A344-B9A643332424}" srcOrd="0" destOrd="0" presId="urn:microsoft.com/office/officeart/2005/8/layout/default"/>
    <dgm:cxn modelId="{E862B226-9E16-4439-A4F1-5E2F7D3731F6}" srcId="{456ABF16-D57E-4934-8E41-93464C25BBD6}" destId="{63BC6E08-F6C6-456D-AA07-E0213456F0DE}" srcOrd="4" destOrd="0" parTransId="{D3B30857-BB70-4D18-AB19-0A77DCC236BE}" sibTransId="{3BCB735A-0CB1-4BAB-AE95-FB8BC642EB97}"/>
    <dgm:cxn modelId="{EA298C50-734E-4092-BC40-2D5818E32939}" srcId="{456ABF16-D57E-4934-8E41-93464C25BBD6}" destId="{E0044868-B813-4161-A7F1-FF54B08B7E8C}" srcOrd="0" destOrd="0" parTransId="{F33B3721-7007-47F9-AA4A-2CEF6DAF1C34}" sibTransId="{AE935865-07DA-4958-A06A-105BC78C1FC5}"/>
    <dgm:cxn modelId="{D19EF12F-FB1B-4EDB-A344-1C3A8639C1A0}" srcId="{456ABF16-D57E-4934-8E41-93464C25BBD6}" destId="{FF5F47A9-7401-4C0F-88B2-724CA12901E8}" srcOrd="3" destOrd="0" parTransId="{B9901F46-4B34-491E-9FF9-08CC7BD760B8}" sibTransId="{A72E510F-4ABE-4818-ACA6-89B0C0BB72A1}"/>
    <dgm:cxn modelId="{587581E4-95CE-4D4B-B6F9-3DEBF20DA985}" type="presOf" srcId="{456ABF16-D57E-4934-8E41-93464C25BBD6}" destId="{5C56FC9A-53E3-40B6-87AC-CF0BC54030EE}" srcOrd="0" destOrd="0" presId="urn:microsoft.com/office/officeart/2005/8/layout/default"/>
    <dgm:cxn modelId="{D3ECBAD4-42E0-4073-A409-5FE8F1463C79}" srcId="{456ABF16-D57E-4934-8E41-93464C25BBD6}" destId="{9C0AEACA-A074-45E9-9F33-6A7091CA9ED0}" srcOrd="2" destOrd="0" parTransId="{C51E2BF3-C255-43BE-B35B-16D1C9058C40}" sibTransId="{F85AB585-2BA3-4962-A313-0E2F18918C31}"/>
    <dgm:cxn modelId="{1225282C-E2C5-4238-9514-8ED5657FB083}" type="presParOf" srcId="{5C56FC9A-53E3-40B6-87AC-CF0BC54030EE}" destId="{E7B55FAD-68A3-453F-A88B-2A336E348F3B}" srcOrd="0" destOrd="0" presId="urn:microsoft.com/office/officeart/2005/8/layout/default"/>
    <dgm:cxn modelId="{CA009E69-D4DE-4764-AB13-AA9633C977FE}" type="presParOf" srcId="{5C56FC9A-53E3-40B6-87AC-CF0BC54030EE}" destId="{4446CB0D-3537-456E-8469-CAE8D47FFC79}" srcOrd="1" destOrd="0" presId="urn:microsoft.com/office/officeart/2005/8/layout/default"/>
    <dgm:cxn modelId="{557B20B4-9A84-4629-A93C-7E4C56B62227}" type="presParOf" srcId="{5C56FC9A-53E3-40B6-87AC-CF0BC54030EE}" destId="{F7F3916A-E343-43DC-A344-B9A643332424}" srcOrd="2" destOrd="0" presId="urn:microsoft.com/office/officeart/2005/8/layout/default"/>
    <dgm:cxn modelId="{37F045A3-DB98-4E9A-B2F8-C31F159EA1E1}" type="presParOf" srcId="{5C56FC9A-53E3-40B6-87AC-CF0BC54030EE}" destId="{E6B2BE8B-C7E3-4B7F-AA6A-61469846D057}" srcOrd="3" destOrd="0" presId="urn:microsoft.com/office/officeart/2005/8/layout/default"/>
    <dgm:cxn modelId="{F428E345-DF10-4ADB-9C09-EF36A13676D2}" type="presParOf" srcId="{5C56FC9A-53E3-40B6-87AC-CF0BC54030EE}" destId="{00B3B298-6E7B-4F8A-8036-A71701C86FD5}" srcOrd="4" destOrd="0" presId="urn:microsoft.com/office/officeart/2005/8/layout/default"/>
    <dgm:cxn modelId="{EAD2C40E-35EE-4DBD-AFAE-7B867BF245A1}" type="presParOf" srcId="{5C56FC9A-53E3-40B6-87AC-CF0BC54030EE}" destId="{2CFFC4A6-033C-48DD-B17B-400985930142}" srcOrd="5" destOrd="0" presId="urn:microsoft.com/office/officeart/2005/8/layout/default"/>
    <dgm:cxn modelId="{2F7B602A-4BD6-4417-A7E2-36C5A223FE83}" type="presParOf" srcId="{5C56FC9A-53E3-40B6-87AC-CF0BC54030EE}" destId="{C90E0452-DB45-4E40-BEF2-A1365771F98B}" srcOrd="6" destOrd="0" presId="urn:microsoft.com/office/officeart/2005/8/layout/default"/>
    <dgm:cxn modelId="{36AF3C35-176D-44AA-832A-8BDC3B62089B}" type="presParOf" srcId="{5C56FC9A-53E3-40B6-87AC-CF0BC54030EE}" destId="{4E323825-1EAB-4339-800A-28A6E212AF56}" srcOrd="7" destOrd="0" presId="urn:microsoft.com/office/officeart/2005/8/layout/default"/>
    <dgm:cxn modelId="{D3C6B0EA-A58C-4449-971F-B83EC0DA7F45}" type="presParOf" srcId="{5C56FC9A-53E3-40B6-87AC-CF0BC54030EE}" destId="{1B289E32-1202-4ED6-9172-CCC34BC541F4}"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F8ACF-B0EA-4D62-A8EC-BDD5E1EF7A31}">
      <dsp:nvSpPr>
        <dsp:cNvPr id="0" name=""/>
        <dsp:cNvSpPr/>
      </dsp:nvSpPr>
      <dsp:spPr>
        <a:xfrm rot="5400000">
          <a:off x="6439266" y="-2620866"/>
          <a:ext cx="1043516" cy="655155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457200" algn="just" defTabSz="666750">
            <a:lnSpc>
              <a:spcPct val="100000"/>
            </a:lnSpc>
            <a:spcBef>
              <a:spcPct val="0"/>
            </a:spcBef>
            <a:spcAft>
              <a:spcPts val="0"/>
            </a:spcAft>
            <a:buFont typeface="Arial" panose="020B0604020202020204" pitchFamily="34" charset="0"/>
            <a:buChar char="••"/>
          </a:pP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аналіз</a:t>
          </a:r>
          <a:r>
            <a:rPr lang="ru-RU" sz="1500" b="0" i="0" u="none" kern="1200" dirty="0">
              <a:solidFill>
                <a:schemeClr val="tx1"/>
              </a:solidFill>
              <a:latin typeface="Times New Roman" panose="02020603050405020304" pitchFamily="18" charset="0"/>
              <a:cs typeface="Times New Roman" panose="02020603050405020304" pitchFamily="18" charset="0"/>
            </a:rPr>
            <a:t> стану і </a:t>
          </a:r>
          <a:r>
            <a:rPr lang="ru-RU" sz="1500" b="0" i="0" u="none" kern="1200" dirty="0" err="1">
              <a:solidFill>
                <a:schemeClr val="tx1"/>
              </a:solidFill>
              <a:latin typeface="Times New Roman" panose="02020603050405020304" pitchFamily="18" charset="0"/>
              <a:cs typeface="Times New Roman" panose="02020603050405020304" pitchFamily="18" charset="0"/>
            </a:rPr>
            <a:t>динаміки</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екологічної</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ситуації</a:t>
          </a:r>
          <a:r>
            <a:rPr lang="ru-RU" sz="1500" b="0" i="0" u="none" kern="1200" dirty="0">
              <a:solidFill>
                <a:schemeClr val="tx1"/>
              </a:solidFill>
              <a:latin typeface="Times New Roman" panose="02020603050405020304" pitchFamily="18" charset="0"/>
              <a:cs typeface="Times New Roman" panose="02020603050405020304" pitchFamily="18" charset="0"/>
            </a:rPr>
            <a:t> в  </a:t>
          </a:r>
          <a:r>
            <a:rPr lang="uk-UA" sz="1500" b="0" i="0" u="none" kern="1200" dirty="0">
              <a:solidFill>
                <a:schemeClr val="tx1"/>
              </a:solidFill>
              <a:latin typeface="Times New Roman" panose="02020603050405020304" pitchFamily="18" charset="0"/>
              <a:cs typeface="Times New Roman" panose="02020603050405020304" pitchFamily="18" charset="0"/>
            </a:rPr>
            <a:t>Україні та її регіонах</a:t>
          </a:r>
          <a:endParaRPr lang="uk-UA" sz="1500" kern="1200" dirty="0">
            <a:solidFill>
              <a:schemeClr val="tx1"/>
            </a:solidFill>
            <a:latin typeface="Times New Roman" panose="02020603050405020304" pitchFamily="18" charset="0"/>
            <a:cs typeface="Times New Roman" panose="02020603050405020304" pitchFamily="18" charset="0"/>
          </a:endParaRPr>
        </a:p>
        <a:p>
          <a:pPr marL="114300" lvl="1" indent="457200" algn="just" defTabSz="666750">
            <a:lnSpc>
              <a:spcPct val="100000"/>
            </a:lnSpc>
            <a:spcBef>
              <a:spcPct val="0"/>
            </a:spcBef>
            <a:spcAft>
              <a:spcPts val="0"/>
            </a:spcAft>
            <a:buChar char="••"/>
          </a:pP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rot="-5400000">
        <a:off x="3685248" y="184092"/>
        <a:ext cx="6500613" cy="941636"/>
      </dsp:txXfrm>
    </dsp:sp>
    <dsp:sp modelId="{DA8F5B3D-14E3-4653-B246-6DC7C4EC51DA}">
      <dsp:nvSpPr>
        <dsp:cNvPr id="0" name=""/>
        <dsp:cNvSpPr/>
      </dsp:nvSpPr>
      <dsp:spPr>
        <a:xfrm>
          <a:off x="0" y="2711"/>
          <a:ext cx="3685248" cy="1304395"/>
        </a:xfrm>
        <a:prstGeom prst="roundRect">
          <a:avLst/>
        </a:prstGeom>
        <a:solidFill>
          <a:schemeClr val="accent6">
            <a:lumMod val="20000"/>
            <a:lumOff val="8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indent="0" algn="ctr" defTabSz="1289050">
            <a:lnSpc>
              <a:spcPct val="100000"/>
            </a:lnSpc>
            <a:spcBef>
              <a:spcPct val="0"/>
            </a:spcBef>
            <a:spcAft>
              <a:spcPts val="0"/>
            </a:spcAft>
          </a:pPr>
          <a:r>
            <a:rPr lang="uk-UA" sz="2900" b="1" i="0" u="none" kern="1200" dirty="0">
              <a:solidFill>
                <a:schemeClr val="tx1"/>
              </a:solidFill>
              <a:latin typeface="Times New Roman" panose="02020603050405020304" pitchFamily="18" charset="0"/>
              <a:cs typeface="Times New Roman" panose="02020603050405020304" pitchFamily="18" charset="0"/>
            </a:rPr>
            <a:t>в екологічній сфері</a:t>
          </a:r>
          <a:endParaRPr lang="uk-UA" sz="2900" kern="1200" dirty="0">
            <a:solidFill>
              <a:schemeClr val="tx1"/>
            </a:solidFill>
            <a:latin typeface="Times New Roman" panose="02020603050405020304" pitchFamily="18" charset="0"/>
            <a:cs typeface="Times New Roman" panose="02020603050405020304" pitchFamily="18" charset="0"/>
          </a:endParaRPr>
        </a:p>
      </dsp:txBody>
      <dsp:txXfrm>
        <a:off x="63675" y="66386"/>
        <a:ext cx="3557898" cy="1177045"/>
      </dsp:txXfrm>
    </dsp:sp>
    <dsp:sp modelId="{A92419AB-42E4-4EC9-9074-62E572A8024D}">
      <dsp:nvSpPr>
        <dsp:cNvPr id="0" name=""/>
        <dsp:cNvSpPr/>
      </dsp:nvSpPr>
      <dsp:spPr>
        <a:xfrm rot="5400000">
          <a:off x="6439266" y="-1251250"/>
          <a:ext cx="1043516" cy="655155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457200" algn="just" defTabSz="666750">
            <a:lnSpc>
              <a:spcPct val="100000"/>
            </a:lnSpc>
            <a:spcBef>
              <a:spcPct val="0"/>
            </a:spcBef>
            <a:spcAft>
              <a:spcPts val="0"/>
            </a:spcAft>
            <a:buChar char="••"/>
          </a:pPr>
          <a:r>
            <a:rPr lang="uk-UA" sz="1500" b="0" i="0" u="none" kern="1200" dirty="0">
              <a:solidFill>
                <a:schemeClr val="tx1"/>
              </a:solidFill>
              <a:latin typeface="Times New Roman" panose="02020603050405020304" pitchFamily="18" charset="0"/>
              <a:cs typeface="Times New Roman" panose="02020603050405020304" pitchFamily="18" charset="0"/>
            </a:rPr>
            <a:t> забезпечення державних, регіональних та локальних управлінських структур всебічною інформацією про розвиток і функціонування господарства, економічні зв'язки, їх динаміку та можливі напрямки трансформації</a:t>
          </a: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rot="-5400000">
        <a:off x="3685248" y="1553708"/>
        <a:ext cx="6500613" cy="941636"/>
      </dsp:txXfrm>
    </dsp:sp>
    <dsp:sp modelId="{E7230860-C7C3-4EFF-A732-66EED19C4F45}">
      <dsp:nvSpPr>
        <dsp:cNvPr id="0" name=""/>
        <dsp:cNvSpPr/>
      </dsp:nvSpPr>
      <dsp:spPr>
        <a:xfrm>
          <a:off x="0" y="1372327"/>
          <a:ext cx="3685248" cy="1304395"/>
        </a:xfrm>
        <a:prstGeom prst="roundRect">
          <a:avLst/>
        </a:prstGeom>
        <a:solidFill>
          <a:schemeClr val="accent6">
            <a:lumMod val="20000"/>
            <a:lumOff val="8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indent="0" algn="ctr" defTabSz="1289050">
            <a:lnSpc>
              <a:spcPct val="100000"/>
            </a:lnSpc>
            <a:spcBef>
              <a:spcPct val="0"/>
            </a:spcBef>
            <a:spcAft>
              <a:spcPts val="0"/>
            </a:spcAft>
          </a:pPr>
          <a:r>
            <a:rPr lang="uk-UA" sz="2900" b="1" i="0" u="none" kern="1200" dirty="0">
              <a:solidFill>
                <a:schemeClr val="tx1"/>
              </a:solidFill>
              <a:latin typeface="Times New Roman" panose="02020603050405020304" pitchFamily="18" charset="0"/>
              <a:cs typeface="Times New Roman" panose="02020603050405020304" pitchFamily="18" charset="0"/>
            </a:rPr>
            <a:t>у сфері економічної діяльності</a:t>
          </a:r>
          <a:endParaRPr lang="uk-UA" sz="2900" kern="1200" dirty="0">
            <a:solidFill>
              <a:schemeClr val="tx1"/>
            </a:solidFill>
            <a:latin typeface="Times New Roman" panose="02020603050405020304" pitchFamily="18" charset="0"/>
            <a:cs typeface="Times New Roman" panose="02020603050405020304" pitchFamily="18" charset="0"/>
          </a:endParaRPr>
        </a:p>
      </dsp:txBody>
      <dsp:txXfrm>
        <a:off x="63675" y="1436002"/>
        <a:ext cx="3557898" cy="1177045"/>
      </dsp:txXfrm>
    </dsp:sp>
    <dsp:sp modelId="{82F0FA5C-5BDB-4D4B-836F-4D0F5042BAC3}">
      <dsp:nvSpPr>
        <dsp:cNvPr id="0" name=""/>
        <dsp:cNvSpPr/>
      </dsp:nvSpPr>
      <dsp:spPr>
        <a:xfrm rot="5400000">
          <a:off x="6439266" y="118364"/>
          <a:ext cx="1043516" cy="655155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457200" algn="just" defTabSz="666750">
            <a:lnSpc>
              <a:spcPct val="100000"/>
            </a:lnSpc>
            <a:spcBef>
              <a:spcPct val="0"/>
            </a:spcBef>
            <a:spcAft>
              <a:spcPts val="0"/>
            </a:spcAft>
            <a:buChar char="••"/>
          </a:pP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аналіз</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розміщення</a:t>
          </a:r>
          <a:r>
            <a:rPr lang="ru-RU" sz="1500" b="0" i="0" u="none" kern="1200" dirty="0">
              <a:solidFill>
                <a:schemeClr val="tx1"/>
              </a:solidFill>
              <a:latin typeface="Times New Roman" panose="02020603050405020304" pitchFamily="18" charset="0"/>
              <a:cs typeface="Times New Roman" panose="02020603050405020304" pitchFamily="18" charset="0"/>
            </a:rPr>
            <a:t> та </a:t>
          </a:r>
          <a:r>
            <a:rPr lang="ru-RU" sz="1500" b="0" i="0" u="none" kern="1200" dirty="0" err="1">
              <a:solidFill>
                <a:schemeClr val="tx1"/>
              </a:solidFill>
              <a:latin typeface="Times New Roman" panose="02020603050405020304" pitchFamily="18" charset="0"/>
              <a:cs typeface="Times New Roman" panose="02020603050405020304" pitchFamily="18" charset="0"/>
            </a:rPr>
            <a:t>рух</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населення</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його</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етнічних</a:t>
          </a:r>
          <a:r>
            <a:rPr lang="ru-RU" sz="1500" b="0" i="0" u="none" kern="1200" dirty="0">
              <a:solidFill>
                <a:schemeClr val="tx1"/>
              </a:solidFill>
              <a:latin typeface="Times New Roman" panose="02020603050405020304" pitchFamily="18" charset="0"/>
              <a:cs typeface="Times New Roman" panose="02020603050405020304" pitchFamily="18" charset="0"/>
            </a:rPr>
            <a:t> і </a:t>
          </a:r>
          <a:r>
            <a:rPr lang="ru-RU" sz="1500" b="0" i="0" u="none" kern="1200" dirty="0" err="1">
              <a:solidFill>
                <a:schemeClr val="tx1"/>
              </a:solidFill>
              <a:latin typeface="Times New Roman" panose="02020603050405020304" pitchFamily="18" charset="0"/>
              <a:cs typeface="Times New Roman" panose="02020603050405020304" pitchFamily="18" charset="0"/>
            </a:rPr>
            <a:t>культурних</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ознак</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соціальних</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процесів</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що</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відбуваються</a:t>
          </a:r>
          <a:r>
            <a:rPr lang="ru-RU" sz="1500" b="0" i="0" u="none" kern="1200" dirty="0">
              <a:solidFill>
                <a:schemeClr val="tx1"/>
              </a:solidFill>
              <a:latin typeface="Times New Roman" panose="02020603050405020304" pitchFamily="18" charset="0"/>
              <a:cs typeface="Times New Roman" panose="02020603050405020304" pitchFamily="18" charset="0"/>
            </a:rPr>
            <a:t> в </a:t>
          </a:r>
          <a:r>
            <a:rPr lang="ru-RU" sz="1500" b="0" i="0" u="none" kern="1200" dirty="0" err="1">
              <a:solidFill>
                <a:schemeClr val="tx1"/>
              </a:solidFill>
              <a:latin typeface="Times New Roman" panose="02020603050405020304" pitchFamily="18" charset="0"/>
              <a:cs typeface="Times New Roman" panose="02020603050405020304" pitchFamily="18" charset="0"/>
            </a:rPr>
            <a:t>суспільстві</a:t>
          </a: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rot="-5400000">
        <a:off x="3685248" y="2923322"/>
        <a:ext cx="6500613" cy="941636"/>
      </dsp:txXfrm>
    </dsp:sp>
    <dsp:sp modelId="{32D4849D-323F-41D3-8B8B-834B557F9C3C}">
      <dsp:nvSpPr>
        <dsp:cNvPr id="0" name=""/>
        <dsp:cNvSpPr/>
      </dsp:nvSpPr>
      <dsp:spPr>
        <a:xfrm>
          <a:off x="0" y="2741943"/>
          <a:ext cx="3685248" cy="1304395"/>
        </a:xfrm>
        <a:prstGeom prst="roundRect">
          <a:avLst/>
        </a:prstGeom>
        <a:solidFill>
          <a:schemeClr val="accent6">
            <a:lumMod val="20000"/>
            <a:lumOff val="8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indent="0" algn="ctr" defTabSz="1289050">
            <a:lnSpc>
              <a:spcPct val="100000"/>
            </a:lnSpc>
            <a:spcBef>
              <a:spcPct val="0"/>
            </a:spcBef>
            <a:spcAft>
              <a:spcPts val="0"/>
            </a:spcAft>
          </a:pPr>
          <a:r>
            <a:rPr lang="uk-UA" sz="2900" b="1" i="0" u="none" kern="1200" dirty="0">
              <a:solidFill>
                <a:schemeClr val="tx1"/>
              </a:solidFill>
              <a:latin typeface="Times New Roman" panose="02020603050405020304" pitchFamily="18" charset="0"/>
              <a:cs typeface="Times New Roman" panose="02020603050405020304" pitchFamily="18" charset="0"/>
            </a:rPr>
            <a:t>у соціальній сфері</a:t>
          </a:r>
          <a:endParaRPr lang="uk-UA" sz="2900" kern="1200" dirty="0">
            <a:solidFill>
              <a:schemeClr val="tx1"/>
            </a:solidFill>
            <a:latin typeface="Times New Roman" panose="02020603050405020304" pitchFamily="18" charset="0"/>
            <a:cs typeface="Times New Roman" panose="02020603050405020304" pitchFamily="18" charset="0"/>
          </a:endParaRPr>
        </a:p>
      </dsp:txBody>
      <dsp:txXfrm>
        <a:off x="63675" y="2805618"/>
        <a:ext cx="3557898" cy="1177045"/>
      </dsp:txXfrm>
    </dsp:sp>
    <dsp:sp modelId="{651B44E6-89BB-4C53-894B-89CD023B5243}">
      <dsp:nvSpPr>
        <dsp:cNvPr id="0" name=""/>
        <dsp:cNvSpPr/>
      </dsp:nvSpPr>
      <dsp:spPr>
        <a:xfrm rot="5400000">
          <a:off x="6439266" y="1487980"/>
          <a:ext cx="1043516" cy="655155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457200" algn="just" defTabSz="666750">
            <a:lnSpc>
              <a:spcPct val="100000"/>
            </a:lnSpc>
            <a:spcBef>
              <a:spcPct val="0"/>
            </a:spcBef>
            <a:spcAft>
              <a:spcPts val="0"/>
            </a:spcAft>
            <a:buChar char="••"/>
          </a:pPr>
          <a:r>
            <a:rPr lang="uk-UA" sz="1500" b="0" i="0" u="none" kern="1200" dirty="0">
              <a:solidFill>
                <a:schemeClr val="tx1"/>
              </a:solidFill>
              <a:latin typeface="Times New Roman" panose="02020603050405020304" pitchFamily="18" charset="0"/>
              <a:cs typeface="Times New Roman" panose="02020603050405020304" pitchFamily="18" charset="0"/>
            </a:rPr>
            <a:t> забезпечення шкільної, вузівської та інших рівнів освіти та просвіти доступною аналітичною і інтегрованою інформацією про державу та її регіони</a:t>
          </a: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rot="-5400000">
        <a:off x="3685248" y="4292938"/>
        <a:ext cx="6500613" cy="941636"/>
      </dsp:txXfrm>
    </dsp:sp>
    <dsp:sp modelId="{215AEFB1-5DFA-4486-9BA3-6501C051789C}">
      <dsp:nvSpPr>
        <dsp:cNvPr id="0" name=""/>
        <dsp:cNvSpPr/>
      </dsp:nvSpPr>
      <dsp:spPr>
        <a:xfrm>
          <a:off x="0" y="4111559"/>
          <a:ext cx="3685248" cy="1304395"/>
        </a:xfrm>
        <a:prstGeom prst="roundRect">
          <a:avLst/>
        </a:prstGeom>
        <a:solidFill>
          <a:schemeClr val="accent6">
            <a:lumMod val="20000"/>
            <a:lumOff val="8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indent="0" algn="ctr" defTabSz="1289050">
            <a:lnSpc>
              <a:spcPct val="100000"/>
            </a:lnSpc>
            <a:spcBef>
              <a:spcPct val="0"/>
            </a:spcBef>
            <a:spcAft>
              <a:spcPts val="0"/>
            </a:spcAft>
          </a:pPr>
          <a:r>
            <a:rPr lang="uk-UA" sz="2900" b="1" i="0" u="none" kern="1200" dirty="0">
              <a:solidFill>
                <a:schemeClr val="tx1"/>
              </a:solidFill>
              <a:latin typeface="Times New Roman" panose="02020603050405020304" pitchFamily="18" charset="0"/>
              <a:cs typeface="Times New Roman" panose="02020603050405020304" pitchFamily="18" charset="0"/>
            </a:rPr>
            <a:t>у сфері освіти</a:t>
          </a:r>
          <a:endParaRPr lang="uk-UA" sz="2900" kern="1200" dirty="0">
            <a:solidFill>
              <a:schemeClr val="tx1"/>
            </a:solidFill>
            <a:latin typeface="Times New Roman" panose="02020603050405020304" pitchFamily="18" charset="0"/>
            <a:cs typeface="Times New Roman" panose="02020603050405020304" pitchFamily="18" charset="0"/>
          </a:endParaRPr>
        </a:p>
      </dsp:txBody>
      <dsp:txXfrm>
        <a:off x="63675" y="4175234"/>
        <a:ext cx="3557898" cy="1177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8D5997-B567-45F4-9968-656D814841A3}">
      <dsp:nvSpPr>
        <dsp:cNvPr id="0" name=""/>
        <dsp:cNvSpPr/>
      </dsp:nvSpPr>
      <dsp:spPr>
        <a:xfrm>
          <a:off x="-4852690" y="-651613"/>
          <a:ext cx="5779722" cy="5779722"/>
        </a:xfrm>
        <a:prstGeom prst="blockArc">
          <a:avLst>
            <a:gd name="adj1" fmla="val 18900000"/>
            <a:gd name="adj2" fmla="val 2700000"/>
            <a:gd name="adj3" fmla="val 374"/>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3E92EC-EF33-44E4-BAC7-7C7BB71F9429}">
      <dsp:nvSpPr>
        <dsp:cNvPr id="0" name=""/>
        <dsp:cNvSpPr/>
      </dsp:nvSpPr>
      <dsp:spPr>
        <a:xfrm>
          <a:off x="405639" y="268186"/>
          <a:ext cx="9238861" cy="53671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6018" tIns="25400" rIns="25400" bIns="25400" numCol="1" spcCol="1270" anchor="ctr" anchorCtr="0">
          <a:noAutofit/>
        </a:bodyPr>
        <a:lstStyle/>
        <a:p>
          <a:pPr lvl="0" indent="457200" algn="just" defTabSz="444500">
            <a:lnSpc>
              <a:spcPct val="100000"/>
            </a:lnSpc>
            <a:spcBef>
              <a:spcPct val="0"/>
            </a:spcBef>
            <a:spcAft>
              <a:spcPts val="0"/>
            </a:spcAft>
            <a:buFont typeface="Arial" panose="020B0604020202020204" pitchFamily="34" charset="0"/>
            <a:buChar char="•"/>
          </a:pPr>
          <a:r>
            <a:rPr lang="ru-RU" sz="1000" b="0" i="0" u="none" kern="1200" dirty="0" err="1">
              <a:solidFill>
                <a:schemeClr val="tx1"/>
              </a:solidFill>
              <a:latin typeface="Times New Roman" panose="02020603050405020304" pitchFamily="18" charset="0"/>
              <a:cs typeface="Times New Roman" panose="02020603050405020304" pitchFamily="18" charset="0"/>
            </a:rPr>
            <a:t>централізоване</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об'єднання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інформації</a:t>
          </a:r>
          <a:r>
            <a:rPr lang="ru-RU" sz="1000" b="0" i="0" u="none" kern="1200" dirty="0">
              <a:solidFill>
                <a:schemeClr val="tx1"/>
              </a:solidFill>
              <a:latin typeface="Times New Roman" panose="02020603050405020304" pitchFamily="18" charset="0"/>
              <a:cs typeface="Times New Roman" panose="02020603050405020304" pitchFamily="18" charset="0"/>
            </a:rPr>
            <a:t>, яка комплексно </a:t>
          </a:r>
          <a:r>
            <a:rPr lang="ru-RU" sz="1000" b="0" i="0" u="none" kern="1200" dirty="0" err="1">
              <a:solidFill>
                <a:schemeClr val="tx1"/>
              </a:solidFill>
              <a:latin typeface="Times New Roman" panose="02020603050405020304" pitchFamily="18" charset="0"/>
              <a:cs typeface="Times New Roman" panose="02020603050405020304" pitchFamily="18" charset="0"/>
            </a:rPr>
            <a:t>характеризує</a:t>
          </a:r>
          <a:r>
            <a:rPr lang="ru-RU" sz="1000" b="0" i="0" u="none" kern="1200" dirty="0">
              <a:solidFill>
                <a:schemeClr val="tx1"/>
              </a:solidFill>
              <a:latin typeface="Times New Roman" panose="02020603050405020304" pitchFamily="18" charset="0"/>
              <a:cs typeface="Times New Roman" panose="02020603050405020304" pitchFamily="18" charset="0"/>
            </a:rPr>
            <a:t> стан і </a:t>
          </a:r>
          <a:r>
            <a:rPr lang="ru-RU" sz="1000" b="0" i="0" u="none" kern="1200" dirty="0" err="1">
              <a:solidFill>
                <a:schemeClr val="tx1"/>
              </a:solidFill>
              <a:latin typeface="Times New Roman" panose="02020603050405020304" pitchFamily="18" charset="0"/>
              <a:cs typeface="Times New Roman" panose="02020603050405020304" pitchFamily="18" charset="0"/>
            </a:rPr>
            <a:t>використання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природних</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ресурсів</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регіону</a:t>
          </a:r>
          <a:r>
            <a:rPr lang="ru-RU" sz="1000" b="0" i="0" u="none" kern="1200" dirty="0">
              <a:solidFill>
                <a:schemeClr val="tx1"/>
              </a:solidFill>
              <a:latin typeface="Times New Roman" panose="02020603050405020304" pitchFamily="18" charset="0"/>
              <a:cs typeface="Times New Roman" panose="02020603050405020304" pitchFamily="18" charset="0"/>
            </a:rPr>
            <a:t>; </a:t>
          </a:r>
        </a:p>
      </dsp:txBody>
      <dsp:txXfrm>
        <a:off x="405639" y="268186"/>
        <a:ext cx="9238861" cy="536715"/>
      </dsp:txXfrm>
    </dsp:sp>
    <dsp:sp modelId="{243A8E0A-DE6A-4522-8AD2-B6D7C0F0AA2D}">
      <dsp:nvSpPr>
        <dsp:cNvPr id="0" name=""/>
        <dsp:cNvSpPr/>
      </dsp:nvSpPr>
      <dsp:spPr>
        <a:xfrm>
          <a:off x="70192" y="201096"/>
          <a:ext cx="670894" cy="670894"/>
        </a:xfrm>
        <a:prstGeom prst="ellipse">
          <a:avLst/>
        </a:prstGeom>
        <a:solidFill>
          <a:schemeClr val="lt1">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896243EC-175A-4D43-A8C0-75C60A9F0ABB}">
      <dsp:nvSpPr>
        <dsp:cNvPr id="0" name=""/>
        <dsp:cNvSpPr/>
      </dsp:nvSpPr>
      <dsp:spPr>
        <a:xfrm>
          <a:off x="790234" y="1073002"/>
          <a:ext cx="8854266" cy="53671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6018" tIns="25400" rIns="25400" bIns="25400" numCol="1" spcCol="1270" anchor="ctr" anchorCtr="0">
          <a:noAutofit/>
        </a:bodyPr>
        <a:lstStyle/>
        <a:p>
          <a:pPr lvl="0" indent="457200" algn="just" defTabSz="444500">
            <a:lnSpc>
              <a:spcPct val="100000"/>
            </a:lnSpc>
            <a:spcBef>
              <a:spcPct val="0"/>
            </a:spcBef>
            <a:spcAft>
              <a:spcPts val="0"/>
            </a:spcAft>
            <a:buFont typeface="Arial" panose="020B0604020202020204" pitchFamily="34" charset="0"/>
            <a:buChar char="•"/>
          </a:pPr>
          <a:r>
            <a:rPr lang="ru-RU" sz="1000" b="0" i="0" u="none" kern="1200">
              <a:solidFill>
                <a:schemeClr val="tx1"/>
              </a:solidFill>
              <a:latin typeface="Times New Roman" panose="02020603050405020304" pitchFamily="18" charset="0"/>
              <a:cs typeface="Times New Roman" panose="02020603050405020304" pitchFamily="18" charset="0"/>
            </a:rPr>
            <a:t>максимальне інформаційне забезпечення природоохоронних служб регіону у виконанні функцій загального екологічного контролю за станом навколишнього природного середовища; оперативне використання інформації для оцінки екологічної ситуації і ухвалення управлінських рішень; </a:t>
          </a:r>
          <a:endParaRPr lang="ru-RU" sz="1000" b="0" i="0" u="none" kern="1200" dirty="0">
            <a:solidFill>
              <a:schemeClr val="tx1"/>
            </a:solidFill>
            <a:latin typeface="Times New Roman" panose="02020603050405020304" pitchFamily="18" charset="0"/>
            <a:cs typeface="Times New Roman" panose="02020603050405020304" pitchFamily="18" charset="0"/>
          </a:endParaRPr>
        </a:p>
      </dsp:txBody>
      <dsp:txXfrm>
        <a:off x="790234" y="1073002"/>
        <a:ext cx="8854266" cy="536715"/>
      </dsp:txXfrm>
    </dsp:sp>
    <dsp:sp modelId="{540DC0BD-2390-4C48-BE7C-F5917F6E99FD}">
      <dsp:nvSpPr>
        <dsp:cNvPr id="0" name=""/>
        <dsp:cNvSpPr/>
      </dsp:nvSpPr>
      <dsp:spPr>
        <a:xfrm>
          <a:off x="454786" y="1005912"/>
          <a:ext cx="670894" cy="670894"/>
        </a:xfrm>
        <a:prstGeom prst="ellipse">
          <a:avLst/>
        </a:prstGeom>
        <a:solidFill>
          <a:schemeClr val="lt1">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D50991C-3673-48AE-97AB-839BD7FF8F45}">
      <dsp:nvSpPr>
        <dsp:cNvPr id="0" name=""/>
        <dsp:cNvSpPr/>
      </dsp:nvSpPr>
      <dsp:spPr>
        <a:xfrm>
          <a:off x="908273" y="1877818"/>
          <a:ext cx="8736226" cy="53671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6018" tIns="25400" rIns="25400" bIns="25400" numCol="1" spcCol="1270" anchor="ctr" anchorCtr="0">
          <a:noAutofit/>
        </a:bodyPr>
        <a:lstStyle/>
        <a:p>
          <a:pPr lvl="0" indent="457200" algn="just" defTabSz="444500">
            <a:lnSpc>
              <a:spcPct val="100000"/>
            </a:lnSpc>
            <a:spcBef>
              <a:spcPct val="0"/>
            </a:spcBef>
            <a:spcAft>
              <a:spcPts val="0"/>
            </a:spcAft>
            <a:buFont typeface="Arial" panose="020B0604020202020204" pitchFamily="34" charset="0"/>
            <a:buChar char="•"/>
          </a:pPr>
          <a:r>
            <a:rPr lang="ru-RU" sz="1000" b="0" i="0" u="none" kern="1200" dirty="0" err="1">
              <a:solidFill>
                <a:schemeClr val="tx1"/>
              </a:solidFill>
              <a:latin typeface="Times New Roman" panose="02020603050405020304" pitchFamily="18" charset="0"/>
              <a:cs typeface="Times New Roman" panose="02020603050405020304" pitchFamily="18" charset="0"/>
            </a:rPr>
            <a:t>забезпечення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органів</a:t>
          </a:r>
          <a:r>
            <a:rPr lang="ru-RU" sz="1000" b="0" i="0" u="none" kern="1200" dirty="0">
              <a:solidFill>
                <a:schemeClr val="tx1"/>
              </a:solidFill>
              <a:latin typeface="Times New Roman" panose="02020603050405020304" pitchFamily="18" charset="0"/>
              <a:cs typeface="Times New Roman" panose="02020603050405020304" pitchFamily="18" charset="0"/>
            </a:rPr>
            <a:t> державного </a:t>
          </a:r>
          <a:r>
            <a:rPr lang="ru-RU" sz="1000" b="0" i="0" u="none" kern="1200" dirty="0" err="1">
              <a:solidFill>
                <a:schemeClr val="tx1"/>
              </a:solidFill>
              <a:latin typeface="Times New Roman" panose="02020603050405020304" pitchFamily="18" charset="0"/>
              <a:cs typeface="Times New Roman" panose="02020603050405020304" pitchFamily="18" charset="0"/>
            </a:rPr>
            <a:t>керування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наукових</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проектних</a:t>
          </a:r>
          <a:r>
            <a:rPr lang="ru-RU" sz="1000" b="0" i="0" u="none" kern="1200" dirty="0">
              <a:solidFill>
                <a:schemeClr val="tx1"/>
              </a:solidFill>
              <a:latin typeface="Times New Roman" panose="02020603050405020304" pitchFamily="18" charset="0"/>
              <a:cs typeface="Times New Roman" panose="02020603050405020304" pitchFamily="18" charset="0"/>
            </a:rPr>
            <a:t> і </a:t>
          </a:r>
          <a:r>
            <a:rPr lang="ru-RU" sz="1000" b="0" i="0" u="none" kern="1200" dirty="0" err="1">
              <a:solidFill>
                <a:schemeClr val="tx1"/>
              </a:solidFill>
              <a:latin typeface="Times New Roman" panose="02020603050405020304" pitchFamily="18" charset="0"/>
              <a:cs typeface="Times New Roman" panose="02020603050405020304" pitchFamily="18" charset="0"/>
            </a:rPr>
            <a:t>громадських</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організацій</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населення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необхідною</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достовірною</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інформацією</a:t>
          </a:r>
          <a:r>
            <a:rPr lang="ru-RU" sz="1000" b="0" i="0" u="none" kern="1200" dirty="0">
              <a:solidFill>
                <a:schemeClr val="tx1"/>
              </a:solidFill>
              <a:latin typeface="Times New Roman" panose="02020603050405020304" pitchFamily="18" charset="0"/>
              <a:cs typeface="Times New Roman" panose="02020603050405020304" pitchFamily="18" charset="0"/>
            </a:rPr>
            <a:t> про стан природного </a:t>
          </a:r>
          <a:r>
            <a:rPr lang="ru-RU" sz="1000" b="0" i="0" u="none" kern="1200" dirty="0" err="1">
              <a:solidFill>
                <a:schemeClr val="tx1"/>
              </a:solidFill>
              <a:latin typeface="Times New Roman" panose="02020603050405020304" pitchFamily="18" charset="0"/>
              <a:cs typeface="Times New Roman" panose="02020603050405020304" pitchFamily="18" charset="0"/>
            </a:rPr>
            <a:t>середовища</a:t>
          </a:r>
          <a:r>
            <a:rPr lang="ru-RU" sz="1000" b="0" i="0" u="none" kern="1200" dirty="0">
              <a:solidFill>
                <a:schemeClr val="tx1"/>
              </a:solidFill>
              <a:latin typeface="Times New Roman" panose="02020603050405020304" pitchFamily="18" charset="0"/>
              <a:cs typeface="Times New Roman" panose="02020603050405020304" pitchFamily="18" charset="0"/>
            </a:rPr>
            <a:t>; </a:t>
          </a:r>
        </a:p>
      </dsp:txBody>
      <dsp:txXfrm>
        <a:off x="908273" y="1877818"/>
        <a:ext cx="8736226" cy="536715"/>
      </dsp:txXfrm>
    </dsp:sp>
    <dsp:sp modelId="{DD8B8422-ED8A-419E-BF12-497496D45AB1}">
      <dsp:nvSpPr>
        <dsp:cNvPr id="0" name=""/>
        <dsp:cNvSpPr/>
      </dsp:nvSpPr>
      <dsp:spPr>
        <a:xfrm>
          <a:off x="572826" y="1810729"/>
          <a:ext cx="670894" cy="670894"/>
        </a:xfrm>
        <a:prstGeom prst="ellipse">
          <a:avLst/>
        </a:prstGeom>
        <a:solidFill>
          <a:schemeClr val="lt1">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9445165-E65B-4C96-9E94-044FE21821FE}">
      <dsp:nvSpPr>
        <dsp:cNvPr id="0" name=""/>
        <dsp:cNvSpPr/>
      </dsp:nvSpPr>
      <dsp:spPr>
        <a:xfrm>
          <a:off x="790234" y="2682634"/>
          <a:ext cx="8854266" cy="53671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6018" tIns="25400" rIns="25400" bIns="25400" numCol="1" spcCol="1270" anchor="ctr" anchorCtr="0">
          <a:noAutofit/>
        </a:bodyPr>
        <a:lstStyle/>
        <a:p>
          <a:pPr lvl="0" indent="457200" algn="just" defTabSz="444500">
            <a:lnSpc>
              <a:spcPct val="100000"/>
            </a:lnSpc>
            <a:spcBef>
              <a:spcPct val="0"/>
            </a:spcBef>
            <a:spcAft>
              <a:spcPts val="0"/>
            </a:spcAft>
            <a:buFont typeface="Arial" panose="020B0604020202020204" pitchFamily="34" charset="0"/>
            <a:buChar char="•"/>
          </a:pPr>
          <a:r>
            <a:rPr lang="uk-UA" sz="1000" b="0" i="0" u="none" kern="1200" dirty="0">
              <a:solidFill>
                <a:schemeClr val="tx1"/>
              </a:solidFill>
              <a:latin typeface="Times New Roman" panose="02020603050405020304" pitchFamily="18" charset="0"/>
              <a:cs typeface="Times New Roman" panose="02020603050405020304" pitchFamily="18" charset="0"/>
            </a:rPr>
            <a:t>розвиток і вдосконалення системи обміну науково–технічною інформацією, упровадження технічних і організаційно– економічних рішень в області охорони довкілля; </a:t>
          </a:r>
        </a:p>
      </dsp:txBody>
      <dsp:txXfrm>
        <a:off x="790234" y="2682634"/>
        <a:ext cx="8854266" cy="536715"/>
      </dsp:txXfrm>
    </dsp:sp>
    <dsp:sp modelId="{326BD905-2ACD-41E6-94F2-14B3C49DC760}">
      <dsp:nvSpPr>
        <dsp:cNvPr id="0" name=""/>
        <dsp:cNvSpPr/>
      </dsp:nvSpPr>
      <dsp:spPr>
        <a:xfrm>
          <a:off x="454786" y="2615545"/>
          <a:ext cx="670894" cy="670894"/>
        </a:xfrm>
        <a:prstGeom prst="ellipse">
          <a:avLst/>
        </a:prstGeom>
        <a:solidFill>
          <a:schemeClr val="lt1">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D043378D-26CB-40EC-A49C-59FF0BD85EDD}">
      <dsp:nvSpPr>
        <dsp:cNvPr id="0" name=""/>
        <dsp:cNvSpPr/>
      </dsp:nvSpPr>
      <dsp:spPr>
        <a:xfrm>
          <a:off x="405639" y="3487450"/>
          <a:ext cx="9238861" cy="536715"/>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26018" tIns="25400" rIns="25400" bIns="25400" numCol="1" spcCol="1270" anchor="ctr" anchorCtr="0">
          <a:noAutofit/>
        </a:bodyPr>
        <a:lstStyle/>
        <a:p>
          <a:pPr lvl="0" indent="457200" algn="just" defTabSz="444500">
            <a:lnSpc>
              <a:spcPct val="100000"/>
            </a:lnSpc>
            <a:spcBef>
              <a:spcPct val="0"/>
            </a:spcBef>
            <a:spcAft>
              <a:spcPts val="0"/>
            </a:spcAft>
            <a:buFont typeface="Arial" panose="020B0604020202020204" pitchFamily="34" charset="0"/>
            <a:buChar char="•"/>
          </a:pPr>
          <a:r>
            <a:rPr lang="ru-RU" sz="1000" b="0" i="0" u="none" kern="1200" dirty="0" err="1">
              <a:solidFill>
                <a:schemeClr val="tx1"/>
              </a:solidFill>
              <a:latin typeface="Times New Roman" panose="02020603050405020304" pitchFamily="18" charset="0"/>
              <a:cs typeface="Times New Roman" panose="02020603050405020304" pitchFamily="18" charset="0"/>
            </a:rPr>
            <a:t>забезпечення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початковими</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даними</a:t>
          </a:r>
          <a:r>
            <a:rPr lang="ru-RU" sz="1000" b="0" i="0" u="none" kern="1200" dirty="0">
              <a:solidFill>
                <a:schemeClr val="tx1"/>
              </a:solidFill>
              <a:latin typeface="Times New Roman" panose="02020603050405020304" pitchFamily="18" charset="0"/>
              <a:cs typeface="Times New Roman" panose="02020603050405020304" pitchFamily="18" charset="0"/>
            </a:rPr>
            <a:t> ряду </a:t>
          </a:r>
          <a:r>
            <a:rPr lang="ru-RU" sz="1000" b="0" i="0" u="none" kern="1200" dirty="0" err="1">
              <a:solidFill>
                <a:schemeClr val="tx1"/>
              </a:solidFill>
              <a:latin typeface="Times New Roman" panose="02020603050405020304" pitchFamily="18" charset="0"/>
              <a:cs typeface="Times New Roman" panose="02020603050405020304" pitchFamily="18" charset="0"/>
            </a:rPr>
            <a:t>прикладних</a:t>
          </a:r>
          <a:r>
            <a:rPr lang="ru-RU" sz="1000" b="0" i="0" u="none" kern="1200" dirty="0">
              <a:solidFill>
                <a:schemeClr val="tx1"/>
              </a:solidFill>
              <a:latin typeface="Times New Roman" panose="02020603050405020304" pitchFamily="18" charset="0"/>
              <a:cs typeface="Times New Roman" panose="02020603050405020304" pitchFamily="18" charset="0"/>
            </a:rPr>
            <a:t> задач по </a:t>
          </a:r>
          <a:r>
            <a:rPr lang="ru-RU" sz="1000" b="0" i="0" u="none" kern="1200" dirty="0" err="1">
              <a:solidFill>
                <a:schemeClr val="tx1"/>
              </a:solidFill>
              <a:latin typeface="Times New Roman" panose="02020603050405020304" pitchFamily="18" charset="0"/>
              <a:cs typeface="Times New Roman" panose="02020603050405020304" pitchFamily="18" charset="0"/>
            </a:rPr>
            <a:t>економіці</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природокористування</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нормуванню</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шкідливого</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впливу</a:t>
          </a:r>
          <a:r>
            <a:rPr lang="ru-RU" sz="1000" b="0" i="0" u="none" kern="1200" dirty="0">
              <a:solidFill>
                <a:schemeClr val="tx1"/>
              </a:solidFill>
              <a:latin typeface="Times New Roman" panose="02020603050405020304" pitchFamily="18" charset="0"/>
              <a:cs typeface="Times New Roman" panose="02020603050405020304" pitchFamily="18" charset="0"/>
            </a:rPr>
            <a:t> на </a:t>
          </a:r>
          <a:r>
            <a:rPr lang="ru-RU" sz="1000" b="0" i="0" u="none" kern="1200" dirty="0" err="1">
              <a:solidFill>
                <a:schemeClr val="tx1"/>
              </a:solidFill>
              <a:latin typeface="Times New Roman" panose="02020603050405020304" pitchFamily="18" charset="0"/>
              <a:cs typeface="Times New Roman" panose="02020603050405020304" pitchFamily="18" charset="0"/>
            </a:rPr>
            <a:t>оточуюче</a:t>
          </a:r>
          <a:r>
            <a:rPr lang="ru-RU" sz="1000" b="0" i="0" u="none" kern="1200" dirty="0">
              <a:solidFill>
                <a:schemeClr val="tx1"/>
              </a:solidFill>
              <a:latin typeface="Times New Roman" panose="02020603050405020304" pitchFamily="18" charset="0"/>
              <a:cs typeface="Times New Roman" panose="02020603050405020304" pitchFamily="18" charset="0"/>
            </a:rPr>
            <a:t> </a:t>
          </a:r>
          <a:r>
            <a:rPr lang="ru-RU" sz="1000" b="0" i="0" u="none" kern="1200" dirty="0" err="1">
              <a:solidFill>
                <a:schemeClr val="tx1"/>
              </a:solidFill>
              <a:latin typeface="Times New Roman" panose="02020603050405020304" pitchFamily="18" charset="0"/>
              <a:cs typeface="Times New Roman" panose="02020603050405020304" pitchFamily="18" charset="0"/>
            </a:rPr>
            <a:t>середовище</a:t>
          </a:r>
          <a:r>
            <a:rPr lang="ru-RU" sz="1000" b="0" i="0" u="none" kern="1200" dirty="0">
              <a:solidFill>
                <a:schemeClr val="tx1"/>
              </a:solidFill>
              <a:latin typeface="Times New Roman" panose="02020603050405020304" pitchFamily="18" charset="0"/>
              <a:cs typeface="Times New Roman" panose="02020603050405020304" pitchFamily="18" charset="0"/>
            </a:rPr>
            <a:t>. </a:t>
          </a:r>
        </a:p>
      </dsp:txBody>
      <dsp:txXfrm>
        <a:off x="405639" y="3487450"/>
        <a:ext cx="9238861" cy="536715"/>
      </dsp:txXfrm>
    </dsp:sp>
    <dsp:sp modelId="{683E5A93-35A7-4D12-87E4-C5E9CE79EDD6}">
      <dsp:nvSpPr>
        <dsp:cNvPr id="0" name=""/>
        <dsp:cNvSpPr/>
      </dsp:nvSpPr>
      <dsp:spPr>
        <a:xfrm>
          <a:off x="70192" y="3420361"/>
          <a:ext cx="670894" cy="670894"/>
        </a:xfrm>
        <a:prstGeom prst="ellipse">
          <a:avLst/>
        </a:prstGeom>
        <a:solidFill>
          <a:schemeClr val="lt1">
            <a:hueOff val="0"/>
            <a:satOff val="0"/>
            <a:lumOff val="0"/>
            <a:alphaOff val="0"/>
          </a:schemeClr>
        </a:solidFill>
        <a:ln w="6350" cap="flat" cmpd="sng" algn="ctr">
          <a:solidFill>
            <a:schemeClr val="dk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6BAD6-E506-45CC-8FB7-86E70FAD758B}">
      <dsp:nvSpPr>
        <dsp:cNvPr id="0" name=""/>
        <dsp:cNvSpPr/>
      </dsp:nvSpPr>
      <dsp:spPr>
        <a:xfrm>
          <a:off x="0"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pPr>
          <a:r>
            <a:rPr lang="ru-RU" sz="1500" b="0" i="0" u="none" kern="1200" dirty="0" err="1">
              <a:solidFill>
                <a:schemeClr val="tx1"/>
              </a:solidFill>
              <a:latin typeface="Times New Roman" panose="02020603050405020304" pitchFamily="18" charset="0"/>
              <a:cs typeface="Times New Roman" panose="02020603050405020304" pitchFamily="18" charset="0"/>
            </a:rPr>
            <a:t>здійснювати</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оперативний</a:t>
          </a:r>
          <a:r>
            <a:rPr lang="ru-RU" sz="1500" b="0" i="0" u="none" kern="1200" dirty="0">
              <a:solidFill>
                <a:schemeClr val="tx1"/>
              </a:solidFill>
              <a:latin typeface="Times New Roman" panose="02020603050405020304" pitchFamily="18" charset="0"/>
              <a:cs typeface="Times New Roman" panose="02020603050405020304" pitchFamily="18" charset="0"/>
            </a:rPr>
            <a:t> контроль за станом, </a:t>
          </a:r>
          <a:r>
            <a:rPr lang="ru-RU" sz="1500" b="0" i="0" u="none" kern="1200" dirty="0" err="1">
              <a:solidFill>
                <a:schemeClr val="tx1"/>
              </a:solidFill>
              <a:latin typeface="Times New Roman" panose="02020603050405020304" pitchFamily="18" charset="0"/>
              <a:cs typeface="Times New Roman" panose="02020603050405020304" pitchFamily="18" charset="0"/>
            </a:rPr>
            <a:t>використанням</a:t>
          </a:r>
          <a:r>
            <a:rPr lang="ru-RU" sz="1500" b="0" i="0" u="none" kern="1200" dirty="0">
              <a:solidFill>
                <a:schemeClr val="tx1"/>
              </a:solidFill>
              <a:latin typeface="Times New Roman" panose="02020603050405020304" pitchFamily="18" charset="0"/>
              <a:cs typeface="Times New Roman" panose="02020603050405020304" pitchFamily="18" charset="0"/>
            </a:rPr>
            <a:t> і </a:t>
          </a:r>
          <a:r>
            <a:rPr lang="ru-RU" sz="1500" b="0" i="0" u="none" kern="1200" dirty="0" err="1">
              <a:solidFill>
                <a:schemeClr val="tx1"/>
              </a:solidFill>
              <a:latin typeface="Times New Roman" panose="02020603050405020304" pitchFamily="18" charset="0"/>
              <a:cs typeface="Times New Roman" panose="02020603050405020304" pitchFamily="18" charset="0"/>
            </a:rPr>
            <a:t>охороною</a:t>
          </a:r>
          <a:r>
            <a:rPr lang="ru-RU" sz="1500" b="0" i="0" u="none" kern="1200" dirty="0">
              <a:solidFill>
                <a:schemeClr val="tx1"/>
              </a:solidFill>
              <a:latin typeface="Times New Roman" panose="02020603050405020304" pitchFamily="18" charset="0"/>
              <a:cs typeface="Times New Roman" panose="02020603050405020304" pitchFamily="18" charset="0"/>
            </a:rPr>
            <a:t> земель, </a:t>
          </a:r>
          <a:r>
            <a:rPr lang="ru-RU" sz="1500" b="0" i="0" u="none" kern="1200" dirty="0" err="1">
              <a:solidFill>
                <a:schemeClr val="tx1"/>
              </a:solidFill>
              <a:latin typeface="Times New Roman" panose="02020603050405020304" pitchFamily="18" charset="0"/>
              <a:cs typeface="Times New Roman" panose="02020603050405020304" pitchFamily="18" charset="0"/>
            </a:rPr>
            <a:t>надр</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підземних</a:t>
          </a:r>
          <a:r>
            <a:rPr lang="ru-RU" sz="1500" b="0" i="0" u="none" kern="1200" dirty="0">
              <a:solidFill>
                <a:schemeClr val="tx1"/>
              </a:solidFill>
              <a:latin typeface="Times New Roman" panose="02020603050405020304" pitchFamily="18" charset="0"/>
              <a:cs typeface="Times New Roman" panose="02020603050405020304" pitchFamily="18" charset="0"/>
            </a:rPr>
            <a:t> і </a:t>
          </a:r>
          <a:r>
            <a:rPr lang="ru-RU" sz="1500" b="0" i="0" u="none" kern="1200" dirty="0" err="1">
              <a:solidFill>
                <a:schemeClr val="tx1"/>
              </a:solidFill>
              <a:latin typeface="Times New Roman" panose="02020603050405020304" pitchFamily="18" charset="0"/>
              <a:cs typeface="Times New Roman" panose="02020603050405020304" pitchFamily="18" charset="0"/>
            </a:rPr>
            <a:t>поверхневих</a:t>
          </a:r>
          <a:r>
            <a:rPr lang="ru-RU" sz="1500" b="0" i="0" u="none" kern="1200" dirty="0">
              <a:solidFill>
                <a:schemeClr val="tx1"/>
              </a:solidFill>
              <a:latin typeface="Times New Roman" panose="02020603050405020304" pitchFamily="18" charset="0"/>
              <a:cs typeface="Times New Roman" panose="02020603050405020304" pitchFamily="18" charset="0"/>
            </a:rPr>
            <a:t> вод, </a:t>
          </a:r>
          <a:r>
            <a:rPr lang="ru-RU" sz="1500" b="0" i="0" u="none" kern="1200" dirty="0" err="1">
              <a:solidFill>
                <a:schemeClr val="tx1"/>
              </a:solidFill>
              <a:latin typeface="Times New Roman" panose="02020603050405020304" pitchFamily="18" charset="0"/>
              <a:cs typeface="Times New Roman" panose="02020603050405020304" pitchFamily="18" charset="0"/>
            </a:rPr>
            <a:t>атмосфери</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рослинного</a:t>
          </a:r>
          <a:r>
            <a:rPr lang="ru-RU" sz="1500" b="0" i="0" u="none" kern="1200" dirty="0">
              <a:solidFill>
                <a:schemeClr val="tx1"/>
              </a:solidFill>
              <a:latin typeface="Times New Roman" panose="02020603050405020304" pitchFamily="18" charset="0"/>
              <a:cs typeface="Times New Roman" panose="02020603050405020304" pitchFamily="18" charset="0"/>
            </a:rPr>
            <a:t> та </a:t>
          </a:r>
          <a:r>
            <a:rPr lang="ru-RU" sz="1500" b="0" i="0" u="none" kern="1200" dirty="0" err="1">
              <a:solidFill>
                <a:schemeClr val="tx1"/>
              </a:solidFill>
              <a:latin typeface="Times New Roman" panose="02020603050405020304" pitchFamily="18" charset="0"/>
              <a:cs typeface="Times New Roman" panose="02020603050405020304" pitchFamily="18" charset="0"/>
            </a:rPr>
            <a:t>тваринного</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світу</a:t>
          </a:r>
          <a:r>
            <a:rPr lang="ru-RU" sz="1500" b="0" i="0" u="none" kern="1200" dirty="0">
              <a:solidFill>
                <a:schemeClr val="tx1"/>
              </a:solidFill>
              <a:latin typeface="Times New Roman" panose="02020603050405020304" pitchFamily="18" charset="0"/>
              <a:cs typeface="Times New Roman" panose="02020603050405020304" pitchFamily="18" charset="0"/>
            </a:rPr>
            <a:t>, за </a:t>
          </a:r>
          <a:r>
            <a:rPr lang="ru-RU" sz="1500" b="0" i="0" u="none" kern="1200" dirty="0" err="1">
              <a:solidFill>
                <a:schemeClr val="tx1"/>
              </a:solidFill>
              <a:latin typeface="Times New Roman" panose="02020603050405020304" pitchFamily="18" charset="0"/>
              <a:cs typeface="Times New Roman" panose="02020603050405020304" pitchFamily="18" charset="0"/>
            </a:rPr>
            <a:t>джерелами</a:t>
          </a:r>
          <a:r>
            <a:rPr lang="ru-RU" sz="1500" b="0" i="0" u="none" kern="1200" dirty="0">
              <a:solidFill>
                <a:schemeClr val="tx1"/>
              </a:solidFill>
              <a:latin typeface="Times New Roman" panose="02020603050405020304" pitchFamily="18" charset="0"/>
              <a:cs typeface="Times New Roman" panose="02020603050405020304" pitchFamily="18" charset="0"/>
            </a:rPr>
            <a:t> й </a:t>
          </a:r>
          <a:r>
            <a:rPr lang="ru-RU" sz="1500" b="0" i="0" u="none" kern="1200" dirty="0" err="1">
              <a:solidFill>
                <a:schemeClr val="tx1"/>
              </a:solidFill>
              <a:latin typeface="Times New Roman" panose="02020603050405020304" pitchFamily="18" charset="0"/>
              <a:cs typeface="Times New Roman" panose="02020603050405020304" pitchFamily="18" charset="0"/>
            </a:rPr>
            <a:t>об'єктами</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забруднень</a:t>
          </a:r>
          <a:r>
            <a:rPr lang="ru-RU" sz="1500" b="0" i="0" u="none" kern="1200" dirty="0">
              <a:solidFill>
                <a:schemeClr val="tx1"/>
              </a:solidFill>
              <a:latin typeface="Times New Roman" panose="02020603050405020304" pitchFamily="18" charset="0"/>
              <a:cs typeface="Times New Roman" panose="02020603050405020304" pitchFamily="18" charset="0"/>
            </a:rPr>
            <a:t>, за </a:t>
          </a:r>
          <a:r>
            <a:rPr lang="ru-RU" sz="1500" b="0" i="0" u="none" kern="1200" dirty="0" err="1">
              <a:solidFill>
                <a:schemeClr val="tx1"/>
              </a:solidFill>
              <a:latin typeface="Times New Roman" panose="02020603050405020304" pitchFamily="18" charset="0"/>
              <a:cs typeface="Times New Roman" panose="02020603050405020304" pitchFamily="18" charset="0"/>
            </a:rPr>
            <a:t>використанням</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зберіганням</a:t>
          </a:r>
          <a:r>
            <a:rPr lang="ru-RU" sz="1500" b="0" i="0" u="none" kern="1200" dirty="0">
              <a:solidFill>
                <a:schemeClr val="tx1"/>
              </a:solidFill>
              <a:latin typeface="Times New Roman" panose="02020603050405020304" pitchFamily="18" charset="0"/>
              <a:cs typeface="Times New Roman" panose="02020603050405020304" pitchFamily="18" charset="0"/>
            </a:rPr>
            <a:t> і </a:t>
          </a:r>
          <a:r>
            <a:rPr lang="ru-RU" sz="1500" b="0" i="0" u="none" kern="1200" dirty="0" err="1">
              <a:solidFill>
                <a:schemeClr val="tx1"/>
              </a:solidFill>
              <a:latin typeface="Times New Roman" panose="02020603050405020304" pitchFamily="18" charset="0"/>
              <a:cs typeface="Times New Roman" panose="02020603050405020304" pitchFamily="18" charset="0"/>
            </a:rPr>
            <a:t>похованням</a:t>
          </a:r>
          <a:r>
            <a:rPr lang="ru-RU" sz="1500" b="0" i="0" u="none" kern="1200" dirty="0">
              <a:solidFill>
                <a:schemeClr val="tx1"/>
              </a:solidFill>
              <a:latin typeface="Times New Roman" panose="02020603050405020304" pitchFamily="18" charset="0"/>
              <a:cs typeface="Times New Roman" panose="02020603050405020304" pitchFamily="18" charset="0"/>
            </a:rPr>
            <a:t> </a:t>
          </a:r>
          <a:r>
            <a:rPr lang="ru-RU" sz="1500" b="0" i="0" u="none" kern="1200" dirty="0" err="1">
              <a:solidFill>
                <a:schemeClr val="tx1"/>
              </a:solidFill>
              <a:latin typeface="Times New Roman" panose="02020603050405020304" pitchFamily="18" charset="0"/>
              <a:cs typeface="Times New Roman" panose="02020603050405020304" pitchFamily="18" charset="0"/>
            </a:rPr>
            <a:t>відходів</a:t>
          </a: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a:off x="0" y="39687"/>
        <a:ext cx="3286125" cy="1971675"/>
      </dsp:txXfrm>
    </dsp:sp>
    <dsp:sp modelId="{6DE499C4-D3EE-4F86-BC14-B57CDF374D2B}">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Font typeface="Arial" panose="020B0604020202020204" pitchFamily="34" charset="0"/>
            <a:buChar char="•"/>
          </a:pPr>
          <a:r>
            <a:rPr lang="ru-RU" sz="1500" b="0" i="0" u="none" kern="1200">
              <a:solidFill>
                <a:schemeClr val="tx1"/>
              </a:solidFill>
              <a:latin typeface="Times New Roman" panose="02020603050405020304" pitchFamily="18" charset="0"/>
              <a:cs typeface="Times New Roman" panose="02020603050405020304" pitchFamily="18" charset="0"/>
            </a:rPr>
            <a:t>надавати можливість прогнозування екологічної обстановки; </a:t>
          </a:r>
          <a:endParaRPr lang="uk-UA" sz="1500" kern="1200" dirty="0">
            <a:solidFill>
              <a:schemeClr val="tx1"/>
            </a:solidFill>
            <a:latin typeface="Times New Roman" panose="02020603050405020304" pitchFamily="18" charset="0"/>
            <a:cs typeface="Times New Roman" panose="02020603050405020304" pitchFamily="18" charset="0"/>
          </a:endParaRPr>
        </a:p>
      </dsp:txBody>
      <dsp:txXfrm>
        <a:off x="3614737" y="39687"/>
        <a:ext cx="3286125" cy="1971675"/>
      </dsp:txXfrm>
    </dsp:sp>
    <dsp:sp modelId="{B475417A-8B31-4C4B-8E2E-04081F73918A}">
      <dsp:nvSpPr>
        <dsp:cNvPr id="0" name=""/>
        <dsp:cNvSpPr/>
      </dsp:nvSpPr>
      <dsp:spPr>
        <a:xfrm>
          <a:off x="7229475"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Font typeface="Arial" panose="020B0604020202020204" pitchFamily="34" charset="0"/>
            <a:buChar char="•"/>
          </a:pPr>
          <a:r>
            <a:rPr lang="ru-RU" sz="1500" b="0" i="0" u="none" kern="1200">
              <a:solidFill>
                <a:schemeClr val="tx1"/>
              </a:solidFill>
              <a:latin typeface="Times New Roman" panose="02020603050405020304" pitchFamily="18" charset="0"/>
              <a:cs typeface="Times New Roman" panose="02020603050405020304" pitchFamily="18" charset="0"/>
            </a:rPr>
            <a:t>аналізувати нормування споживання природних ресурсів і об'єми викидів забруднень; </a:t>
          </a:r>
        </a:p>
      </dsp:txBody>
      <dsp:txXfrm>
        <a:off x="7229475" y="39687"/>
        <a:ext cx="3286125" cy="1971675"/>
      </dsp:txXfrm>
    </dsp:sp>
    <dsp:sp modelId="{A53EDD47-E60D-45FB-882A-9DAA79B3C137}">
      <dsp:nvSpPr>
        <dsp:cNvPr id="0" name=""/>
        <dsp:cNvSpPr/>
      </dsp:nvSpPr>
      <dsp:spPr>
        <a:xfrm>
          <a:off x="1807368" y="2339975"/>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Font typeface="Arial" panose="020B0604020202020204" pitchFamily="34" charset="0"/>
            <a:buChar char="•"/>
          </a:pPr>
          <a:r>
            <a:rPr lang="ru-RU" sz="1500" b="0" i="0" u="none" kern="1200">
              <a:solidFill>
                <a:schemeClr val="tx1"/>
              </a:solidFill>
              <a:latin typeface="Times New Roman" panose="02020603050405020304" pitchFamily="18" charset="0"/>
              <a:cs typeface="Times New Roman" panose="02020603050405020304" pitchFamily="18" charset="0"/>
            </a:rPr>
            <a:t>виявляти зони екологічної біди та надзвичайних екологічних ситуацій; </a:t>
          </a:r>
        </a:p>
      </dsp:txBody>
      <dsp:txXfrm>
        <a:off x="1807368" y="2339975"/>
        <a:ext cx="3286125" cy="1971675"/>
      </dsp:txXfrm>
    </dsp:sp>
    <dsp:sp modelId="{27F0241E-DAE5-4F2A-85E0-2DCA63C29514}">
      <dsp:nvSpPr>
        <dsp:cNvPr id="0" name=""/>
        <dsp:cNvSpPr/>
      </dsp:nvSpPr>
      <dsp:spPr>
        <a:xfrm>
          <a:off x="5422106" y="2339975"/>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100000"/>
            </a:lnSpc>
            <a:spcBef>
              <a:spcPct val="0"/>
            </a:spcBef>
            <a:spcAft>
              <a:spcPts val="0"/>
            </a:spcAft>
            <a:buFont typeface="Arial" panose="020B0604020202020204" pitchFamily="34" charset="0"/>
            <a:buChar char="•"/>
          </a:pPr>
          <a:r>
            <a:rPr lang="uk-UA" sz="1500" b="0" i="0" u="none" kern="1200" dirty="0">
              <a:solidFill>
                <a:schemeClr val="tx1"/>
              </a:solidFill>
              <a:latin typeface="Times New Roman" panose="02020603050405020304" pitchFamily="18" charset="0"/>
              <a:cs typeface="Times New Roman" panose="02020603050405020304" pitchFamily="18" charset="0"/>
            </a:rPr>
            <a:t>обґрунтовувати сертифікацію територій та об'єктів регіону, що охороняються тощо</a:t>
          </a:r>
        </a:p>
      </dsp:txBody>
      <dsp:txXfrm>
        <a:off x="5422106" y="2339975"/>
        <a:ext cx="3286125" cy="1971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xmlns="" id="{3CBD4333-8765-4373-994B-B2C4CD30CA8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xmlns="" id="{1202E359-43A8-4663-B374-AFF6F46EDCED}"/>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5F17E991-6BF7-42FB-BD5A-381824A00A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AA2ACFB8-7506-482D-B231-C980C2D8F442}"/>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4AC199F4-016C-452B-B92B-FD7594D64FB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F234184A-E97B-4C44-A738-C6808DD2D52D}"/>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1080576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3F1E52A-445B-4003-8330-C9C1F8D1431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16384515-B604-4B81-958B-46C790F03C1C}"/>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99575CF8-AA8A-4D65-81AB-92AA624C8F59}"/>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D10C2321-D046-43DC-822E-2B925CBA568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E1DF8C07-8301-4549-A144-486E743A5E06}"/>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40838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D57117D0-51FF-462F-87A5-8F763DB29BA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31F9D19D-DDD9-442E-A974-5F562456FF4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2D332ADB-FF6B-4182-A33F-F14AA33DE477}"/>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4DC536EC-5EE7-4A1D-AB65-56333D74EAC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12528C87-E0CC-4401-80B2-1A5FE0BC3509}"/>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95987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6E1CE25-4CC8-4524-BC78-945C03B81B6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8A62EFDD-9C97-4DFA-B7EF-AA3097E5857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2211039C-F79B-42AD-9BEE-8CAB91121368}"/>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A35B3BBB-379E-452D-98B8-D8F0929768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FEB9BBEE-97C2-4DE1-9006-388B69B184F1}"/>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43380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CD1288A-C689-4F3C-A5D6-7DFC82AEC2D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201F03C4-D983-4605-8DDC-22969BB070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502F1836-FDAE-4D30-9F24-CA0C31656DA9}"/>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D2B648A3-3C2E-4580-86E1-FF7C49CF33B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9198BB75-5A23-4C9E-A6FC-F0D5409014E7}"/>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50836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90E8138-14BB-479F-8605-6229E0BBB09D}"/>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8C12C7E9-342B-4821-B80C-A1735E154F6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2A929AAF-2AEE-463F-87B7-30D4C837A31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4844FC70-6B0C-4C37-9243-D068CA353FBC}"/>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6" name="Нижний колонтитул 5">
            <a:extLst>
              <a:ext uri="{FF2B5EF4-FFF2-40B4-BE49-F238E27FC236}">
                <a16:creationId xmlns:a16="http://schemas.microsoft.com/office/drawing/2014/main" xmlns="" id="{264D70FB-2759-4EF1-A94D-A626DEB0DCC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3715A50F-847C-4446-9B00-F674A888C16F}"/>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79611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AC5604-E9BD-4F6E-9BF9-7530919B208C}"/>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115D398E-C1B1-4ABE-B800-2CB4B42C89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EA75FA8E-4762-45B3-AAA3-EF59D8E88F9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A1BC3476-8D2B-4747-A6DA-4E52D434E9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4A3CD930-E2D9-45CB-9825-F84B23C72674}"/>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51AF7561-EABF-431C-A944-66AF5BB686B8}"/>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8" name="Нижний колонтитул 7">
            <a:extLst>
              <a:ext uri="{FF2B5EF4-FFF2-40B4-BE49-F238E27FC236}">
                <a16:creationId xmlns:a16="http://schemas.microsoft.com/office/drawing/2014/main" xmlns="" id="{563B115A-3794-4F0E-A7BC-357B63B7282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28DC624C-5A8D-47E2-99D3-1B8ADAA81DA1}"/>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141625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7282B8A-6393-4839-911C-43F299D5E9B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D532EC08-A86C-43AF-8549-E8558FB44FC8}"/>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4" name="Нижний колонтитул 3">
            <a:extLst>
              <a:ext uri="{FF2B5EF4-FFF2-40B4-BE49-F238E27FC236}">
                <a16:creationId xmlns:a16="http://schemas.microsoft.com/office/drawing/2014/main" xmlns="" id="{1E06BBC2-C32C-4CC3-8AC2-FAA8B526BE9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5E288163-F7B8-45C6-B5DC-795CA5FAA958}"/>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44608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43CBDD11-2CE3-4DBE-ABA9-CF73E3431AD4}"/>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3" name="Нижний колонтитул 2">
            <a:extLst>
              <a:ext uri="{FF2B5EF4-FFF2-40B4-BE49-F238E27FC236}">
                <a16:creationId xmlns:a16="http://schemas.microsoft.com/office/drawing/2014/main" xmlns="" id="{631AB9AE-55CF-47DB-9199-08CD7E4C8971}"/>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D59D9D63-08B9-457F-B339-7BA8E4898679}"/>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85744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3A89639-1F31-423A-BEA4-025341FE342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AC5936EB-4833-428D-9D0D-85E67C5BD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024EE994-AAE4-4140-BEBC-A18F27FB51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64F5E72C-0030-4918-BE76-309E94441FD3}"/>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6" name="Нижний колонтитул 5">
            <a:extLst>
              <a:ext uri="{FF2B5EF4-FFF2-40B4-BE49-F238E27FC236}">
                <a16:creationId xmlns:a16="http://schemas.microsoft.com/office/drawing/2014/main" xmlns="" id="{A8DB6F35-947F-412D-9DEB-BCCDDC9A39F1}"/>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31541BDB-D5E8-4538-8253-C81DEFC93827}"/>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2891889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0D518AA-415E-4B9E-B6CE-3D9512DC8A2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A0757C97-FB6D-45E9-86D6-4D17B9E469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A47D716E-729A-4CEE-A527-D5A88DC2C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BE5531C1-0989-42F3-8B55-ED2B6369320F}"/>
              </a:ext>
            </a:extLst>
          </p:cNvPr>
          <p:cNvSpPr>
            <a:spLocks noGrp="1"/>
          </p:cNvSpPr>
          <p:nvPr>
            <p:ph type="dt" sz="half" idx="10"/>
          </p:nvPr>
        </p:nvSpPr>
        <p:spPr/>
        <p:txBody>
          <a:bodyPr/>
          <a:lstStyle/>
          <a:p>
            <a:fld id="{4BB36F46-D373-4305-8DD8-28FCC05803E0}" type="datetimeFigureOut">
              <a:rPr lang="ru-RU" smtClean="0"/>
              <a:t>09.11.2024</a:t>
            </a:fld>
            <a:endParaRPr lang="ru-RU"/>
          </a:p>
        </p:txBody>
      </p:sp>
      <p:sp>
        <p:nvSpPr>
          <p:cNvPr id="6" name="Нижний колонтитул 5">
            <a:extLst>
              <a:ext uri="{FF2B5EF4-FFF2-40B4-BE49-F238E27FC236}">
                <a16:creationId xmlns:a16="http://schemas.microsoft.com/office/drawing/2014/main" xmlns="" id="{B7A5DC33-81AA-4C8B-9524-D9DBAF26C9B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742AD5DE-476C-4848-A5E6-177BF17CC305}"/>
              </a:ext>
            </a:extLst>
          </p:cNvPr>
          <p:cNvSpPr>
            <a:spLocks noGrp="1"/>
          </p:cNvSpPr>
          <p:nvPr>
            <p:ph type="sldNum" sz="quarter" idx="12"/>
          </p:nvPr>
        </p:nvSpPr>
        <p:spPr/>
        <p:txBody>
          <a:bodyPr/>
          <a:lstStyle/>
          <a:p>
            <a:fld id="{D1EC1024-499E-4324-A73D-2CC3F9B7708C}" type="slidenum">
              <a:rPr lang="ru-RU" smtClean="0"/>
              <a:t>‹#›</a:t>
            </a:fld>
            <a:endParaRPr lang="ru-RU"/>
          </a:p>
        </p:txBody>
      </p:sp>
    </p:spTree>
    <p:extLst>
      <p:ext uri="{BB962C8B-B14F-4D97-AF65-F5344CB8AC3E}">
        <p14:creationId xmlns:p14="http://schemas.microsoft.com/office/powerpoint/2010/main" val="391602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xmlns="" id="{85B0211F-5DAB-494F-AF3E-16B93A60ABC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xmlns="" id="{433A4367-D87A-4656-9B82-E7F93FA25C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50BF2EBB-B7FB-4F01-8B69-0598994E4F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3E4841F7-36A3-4C94-A4C4-CB9E46D097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B36F46-D373-4305-8DD8-28FCC05803E0}" type="datetimeFigureOut">
              <a:rPr lang="ru-RU" smtClean="0"/>
              <a:t>09.11.2024</a:t>
            </a:fld>
            <a:endParaRPr lang="ru-RU"/>
          </a:p>
        </p:txBody>
      </p:sp>
      <p:sp>
        <p:nvSpPr>
          <p:cNvPr id="5" name="Нижний колонтитул 4">
            <a:extLst>
              <a:ext uri="{FF2B5EF4-FFF2-40B4-BE49-F238E27FC236}">
                <a16:creationId xmlns:a16="http://schemas.microsoft.com/office/drawing/2014/main" xmlns="" id="{87915597-1FA5-476A-9CF9-902C4952C8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E5B2BF89-047B-45E4-8349-A678D5B03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C1024-499E-4324-A73D-2CC3F9B7708C}" type="slidenum">
              <a:rPr lang="ru-RU" smtClean="0"/>
              <a:t>‹#›</a:t>
            </a:fld>
            <a:endParaRPr lang="ru-RU"/>
          </a:p>
        </p:txBody>
      </p:sp>
    </p:spTree>
    <p:extLst>
      <p:ext uri="{BB962C8B-B14F-4D97-AF65-F5344CB8AC3E}">
        <p14:creationId xmlns:p14="http://schemas.microsoft.com/office/powerpoint/2010/main" val="53111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CA9BE6E-42CD-4DE4-B5B6-5BCA9FB336F9}"/>
              </a:ext>
            </a:extLst>
          </p:cNvPr>
          <p:cNvSpPr>
            <a:spLocks noGrp="1"/>
          </p:cNvSpPr>
          <p:nvPr>
            <p:ph type="ctrTitle"/>
          </p:nvPr>
        </p:nvSpPr>
        <p:spPr>
          <a:xfrm>
            <a:off x="204186" y="1648836"/>
            <a:ext cx="8053123" cy="2387600"/>
          </a:xfrm>
          <a:noFill/>
        </p:spPr>
        <p:txBody>
          <a:bodyPr>
            <a:normAutofit fontScale="90000"/>
          </a:bodyPr>
          <a:lstStyle/>
          <a:p>
            <a:r>
              <a:rPr lang="ru-RU" sz="6700" b="1" dirty="0">
                <a:latin typeface="Times New Roman" panose="02020603050405020304" pitchFamily="18" charset="0"/>
                <a:cs typeface="Times New Roman" panose="02020603050405020304" pitchFamily="18" charset="0"/>
              </a:rPr>
              <a:t>ТЕМА</a:t>
            </a:r>
            <a:r>
              <a:rPr lang="ru-RU" b="1" dirty="0">
                <a:latin typeface="Times New Roman" panose="02020603050405020304" pitchFamily="18" charset="0"/>
                <a:cs typeface="Times New Roman" panose="02020603050405020304" pitchFamily="18" charset="0"/>
              </a:rPr>
              <a:t> </a:t>
            </a:r>
            <a:r>
              <a:rPr lang="ru-RU" sz="6700" b="1" dirty="0" smtClean="0">
                <a:latin typeface="Times New Roman" panose="02020603050405020304" pitchFamily="18" charset="0"/>
                <a:cs typeface="Times New Roman" panose="02020603050405020304" pitchFamily="18" charset="0"/>
              </a:rPr>
              <a:t>3</a:t>
            </a:r>
            <a:r>
              <a:rPr lang="ru-RU" b="1" dirty="0" smtClean="0">
                <a:latin typeface="Times New Roman" panose="02020603050405020304" pitchFamily="18" charset="0"/>
                <a:cs typeface="Times New Roman" panose="02020603050405020304" pitchFamily="18" charset="0"/>
              </a:rPr>
              <a:t>. </a:t>
            </a:r>
            <a:r>
              <a:rPr lang="ru-RU" sz="6700" b="1" dirty="0" err="1">
                <a:latin typeface="Times New Roman" panose="02020603050405020304" pitchFamily="18" charset="0"/>
                <a:cs typeface="Times New Roman" panose="02020603050405020304" pitchFamily="18" charset="0"/>
              </a:rPr>
              <a:t>Сучасні</a:t>
            </a:r>
            <a:r>
              <a:rPr lang="ru-RU" sz="6700" b="1" dirty="0">
                <a:latin typeface="Times New Roman" panose="02020603050405020304" pitchFamily="18" charset="0"/>
                <a:cs typeface="Times New Roman" panose="02020603050405020304" pitchFamily="18" charset="0"/>
              </a:rPr>
              <a:t> </a:t>
            </a:r>
            <a:r>
              <a:rPr lang="ru-RU" sz="6700" b="1" dirty="0" err="1">
                <a:latin typeface="Times New Roman" panose="02020603050405020304" pitchFamily="18" charset="0"/>
                <a:cs typeface="Times New Roman" panose="02020603050405020304" pitchFamily="18" charset="0"/>
              </a:rPr>
              <a:t>геоінформаційні</a:t>
            </a:r>
            <a:r>
              <a:rPr lang="ru-RU" sz="6700" b="1" dirty="0">
                <a:latin typeface="Times New Roman" panose="02020603050405020304" pitchFamily="18" charset="0"/>
                <a:cs typeface="Times New Roman" panose="02020603050405020304" pitchFamily="18" charset="0"/>
              </a:rPr>
              <a:t> </a:t>
            </a:r>
            <a:r>
              <a:rPr lang="ru-RU" sz="6700" b="1" dirty="0" err="1">
                <a:latin typeface="Times New Roman" panose="02020603050405020304" pitchFamily="18" charset="0"/>
                <a:cs typeface="Times New Roman" panose="02020603050405020304" pitchFamily="18" charset="0"/>
              </a:rPr>
              <a:t>системи</a:t>
            </a:r>
            <a:r>
              <a:rPr lang="ru-RU" sz="6700" b="1" dirty="0">
                <a:latin typeface="Times New Roman" panose="02020603050405020304" pitchFamily="18" charset="0"/>
                <a:cs typeface="Times New Roman" panose="02020603050405020304" pitchFamily="18" charset="0"/>
              </a:rPr>
              <a:t> та </a:t>
            </a:r>
            <a:r>
              <a:rPr lang="ru-RU" sz="6700" b="1" dirty="0" err="1">
                <a:latin typeface="Times New Roman" panose="02020603050405020304" pitchFamily="18" charset="0"/>
                <a:cs typeface="Times New Roman" panose="02020603050405020304" pitchFamily="18" charset="0"/>
              </a:rPr>
              <a:t>розвиток</a:t>
            </a:r>
            <a:r>
              <a:rPr lang="ru-RU" sz="6700" b="1" dirty="0">
                <a:latin typeface="Times New Roman" panose="02020603050405020304" pitchFamily="18" charset="0"/>
                <a:cs typeface="Times New Roman" panose="02020603050405020304" pitchFamily="18" charset="0"/>
              </a:rPr>
              <a:t> </a:t>
            </a:r>
            <a:r>
              <a:rPr lang="ru-RU" sz="6700" b="1" dirty="0" err="1">
                <a:latin typeface="Times New Roman" panose="02020603050405020304" pitchFamily="18" charset="0"/>
                <a:cs typeface="Times New Roman" panose="02020603050405020304" pitchFamily="18" charset="0"/>
              </a:rPr>
              <a:t>екологічних</a:t>
            </a:r>
            <a:r>
              <a:rPr lang="ru-RU" sz="6700" b="1" dirty="0">
                <a:latin typeface="Times New Roman" panose="02020603050405020304" pitchFamily="18" charset="0"/>
                <a:cs typeface="Times New Roman" panose="02020603050405020304" pitchFamily="18" charset="0"/>
              </a:rPr>
              <a:t> </a:t>
            </a:r>
            <a:r>
              <a:rPr lang="ru-RU" sz="6700" b="1" dirty="0" err="1">
                <a:latin typeface="Times New Roman" panose="02020603050405020304" pitchFamily="18" charset="0"/>
                <a:cs typeface="Times New Roman" panose="02020603050405020304" pitchFamily="18" charset="0"/>
              </a:rPr>
              <a:t>знань</a:t>
            </a:r>
            <a:endParaRPr lang="uk-UA" sz="6700" b="1" dirty="0">
              <a:effectLst/>
              <a:latin typeface="Times New Roman" panose="02020603050405020304" pitchFamily="18" charset="0"/>
              <a:cs typeface="Times New Roman" panose="02020603050405020304" pitchFamily="18" charset="0"/>
            </a:endParaRPr>
          </a:p>
        </p:txBody>
      </p:sp>
      <p:pic>
        <p:nvPicPr>
          <p:cNvPr id="7" name="Рисунок 6">
            <a:extLst>
              <a:ext uri="{FF2B5EF4-FFF2-40B4-BE49-F238E27FC236}">
                <a16:creationId xmlns:a16="http://schemas.microsoft.com/office/drawing/2014/main" xmlns="" id="{E934C232-B14D-41D5-879C-C24B3FF9DF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1976" y="4127475"/>
            <a:ext cx="4296793" cy="2292315"/>
          </a:xfrm>
          <a:prstGeom prst="rect">
            <a:avLst/>
          </a:prstGeom>
        </p:spPr>
      </p:pic>
    </p:spTree>
    <p:extLst>
      <p:ext uri="{BB962C8B-B14F-4D97-AF65-F5344CB8AC3E}">
        <p14:creationId xmlns:p14="http://schemas.microsoft.com/office/powerpoint/2010/main" val="2628916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00E19D4E-1453-4093-83BC-07EC8BFCF2D1}"/>
              </a:ext>
            </a:extLst>
          </p:cNvPr>
          <p:cNvSpPr>
            <a:spLocks noGrp="1"/>
          </p:cNvSpPr>
          <p:nvPr>
            <p:ph idx="1"/>
          </p:nvPr>
        </p:nvSpPr>
        <p:spPr>
          <a:xfrm>
            <a:off x="577049" y="284084"/>
            <a:ext cx="11283518" cy="6267635"/>
          </a:xfrm>
        </p:spPr>
        <p:txBody>
          <a:bodyPr>
            <a:normAutofit fontScale="47500" lnSpcReduction="20000"/>
          </a:bodyPr>
          <a:lstStyle/>
          <a:p>
            <a:pPr indent="0" algn="just">
              <a:lnSpc>
                <a:spcPct val="120000"/>
              </a:lnSpc>
              <a:spcBef>
                <a:spcPts val="0"/>
              </a:spcBef>
              <a:buNone/>
            </a:pPr>
            <a:r>
              <a:rPr lang="uk-UA" sz="3200" b="1" dirty="0">
                <a:latin typeface="Times New Roman" panose="02020603050405020304" pitchFamily="18" charset="0"/>
                <a:cs typeface="Times New Roman" panose="02020603050405020304" pitchFamily="18" charset="0"/>
              </a:rPr>
              <a:t>     Документація в системі ЄРІСП</a:t>
            </a:r>
            <a:r>
              <a:rPr lang="uk-UA" sz="3200" i="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Інформація ЄРІСП доповнюється наступними видами і формами документації: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державна статистична звітність;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оперативна і первинна звітність підприємств;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проекти нормованих викидів і скидів, розроблені на підприємствах;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матеріали місцевих органів управління про утворення та використання екологічних фондів і страхових фондів охорони природи, про видачу дозволів на природокористування і ін. </a:t>
            </a:r>
          </a:p>
          <a:p>
            <a:pPr marL="0" indent="457200" algn="just">
              <a:lnSpc>
                <a:spcPct val="120000"/>
              </a:lnSpc>
              <a:spcBef>
                <a:spcPts val="0"/>
              </a:spcBef>
              <a:buNone/>
            </a:pPr>
            <a:r>
              <a:rPr lang="uk-UA" sz="3200" b="1" dirty="0">
                <a:latin typeface="Times New Roman" panose="02020603050405020304" pitchFamily="18" charset="0"/>
                <a:cs typeface="Times New Roman" panose="02020603050405020304" pitchFamily="18" charset="0"/>
              </a:rPr>
              <a:t>Підсистема банків даних</a:t>
            </a:r>
            <a:r>
              <a:rPr lang="uk-UA" sz="3200" i="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Основою й однією зі складових ланок ЄРІСП є підсистема банків даних регіональних природоохоронних і природо–</a:t>
            </a:r>
            <a:r>
              <a:rPr lang="uk-UA" sz="3200" dirty="0" err="1">
                <a:latin typeface="Times New Roman" panose="02020603050405020304" pitchFamily="18" charset="0"/>
                <a:cs typeface="Times New Roman" panose="02020603050405020304" pitchFamily="18" charset="0"/>
              </a:rPr>
              <a:t>рєсурсних</a:t>
            </a:r>
            <a:r>
              <a:rPr lang="uk-UA" sz="3200" dirty="0">
                <a:latin typeface="Times New Roman" panose="02020603050405020304" pitchFamily="18" charset="0"/>
                <a:cs typeface="Times New Roman" panose="02020603050405020304" pitchFamily="18" charset="0"/>
              </a:rPr>
              <a:t> відомств і служб. До цих установ, крім Управління по охороні навколишнього природного середовища, можуть входити: Департамент по гідрометеорології і моніторингу навколишнього середовища, комітети із земельних ресурсів і землеустрою, по геології і використанню надр, водному господарству, по економіці та прогнозуванню розвитку території області, Департамент сільського господарства, Обласний центр </a:t>
            </a:r>
            <a:r>
              <a:rPr lang="uk-UA" sz="3200" dirty="0" err="1">
                <a:latin typeface="Times New Roman" panose="02020603050405020304" pitchFamily="18" charset="0"/>
                <a:cs typeface="Times New Roman" panose="02020603050405020304" pitchFamily="18" charset="0"/>
              </a:rPr>
              <a:t>Держсанепіднагляду</a:t>
            </a:r>
            <a:r>
              <a:rPr lang="uk-UA" sz="3200" dirty="0">
                <a:latin typeface="Times New Roman" panose="02020603050405020304" pitchFamily="18" charset="0"/>
                <a:cs typeface="Times New Roman" panose="02020603050405020304" pitchFamily="18" charset="0"/>
              </a:rPr>
              <a:t>, Станція захисту рослин, Проектно–пошуковий центр </a:t>
            </a:r>
            <a:r>
              <a:rPr lang="uk-UA" sz="3200" dirty="0" err="1">
                <a:latin typeface="Times New Roman" panose="02020603050405020304" pitchFamily="18" charset="0"/>
                <a:cs typeface="Times New Roman" panose="02020603050405020304" pitchFamily="18" charset="0"/>
              </a:rPr>
              <a:t>агрохімелужби</a:t>
            </a:r>
            <a:r>
              <a:rPr lang="uk-UA" sz="3200" dirty="0">
                <a:latin typeface="Times New Roman" panose="02020603050405020304" pitchFamily="18" charset="0"/>
                <a:cs typeface="Times New Roman" panose="02020603050405020304" pitchFamily="18" charset="0"/>
              </a:rPr>
              <a:t> тощо. Склад та назва даних органів визначається специфікою ведення відповідної діяльності на території регіону. </a:t>
            </a:r>
          </a:p>
          <a:p>
            <a:pPr marL="0" indent="457200" algn="just">
              <a:lnSpc>
                <a:spcPct val="120000"/>
              </a:lnSpc>
              <a:spcBef>
                <a:spcPts val="0"/>
              </a:spcBef>
              <a:buNone/>
            </a:pPr>
            <a:r>
              <a:rPr lang="uk-UA" sz="3200" b="1" dirty="0">
                <a:latin typeface="Times New Roman" panose="02020603050405020304" pitchFamily="18" charset="0"/>
                <a:cs typeface="Times New Roman" panose="02020603050405020304" pitchFamily="18" charset="0"/>
              </a:rPr>
              <a:t>Екологічна паспортизація</a:t>
            </a:r>
            <a:r>
              <a:rPr lang="uk-UA" sz="3200" i="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У цьому блоці екологічної паспортизації в рамках ЄРІСП узагальнюються дані підприємства по всіх видах природокористування, у тому числі: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про оснащеність, технічний стані очисного устаткування підприємства;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про викиди, скиди та розміщення відходів по регіону;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про наявність дозволів по природокористуванню;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по автоматизованому складанню звітів підприємств по охороні природи;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по обміну інформації з питань природокористування на машинних носіях;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по упровадженню комп'ютерних програм на </a:t>
            </a:r>
            <a:r>
              <a:rPr lang="uk-UA" sz="3200" dirty="0" err="1">
                <a:latin typeface="Times New Roman" panose="02020603050405020304" pitchFamily="18" charset="0"/>
                <a:cs typeface="Times New Roman" panose="02020603050405020304" pitchFamily="18" charset="0"/>
              </a:rPr>
              <a:t>підприєм</a:t>
            </a:r>
            <a:r>
              <a:rPr lang="uk-UA" sz="3200" dirty="0">
                <a:latin typeface="Times New Roman" panose="02020603050405020304" pitchFamily="18" charset="0"/>
                <a:cs typeface="Times New Roman" panose="02020603050405020304" pitchFamily="18" charset="0"/>
              </a:rPr>
              <a:t> </a:t>
            </a:r>
            <a:r>
              <a:rPr lang="uk-UA" sz="3200" dirty="0" err="1">
                <a:latin typeface="Times New Roman" panose="02020603050405020304" pitchFamily="18" charset="0"/>
                <a:cs typeface="Times New Roman" panose="02020603050405020304" pitchFamily="18" charset="0"/>
              </a:rPr>
              <a:t>ствах</a:t>
            </a:r>
            <a:r>
              <a:rPr lang="uk-UA" sz="3200" dirty="0">
                <a:latin typeface="Times New Roman" panose="02020603050405020304" pitchFamily="18" charset="0"/>
                <a:cs typeface="Times New Roman" panose="02020603050405020304" pitchFamily="18" charset="0"/>
              </a:rPr>
              <a:t> для узагальнення даних; </a:t>
            </a:r>
          </a:p>
          <a:p>
            <a:pPr indent="457200" algn="just" fontAlgn="base">
              <a:lnSpc>
                <a:spcPct val="120000"/>
              </a:lnSpc>
              <a:spcBef>
                <a:spcPts val="0"/>
              </a:spcBef>
            </a:pPr>
            <a:r>
              <a:rPr lang="uk-UA" sz="3200" dirty="0">
                <a:latin typeface="Times New Roman" panose="02020603050405020304" pitchFamily="18" charset="0"/>
                <a:cs typeface="Times New Roman" panose="02020603050405020304" pitchFamily="18" charset="0"/>
              </a:rPr>
              <a:t>по автоматизації робіт організаційних структур охорони навколишнього природного середовища на підприємствах (відділів, служби тощо). </a:t>
            </a:r>
          </a:p>
          <a:p>
            <a:pPr marL="0" indent="457200" algn="just">
              <a:lnSpc>
                <a:spcPct val="120000"/>
              </a:lnSpc>
              <a:spcBef>
                <a:spcPts val="0"/>
              </a:spcBef>
              <a:buNone/>
            </a:pPr>
            <a:r>
              <a:rPr lang="uk-UA" sz="3200" dirty="0">
                <a:latin typeface="Times New Roman" panose="02020603050405020304" pitchFamily="18" charset="0"/>
                <a:cs typeface="Times New Roman" panose="02020603050405020304" pitchFamily="18" charset="0"/>
              </a:rPr>
              <a:t>Основна мета та призначення </a:t>
            </a:r>
            <a:r>
              <a:rPr lang="uk-UA" sz="3200" dirty="0" err="1">
                <a:latin typeface="Times New Roman" panose="02020603050405020304" pitchFamily="18" charset="0"/>
                <a:cs typeface="Times New Roman" panose="02020603050405020304" pitchFamily="18" charset="0"/>
              </a:rPr>
              <a:t>екопаспорту</a:t>
            </a:r>
            <a:r>
              <a:rPr lang="uk-UA" sz="3200" dirty="0">
                <a:latin typeface="Times New Roman" panose="02020603050405020304" pitchFamily="18" charset="0"/>
                <a:cs typeface="Times New Roman" panose="02020603050405020304" pitchFamily="18" charset="0"/>
              </a:rPr>
              <a:t> в АІС – створення інформаційної бази даних по природокористуванню, мережі регулярної звітної інформації, формування та впорядкування первинних екологічних даних підприємств, отримання інформації для визначення економічності використовуваних технологій з метою подальшої сертифікації, обов'язкового екологічного страхування, регулювання оподаткування і </a:t>
            </a:r>
            <a:r>
              <a:rPr lang="uk-UA" sz="3200" dirty="0" err="1">
                <a:latin typeface="Times New Roman" panose="02020603050405020304" pitchFamily="18" charset="0"/>
                <a:cs typeface="Times New Roman" panose="02020603050405020304" pitchFamily="18" charset="0"/>
              </a:rPr>
              <a:t>т,д</a:t>
            </a:r>
            <a:r>
              <a:rPr lang="uk-UA" sz="3200" dirty="0">
                <a:latin typeface="Times New Roman" panose="02020603050405020304" pitchFamily="18" charset="0"/>
                <a:cs typeface="Times New Roman" panose="02020603050405020304" pitchFamily="18" charset="0"/>
              </a:rPr>
              <a:t>. </a:t>
            </a:r>
          </a:p>
          <a:p>
            <a:pPr marL="0" indent="0">
              <a:buNone/>
            </a:pPr>
            <a:endParaRPr lang="uk-UA" dirty="0"/>
          </a:p>
        </p:txBody>
      </p:sp>
      <p:pic>
        <p:nvPicPr>
          <p:cNvPr id="5" name="Графіка 4" descr="Усміхнене обличчя без заливки">
            <a:extLst>
              <a:ext uri="{FF2B5EF4-FFF2-40B4-BE49-F238E27FC236}">
                <a16:creationId xmlns:a16="http://schemas.microsoft.com/office/drawing/2014/main" xmlns="" id="{4E7E0E00-9FB8-4DDA-BDED-968D539A03E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9278645" y="3429000"/>
            <a:ext cx="914400" cy="914400"/>
          </a:xfrm>
          <a:prstGeom prst="rect">
            <a:avLst/>
          </a:prstGeom>
        </p:spPr>
      </p:pic>
    </p:spTree>
    <p:extLst>
      <p:ext uri="{BB962C8B-B14F-4D97-AF65-F5344CB8AC3E}">
        <p14:creationId xmlns:p14="http://schemas.microsoft.com/office/powerpoint/2010/main" val="3576044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ECF6226-321B-4B59-974A-8C7AA7EBE4D0}"/>
              </a:ext>
            </a:extLst>
          </p:cNvPr>
          <p:cNvSpPr>
            <a:spLocks noGrp="1"/>
          </p:cNvSpPr>
          <p:nvPr>
            <p:ph type="title"/>
          </p:nvPr>
        </p:nvSpPr>
        <p:spPr>
          <a:xfrm>
            <a:off x="1441882" y="681037"/>
            <a:ext cx="9530918" cy="1325563"/>
          </a:xfrm>
        </p:spPr>
        <p:txBody>
          <a:bodyPr>
            <a:noAutofit/>
          </a:bodyPr>
          <a:lstStyle/>
          <a:p>
            <a:pPr indent="457200" algn="just">
              <a:lnSpc>
                <a:spcPct val="100000"/>
              </a:lnSpc>
            </a:pPr>
            <a:r>
              <a:rPr lang="uk-UA" sz="2000" b="1" dirty="0">
                <a:latin typeface="Times New Roman" panose="02020603050405020304" pitchFamily="18" charset="0"/>
                <a:cs typeface="Times New Roman" panose="02020603050405020304" pitchFamily="18" charset="0"/>
              </a:rPr>
              <a:t>Довідкова інформаційна система даних (ДІСД). </a:t>
            </a:r>
            <a:r>
              <a:rPr lang="uk-UA" sz="2000" dirty="0">
                <a:latin typeface="Times New Roman" panose="02020603050405020304" pitchFamily="18" charset="0"/>
                <a:cs typeface="Times New Roman" panose="02020603050405020304" pitchFamily="18" charset="0"/>
              </a:rPr>
              <a:t>В загальній схемі ЕРІСП нетрадиційне місце займає довідкова інформаційна система даних (ДІСД). </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В ній відсутні стереотипні дані по всіляких нормативах, ДСТУ, правових актах і </a:t>
            </a:r>
            <a:r>
              <a:rPr lang="uk-UA" sz="2000" dirty="0" err="1">
                <a:latin typeface="Times New Roman" panose="02020603050405020304" pitchFamily="18" charset="0"/>
                <a:cs typeface="Times New Roman" panose="02020603050405020304" pitchFamily="18" charset="0"/>
              </a:rPr>
              <a:t>т.д</a:t>
            </a:r>
            <a:r>
              <a:rPr lang="uk-UA" sz="2000" dirty="0">
                <a:latin typeface="Times New Roman" panose="02020603050405020304" pitchFamily="18" charset="0"/>
                <a:cs typeface="Times New Roman" panose="02020603050405020304" pitchFamily="18" charset="0"/>
              </a:rPr>
              <a:t>. і здійснюється узагальнення, експертна оцінка, систематизація і доведення матеріалів до:  </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
            </a:r>
            <a:br>
              <a:rPr lang="uk-UA" sz="2000" dirty="0">
                <a:latin typeface="Times New Roman" panose="02020603050405020304" pitchFamily="18" charset="0"/>
                <a:cs typeface="Times New Roman" panose="02020603050405020304" pitchFamily="18" charset="0"/>
              </a:rPr>
            </a:br>
            <a:endParaRPr lang="uk-UA" sz="2000" dirty="0">
              <a:latin typeface="Times New Roman" panose="02020603050405020304" pitchFamily="18" charset="0"/>
              <a:cs typeface="Times New Roman" panose="02020603050405020304" pitchFamily="18" charset="0"/>
            </a:endParaRPr>
          </a:p>
        </p:txBody>
      </p:sp>
      <p:graphicFrame>
        <p:nvGraphicFramePr>
          <p:cNvPr id="4" name="Місце для вмісту 3">
            <a:extLst>
              <a:ext uri="{FF2B5EF4-FFF2-40B4-BE49-F238E27FC236}">
                <a16:creationId xmlns:a16="http://schemas.microsoft.com/office/drawing/2014/main" xmlns="" id="{4C36F6BC-E570-453B-B464-3BFE8EB99997}"/>
              </a:ext>
            </a:extLst>
          </p:cNvPr>
          <p:cNvGraphicFramePr>
            <a:graphicFrameLocks noGrp="1"/>
          </p:cNvGraphicFramePr>
          <p:nvPr>
            <p:ph idx="1"/>
            <p:extLst>
              <p:ext uri="{D42A27DB-BD31-4B8C-83A1-F6EECF244321}">
                <p14:modId xmlns:p14="http://schemas.microsoft.com/office/powerpoint/2010/main" val="33838030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907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F2D10862-AF12-4565-B647-4EB34DB07207}"/>
              </a:ext>
            </a:extLst>
          </p:cNvPr>
          <p:cNvSpPr>
            <a:spLocks noGrp="1"/>
          </p:cNvSpPr>
          <p:nvPr>
            <p:ph idx="1"/>
          </p:nvPr>
        </p:nvSpPr>
        <p:spPr>
          <a:xfrm>
            <a:off x="838200" y="284085"/>
            <a:ext cx="10515600" cy="6298156"/>
          </a:xfrm>
        </p:spPr>
        <p:txBody>
          <a:bodyPr/>
          <a:lstStyle/>
          <a:p>
            <a:pPr marL="0" indent="457200" algn="just">
              <a:lnSpc>
                <a:spcPct val="100000"/>
              </a:lnSpc>
              <a:spcBef>
                <a:spcPts val="0"/>
              </a:spcBef>
              <a:buNone/>
            </a:pPr>
            <a:r>
              <a:rPr lang="uk-UA" b="1" dirty="0">
                <a:latin typeface="Times New Roman" panose="02020603050405020304" pitchFamily="18" charset="0"/>
                <a:cs typeface="Times New Roman" panose="02020603050405020304" pitchFamily="18" charset="0"/>
              </a:rPr>
              <a:t>Підсистема комплексного екологічного моніторингу ЄРІСП</a:t>
            </a:r>
            <a:r>
              <a:rPr lang="uk-UA"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Враховуючи, що екологічний моніторинг – система спостережень, оцінки та прогнозу стану навколишнього природного середовища для вивчення природних (у тому числі пов'язаних з антропогенними впливами) процесів і явищ для обґрунтовування управлінських рішень у сфері природокористування, то метою підсистеми комплексного екологічного моніторингу ЄРІСП є: </a:t>
            </a:r>
          </a:p>
          <a:p>
            <a:pPr marL="0" indent="0">
              <a:buNone/>
            </a:pPr>
            <a:r>
              <a:rPr lang="uk-UA" dirty="0"/>
              <a:t/>
            </a:r>
            <a:br>
              <a:rPr lang="uk-UA" dirty="0"/>
            </a:br>
            <a:endParaRPr lang="uk-UA" dirty="0"/>
          </a:p>
        </p:txBody>
      </p:sp>
      <p:sp>
        <p:nvSpPr>
          <p:cNvPr id="4" name="Стрілка: вправо 3">
            <a:extLst>
              <a:ext uri="{FF2B5EF4-FFF2-40B4-BE49-F238E27FC236}">
                <a16:creationId xmlns:a16="http://schemas.microsoft.com/office/drawing/2014/main" xmlns="" id="{2CEC308F-7A1D-4CEE-ACEE-E424BE0915A9}"/>
              </a:ext>
            </a:extLst>
          </p:cNvPr>
          <p:cNvSpPr/>
          <p:nvPr/>
        </p:nvSpPr>
        <p:spPr>
          <a:xfrm>
            <a:off x="1085296" y="3329495"/>
            <a:ext cx="1926454" cy="48272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b="1">
              <a:ln w="22225">
                <a:solidFill>
                  <a:schemeClr val="accent2"/>
                </a:solidFill>
                <a:prstDash val="solid"/>
              </a:ln>
              <a:solidFill>
                <a:schemeClr val="accent3">
                  <a:lumMod val="40000"/>
                  <a:lumOff val="60000"/>
                </a:schemeClr>
              </a:solidFill>
            </a:endParaRPr>
          </a:p>
        </p:txBody>
      </p:sp>
      <p:sp>
        <p:nvSpPr>
          <p:cNvPr id="10" name="Стрілка: вправо 9">
            <a:extLst>
              <a:ext uri="{FF2B5EF4-FFF2-40B4-BE49-F238E27FC236}">
                <a16:creationId xmlns:a16="http://schemas.microsoft.com/office/drawing/2014/main" xmlns="" id="{7867C59E-3CDE-4CFA-B9EF-BB52EC60CF4D}"/>
              </a:ext>
            </a:extLst>
          </p:cNvPr>
          <p:cNvSpPr/>
          <p:nvPr/>
        </p:nvSpPr>
        <p:spPr>
          <a:xfrm>
            <a:off x="1091955" y="4019550"/>
            <a:ext cx="1926454" cy="48272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b="1">
              <a:ln w="22225">
                <a:solidFill>
                  <a:schemeClr val="accent2"/>
                </a:solidFill>
                <a:prstDash val="solid"/>
              </a:ln>
              <a:solidFill>
                <a:schemeClr val="accent3">
                  <a:lumMod val="40000"/>
                  <a:lumOff val="60000"/>
                </a:schemeClr>
              </a:solidFill>
            </a:endParaRPr>
          </a:p>
        </p:txBody>
      </p:sp>
      <p:sp>
        <p:nvSpPr>
          <p:cNvPr id="11" name="Стрілка: вправо 10">
            <a:extLst>
              <a:ext uri="{FF2B5EF4-FFF2-40B4-BE49-F238E27FC236}">
                <a16:creationId xmlns:a16="http://schemas.microsoft.com/office/drawing/2014/main" xmlns="" id="{BD991768-DF42-4AD7-B20C-CA22189E3C3F}"/>
              </a:ext>
            </a:extLst>
          </p:cNvPr>
          <p:cNvSpPr/>
          <p:nvPr/>
        </p:nvSpPr>
        <p:spPr>
          <a:xfrm>
            <a:off x="1091955" y="5399660"/>
            <a:ext cx="1926454" cy="48272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b="1">
              <a:ln w="22225">
                <a:solidFill>
                  <a:schemeClr val="accent2"/>
                </a:solidFill>
                <a:prstDash val="solid"/>
              </a:ln>
              <a:solidFill>
                <a:schemeClr val="accent3">
                  <a:lumMod val="40000"/>
                  <a:lumOff val="60000"/>
                </a:schemeClr>
              </a:solidFill>
            </a:endParaRPr>
          </a:p>
        </p:txBody>
      </p:sp>
      <p:sp>
        <p:nvSpPr>
          <p:cNvPr id="12" name="Стрілка: вправо 11">
            <a:extLst>
              <a:ext uri="{FF2B5EF4-FFF2-40B4-BE49-F238E27FC236}">
                <a16:creationId xmlns:a16="http://schemas.microsoft.com/office/drawing/2014/main" xmlns="" id="{4F9A237D-6B4A-40EE-8F18-92AA7D597C24}"/>
              </a:ext>
            </a:extLst>
          </p:cNvPr>
          <p:cNvSpPr/>
          <p:nvPr/>
        </p:nvSpPr>
        <p:spPr>
          <a:xfrm>
            <a:off x="1085296" y="6099518"/>
            <a:ext cx="1926454" cy="48272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b="1">
              <a:ln w="22225">
                <a:solidFill>
                  <a:schemeClr val="accent2"/>
                </a:solidFill>
                <a:prstDash val="solid"/>
              </a:ln>
              <a:solidFill>
                <a:schemeClr val="accent3">
                  <a:lumMod val="40000"/>
                  <a:lumOff val="60000"/>
                </a:schemeClr>
              </a:solidFill>
            </a:endParaRPr>
          </a:p>
        </p:txBody>
      </p:sp>
      <p:sp>
        <p:nvSpPr>
          <p:cNvPr id="13" name="Стрілка: вправо 12">
            <a:extLst>
              <a:ext uri="{FF2B5EF4-FFF2-40B4-BE49-F238E27FC236}">
                <a16:creationId xmlns:a16="http://schemas.microsoft.com/office/drawing/2014/main" xmlns="" id="{BE1B09C1-F7D6-47E9-83EB-0A2DEF81E838}"/>
              </a:ext>
            </a:extLst>
          </p:cNvPr>
          <p:cNvSpPr/>
          <p:nvPr/>
        </p:nvSpPr>
        <p:spPr>
          <a:xfrm>
            <a:off x="1091955" y="4709605"/>
            <a:ext cx="1926454" cy="482723"/>
          </a:xfrm>
          <a:prstGeom prst="rightArrow">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b="1">
              <a:ln w="22225">
                <a:solidFill>
                  <a:schemeClr val="accent2"/>
                </a:solidFill>
                <a:prstDash val="solid"/>
              </a:ln>
              <a:solidFill>
                <a:schemeClr val="accent3">
                  <a:lumMod val="40000"/>
                  <a:lumOff val="60000"/>
                </a:schemeClr>
              </a:solidFill>
            </a:endParaRPr>
          </a:p>
        </p:txBody>
      </p:sp>
      <p:sp>
        <p:nvSpPr>
          <p:cNvPr id="14" name="Прямокутник 13">
            <a:extLst>
              <a:ext uri="{FF2B5EF4-FFF2-40B4-BE49-F238E27FC236}">
                <a16:creationId xmlns:a16="http://schemas.microsoft.com/office/drawing/2014/main" xmlns="" id="{A45A00FA-CD0D-4F1E-A545-BE43579CF509}"/>
              </a:ext>
            </a:extLst>
          </p:cNvPr>
          <p:cNvSpPr/>
          <p:nvPr/>
        </p:nvSpPr>
        <p:spPr>
          <a:xfrm>
            <a:off x="3145653" y="3235115"/>
            <a:ext cx="8617259" cy="646331"/>
          </a:xfrm>
          <a:prstGeom prst="rect">
            <a:avLst/>
          </a:prstGeom>
        </p:spPr>
        <p:txBody>
          <a:bodyPr wrap="square">
            <a:spAutoFit/>
          </a:bodyPr>
          <a:lstStyle/>
          <a:p>
            <a:r>
              <a:rPr lang="ru-RU" dirty="0" err="1">
                <a:solidFill>
                  <a:srgbClr val="000000"/>
                </a:solidFill>
                <a:latin typeface="Times New Roman" panose="02020603050405020304" pitchFamily="18" charset="0"/>
              </a:rPr>
              <a:t>координацію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створення</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ведення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банків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природоресурсного</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природоохоронного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напряму</a:t>
            </a:r>
            <a:endParaRPr lang="uk-UA" dirty="0"/>
          </a:p>
        </p:txBody>
      </p:sp>
      <p:sp>
        <p:nvSpPr>
          <p:cNvPr id="15" name="Прямокутник 14">
            <a:extLst>
              <a:ext uri="{FF2B5EF4-FFF2-40B4-BE49-F238E27FC236}">
                <a16:creationId xmlns:a16="http://schemas.microsoft.com/office/drawing/2014/main" xmlns="" id="{81989378-19F2-4CAF-9603-FBF880F03D7B}"/>
              </a:ext>
            </a:extLst>
          </p:cNvPr>
          <p:cNvSpPr/>
          <p:nvPr/>
        </p:nvSpPr>
        <p:spPr>
          <a:xfrm>
            <a:off x="3145652" y="3901106"/>
            <a:ext cx="8688281" cy="646331"/>
          </a:xfrm>
          <a:prstGeom prst="rect">
            <a:avLst/>
          </a:prstGeom>
        </p:spPr>
        <p:txBody>
          <a:bodyPr wrap="square">
            <a:spAutoFit/>
          </a:bodyPr>
          <a:lstStyle/>
          <a:p>
            <a:r>
              <a:rPr lang="uk-UA" dirty="0">
                <a:solidFill>
                  <a:srgbClr val="000000"/>
                </a:solidFill>
                <a:latin typeface="Times New Roman" panose="02020603050405020304" pitchFamily="18" charset="0"/>
              </a:rPr>
              <a:t>організацію інформаційної взаємодії і координацію дій між відомчими центрами по обробці і обміну інформацією екологічного характеру</a:t>
            </a:r>
            <a:endParaRPr lang="uk-UA" dirty="0"/>
          </a:p>
        </p:txBody>
      </p:sp>
      <p:sp>
        <p:nvSpPr>
          <p:cNvPr id="16" name="Прямокутник 15">
            <a:extLst>
              <a:ext uri="{FF2B5EF4-FFF2-40B4-BE49-F238E27FC236}">
                <a16:creationId xmlns:a16="http://schemas.microsoft.com/office/drawing/2014/main" xmlns="" id="{5DDB054D-35DE-465A-B667-803E42041E7D}"/>
              </a:ext>
            </a:extLst>
          </p:cNvPr>
          <p:cNvSpPr/>
          <p:nvPr/>
        </p:nvSpPr>
        <p:spPr>
          <a:xfrm>
            <a:off x="3145652" y="4641509"/>
            <a:ext cx="8617260" cy="646331"/>
          </a:xfrm>
          <a:prstGeom prst="rect">
            <a:avLst/>
          </a:prstGeom>
        </p:spPr>
        <p:txBody>
          <a:bodyPr wrap="square">
            <a:spAutoFit/>
          </a:bodyPr>
          <a:lstStyle/>
          <a:p>
            <a:r>
              <a:rPr lang="ru-RU" dirty="0" err="1">
                <a:solidFill>
                  <a:srgbClr val="000000"/>
                </a:solidFill>
                <a:latin typeface="Times New Roman" panose="02020603050405020304" pitchFamily="18" charset="0"/>
              </a:rPr>
              <a:t>виконання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розрахункових</a:t>
            </a:r>
            <a:r>
              <a:rPr lang="ru-RU" dirty="0">
                <a:solidFill>
                  <a:srgbClr val="000000"/>
                </a:solidFill>
                <a:latin typeface="Times New Roman" panose="02020603050405020304" pitchFamily="18" charset="0"/>
              </a:rPr>
              <a:t> задач </a:t>
            </a:r>
            <a:r>
              <a:rPr lang="ru-RU" dirty="0" err="1">
                <a:solidFill>
                  <a:srgbClr val="000000"/>
                </a:solidFill>
                <a:latin typeface="Times New Roman" panose="02020603050405020304" pitchFamily="18" charset="0"/>
              </a:rPr>
              <a:t>моделювання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картографування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обробки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дистанційного</a:t>
            </a:r>
            <a:r>
              <a:rPr lang="ru-RU" dirty="0">
                <a:solidFill>
                  <a:srgbClr val="000000"/>
                </a:solidFill>
                <a:latin typeface="Times New Roman" panose="02020603050405020304" pitchFamily="18" charset="0"/>
              </a:rPr>
              <a:t> і лабораторного </a:t>
            </a:r>
            <a:r>
              <a:rPr lang="ru-RU" dirty="0" err="1">
                <a:solidFill>
                  <a:srgbClr val="000000"/>
                </a:solidFill>
                <a:latin typeface="Times New Roman" panose="02020603050405020304" pitchFamily="18" charset="0"/>
              </a:rPr>
              <a:t>зондування</a:t>
            </a:r>
            <a:endParaRPr lang="uk-UA" dirty="0"/>
          </a:p>
        </p:txBody>
      </p:sp>
      <p:sp>
        <p:nvSpPr>
          <p:cNvPr id="17" name="Прямокутник 16">
            <a:extLst>
              <a:ext uri="{FF2B5EF4-FFF2-40B4-BE49-F238E27FC236}">
                <a16:creationId xmlns:a16="http://schemas.microsoft.com/office/drawing/2014/main" xmlns="" id="{725E010D-BFD0-462B-A6F2-73D093E46D80}"/>
              </a:ext>
            </a:extLst>
          </p:cNvPr>
          <p:cNvSpPr/>
          <p:nvPr/>
        </p:nvSpPr>
        <p:spPr>
          <a:xfrm>
            <a:off x="3145652" y="5456355"/>
            <a:ext cx="4125360" cy="369332"/>
          </a:xfrm>
          <a:prstGeom prst="rect">
            <a:avLst/>
          </a:prstGeom>
        </p:spPr>
        <p:txBody>
          <a:bodyPr wrap="none">
            <a:spAutoFit/>
          </a:bodyPr>
          <a:lstStyle/>
          <a:p>
            <a:r>
              <a:rPr lang="uk-UA" dirty="0">
                <a:solidFill>
                  <a:srgbClr val="000000"/>
                </a:solidFill>
                <a:latin typeface="Times New Roman" panose="02020603050405020304" pitchFamily="18" charset="0"/>
              </a:rPr>
              <a:t>забезпечення обчислювального процесу</a:t>
            </a:r>
            <a:endParaRPr lang="uk-UA" dirty="0"/>
          </a:p>
        </p:txBody>
      </p:sp>
      <p:sp>
        <p:nvSpPr>
          <p:cNvPr id="18" name="Прямокутник 17">
            <a:extLst>
              <a:ext uri="{FF2B5EF4-FFF2-40B4-BE49-F238E27FC236}">
                <a16:creationId xmlns:a16="http://schemas.microsoft.com/office/drawing/2014/main" xmlns="" id="{439275B6-10C8-4A40-AD11-15D997D52699}"/>
              </a:ext>
            </a:extLst>
          </p:cNvPr>
          <p:cNvSpPr/>
          <p:nvPr/>
        </p:nvSpPr>
        <p:spPr>
          <a:xfrm>
            <a:off x="3145652" y="6074918"/>
            <a:ext cx="4747453" cy="369332"/>
          </a:xfrm>
          <a:prstGeom prst="rect">
            <a:avLst/>
          </a:prstGeom>
        </p:spPr>
        <p:txBody>
          <a:bodyPr wrap="none">
            <a:spAutoFit/>
          </a:bodyPr>
          <a:lstStyle/>
          <a:p>
            <a:r>
              <a:rPr lang="ru-RU" dirty="0">
                <a:solidFill>
                  <a:srgbClr val="000000"/>
                </a:solidFill>
                <a:latin typeface="Times New Roman" panose="02020603050405020304" pitchFamily="18" charset="0"/>
              </a:rPr>
              <a:t>передачу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обчислювального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процесу</a:t>
            </a:r>
            <a:endParaRPr lang="uk-UA" dirty="0"/>
          </a:p>
        </p:txBody>
      </p:sp>
    </p:spTree>
    <p:extLst>
      <p:ext uri="{BB962C8B-B14F-4D97-AF65-F5344CB8AC3E}">
        <p14:creationId xmlns:p14="http://schemas.microsoft.com/office/powerpoint/2010/main" val="1497415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32AA09CA-6CE8-4D07-B33E-3C9A919B9450}"/>
              </a:ext>
            </a:extLst>
          </p:cNvPr>
          <p:cNvSpPr>
            <a:spLocks noGrp="1"/>
          </p:cNvSpPr>
          <p:nvPr>
            <p:ph idx="1"/>
          </p:nvPr>
        </p:nvSpPr>
        <p:spPr>
          <a:xfrm>
            <a:off x="900344" y="487000"/>
            <a:ext cx="10515600" cy="5884000"/>
          </a:xfrm>
        </p:spPr>
        <p:txBody>
          <a:bodyPr>
            <a:normAutofit fontScale="47500" lnSpcReduction="20000"/>
          </a:bodyPr>
          <a:lstStyle/>
          <a:p>
            <a:pPr marL="0" indent="457200" algn="just">
              <a:lnSpc>
                <a:spcPct val="120000"/>
              </a:lnSpc>
              <a:spcBef>
                <a:spcPts val="0"/>
              </a:spcBef>
              <a:buNone/>
            </a:pPr>
            <a:r>
              <a:rPr lang="uk-UA" sz="2900" b="1" dirty="0">
                <a:latin typeface="Times New Roman" panose="02020603050405020304" pitchFamily="18" charset="0"/>
                <a:cs typeface="Times New Roman" panose="02020603050405020304" pitchFamily="18" charset="0"/>
              </a:rPr>
              <a:t>Структура інформаційних потоків</a:t>
            </a:r>
            <a:r>
              <a:rPr lang="uk-UA" sz="2900" i="1"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Механізм надходження та проходження інформації по мережах ЄРІСП достатньо складний. Загальна структура інформаційних потоків визначилася таким чином. Джерела вхідної інформації, якими є сформовані банки та банки, що перебувають в процесі формування, профільні бази даних установ, організацій і відомств природно-ресурсного, експлуатаційно-ресурсного блоку та існуючої системи постійного стеження, за станом і забрудненням середовища надають ЕРІСП необхідну інформацію по попередньо визначених обумовлених формах, параметрах, показниках. Отримана інформація систематично, регулярно поступає в центр Управління по охороні навколишнього природного середовища і індексується залежно від привласненого статусу оперативної або архівної інформації в банках даних центру відповідно до певного профілю. Архівна і оперативна інформація забезпечує функціонування блоку і соціально–гігієнічного моніторингу, кадастрів ресурсів, відділів Управління по охороні навколишнього природного середовища через локальну комп’ютерну мережу. Паралельно інформація поступає в рамках підсистеми екологічної паспортизації від </a:t>
            </a:r>
            <a:r>
              <a:rPr lang="uk-UA" sz="2900" dirty="0" err="1">
                <a:latin typeface="Times New Roman" panose="02020603050405020304" pitchFamily="18" charset="0"/>
                <a:cs typeface="Times New Roman" panose="02020603050405020304" pitchFamily="18" charset="0"/>
              </a:rPr>
              <a:t>природокористувачів</a:t>
            </a:r>
            <a:r>
              <a:rPr lang="uk-UA" sz="2900" dirty="0">
                <a:latin typeface="Times New Roman" panose="02020603050405020304" pitchFamily="18" charset="0"/>
                <a:cs typeface="Times New Roman" panose="02020603050405020304" pitchFamily="18" charset="0"/>
              </a:rPr>
              <a:t>, виробничих об'єднань, діяльність яких контролюється та координується цією організацією.</a:t>
            </a:r>
          </a:p>
          <a:p>
            <a:pPr marL="0" indent="457200" algn="just">
              <a:lnSpc>
                <a:spcPct val="120000"/>
              </a:lnSpc>
              <a:spcBef>
                <a:spcPts val="0"/>
              </a:spcBef>
              <a:buNone/>
            </a:pPr>
            <a:endParaRPr lang="uk-UA" sz="2900" b="1"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sz="2900" b="1" dirty="0">
                <a:latin typeface="Times New Roman" panose="02020603050405020304" pitchFamily="18" charset="0"/>
                <a:cs typeface="Times New Roman" panose="02020603050405020304" pitchFamily="18" charset="0"/>
              </a:rPr>
              <a:t>Алгоритми як інформаційний об'єкт</a:t>
            </a:r>
            <a:r>
              <a:rPr lang="uk-UA" sz="2900" i="1"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В процесі розробки алгоритмів ЄРІСП виникла необхідність вирішення ряду проблем. Визначувані унікальністю задач інформаційної системи, вони характеризуються гранично простим формуванням структури банків даних, вихідних і звітних форм, а також функціональною організацією представлення даних. Це досягається за допомогою представлення банків даних у вигляді інформаційних об'єктів (під об'єктом тут розуміється сукупність даних і алгоритмів обробки інформації) на основі об'єктно–орієнтованих технологій. В цьому випадку забезпечується однотипна робота з різнорідною інформацією. Робоче середовище фахівця становить собою єдину програму-ядро, яке здійснює підтримку роботи з інформаційними об'єктами. Унікальність роботи з даними визначається алгоритмами, що містяться безпосередньо в об'єктах. Універсальні функції сконструйовані в ядрі, тому при побудові нового, необхідно задати структуру зберігання даних і унікальні способи їх обробки. При цьому в процесі експлуатації байку даних користувачам надається можливість зміни як структури інформації, так і алгоритмів її обробки. Разом з даними користувач одержує і алгоритми подальшої обробки інформації, що за наявності програми ядра, виключає необхідність перетворення форматів зберігання даних, а новий об'єкт просто включається в інформаційний банк. Об'єктно-орієнтована технологія полегшує створення та підтримку розподілених баз даних. Робоча інформація зберігається в єдиному екземплярі (не рахуючи статистичного архіву), і при необхідності споживачі звертаються із запитами до інформаційного об'єкту, який обробляється в місці свого розташування. З цієї причини виключається необхідність дублювання інформаційних банків для потенційних споживачів інформації, що дозволяє локалізувати місце зберігання інформації і забезпечити підтримку даних в актуальному стані. </a:t>
            </a:r>
          </a:p>
          <a:p>
            <a:pPr marL="0" indent="0">
              <a:buNone/>
            </a:pPr>
            <a:endParaRPr lang="uk-UA" dirty="0"/>
          </a:p>
        </p:txBody>
      </p:sp>
    </p:spTree>
    <p:extLst>
      <p:ext uri="{BB962C8B-B14F-4D97-AF65-F5344CB8AC3E}">
        <p14:creationId xmlns:p14="http://schemas.microsoft.com/office/powerpoint/2010/main" val="3873092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B4F4F30-A561-447C-ABCD-1C3E4DDE3060}"/>
              </a:ext>
            </a:extLst>
          </p:cNvPr>
          <p:cNvSpPr>
            <a:spLocks noGrp="1"/>
          </p:cNvSpPr>
          <p:nvPr>
            <p:ph type="title"/>
          </p:nvPr>
        </p:nvSpPr>
        <p:spPr>
          <a:xfrm>
            <a:off x="926977" y="1084217"/>
            <a:ext cx="10515600" cy="149780"/>
          </a:xfrm>
        </p:spPr>
        <p:txBody>
          <a:bodyPr>
            <a:normAutofit fontScale="90000"/>
          </a:bodyPr>
          <a:lstStyle/>
          <a:p>
            <a:pPr algn="ctr"/>
            <a:r>
              <a:rPr lang="ru-RU" b="1" dirty="0" err="1">
                <a:latin typeface="Century Schoolbook" panose="02040604050505020304" pitchFamily="18" charset="0"/>
                <a:cs typeface="Times New Roman" panose="02020603050405020304" pitchFamily="18" charset="0"/>
              </a:rPr>
              <a:t>Відомчі</a:t>
            </a:r>
            <a:r>
              <a:rPr lang="ru-RU" b="1" dirty="0">
                <a:latin typeface="Century Schoolbook" panose="02040604050505020304" pitchFamily="18" charset="0"/>
                <a:cs typeface="Times New Roman" panose="02020603050405020304" pitchFamily="18" charset="0"/>
              </a:rPr>
              <a:t> ГІС–</a:t>
            </a:r>
            <a:r>
              <a:rPr lang="ru-RU" b="1" dirty="0" err="1">
                <a:latin typeface="Century Schoolbook" panose="02040604050505020304" pitchFamily="18" charset="0"/>
                <a:cs typeface="Times New Roman" panose="02020603050405020304" pitchFamily="18" charset="0"/>
              </a:rPr>
              <a:t>технології</a:t>
            </a:r>
            <a:r>
              <a:rPr lang="ru-RU" b="1" dirty="0">
                <a:latin typeface="Century Schoolbook" panose="02040604050505020304" pitchFamily="18" charset="0"/>
                <a:cs typeface="Times New Roman" panose="02020603050405020304" pitchFamily="18" charset="0"/>
              </a:rPr>
              <a:t> в </a:t>
            </a:r>
            <a:r>
              <a:rPr lang="ru-RU" b="1" dirty="0" err="1">
                <a:latin typeface="Century Schoolbook" panose="02040604050505020304" pitchFamily="18" charset="0"/>
                <a:cs typeface="Times New Roman" panose="02020603050405020304" pitchFamily="18" charset="0"/>
              </a:rPr>
              <a:t>екології</a:t>
            </a:r>
            <a:r>
              <a:rPr lang="ru-RU" dirty="0"/>
              <a:t/>
            </a:r>
            <a:br>
              <a:rPr lang="ru-RU" dirty="0"/>
            </a:br>
            <a:r>
              <a:rPr lang="ru-RU" dirty="0"/>
              <a:t/>
            </a:r>
            <a:br>
              <a:rPr lang="ru-RU" dirty="0"/>
            </a:br>
            <a:endParaRPr lang="uk-UA" dirty="0"/>
          </a:p>
        </p:txBody>
      </p:sp>
      <p:sp>
        <p:nvSpPr>
          <p:cNvPr id="3" name="Місце для вмісту 2">
            <a:extLst>
              <a:ext uri="{FF2B5EF4-FFF2-40B4-BE49-F238E27FC236}">
                <a16:creationId xmlns:a16="http://schemas.microsoft.com/office/drawing/2014/main" xmlns="" id="{05C15A66-4F36-4BC0-9CD8-61CDCB5F7052}"/>
              </a:ext>
            </a:extLst>
          </p:cNvPr>
          <p:cNvSpPr>
            <a:spLocks noGrp="1"/>
          </p:cNvSpPr>
          <p:nvPr>
            <p:ph idx="1"/>
          </p:nvPr>
        </p:nvSpPr>
        <p:spPr>
          <a:xfrm>
            <a:off x="387658" y="816746"/>
            <a:ext cx="11416683" cy="5628442"/>
          </a:xfrm>
        </p:spPr>
        <p:txBody>
          <a:bodyPr>
            <a:normAutofit/>
          </a:bodyPr>
          <a:lstStyle/>
          <a:p>
            <a:pPr marL="0" indent="457200" algn="just" fontAlgn="base">
              <a:lnSpc>
                <a:spcPct val="120000"/>
              </a:lnSpc>
              <a:spcBef>
                <a:spcPts val="0"/>
              </a:spcBef>
              <a:buNone/>
            </a:pPr>
            <a:r>
              <a:rPr lang="uk-UA" sz="1200" b="1" dirty="0">
                <a:latin typeface="Times New Roman" panose="02020603050405020304" pitchFamily="18" charset="0"/>
                <a:cs typeface="Times New Roman" panose="02020603050405020304" pitchFamily="18" charset="0"/>
              </a:rPr>
              <a:t>Наскрізні геоінформаційні технології грошової оцінки земель населених пунктів .</a:t>
            </a:r>
            <a:r>
              <a:rPr lang="uk-UA" sz="1200" dirty="0">
                <a:latin typeface="Times New Roman" panose="02020603050405020304" pitchFamily="18" charset="0"/>
                <a:cs typeface="Times New Roman" panose="02020603050405020304" pitchFamily="18" charset="0"/>
              </a:rPr>
              <a:t>Грошова оцінка земель відноситься до однієї з найактуальніших задач у здійсненні земельної та економічної реформ в Україні. Вона виступає інтегральною характеристикою кількісних, якісних, економічних, правових, регіональних та інших показників земельних ділянок і слугує основою єдиного механізму оподаткування земель та справляння інших платежів в процесі цивільного обігу земельних ділянок.  </a:t>
            </a: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За своїм змістом грошову оцінку земель можна віднести до задач геоінформаційного (просторового) аналізу, оскільки її виконання потребує врахування впливу факторів регіонального, зонального та локального місцерозташування земельних ділянок на території населеного пункту, які мають кількісні характеристики, просторову прив’язку та просторові відношення.  </a:t>
            </a:r>
          </a:p>
          <a:p>
            <a:pPr marL="0" indent="457200" algn="just" fontAlgn="base">
              <a:lnSpc>
                <a:spcPct val="120000"/>
              </a:lnSpc>
              <a:spcBef>
                <a:spcPts val="0"/>
              </a:spcBef>
              <a:buNone/>
            </a:pPr>
            <a:r>
              <a:rPr lang="uk-UA" sz="1200" b="1" dirty="0">
                <a:latin typeface="Times New Roman" panose="02020603050405020304" pitchFamily="18" charset="0"/>
                <a:cs typeface="Times New Roman" panose="02020603050405020304" pitchFamily="18" charset="0"/>
              </a:rPr>
              <a:t>Геоінформаційні </a:t>
            </a:r>
            <a:r>
              <a:rPr lang="uk-UA" sz="1200" b="1" dirty="0" err="1">
                <a:latin typeface="Times New Roman" panose="02020603050405020304" pitchFamily="18" charset="0"/>
                <a:cs typeface="Times New Roman" panose="02020603050405020304" pitchFamily="18" charset="0"/>
              </a:rPr>
              <a:t>технологіі</a:t>
            </a:r>
            <a:r>
              <a:rPr lang="uk-UA" sz="1200" b="1" dirty="0">
                <a:latin typeface="Times New Roman" panose="02020603050405020304" pitchFamily="18" charset="0"/>
                <a:cs typeface="Times New Roman" panose="02020603050405020304" pitchFamily="18" charset="0"/>
              </a:rPr>
              <a:t> грошової оцінки земель</a:t>
            </a:r>
            <a:r>
              <a:rPr lang="uk-UA" sz="1200" dirty="0">
                <a:latin typeface="Times New Roman" panose="02020603050405020304" pitchFamily="18" charset="0"/>
                <a:cs typeface="Times New Roman" panose="02020603050405020304" pitchFamily="18" charset="0"/>
              </a:rPr>
              <a:t>. Виходячи з практики грошової оцінки земель населених пунктів з застосуванням технології ГІС, можна виділити п’ять основних етапів:  </a:t>
            </a:r>
            <a:endParaRPr lang="uk-UA" sz="1200" b="1"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sz="1200" dirty="0">
                <a:latin typeface="Times New Roman" panose="02020603050405020304" pitchFamily="18" charset="0"/>
                <a:cs typeface="Times New Roman" panose="02020603050405020304" pitchFamily="18" charset="0"/>
              </a:rPr>
              <a:t>1) створення цифрової картографічної основи на територію міста;  </a:t>
            </a:r>
          </a:p>
          <a:p>
            <a:pPr marL="0" indent="457200" algn="just">
              <a:lnSpc>
                <a:spcPct val="120000"/>
              </a:lnSpc>
              <a:spcBef>
                <a:spcPts val="0"/>
              </a:spcBef>
              <a:buNone/>
            </a:pPr>
            <a:r>
              <a:rPr lang="uk-UA" sz="1200" dirty="0">
                <a:latin typeface="Times New Roman" panose="02020603050405020304" pitchFamily="18" charset="0"/>
                <a:cs typeface="Times New Roman" panose="02020603050405020304" pitchFamily="18" charset="0"/>
              </a:rPr>
              <a:t>2) визначення базової вартості;  </a:t>
            </a: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3</a:t>
            </a:r>
            <a:r>
              <a:rPr lang="uk-UA" sz="1200">
                <a:latin typeface="Times New Roman" panose="02020603050405020304" pitchFamily="18" charset="0"/>
                <a:cs typeface="Times New Roman" panose="02020603050405020304" pitchFamily="18" charset="0"/>
              </a:rPr>
              <a:t>) економіко</a:t>
            </a:r>
            <a:r>
              <a:rPr lang="uk-UA" sz="1200" dirty="0">
                <a:latin typeface="Times New Roman" panose="02020603050405020304" pitchFamily="18" charset="0"/>
                <a:cs typeface="Times New Roman" panose="02020603050405020304" pitchFamily="18" charset="0"/>
              </a:rPr>
              <a:t>– планувальне зонування;  </a:t>
            </a: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4) грошова оцінка земель за категоріями та визначення системи і зон впливу локальних факторів;  </a:t>
            </a: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5) грошова оцінка земельних ділянок.  </a:t>
            </a:r>
          </a:p>
          <a:p>
            <a:pPr marL="0" indent="457200" algn="just">
              <a:lnSpc>
                <a:spcPct val="120000"/>
              </a:lnSpc>
              <a:spcBef>
                <a:spcPts val="0"/>
              </a:spcBef>
              <a:buNone/>
            </a:pPr>
            <a:r>
              <a:rPr lang="uk-UA" sz="1200" b="1" dirty="0">
                <a:latin typeface="Times New Roman" panose="02020603050405020304" pitchFamily="18" charset="0"/>
                <a:cs typeface="Times New Roman" panose="02020603050405020304" pitchFamily="18" charset="0"/>
              </a:rPr>
              <a:t>–Створення баз цифрових картографічних даних на території міста</a:t>
            </a:r>
            <a:r>
              <a:rPr lang="uk-UA" sz="1200" dirty="0">
                <a:latin typeface="Times New Roman" panose="02020603050405020304" pitchFamily="18" charset="0"/>
                <a:cs typeface="Times New Roman" panose="02020603050405020304" pitchFamily="18" charset="0"/>
              </a:rPr>
              <a:t>. База цифрових карт проекту створюється в складі шарів цифрової векторної карти М 1:10 000 або М 1:5 000, растрового плану М 1: 2 000.  </a:t>
            </a:r>
          </a:p>
          <a:p>
            <a:pPr marL="0" indent="457200" algn="just">
              <a:lnSpc>
                <a:spcPct val="120000"/>
              </a:lnSpc>
              <a:spcBef>
                <a:spcPts val="0"/>
              </a:spcBef>
              <a:buNone/>
            </a:pPr>
            <a:r>
              <a:rPr lang="uk-UA" sz="1200" dirty="0">
                <a:latin typeface="Times New Roman" panose="02020603050405020304" pitchFamily="18" charset="0"/>
                <a:cs typeface="Times New Roman" panose="02020603050405020304" pitchFamily="18" charset="0"/>
              </a:rPr>
              <a:t>За матеріалами генплану міста створюються тематичні шари функціональних зон, головних споруд та магістралей інженерних мереж, зон планувальних обмежень, тощо.</a:t>
            </a:r>
          </a:p>
          <a:p>
            <a:pPr marL="0" indent="457200" algn="just">
              <a:lnSpc>
                <a:spcPct val="120000"/>
              </a:lnSpc>
              <a:spcBef>
                <a:spcPts val="0"/>
              </a:spcBef>
              <a:buNone/>
            </a:pPr>
            <a:r>
              <a:rPr lang="uk-UA" sz="1200" dirty="0">
                <a:latin typeface="Times New Roman" panose="02020603050405020304" pitchFamily="18" charset="0"/>
                <a:cs typeface="Times New Roman" panose="02020603050405020304" pitchFamily="18" charset="0"/>
              </a:rPr>
              <a:t> </a:t>
            </a:r>
            <a:r>
              <a:rPr lang="uk-UA" sz="1200" b="1" dirty="0">
                <a:latin typeface="Times New Roman" panose="02020603050405020304" pitchFamily="18" charset="0"/>
                <a:cs typeface="Times New Roman" panose="02020603050405020304" pitchFamily="18" charset="0"/>
              </a:rPr>
              <a:t>Грошова оцінка земель за категоріями та визначення системи локальних факторів</a:t>
            </a:r>
            <a:r>
              <a:rPr lang="uk-UA" sz="1200" i="1" dirty="0">
                <a:latin typeface="Times New Roman" panose="02020603050405020304" pitchFamily="18" charset="0"/>
                <a:cs typeface="Times New Roman" panose="02020603050405020304" pitchFamily="18" charset="0"/>
              </a:rPr>
              <a:t>.</a:t>
            </a:r>
            <a:r>
              <a:rPr lang="uk-UA" sz="1200" dirty="0">
                <a:latin typeface="Times New Roman" panose="02020603050405020304" pitchFamily="18" charset="0"/>
                <a:cs typeface="Times New Roman" panose="02020603050405020304" pitchFamily="18" charset="0"/>
              </a:rPr>
              <a:t> Грошова оцінка земель різного функціонального призначення виконується в розрізі економіко–планувальних зон  та земель сільськогосподарського призначення в межах населеного пункту. З застосуванням ГІС на цьому етапі створюються:  </a:t>
            </a: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 цифрові карти бонітування </a:t>
            </a:r>
            <a:r>
              <a:rPr lang="uk-UA" sz="1200" dirty="0" err="1">
                <a:latin typeface="Times New Roman" panose="02020603050405020304" pitchFamily="18" charset="0"/>
                <a:cs typeface="Times New Roman" panose="02020603050405020304" pitchFamily="18" charset="0"/>
              </a:rPr>
              <a:t>грунтів</a:t>
            </a:r>
            <a:r>
              <a:rPr lang="uk-UA" sz="1200" dirty="0">
                <a:latin typeface="Times New Roman" panose="02020603050405020304" pitchFamily="18" charset="0"/>
                <a:cs typeface="Times New Roman" panose="02020603050405020304" pitchFamily="18" charset="0"/>
              </a:rPr>
              <a:t> та відповідна база даних грошової оцінки земель сільськогосподарського призначення за категоріями угідь (рілля, багаторічні насадження, сіножаті та пасовища);  </a:t>
            </a:r>
            <a:endParaRPr lang="uk-UA" sz="1200" b="1" dirty="0">
              <a:latin typeface="Times New Roman" panose="02020603050405020304" pitchFamily="18" charset="0"/>
              <a:cs typeface="Times New Roman" panose="02020603050405020304" pitchFamily="18" charset="0"/>
            </a:endParaRPr>
          </a:p>
          <a:p>
            <a:pPr marL="0" indent="457200" algn="just" fontAlgn="base">
              <a:lnSpc>
                <a:spcPct val="120000"/>
              </a:lnSpc>
              <a:spcBef>
                <a:spcPts val="0"/>
              </a:spcBef>
              <a:buNone/>
            </a:pPr>
            <a:r>
              <a:rPr lang="uk-UA" sz="1200" dirty="0">
                <a:latin typeface="Times New Roman" panose="02020603050405020304" pitchFamily="18" charset="0"/>
                <a:cs typeface="Times New Roman" panose="02020603050405020304" pitchFamily="18" charset="0"/>
              </a:rPr>
              <a:t>- цифрові карти зон впливу територіально – планувальних, інженерно – геологічних, історико – культурних, природно – ландшафтних, санітарно – гігієнічних та інженерно – інфраструктурних локальних факторів та база даних відповідних коефіцієнтів для диференціювання грошової оцінки земельних ділянок в межах економіко–планувальних зон.    </a:t>
            </a:r>
            <a:endParaRPr lang="uk-UA" sz="1200" b="1"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sz="1200" b="1" dirty="0">
                <a:latin typeface="Times New Roman" panose="02020603050405020304" pitchFamily="18" charset="0"/>
                <a:cs typeface="Times New Roman" panose="02020603050405020304" pitchFamily="18" charset="0"/>
              </a:rPr>
              <a:t> </a:t>
            </a:r>
            <a:endParaRPr lang="uk-UA"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739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E303C726-AED5-45CB-A625-4913B7B600AA}"/>
              </a:ext>
            </a:extLst>
          </p:cNvPr>
          <p:cNvSpPr>
            <a:spLocks noGrp="1"/>
          </p:cNvSpPr>
          <p:nvPr>
            <p:ph idx="1"/>
          </p:nvPr>
        </p:nvSpPr>
        <p:spPr>
          <a:xfrm>
            <a:off x="838200" y="506027"/>
            <a:ext cx="10463074" cy="6027938"/>
          </a:xfrm>
        </p:spPr>
        <p:txBody>
          <a:bodyPr>
            <a:normAutofit fontScale="25000" lnSpcReduction="20000"/>
          </a:bodyPr>
          <a:lstStyle/>
          <a:p>
            <a:pPr marL="0" indent="457200" algn="just">
              <a:lnSpc>
                <a:spcPct val="120000"/>
              </a:lnSpc>
              <a:spcBef>
                <a:spcPts val="0"/>
              </a:spcBef>
              <a:buNone/>
            </a:pPr>
            <a:r>
              <a:rPr lang="uk-UA" sz="5200" b="1" dirty="0">
                <a:latin typeface="Times New Roman" panose="02020603050405020304" pitchFamily="18" charset="0"/>
                <a:cs typeface="Times New Roman" panose="02020603050405020304" pitchFamily="18" charset="0"/>
              </a:rPr>
              <a:t>Геоінформаційні системи земельного кадастру, лісового реєстру і територій, що особливо охороняються</a:t>
            </a:r>
            <a:r>
              <a:rPr lang="uk-UA" sz="5200" b="1" i="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У державному  управлінні і регулюванні існує безліч кадастрів, реєстрів і фондів, покликаних вести поточний інформаційний потік і його обробку по об'єктах обліку для прогнозів на майбутнє. Особливе значення для багатих природними ресурсами територій суб'єктів отримують інформаційні потоки в системах земельного кадастру, лісового реєстру і кадастру природних територій, що особливо охороняються. Між ними існує взаємний обмін як в текстовій складовій кадастрів і реєстрів, так і  координатною прив'язкою, що характеризується, до місцевості.</a:t>
            </a:r>
          </a:p>
          <a:p>
            <a:pPr marL="0" indent="457200" algn="just">
              <a:lnSpc>
                <a:spcPct val="120000"/>
              </a:lnSpc>
              <a:spcBef>
                <a:spcPts val="0"/>
              </a:spcBef>
              <a:buNone/>
            </a:pPr>
            <a:r>
              <a:rPr lang="uk-UA" sz="5200" b="1" dirty="0">
                <a:latin typeface="Times New Roman" panose="02020603050405020304" pitchFamily="18" charset="0"/>
                <a:cs typeface="Times New Roman" panose="02020603050405020304" pitchFamily="18" charset="0"/>
              </a:rPr>
              <a:t> Географічне інформаційне середовище (ГІСР)</a:t>
            </a:r>
            <a:r>
              <a:rPr lang="uk-UA" sz="5200" dirty="0">
                <a:latin typeface="Times New Roman" panose="02020603050405020304" pitchFamily="18" charset="0"/>
                <a:cs typeface="Times New Roman" panose="02020603050405020304" pitchFamily="18" charset="0"/>
              </a:rPr>
              <a:t> – географічна інформаційна система с </a:t>
            </a:r>
            <a:r>
              <a:rPr lang="uk-UA" sz="5200" dirty="0" err="1">
                <a:latin typeface="Times New Roman" panose="02020603050405020304" pitchFamily="18" charset="0"/>
                <a:cs typeface="Times New Roman" panose="02020603050405020304" pitchFamily="18" charset="0"/>
              </a:rPr>
              <a:t>програмуємим</a:t>
            </a:r>
            <a:r>
              <a:rPr lang="uk-UA" sz="5200" dirty="0">
                <a:latin typeface="Times New Roman" panose="02020603050405020304" pitchFamily="18" charset="0"/>
                <a:cs typeface="Times New Roman" panose="02020603050405020304" pitchFamily="18" charset="0"/>
              </a:rPr>
              <a:t> модулем рішення </a:t>
            </a:r>
            <a:r>
              <a:rPr lang="uk-UA" sz="5200" dirty="0" err="1">
                <a:latin typeface="Times New Roman" panose="02020603050405020304" pitchFamily="18" charset="0"/>
                <a:cs typeface="Times New Roman" panose="02020603050405020304" pitchFamily="18" charset="0"/>
              </a:rPr>
              <a:t>поступаючих</a:t>
            </a:r>
            <a:r>
              <a:rPr lang="uk-UA" sz="5200" dirty="0">
                <a:latin typeface="Times New Roman" panose="02020603050405020304" pitchFamily="18" charset="0"/>
                <a:cs typeface="Times New Roman" panose="02020603050405020304" pitchFamily="18" charset="0"/>
              </a:rPr>
              <a:t> науково–виробничих задач, що вимагає від користувача навиків програмування та дозволяє розробляти множини вузькоспеціалізованих ГІС на її основі (платформі).  </a:t>
            </a:r>
          </a:p>
          <a:p>
            <a:pPr marL="0" indent="457200" algn="just">
              <a:lnSpc>
                <a:spcPct val="120000"/>
              </a:lnSpc>
              <a:spcBef>
                <a:spcPts val="0"/>
              </a:spcBef>
              <a:buNone/>
            </a:pPr>
            <a:r>
              <a:rPr lang="uk-UA" sz="5200" b="1" i="1" dirty="0">
                <a:latin typeface="Times New Roman" panose="02020603050405020304" pitchFamily="18" charset="0"/>
                <a:cs typeface="Times New Roman" panose="02020603050405020304" pitchFamily="18" charset="0"/>
              </a:rPr>
              <a:t> </a:t>
            </a:r>
            <a:r>
              <a:rPr lang="uk-UA" sz="5200" b="1" dirty="0">
                <a:latin typeface="Times New Roman" panose="02020603050405020304" pitchFamily="18" charset="0"/>
                <a:cs typeface="Times New Roman" panose="02020603050405020304" pitchFamily="18" charset="0"/>
              </a:rPr>
              <a:t>Геоінформаційна система «Екстремум</a:t>
            </a:r>
            <a:r>
              <a:rPr lang="uk-UA" sz="5200" b="1" i="1" dirty="0">
                <a:latin typeface="Times New Roman" panose="02020603050405020304" pitchFamily="18" charset="0"/>
                <a:cs typeface="Times New Roman" panose="02020603050405020304" pitchFamily="18" charset="0"/>
              </a:rPr>
              <a:t>»</a:t>
            </a:r>
            <a:r>
              <a:rPr lang="uk-UA" sz="5200" b="1" dirty="0">
                <a:latin typeface="Times New Roman" panose="02020603050405020304" pitchFamily="18" charset="0"/>
                <a:cs typeface="Times New Roman" panose="02020603050405020304" pitchFamily="18" charset="0"/>
              </a:rPr>
              <a:t>:</a:t>
            </a:r>
            <a:r>
              <a:rPr lang="uk-UA" sz="5200" b="1" i="1" dirty="0">
                <a:latin typeface="Times New Roman" panose="02020603050405020304" pitchFamily="18" charset="0"/>
                <a:cs typeface="Times New Roman" panose="02020603050405020304" pitchFamily="18" charset="0"/>
              </a:rPr>
              <a:t> </a:t>
            </a:r>
            <a:r>
              <a:rPr lang="uk-UA" sz="5200" dirty="0">
                <a:latin typeface="Times New Roman" panose="02020603050405020304" pitchFamily="18" charset="0"/>
                <a:cs typeface="Times New Roman" panose="02020603050405020304" pitchFamily="18" charset="0"/>
              </a:rPr>
              <a:t>Її завдання – прогнозувати вірогідність виникнення надзвичайних ситуацій і, по можливості, запобігати їм, а якщо на це нема змоги, планувати роботу по ліквідації наслідків аварій або стихійних лих так, щоб звести до мінімуму заподіяний ними збиток. </a:t>
            </a:r>
          </a:p>
          <a:p>
            <a:pPr marL="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Геоінформаційна система «Екстремум», дозволяє оцінювати наслідки землетрусів, паводків, лісових пожеж, аварій на АЕС, викидів хімічно та радіаційно небезпечних забруднюючих речовин, руйнації нафтопроводів. </a:t>
            </a:r>
          </a:p>
          <a:p>
            <a:pPr marL="0" indent="457200" algn="just">
              <a:lnSpc>
                <a:spcPct val="120000"/>
              </a:lnSpc>
              <a:spcBef>
                <a:spcPts val="0"/>
              </a:spcBef>
              <a:buNone/>
            </a:pPr>
            <a:r>
              <a:rPr lang="uk-UA" sz="5200" b="1" dirty="0">
                <a:latin typeface="Times New Roman" panose="02020603050405020304" pitchFamily="18" charset="0"/>
                <a:cs typeface="Times New Roman" panose="02020603050405020304" pitchFamily="18" charset="0"/>
              </a:rPr>
              <a:t>Моделі аварійних розливів нафти на суші і малих річках із застосуванням ГІС–</a:t>
            </a:r>
            <a:r>
              <a:rPr lang="uk-UA" sz="5200" b="1" dirty="0" err="1">
                <a:latin typeface="Times New Roman" panose="02020603050405020304" pitchFamily="18" charset="0"/>
                <a:cs typeface="Times New Roman" panose="02020603050405020304" pitchFamily="18" charset="0"/>
              </a:rPr>
              <a:t>технологий</a:t>
            </a:r>
            <a:r>
              <a:rPr lang="uk-UA" sz="5200" dirty="0">
                <a:latin typeface="Times New Roman" panose="02020603050405020304" pitchFamily="18" charset="0"/>
                <a:cs typeface="Times New Roman" panose="02020603050405020304" pitchFamily="18" charset="0"/>
              </a:rPr>
              <a:t> . Що таке нафтопровід? Це труби і так звані площадкові об'єкти – насосні </a:t>
            </a:r>
            <a:r>
              <a:rPr lang="uk-UA" sz="5200" dirty="0" err="1">
                <a:latin typeface="Times New Roman" panose="02020603050405020304" pitchFamily="18" charset="0"/>
                <a:cs typeface="Times New Roman" panose="02020603050405020304" pitchFamily="18" charset="0"/>
              </a:rPr>
              <a:t>перекачуючі</a:t>
            </a:r>
            <a:r>
              <a:rPr lang="uk-UA" sz="5200" dirty="0">
                <a:latin typeface="Times New Roman" panose="02020603050405020304" pitchFamily="18" charset="0"/>
                <a:cs typeface="Times New Roman" panose="02020603050405020304" pitchFamily="18" charset="0"/>
              </a:rPr>
              <a:t> станції, нафтобази і нафтосховища. </a:t>
            </a:r>
          </a:p>
          <a:p>
            <a:pPr marL="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Зрозуміло дізнатися, який об'єм аварійного розливу, – це ще не головне. Найважливіше – знати: куди вся нафта, що пролилася, подінеться? Як далеко вона добереться? Де проходить основне русло? Можливо, нафта </a:t>
            </a:r>
            <a:r>
              <a:rPr lang="uk-UA" sz="5200" dirty="0" err="1">
                <a:latin typeface="Times New Roman" panose="02020603050405020304" pitchFamily="18" charset="0"/>
                <a:cs typeface="Times New Roman" panose="02020603050405020304" pitchFamily="18" charset="0"/>
              </a:rPr>
              <a:t>заллє</a:t>
            </a:r>
            <a:r>
              <a:rPr lang="uk-UA" sz="5200" dirty="0">
                <a:latin typeface="Times New Roman" panose="02020603050405020304" pitchFamily="18" charset="0"/>
                <a:cs typeface="Times New Roman" panose="02020603050405020304" pitchFamily="18" charset="0"/>
              </a:rPr>
              <a:t> автомагістраль, і тоді машини будуть ковзати по дорозі, як по катку? А що, якщо вона спрямується до річки, на березі якої стоїть наприклад, дитячий табір? Лише знаючи відповіді на цих і багато інших питань, можна щонайкраще підготуватися: вислати аварійну бригаду точно в місце аварії, послати потрібну кількість людей і техніку і або запобігти майбутнім катастрофам, або звести до мінімуму збиток від них. </a:t>
            </a:r>
          </a:p>
          <a:p>
            <a:pPr marL="0" indent="457200" algn="just">
              <a:lnSpc>
                <a:spcPct val="120000"/>
              </a:lnSpc>
              <a:spcBef>
                <a:spcPts val="0"/>
              </a:spcBef>
              <a:buNone/>
            </a:pPr>
            <a:r>
              <a:rPr lang="uk-UA" sz="5200" b="1" dirty="0">
                <a:latin typeface="Times New Roman" panose="02020603050405020304" pitchFamily="18" charset="0"/>
                <a:cs typeface="Times New Roman" panose="02020603050405020304" pitchFamily="18" charset="0"/>
              </a:rPr>
              <a:t> Використання геоінформаційних систем для аналізу природоохоронної діяльності газотранспортного підприємства («ЕКОГІС»).</a:t>
            </a:r>
            <a:r>
              <a:rPr lang="uk-UA" sz="5200" dirty="0">
                <a:latin typeface="Times New Roman" panose="02020603050405020304" pitchFamily="18" charset="0"/>
                <a:cs typeface="Times New Roman" panose="02020603050405020304" pitchFamily="18" charset="0"/>
              </a:rPr>
              <a:t>  </a:t>
            </a:r>
          </a:p>
          <a:p>
            <a:pPr marL="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У «ЕКОГІС» реалізовано декілька видів тематичного картографування:  </a:t>
            </a:r>
          </a:p>
          <a:p>
            <a:pPr marL="0" indent="457200" algn="just" fontAlgn="base">
              <a:lnSpc>
                <a:spcPct val="120000"/>
              </a:lnSpc>
              <a:spcBef>
                <a:spcPts val="0"/>
              </a:spcBef>
              <a:buNone/>
            </a:pPr>
            <a:r>
              <a:rPr lang="uk-UA" sz="5200" dirty="0">
                <a:latin typeface="Times New Roman" panose="02020603050405020304" pitchFamily="18" charset="0"/>
                <a:cs typeface="Times New Roman" panose="02020603050405020304" pitchFamily="18" charset="0"/>
              </a:rPr>
              <a:t>- діапазони, що використовуються для картографування площадкових об'єктів застосовуються для картографування об'ємів дії і плати ; </a:t>
            </a:r>
          </a:p>
          <a:p>
            <a:pPr marL="0" indent="457200" algn="just" fontAlgn="base">
              <a:lnSpc>
                <a:spcPct val="120000"/>
              </a:lnSpc>
              <a:spcBef>
                <a:spcPts val="0"/>
              </a:spcBef>
              <a:buNone/>
            </a:pPr>
            <a:r>
              <a:rPr lang="uk-UA" sz="5200" dirty="0">
                <a:latin typeface="Times New Roman" panose="02020603050405020304" pitchFamily="18" charset="0"/>
                <a:cs typeface="Times New Roman" panose="02020603050405020304" pitchFamily="18" charset="0"/>
              </a:rPr>
              <a:t>- діапазони крапок (градуйований колір), використовуються для картографування точкових об'єктів (дозволи і філії) і вказують об'єми забруднення  і значущість екологічних аспектів; </a:t>
            </a:r>
          </a:p>
          <a:p>
            <a:pPr marL="0" indent="457200" algn="just" fontAlgn="base">
              <a:lnSpc>
                <a:spcPct val="120000"/>
              </a:lnSpc>
              <a:spcBef>
                <a:spcPts val="0"/>
              </a:spcBef>
              <a:buNone/>
            </a:pPr>
            <a:r>
              <a:rPr lang="uk-UA" sz="5200" dirty="0">
                <a:latin typeface="Times New Roman" panose="02020603050405020304" pitchFamily="18" charset="0"/>
                <a:cs typeface="Times New Roman" panose="02020603050405020304" pitchFamily="18" charset="0"/>
              </a:rPr>
              <a:t>- стовпчасті діаграми застосовуються для різних об'єктів як при картографуванні об'ємів дії і плати, так і для порівняння декілька значень </a:t>
            </a:r>
          </a:p>
          <a:p>
            <a:pPr marL="0" indent="457200" algn="just">
              <a:lnSpc>
                <a:spcPct val="120000"/>
              </a:lnSpc>
              <a:spcBef>
                <a:spcPts val="0"/>
              </a:spcBef>
              <a:buNone/>
            </a:pPr>
            <a:r>
              <a:rPr lang="uk-UA" sz="5200" dirty="0">
                <a:latin typeface="Times New Roman" panose="02020603050405020304" pitchFamily="18" charset="0"/>
                <a:cs typeface="Times New Roman" panose="02020603050405020304" pitchFamily="18" charset="0"/>
              </a:rPr>
              <a:t>- (нормативні і наднормативні викиди, скидання, розміщувані відходи ,тощо; </a:t>
            </a:r>
          </a:p>
          <a:p>
            <a:pPr marL="0" indent="457200" algn="just" fontAlgn="base">
              <a:lnSpc>
                <a:spcPct val="120000"/>
              </a:lnSpc>
              <a:spcBef>
                <a:spcPts val="0"/>
              </a:spcBef>
              <a:buNone/>
            </a:pPr>
            <a:r>
              <a:rPr lang="uk-UA" sz="5200" dirty="0">
                <a:latin typeface="Times New Roman" panose="02020603050405020304" pitchFamily="18" charset="0"/>
                <a:cs typeface="Times New Roman" panose="02020603050405020304" pitchFamily="18" charset="0"/>
              </a:rPr>
              <a:t>- кругові діаграми застосовуються для демонстрації структури забруднюючих речовин і палива в пересувних джерелах, а також плати по ним ; </a:t>
            </a:r>
          </a:p>
          <a:p>
            <a:endParaRPr lang="uk-UA" dirty="0"/>
          </a:p>
        </p:txBody>
      </p:sp>
    </p:spTree>
    <p:extLst>
      <p:ext uri="{BB962C8B-B14F-4D97-AF65-F5344CB8AC3E}">
        <p14:creationId xmlns:p14="http://schemas.microsoft.com/office/powerpoint/2010/main" val="1406561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309D9EF-38A0-47C3-BF3A-517A135580AD}"/>
              </a:ext>
            </a:extLst>
          </p:cNvPr>
          <p:cNvSpPr>
            <a:spLocks noGrp="1"/>
          </p:cNvSpPr>
          <p:nvPr>
            <p:ph idx="1"/>
          </p:nvPr>
        </p:nvSpPr>
        <p:spPr>
          <a:xfrm>
            <a:off x="838200" y="319596"/>
            <a:ext cx="10515600" cy="5857367"/>
          </a:xfrm>
        </p:spPr>
        <p:txBody>
          <a:bodyPr>
            <a:normAutofit fontScale="62500" lnSpcReduction="20000"/>
          </a:bodyPr>
          <a:lstStyle/>
          <a:p>
            <a:pPr marL="0" indent="457200" algn="just" fontAlgn="base">
              <a:lnSpc>
                <a:spcPct val="120000"/>
              </a:lnSpc>
              <a:spcBef>
                <a:spcPts val="0"/>
              </a:spcBef>
              <a:buNone/>
            </a:pPr>
            <a:r>
              <a:rPr lang="uk-UA" b="1" dirty="0">
                <a:latin typeface="Times New Roman" panose="02020603050405020304" pitchFamily="18" charset="0"/>
                <a:cs typeface="Times New Roman" panose="02020603050405020304" pitchFamily="18" charset="0"/>
              </a:rPr>
              <a:t>Комп’ютерна система розподіленої інвентаризації парникових газів  як засіб прийняття ефективних управлінських рішень. </a:t>
            </a:r>
            <a:endParaRPr lang="uk-UA"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Використовувана статистична інформація береться в </a:t>
            </a:r>
            <a:r>
              <a:rPr lang="uk-UA" dirty="0" err="1">
                <a:latin typeface="Times New Roman" panose="02020603050405020304" pitchFamily="18" charset="0"/>
                <a:cs typeface="Times New Roman" panose="02020603050405020304" pitchFamily="18" charset="0"/>
              </a:rPr>
              <a:t>основном</a:t>
            </a:r>
            <a:r>
              <a:rPr lang="uk-UA" dirty="0">
                <a:latin typeface="Times New Roman" panose="02020603050405020304" pitchFamily="18" charset="0"/>
                <a:cs typeface="Times New Roman" panose="02020603050405020304" pitchFamily="18" charset="0"/>
              </a:rPr>
              <a:t> із статистичних довідників, які публікуються Державним комітетом статистики України. До основних типів статистичних довідників, які використовуються, віднесено: загальнодержавні статистичні щорічники України; загальнодержавні відомчі статистичні збірники; реґіональні та обласні галузеві статистичні збірники. Державним комітетом статистики України та його реґіональними управліннями публікується ряд статистичних збірників. Статистична інформація публікується по роках та по реґіонах (адміністративних областях).  </a:t>
            </a:r>
          </a:p>
          <a:p>
            <a:pPr marL="0" indent="457200" algn="just">
              <a:lnSpc>
                <a:spcPct val="120000"/>
              </a:lnSpc>
              <a:spcBef>
                <a:spcPts val="0"/>
              </a:spcBef>
              <a:buNone/>
            </a:pPr>
            <a:r>
              <a:rPr lang="uk-UA" dirty="0">
                <a:latin typeface="Times New Roman" panose="02020603050405020304" pitchFamily="18" charset="0"/>
                <a:cs typeface="Times New Roman" panose="02020603050405020304" pitchFamily="18" charset="0"/>
              </a:rPr>
              <a:t>З використанням вказаних статистичних збірників отримують відповідні вихідні дані, які програмним шляхом вносяться у відповідні таблиці визнаних на міжнародному рівні </a:t>
            </a:r>
            <a:r>
              <a:rPr lang="uk-UA" dirty="0" err="1">
                <a:latin typeface="Times New Roman" panose="02020603050405020304" pitchFamily="18" charset="0"/>
                <a:cs typeface="Times New Roman" panose="02020603050405020304" pitchFamily="18" charset="0"/>
              </a:rPr>
              <a:t>методик</a:t>
            </a:r>
            <a:r>
              <a:rPr lang="uk-UA" dirty="0">
                <a:latin typeface="Times New Roman" panose="02020603050405020304" pitchFamily="18" charset="0"/>
                <a:cs typeface="Times New Roman" panose="02020603050405020304" pitchFamily="18" charset="0"/>
              </a:rPr>
              <a:t>. Згідно з цими методиками інвентаризація парникових газів здійснюється в наступних секторах людської діяльності: енергетика; індустріальні процеси; використання розчинників та інших продуктів; сільське господарство; зміни в землекористуванні і лісове господарство; відходи </a:t>
            </a:r>
          </a:p>
          <a:p>
            <a:pPr marL="0" indent="457200" algn="just">
              <a:lnSpc>
                <a:spcPct val="120000"/>
              </a:lnSpc>
              <a:spcBef>
                <a:spcPts val="0"/>
              </a:spcBef>
              <a:buNone/>
            </a:pPr>
            <a:r>
              <a:rPr lang="uk-UA" b="1" dirty="0">
                <a:latin typeface="Times New Roman" panose="02020603050405020304" pitchFamily="18" charset="0"/>
                <a:cs typeface="Times New Roman" panose="02020603050405020304" pitchFamily="18" charset="0"/>
              </a:rPr>
              <a:t>Геоінформаційні технології у вивченні дикорослих лікарських рослин (ДЛР): </a:t>
            </a:r>
            <a:r>
              <a:rPr lang="uk-UA" dirty="0">
                <a:latin typeface="Times New Roman" panose="02020603050405020304" pitchFamily="18" charset="0"/>
                <a:cs typeface="Times New Roman" panose="02020603050405020304" pitchFamily="18" charset="0"/>
              </a:rPr>
              <a:t>Для полегшення роботи користувача  створений простий інтерфейс, що відкриває широкі можливості роботи з ГІС «Лікарські рослини», а також розроблена і запропонована для використання система, яка дозволяє вести пошук необхідної інформації по декількох напрямах: </a:t>
            </a: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вид лікарської рослини; </a:t>
            </a:r>
            <a:endParaRPr lang="uk-UA" i="1" dirty="0">
              <a:latin typeface="Times New Roman" panose="02020603050405020304" pitchFamily="18" charset="0"/>
              <a:cs typeface="Times New Roman" panose="02020603050405020304" pitchFamily="18" charset="0"/>
            </a:endParaRP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належність до адміністративного району; </a:t>
            </a:r>
            <a:endParaRPr lang="uk-UA" i="1" dirty="0">
              <a:latin typeface="Times New Roman" panose="02020603050405020304" pitchFamily="18" charset="0"/>
              <a:cs typeface="Times New Roman" panose="02020603050405020304" pitchFamily="18" charset="0"/>
            </a:endParaRP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ресурсні характеристики популяцій; </a:t>
            </a:r>
            <a:endParaRPr lang="uk-UA" i="1" dirty="0">
              <a:latin typeface="Times New Roman" panose="02020603050405020304" pitchFamily="18" charset="0"/>
              <a:cs typeface="Times New Roman" panose="02020603050405020304" pitchFamily="18" charset="0"/>
            </a:endParaRPr>
          </a:p>
          <a:p>
            <a:pPr indent="457200" algn="just" fontAlgn="base">
              <a:lnSpc>
                <a:spcPct val="120000"/>
              </a:lnSpc>
              <a:spcBef>
                <a:spcPts val="0"/>
              </a:spcBef>
            </a:pPr>
            <a:r>
              <a:rPr lang="uk-UA" dirty="0">
                <a:latin typeface="Times New Roman" panose="02020603050405020304" pitchFamily="18" charset="0"/>
                <a:cs typeface="Times New Roman" panose="02020603050405020304" pitchFamily="18" charset="0"/>
              </a:rPr>
              <a:t>рослини, що підлягають охороні. </a:t>
            </a:r>
            <a:endParaRPr lang="uk-UA" i="1"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3689409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2158792-CE85-4E11-87D4-50A2B755730E}"/>
              </a:ext>
            </a:extLst>
          </p:cNvPr>
          <p:cNvSpPr>
            <a:spLocks noGrp="1"/>
          </p:cNvSpPr>
          <p:nvPr>
            <p:ph type="title"/>
          </p:nvPr>
        </p:nvSpPr>
        <p:spPr/>
        <p:txBody>
          <a:bodyPr>
            <a:normAutofit fontScale="90000"/>
          </a:bodyPr>
          <a:lstStyle/>
          <a:p>
            <a:pPr algn="ctr"/>
            <a:r>
              <a:rPr lang="ru-RU" b="1" dirty="0" err="1">
                <a:latin typeface="Times New Roman" panose="02020603050405020304" pitchFamily="18" charset="0"/>
                <a:cs typeface="Times New Roman" panose="02020603050405020304" pitchFamily="18" charset="0"/>
              </a:rPr>
              <a:t>Особливості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геоінформаційних</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cистем</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обслуговування</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охорони</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довкілля</a:t>
            </a:r>
            <a:r>
              <a:rPr lang="ru-RU" b="1" dirty="0">
                <a:latin typeface="Times New Roman" panose="02020603050405020304" pitchFamily="18" charset="0"/>
                <a:cs typeface="Times New Roman" panose="02020603050405020304" pitchFamily="18" charset="0"/>
              </a:rPr>
              <a:t>: </a:t>
            </a:r>
            <a:br>
              <a:rPr lang="ru-RU" b="1" dirty="0">
                <a:latin typeface="Times New Roman" panose="02020603050405020304" pitchFamily="18" charset="0"/>
                <a:cs typeface="Times New Roman" panose="02020603050405020304" pitchFamily="18" charset="0"/>
              </a:rPr>
            </a:br>
            <a:endParaRPr lang="uk-UA" dirty="0">
              <a:latin typeface="Times New Roman" panose="02020603050405020304" pitchFamily="18" charset="0"/>
              <a:cs typeface="Times New Roman" panose="02020603050405020304" pitchFamily="18" charset="0"/>
            </a:endParaRPr>
          </a:p>
        </p:txBody>
      </p:sp>
      <p:graphicFrame>
        <p:nvGraphicFramePr>
          <p:cNvPr id="4" name="Місце для вмісту 3">
            <a:extLst>
              <a:ext uri="{FF2B5EF4-FFF2-40B4-BE49-F238E27FC236}">
                <a16:creationId xmlns:a16="http://schemas.microsoft.com/office/drawing/2014/main" xmlns="" id="{BFCF671B-A320-4D25-A96E-98E0E7712C72}"/>
              </a:ext>
            </a:extLst>
          </p:cNvPr>
          <p:cNvGraphicFramePr>
            <a:graphicFrameLocks noGrp="1"/>
          </p:cNvGraphicFramePr>
          <p:nvPr>
            <p:ph idx="1"/>
            <p:extLst>
              <p:ext uri="{D42A27DB-BD31-4B8C-83A1-F6EECF244321}">
                <p14:modId xmlns:p14="http://schemas.microsoft.com/office/powerpoint/2010/main" val="1230984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6531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AE453476-7C2D-48E7-9EC2-8BB26E659EC7}"/>
              </a:ext>
            </a:extLst>
          </p:cNvPr>
          <p:cNvSpPr>
            <a:spLocks noGrp="1"/>
          </p:cNvSpPr>
          <p:nvPr>
            <p:ph idx="1"/>
          </p:nvPr>
        </p:nvSpPr>
        <p:spPr>
          <a:xfrm>
            <a:off x="838200" y="603682"/>
            <a:ext cx="10515600" cy="5848489"/>
          </a:xfrm>
        </p:spPr>
        <p:txBody>
          <a:bodyPr>
            <a:normAutofit fontScale="55000" lnSpcReduction="20000"/>
          </a:bodyPr>
          <a:lstStyle/>
          <a:p>
            <a:pPr marL="0" indent="457200" algn="just">
              <a:lnSpc>
                <a:spcPct val="120000"/>
              </a:lnSpc>
              <a:spcBef>
                <a:spcPts val="0"/>
              </a:spcBef>
              <a:buNone/>
            </a:pPr>
            <a:r>
              <a:rPr lang="uk-UA" sz="2900" b="1" dirty="0">
                <a:latin typeface="Times New Roman" panose="02020603050405020304" pitchFamily="18" charset="0"/>
                <a:cs typeface="Times New Roman" panose="02020603050405020304" pitchFamily="18" charset="0"/>
              </a:rPr>
              <a:t>Проектування, розробка й впровадження в діяльність геоінформаційних систем природоохоронних територій:</a:t>
            </a:r>
            <a:r>
              <a:rPr lang="uk-UA" sz="2900" dirty="0">
                <a:latin typeface="Times New Roman" panose="02020603050405020304" pitchFamily="18" charset="0"/>
                <a:cs typeface="Times New Roman" panose="02020603050405020304" pitchFamily="18" charset="0"/>
              </a:rPr>
              <a:t> спрямовані на створення цілісного програмного продукту, що дозволяє спостерігати за розвитком об'єкта, управляти його інфраструктурою, здійснювати попередній розрахунок доцільності тих або інших дій з організації процесу роботи, вести облік і класифікацію елементів системи. </a:t>
            </a:r>
          </a:p>
          <a:p>
            <a:pPr marL="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ГІС системи дозволяють не тільки продивлятися об’єкти, що цікавлять вас, збільшувати та зменшувати зображення, точно вимірювати ряд геометричних характеристик об’єктів (площу заповідних територій, довжину річки чи відстань між екологічно–небезпечним об’єктом та найближчою водоймою), а й показавши на об’єкт, отримати інформацію про нього. </a:t>
            </a:r>
          </a:p>
          <a:p>
            <a:pPr marL="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Для здійснення моніторингу за станом природно-</a:t>
            </a:r>
            <a:r>
              <a:rPr lang="uk-UA" sz="2900" dirty="0" err="1">
                <a:latin typeface="Times New Roman" panose="02020603050405020304" pitchFamily="18" charset="0"/>
                <a:cs typeface="Times New Roman" panose="02020603050405020304" pitchFamily="18" charset="0"/>
              </a:rPr>
              <a:t>аповідного</a:t>
            </a:r>
            <a:r>
              <a:rPr lang="uk-UA" sz="2900" dirty="0">
                <a:latin typeface="Times New Roman" panose="02020603050405020304" pitchFamily="18" charset="0"/>
                <a:cs typeface="Times New Roman" panose="02020603050405020304" pitchFamily="18" charset="0"/>
              </a:rPr>
              <a:t> фонду і його об'єктами та прийняттям своєчасних управлінських рішень необхідно застосовувати комплексний підхід до управління природно-</a:t>
            </a:r>
            <a:r>
              <a:rPr lang="uk-UA" sz="2900" dirty="0" err="1">
                <a:latin typeface="Times New Roman" panose="02020603050405020304" pitchFamily="18" charset="0"/>
                <a:cs typeface="Times New Roman" panose="02020603050405020304" pitchFamily="18" charset="0"/>
              </a:rPr>
              <a:t>аповідним</a:t>
            </a:r>
            <a:r>
              <a:rPr lang="uk-UA" sz="2900" dirty="0">
                <a:latin typeface="Times New Roman" panose="02020603050405020304" pitchFamily="18" charset="0"/>
                <a:cs typeface="Times New Roman" panose="02020603050405020304" pitchFamily="18" charset="0"/>
              </a:rPr>
              <a:t> фондом. Геоінформаційні системи дають змогу швидко й комплексно інтерпретувати накопичену інформацію, </a:t>
            </a:r>
            <a:r>
              <a:rPr lang="uk-UA" sz="2900" dirty="0" err="1">
                <a:latin typeface="Times New Roman" panose="02020603050405020304" pitchFamily="18" charset="0"/>
                <a:cs typeface="Times New Roman" panose="02020603050405020304" pitchFamily="18" charset="0"/>
              </a:rPr>
              <a:t>оперативно</a:t>
            </a:r>
            <a:r>
              <a:rPr lang="uk-UA" sz="2900" dirty="0">
                <a:latin typeface="Times New Roman" panose="02020603050405020304" pitchFamily="18" charset="0"/>
                <a:cs typeface="Times New Roman" panose="02020603050405020304" pitchFamily="18" charset="0"/>
              </a:rPr>
              <a:t> її поновлювати та аналізувати поєднуючи з прийняттям управлінських рішень. </a:t>
            </a:r>
          </a:p>
          <a:p>
            <a:pPr marL="0" indent="457200" algn="just">
              <a:lnSpc>
                <a:spcPct val="120000"/>
              </a:lnSpc>
              <a:spcBef>
                <a:spcPts val="0"/>
              </a:spcBef>
              <a:buNone/>
            </a:pPr>
            <a:r>
              <a:rPr lang="uk-UA" sz="2900" b="1" dirty="0">
                <a:latin typeface="Times New Roman" panose="02020603050405020304" pitchFamily="18" charset="0"/>
                <a:cs typeface="Times New Roman" panose="02020603050405020304" pitchFamily="18" charset="0"/>
              </a:rPr>
              <a:t>Створення різноманітних геоінформаційних систем туристичного призначення</a:t>
            </a:r>
            <a:r>
              <a:rPr lang="uk-UA" sz="2900" dirty="0">
                <a:latin typeface="Times New Roman" panose="02020603050405020304" pitchFamily="18" charset="0"/>
                <a:cs typeface="Times New Roman" panose="02020603050405020304" pitchFamily="18" charset="0"/>
              </a:rPr>
              <a:t>. Це можуть бути ГІС туристичної інфраструктури на різних рівнях (національному, регіональному, місцевому), ГІС для туристичних центрів, ГІС курортів, ГІС окремих туристичних об’єктів, маршрутів, ГІС туристичної інфраструктури автомагістралей, великих міст ГІС екотуризму тощо.   </a:t>
            </a:r>
          </a:p>
          <a:p>
            <a:pPr marL="0" indent="457200" algn="just" fontAlgn="base">
              <a:lnSpc>
                <a:spcPct val="120000"/>
              </a:lnSpc>
              <a:spcBef>
                <a:spcPts val="0"/>
              </a:spcBef>
              <a:buNone/>
            </a:pPr>
            <a:r>
              <a:rPr lang="uk-UA" sz="2900" b="1" dirty="0">
                <a:latin typeface="Times New Roman" panose="02020603050405020304" pitchFamily="18" charset="0"/>
                <a:cs typeface="Times New Roman" panose="02020603050405020304" pitchFamily="18" charset="0"/>
              </a:rPr>
              <a:t>Використання геоінформаційних технологій для виявлення лісових підпалів в Карпатському регіоні.  </a:t>
            </a:r>
            <a:endParaRPr lang="uk-UA" sz="2900" dirty="0">
              <a:latin typeface="Times New Roman" panose="02020603050405020304" pitchFamily="18" charset="0"/>
              <a:cs typeface="Times New Roman" panose="02020603050405020304" pitchFamily="18" charset="0"/>
            </a:endParaRPr>
          </a:p>
          <a:p>
            <a:pPr marL="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Сучасні геоінформаційні системи – це потужний багатофункціональний інструментарій для забезпечення інформаційних потреб моніторингу навколишнього природного середовища структурними підрозділами МНС, державним управлінням екології та природних ресурсів, державною санітарно-епідеміологічною службою, державною екологічною інспекцією з охорони довкілля та ін.  </a:t>
            </a:r>
          </a:p>
          <a:p>
            <a:pPr marL="0" indent="0">
              <a:buNone/>
            </a:pPr>
            <a:r>
              <a:rPr lang="uk-UA" dirty="0"/>
              <a:t/>
            </a:r>
            <a:br>
              <a:rPr lang="uk-UA" dirty="0"/>
            </a:br>
            <a:endParaRPr lang="uk-UA" dirty="0"/>
          </a:p>
        </p:txBody>
      </p:sp>
    </p:spTree>
    <p:extLst>
      <p:ext uri="{BB962C8B-B14F-4D97-AF65-F5344CB8AC3E}">
        <p14:creationId xmlns:p14="http://schemas.microsoft.com/office/powerpoint/2010/main" val="2641980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5F146A6-5D1E-4D9E-A646-4D3ECC6F98C0}"/>
              </a:ext>
            </a:extLst>
          </p:cNvPr>
          <p:cNvSpPr>
            <a:spLocks noGrp="1"/>
          </p:cNvSpPr>
          <p:nvPr>
            <p:ph type="title"/>
          </p:nvPr>
        </p:nvSpPr>
        <p:spPr/>
        <p:txBody>
          <a:bodyPr>
            <a:normAutofit fontScale="90000"/>
          </a:bodyPr>
          <a:lstStyle/>
          <a:p>
            <a:pPr algn="ctr"/>
            <a:r>
              <a:rPr lang="uk-UA" sz="4900" b="1" dirty="0">
                <a:latin typeface="Times New Roman" panose="02020603050405020304" pitchFamily="18" charset="0"/>
                <a:cs typeface="Times New Roman" panose="02020603050405020304" pitchFamily="18" charset="0"/>
              </a:rPr>
              <a:t>Контрольні запитання і завдання для самостійної роботи </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xmlns="" id="{A67A6AAF-19BD-4FD9-8A32-D6D250C854E7}"/>
              </a:ext>
            </a:extLst>
          </p:cNvPr>
          <p:cNvSpPr>
            <a:spLocks noGrp="1"/>
          </p:cNvSpPr>
          <p:nvPr>
            <p:ph idx="1"/>
          </p:nvPr>
        </p:nvSpPr>
        <p:spPr>
          <a:xfrm>
            <a:off x="838200" y="1457518"/>
            <a:ext cx="10515600" cy="5239544"/>
          </a:xfrm>
        </p:spPr>
        <p:txBody>
          <a:bodyPr>
            <a:normAutofit fontScale="40000" lnSpcReduction="20000"/>
          </a:bodyPr>
          <a:lstStyle/>
          <a:p>
            <a:pPr marL="0" indent="0">
              <a:buNone/>
            </a:pPr>
            <a:r>
              <a:rPr lang="uk-UA" sz="3400" b="1" dirty="0"/>
              <a:t> </a:t>
            </a:r>
            <a:endParaRPr lang="uk-UA" sz="3400" dirty="0"/>
          </a:p>
          <a:p>
            <a:pPr marL="0" indent="0">
              <a:buNone/>
            </a:pPr>
            <a:r>
              <a:rPr lang="uk-UA" sz="3400" dirty="0">
                <a:latin typeface="Times New Roman" panose="02020603050405020304" pitchFamily="18" charset="0"/>
                <a:cs typeface="Times New Roman" panose="02020603050405020304" pitchFamily="18" charset="0"/>
              </a:rPr>
              <a:t>1.Дайте загальну характеристику програмних засобів для роботи з просторовими даними ГІС– технологій. </a:t>
            </a:r>
          </a:p>
          <a:p>
            <a:pPr marL="0" indent="0" fontAlgn="base">
              <a:buNone/>
            </a:pPr>
            <a:r>
              <a:rPr lang="uk-UA" sz="3400" dirty="0">
                <a:latin typeface="Times New Roman" panose="02020603050405020304" pitchFamily="18" charset="0"/>
                <a:cs typeface="Times New Roman" panose="02020603050405020304" pitchFamily="18" charset="0"/>
              </a:rPr>
              <a:t>2.Назвіть базові модулі, що реалізовують основні функції ГІС. </a:t>
            </a:r>
          </a:p>
          <a:p>
            <a:pPr marL="0" indent="0" fontAlgn="base">
              <a:buNone/>
            </a:pPr>
            <a:r>
              <a:rPr lang="uk-UA" sz="3400" dirty="0">
                <a:latin typeface="Times New Roman" panose="02020603050405020304" pitchFamily="18" charset="0"/>
                <a:cs typeface="Times New Roman" panose="02020603050405020304" pitchFamily="18" charset="0"/>
              </a:rPr>
              <a:t>3. На які категорії поділяють комерційні ГІС–пакети ? </a:t>
            </a:r>
          </a:p>
          <a:p>
            <a:pPr marL="0" indent="0" fontAlgn="base">
              <a:buNone/>
            </a:pPr>
            <a:r>
              <a:rPr lang="uk-UA" sz="3400" dirty="0">
                <a:latin typeface="Times New Roman" panose="02020603050405020304" pitchFamily="18" charset="0"/>
                <a:cs typeface="Times New Roman" panose="02020603050405020304" pitchFamily="18" charset="0"/>
              </a:rPr>
              <a:t>4. Наведіть приклади інтеграції ГІС з Інтернетом.</a:t>
            </a:r>
            <a:r>
              <a:rPr lang="uk-UA" sz="3400" b="1" i="1" dirty="0">
                <a:latin typeface="Times New Roman" panose="02020603050405020304" pitchFamily="18" charset="0"/>
                <a:cs typeface="Times New Roman" panose="02020603050405020304" pitchFamily="18" charset="0"/>
              </a:rPr>
              <a:t>  </a:t>
            </a:r>
            <a:endParaRPr lang="uk-UA" sz="3400" dirty="0">
              <a:latin typeface="Times New Roman" panose="02020603050405020304" pitchFamily="18" charset="0"/>
              <a:cs typeface="Times New Roman" panose="02020603050405020304" pitchFamily="18" charset="0"/>
            </a:endParaRPr>
          </a:p>
          <a:p>
            <a:pPr marL="0" indent="0" fontAlgn="base">
              <a:buNone/>
            </a:pPr>
            <a:r>
              <a:rPr lang="uk-UA" sz="3400" dirty="0">
                <a:latin typeface="Times New Roman" panose="02020603050405020304" pitchFamily="18" charset="0"/>
                <a:cs typeface="Times New Roman" panose="02020603050405020304" pitchFamily="18" charset="0"/>
              </a:rPr>
              <a:t>5. За якими ознаками класифікують геоінформаційні системи? </a:t>
            </a:r>
          </a:p>
          <a:p>
            <a:pPr marL="0" indent="0" fontAlgn="base">
              <a:buNone/>
            </a:pPr>
            <a:r>
              <a:rPr lang="uk-UA" sz="3400" dirty="0">
                <a:latin typeface="Times New Roman" panose="02020603050405020304" pitchFamily="18" charset="0"/>
                <a:cs typeface="Times New Roman" panose="02020603050405020304" pitchFamily="18" charset="0"/>
              </a:rPr>
              <a:t>6. Які типи геоінформаційних систем виділяють за проблемно–тематичною орієнтацією? </a:t>
            </a:r>
          </a:p>
          <a:p>
            <a:pPr marL="0" indent="0" fontAlgn="base">
              <a:buNone/>
            </a:pPr>
            <a:r>
              <a:rPr lang="uk-UA" sz="3400" dirty="0">
                <a:latin typeface="Times New Roman" panose="02020603050405020304" pitchFamily="18" charset="0"/>
                <a:cs typeface="Times New Roman" panose="02020603050405020304" pitchFamily="18" charset="0"/>
              </a:rPr>
              <a:t>7. Охарактеризуйте поділ геоінформаційних систем за територіальним охопленням. </a:t>
            </a:r>
          </a:p>
          <a:p>
            <a:pPr marL="0" indent="0" fontAlgn="base">
              <a:buNone/>
            </a:pPr>
            <a:r>
              <a:rPr lang="uk-UA" sz="3400" dirty="0">
                <a:latin typeface="Times New Roman" panose="02020603050405020304" pitchFamily="18" charset="0"/>
                <a:cs typeface="Times New Roman" panose="02020603050405020304" pitchFamily="18" charset="0"/>
              </a:rPr>
              <a:t>8. Який принцип створення електронного атласу України за допомогою системи карт? </a:t>
            </a:r>
          </a:p>
          <a:p>
            <a:pPr marL="0" indent="0" fontAlgn="base">
              <a:buNone/>
            </a:pPr>
            <a:r>
              <a:rPr lang="uk-UA" sz="3400" dirty="0">
                <a:latin typeface="Times New Roman" panose="02020603050405020304" pitchFamily="18" charset="0"/>
                <a:cs typeface="Times New Roman" panose="02020603050405020304" pitchFamily="18" charset="0"/>
              </a:rPr>
              <a:t>9. Дайте характеристику  глобальної бази даних природно–ресурсної інформації. </a:t>
            </a:r>
          </a:p>
          <a:p>
            <a:pPr marL="0" indent="0" fontAlgn="base">
              <a:buNone/>
            </a:pPr>
            <a:r>
              <a:rPr lang="uk-UA" sz="3400" dirty="0">
                <a:latin typeface="Times New Roman" panose="02020603050405020304" pitchFamily="18" charset="0"/>
                <a:cs typeface="Times New Roman" panose="02020603050405020304" pitchFamily="18" charset="0"/>
              </a:rPr>
              <a:t>10. Які завдання вирішує проект </a:t>
            </a:r>
            <a:r>
              <a:rPr lang="en-US" sz="3400" dirty="0">
                <a:latin typeface="Times New Roman" panose="02020603050405020304" pitchFamily="18" charset="0"/>
                <a:cs typeface="Times New Roman" panose="02020603050405020304" pitchFamily="18" charset="0"/>
              </a:rPr>
              <a:t>CORINE?</a:t>
            </a:r>
            <a:r>
              <a:rPr lang="en-US" sz="3400" b="1" i="1" dirty="0">
                <a:latin typeface="Times New Roman" panose="02020603050405020304" pitchFamily="18" charset="0"/>
                <a:cs typeface="Times New Roman" panose="02020603050405020304" pitchFamily="18" charset="0"/>
              </a:rPr>
              <a:t>  </a:t>
            </a:r>
            <a:endParaRPr lang="en-US" sz="3400" dirty="0">
              <a:latin typeface="Times New Roman" panose="02020603050405020304" pitchFamily="18" charset="0"/>
              <a:cs typeface="Times New Roman" panose="02020603050405020304" pitchFamily="18" charset="0"/>
            </a:endParaRPr>
          </a:p>
          <a:p>
            <a:pPr marL="0" indent="0" fontAlgn="base">
              <a:buNone/>
            </a:pPr>
            <a:r>
              <a:rPr lang="uk-UA" sz="3400" dirty="0">
                <a:latin typeface="Times New Roman" panose="02020603050405020304" pitchFamily="18" charset="0"/>
                <a:cs typeface="Times New Roman" panose="02020603050405020304" pitchFamily="18" charset="0"/>
              </a:rPr>
              <a:t>11. Які задачі охоплюють екологічні інформаційні системи? </a:t>
            </a:r>
          </a:p>
          <a:p>
            <a:pPr marL="0" indent="0" fontAlgn="base">
              <a:buNone/>
            </a:pPr>
            <a:r>
              <a:rPr lang="uk-UA" sz="3400" dirty="0">
                <a:latin typeface="Times New Roman" panose="02020603050405020304" pitchFamily="18" charset="0"/>
                <a:cs typeface="Times New Roman" panose="02020603050405020304" pitchFamily="18" charset="0"/>
              </a:rPr>
              <a:t>12. Дайте характеристику структури єдиної регіональної інформаційної системи природокористування (ЄРІСП). </a:t>
            </a:r>
          </a:p>
          <a:p>
            <a:pPr marL="0" indent="0" fontAlgn="base">
              <a:buNone/>
            </a:pPr>
            <a:r>
              <a:rPr lang="uk-UA" sz="3400" dirty="0">
                <a:latin typeface="Times New Roman" panose="02020603050405020304" pitchFamily="18" charset="0"/>
                <a:cs typeface="Times New Roman" panose="02020603050405020304" pitchFamily="18" charset="0"/>
              </a:rPr>
              <a:t>13. Що таке геоінформаційні </a:t>
            </a:r>
            <a:r>
              <a:rPr lang="uk-UA" sz="3400" dirty="0" err="1">
                <a:latin typeface="Times New Roman" panose="02020603050405020304" pitchFamily="18" charset="0"/>
                <a:cs typeface="Times New Roman" panose="02020603050405020304" pitchFamily="18" charset="0"/>
              </a:rPr>
              <a:t>технологіі</a:t>
            </a:r>
            <a:r>
              <a:rPr lang="uk-UA" sz="3400" dirty="0">
                <a:latin typeface="Times New Roman" panose="02020603050405020304" pitchFamily="18" charset="0"/>
                <a:cs typeface="Times New Roman" panose="02020603050405020304" pitchFamily="18" charset="0"/>
              </a:rPr>
              <a:t> грошової оцінки земель? </a:t>
            </a:r>
          </a:p>
          <a:p>
            <a:pPr marL="0" indent="0" fontAlgn="base">
              <a:buNone/>
            </a:pPr>
            <a:r>
              <a:rPr lang="uk-UA" sz="3400" dirty="0">
                <a:latin typeface="Times New Roman" panose="02020603050405020304" pitchFamily="18" charset="0"/>
                <a:cs typeface="Times New Roman" panose="02020603050405020304" pitchFamily="18" charset="0"/>
              </a:rPr>
              <a:t>14. Проаналізуйте геоінформаційні системи земельного кадастру, лісового реєстру і </a:t>
            </a:r>
            <a:r>
              <a:rPr lang="uk-UA" sz="3400" dirty="0" err="1">
                <a:latin typeface="Times New Roman" panose="02020603050405020304" pitchFamily="18" charset="0"/>
                <a:cs typeface="Times New Roman" panose="02020603050405020304" pitchFamily="18" charset="0"/>
              </a:rPr>
              <a:t>теріторій</a:t>
            </a:r>
            <a:r>
              <a:rPr lang="uk-UA" sz="3400" dirty="0">
                <a:latin typeface="Times New Roman" panose="02020603050405020304" pitchFamily="18" charset="0"/>
                <a:cs typeface="Times New Roman" panose="02020603050405020304" pitchFamily="18" charset="0"/>
              </a:rPr>
              <a:t>, що особливо охороняються. </a:t>
            </a:r>
          </a:p>
          <a:p>
            <a:pPr marL="0" indent="0" fontAlgn="base">
              <a:buNone/>
            </a:pPr>
            <a:r>
              <a:rPr lang="uk-UA" sz="3400" dirty="0">
                <a:latin typeface="Times New Roman" panose="02020603050405020304" pitchFamily="18" charset="0"/>
                <a:cs typeface="Times New Roman" panose="02020603050405020304" pitchFamily="18" charset="0"/>
              </a:rPr>
              <a:t>15. Проаналізуйте моделі аварійних розливів нафти на суші і малих річках із застосуванням ГІС–технологій. </a:t>
            </a:r>
          </a:p>
          <a:p>
            <a:pPr marL="0" indent="0">
              <a:buNone/>
            </a:pPr>
            <a:r>
              <a:rPr lang="uk-UA" dirty="0"/>
              <a:t/>
            </a:r>
            <a:br>
              <a:rPr lang="uk-UA" dirty="0"/>
            </a:br>
            <a:r>
              <a:rPr lang="uk-UA" dirty="0"/>
              <a:t/>
            </a:r>
            <a:br>
              <a:rPr lang="uk-UA" dirty="0"/>
            </a:br>
            <a:endParaRPr lang="uk-UA" dirty="0"/>
          </a:p>
        </p:txBody>
      </p:sp>
    </p:spTree>
    <p:extLst>
      <p:ext uri="{BB962C8B-B14F-4D97-AF65-F5344CB8AC3E}">
        <p14:creationId xmlns:p14="http://schemas.microsoft.com/office/powerpoint/2010/main" val="4179649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DD39528-A488-4C64-A503-8EC5F30DBA77}"/>
              </a:ext>
            </a:extLst>
          </p:cNvPr>
          <p:cNvSpPr>
            <a:spLocks noGrp="1"/>
          </p:cNvSpPr>
          <p:nvPr>
            <p:ph type="title"/>
          </p:nvPr>
        </p:nvSpPr>
        <p:spPr/>
        <p:txBody>
          <a:bodyPr/>
          <a:lstStyle/>
          <a:p>
            <a:pPr algn="ctr"/>
            <a:r>
              <a:rPr lang="ru-RU" b="1" u="sng" dirty="0">
                <a:latin typeface="Century Schoolbook" panose="02040604050505020304" pitchFamily="18" charset="0"/>
              </a:rPr>
              <a:t>ПЛАН</a:t>
            </a:r>
          </a:p>
        </p:txBody>
      </p:sp>
      <p:grpSp>
        <p:nvGrpSpPr>
          <p:cNvPr id="4" name="Group 2">
            <a:extLst>
              <a:ext uri="{FF2B5EF4-FFF2-40B4-BE49-F238E27FC236}">
                <a16:creationId xmlns:a16="http://schemas.microsoft.com/office/drawing/2014/main" xmlns="" id="{F2BA2E71-DC01-4D5E-AED6-EF4C0AE402F8}"/>
              </a:ext>
            </a:extLst>
          </p:cNvPr>
          <p:cNvGrpSpPr>
            <a:grpSpLocks/>
          </p:cNvGrpSpPr>
          <p:nvPr/>
        </p:nvGrpSpPr>
        <p:grpSpPr bwMode="auto">
          <a:xfrm>
            <a:off x="1193009" y="4247138"/>
            <a:ext cx="10835833" cy="954088"/>
            <a:chOff x="1248" y="1218"/>
            <a:chExt cx="4940" cy="601"/>
          </a:xfrm>
        </p:grpSpPr>
        <p:sp>
          <p:nvSpPr>
            <p:cNvPr id="5" name="Line 3">
              <a:extLst>
                <a:ext uri="{FF2B5EF4-FFF2-40B4-BE49-F238E27FC236}">
                  <a16:creationId xmlns:a16="http://schemas.microsoft.com/office/drawing/2014/main" xmlns="" id="{5314DF18-AABC-4B0B-B244-31BC89A163C3}"/>
                </a:ext>
              </a:extLst>
            </p:cNvPr>
            <p:cNvSpPr>
              <a:spLocks noChangeShapeType="1"/>
            </p:cNvSpPr>
            <p:nvPr/>
          </p:nvSpPr>
          <p:spPr bwMode="gray">
            <a:xfrm>
              <a:off x="1440" y="17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Rectangle 4">
              <a:extLst>
                <a:ext uri="{FF2B5EF4-FFF2-40B4-BE49-F238E27FC236}">
                  <a16:creationId xmlns:a16="http://schemas.microsoft.com/office/drawing/2014/main" xmlns="" id="{AD3CA9B3-3BC8-4172-8569-87EF83E75A0F}"/>
                </a:ext>
              </a:extLst>
            </p:cNvPr>
            <p:cNvSpPr>
              <a:spLocks noChangeArrowheads="1"/>
            </p:cNvSpPr>
            <p:nvPr/>
          </p:nvSpPr>
          <p:spPr bwMode="gray">
            <a:xfrm rot="3419336">
              <a:off x="1261" y="1427"/>
              <a:ext cx="302" cy="328"/>
            </a:xfrm>
            <a:prstGeom prst="rect">
              <a:avLst/>
            </a:prstGeom>
            <a:gradFill rotWithShape="1">
              <a:gsLst>
                <a:gs pos="0">
                  <a:srgbClr val="FF7C80"/>
                </a:gs>
                <a:gs pos="100000">
                  <a:srgbClr val="FF7C8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FF7C8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7" name="Text Box 5">
              <a:extLst>
                <a:ext uri="{FF2B5EF4-FFF2-40B4-BE49-F238E27FC236}">
                  <a16:creationId xmlns:a16="http://schemas.microsoft.com/office/drawing/2014/main" xmlns="" id="{0534EB7D-6FD0-4F93-9EE0-EBC1969D3959}"/>
                </a:ext>
              </a:extLst>
            </p:cNvPr>
            <p:cNvSpPr txBox="1">
              <a:spLocks noChangeArrowheads="1"/>
            </p:cNvSpPr>
            <p:nvPr/>
          </p:nvSpPr>
          <p:spPr bwMode="gray">
            <a:xfrm>
              <a:off x="1625" y="1218"/>
              <a:ext cx="4563" cy="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ru-RU" sz="2800" dirty="0" err="1">
                  <a:latin typeface="Times New Roman" panose="02020603050405020304" pitchFamily="18" charset="0"/>
                  <a:cs typeface="Times New Roman" panose="02020603050405020304" pitchFamily="18" charset="0"/>
                </a:rPr>
                <a:t>Регіональні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інформаційні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системи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охорони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навколишнього</a:t>
              </a:r>
              <a:r>
                <a:rPr lang="ru-RU" sz="2800" dirty="0">
                  <a:latin typeface="Times New Roman" panose="02020603050405020304" pitchFamily="18" charset="0"/>
                  <a:cs typeface="Times New Roman" panose="02020603050405020304" pitchFamily="18" charset="0"/>
                </a:rPr>
                <a:t> природного </a:t>
              </a:r>
              <a:r>
                <a:rPr lang="ru-RU" sz="2800" dirty="0" err="1">
                  <a:latin typeface="Times New Roman" panose="02020603050405020304" pitchFamily="18" charset="0"/>
                  <a:cs typeface="Times New Roman" panose="02020603050405020304" pitchFamily="18" charset="0"/>
                </a:rPr>
                <a:t>середовища</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раціонального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природокористування</a:t>
              </a:r>
              <a:endParaRPr lang="ru-RU" sz="2800" dirty="0">
                <a:latin typeface="Times New Roman" panose="02020603050405020304" pitchFamily="18" charset="0"/>
                <a:cs typeface="Times New Roman" panose="02020603050405020304" pitchFamily="18" charset="0"/>
              </a:endParaRPr>
            </a:p>
          </p:txBody>
        </p:sp>
        <p:sp>
          <p:nvSpPr>
            <p:cNvPr id="8" name="Text Box 6">
              <a:extLst>
                <a:ext uri="{FF2B5EF4-FFF2-40B4-BE49-F238E27FC236}">
                  <a16:creationId xmlns:a16="http://schemas.microsoft.com/office/drawing/2014/main" xmlns="" id="{D2E6B006-9F4A-4FB5-BC38-A73DCF762BE6}"/>
                </a:ext>
              </a:extLst>
            </p:cNvPr>
            <p:cNvSpPr txBox="1">
              <a:spLocks noChangeArrowheads="1"/>
            </p:cNvSpPr>
            <p:nvPr/>
          </p:nvSpPr>
          <p:spPr bwMode="gray">
            <a:xfrm>
              <a:off x="1296" y="1454"/>
              <a:ext cx="15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uk-UA" sz="2400" b="1" dirty="0">
                  <a:solidFill>
                    <a:srgbClr val="FFFFFF"/>
                  </a:solidFill>
                </a:rPr>
                <a:t>2</a:t>
              </a:r>
              <a:endParaRPr lang="en-US" sz="2400" b="1" dirty="0">
                <a:solidFill>
                  <a:srgbClr val="FFFFFF"/>
                </a:solidFill>
              </a:endParaRPr>
            </a:p>
          </p:txBody>
        </p:sp>
      </p:grpSp>
      <p:grpSp>
        <p:nvGrpSpPr>
          <p:cNvPr id="9" name="Group 7">
            <a:extLst>
              <a:ext uri="{FF2B5EF4-FFF2-40B4-BE49-F238E27FC236}">
                <a16:creationId xmlns:a16="http://schemas.microsoft.com/office/drawing/2014/main" xmlns="" id="{19D21F89-7A0F-4C61-9E8C-FE24B8455A8D}"/>
              </a:ext>
            </a:extLst>
          </p:cNvPr>
          <p:cNvGrpSpPr>
            <a:grpSpLocks/>
          </p:cNvGrpSpPr>
          <p:nvPr/>
        </p:nvGrpSpPr>
        <p:grpSpPr bwMode="auto">
          <a:xfrm>
            <a:off x="1062101" y="1369654"/>
            <a:ext cx="10755003" cy="562310"/>
            <a:chOff x="1248" y="2030"/>
            <a:chExt cx="5418" cy="371"/>
          </a:xfrm>
        </p:grpSpPr>
        <p:sp>
          <p:nvSpPr>
            <p:cNvPr id="10" name="Line 8">
              <a:extLst>
                <a:ext uri="{FF2B5EF4-FFF2-40B4-BE49-F238E27FC236}">
                  <a16:creationId xmlns:a16="http://schemas.microsoft.com/office/drawing/2014/main" xmlns="" id="{F9F3D652-6D35-4788-B859-C06C2F8E4D9C}"/>
                </a:ext>
              </a:extLst>
            </p:cNvPr>
            <p:cNvSpPr>
              <a:spLocks noChangeShapeType="1"/>
            </p:cNvSpPr>
            <p:nvPr/>
          </p:nvSpPr>
          <p:spPr bwMode="gray">
            <a:xfrm>
              <a:off x="1440" y="23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9">
              <a:extLst>
                <a:ext uri="{FF2B5EF4-FFF2-40B4-BE49-F238E27FC236}">
                  <a16:creationId xmlns:a16="http://schemas.microsoft.com/office/drawing/2014/main" xmlns="" id="{FF8DA88F-D311-414C-A7B6-A744AD4B19C6}"/>
                </a:ext>
              </a:extLst>
            </p:cNvPr>
            <p:cNvSpPr>
              <a:spLocks noChangeArrowheads="1"/>
            </p:cNvSpPr>
            <p:nvPr/>
          </p:nvSpPr>
          <p:spPr bwMode="gray">
            <a:xfrm rot="3419336">
              <a:off x="1261" y="2017"/>
              <a:ext cx="302" cy="328"/>
            </a:xfrm>
            <a:prstGeom prst="rect">
              <a:avLst/>
            </a:prstGeom>
            <a:gradFill rotWithShape="1">
              <a:gsLst>
                <a:gs pos="0">
                  <a:srgbClr val="99CC00"/>
                </a:gs>
                <a:gs pos="100000">
                  <a:srgbClr val="99CC0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CC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2" name="Text Box 10">
              <a:extLst>
                <a:ext uri="{FF2B5EF4-FFF2-40B4-BE49-F238E27FC236}">
                  <a16:creationId xmlns:a16="http://schemas.microsoft.com/office/drawing/2014/main" xmlns="" id="{E0375F19-64A9-4C40-8A9A-39ED63748B7B}"/>
                </a:ext>
              </a:extLst>
            </p:cNvPr>
            <p:cNvSpPr txBox="1">
              <a:spLocks noChangeArrowheads="1"/>
            </p:cNvSpPr>
            <p:nvPr/>
          </p:nvSpPr>
          <p:spPr bwMode="gray">
            <a:xfrm>
              <a:off x="1703" y="2056"/>
              <a:ext cx="4963" cy="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uk-UA" sz="2800" dirty="0">
                  <a:latin typeface="Times New Roman" panose="02020603050405020304" pitchFamily="18" charset="0"/>
                  <a:cs typeface="Times New Roman" panose="02020603050405020304" pitchFamily="18" charset="0"/>
                </a:rPr>
                <a:t>Приклади створення великих ГІС-проектів</a:t>
              </a:r>
            </a:p>
          </p:txBody>
        </p:sp>
        <p:sp>
          <p:nvSpPr>
            <p:cNvPr id="13" name="Text Box 11">
              <a:extLst>
                <a:ext uri="{FF2B5EF4-FFF2-40B4-BE49-F238E27FC236}">
                  <a16:creationId xmlns:a16="http://schemas.microsoft.com/office/drawing/2014/main" xmlns="" id="{821B2740-82CE-4FC6-9401-30512F202088}"/>
                </a:ext>
              </a:extLst>
            </p:cNvPr>
            <p:cNvSpPr txBox="1">
              <a:spLocks noChangeArrowheads="1"/>
            </p:cNvSpPr>
            <p:nvPr/>
          </p:nvSpPr>
          <p:spPr bwMode="gray">
            <a:xfrm>
              <a:off x="1296" y="20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1</a:t>
              </a:r>
            </a:p>
          </p:txBody>
        </p:sp>
      </p:grpSp>
      <p:grpSp>
        <p:nvGrpSpPr>
          <p:cNvPr id="14" name="Group 12">
            <a:extLst>
              <a:ext uri="{FF2B5EF4-FFF2-40B4-BE49-F238E27FC236}">
                <a16:creationId xmlns:a16="http://schemas.microsoft.com/office/drawing/2014/main" xmlns="" id="{4A690E77-0127-454C-976C-4B17B9F3E156}"/>
              </a:ext>
            </a:extLst>
          </p:cNvPr>
          <p:cNvGrpSpPr>
            <a:grpSpLocks/>
          </p:cNvGrpSpPr>
          <p:nvPr/>
        </p:nvGrpSpPr>
        <p:grpSpPr bwMode="auto">
          <a:xfrm>
            <a:off x="1251751" y="2433916"/>
            <a:ext cx="10449850" cy="567147"/>
            <a:chOff x="1252" y="2654"/>
            <a:chExt cx="3324" cy="356"/>
          </a:xfrm>
        </p:grpSpPr>
        <p:sp>
          <p:nvSpPr>
            <p:cNvPr id="15" name="Line 13">
              <a:extLst>
                <a:ext uri="{FF2B5EF4-FFF2-40B4-BE49-F238E27FC236}">
                  <a16:creationId xmlns:a16="http://schemas.microsoft.com/office/drawing/2014/main" xmlns="" id="{1023AE55-8AE1-471B-B607-E1CE0476841D}"/>
                </a:ext>
              </a:extLst>
            </p:cNvPr>
            <p:cNvSpPr>
              <a:spLocks noChangeShapeType="1"/>
            </p:cNvSpPr>
            <p:nvPr/>
          </p:nvSpPr>
          <p:spPr bwMode="gray">
            <a:xfrm>
              <a:off x="1440" y="29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14">
              <a:extLst>
                <a:ext uri="{FF2B5EF4-FFF2-40B4-BE49-F238E27FC236}">
                  <a16:creationId xmlns:a16="http://schemas.microsoft.com/office/drawing/2014/main" xmlns="" id="{94A60F29-704C-4379-8E62-A36A063FC6F1}"/>
                </a:ext>
              </a:extLst>
            </p:cNvPr>
            <p:cNvSpPr>
              <a:spLocks noChangeArrowheads="1"/>
            </p:cNvSpPr>
            <p:nvPr/>
          </p:nvSpPr>
          <p:spPr bwMode="gray">
            <a:xfrm rot="3419336">
              <a:off x="1237" y="2694"/>
              <a:ext cx="286" cy="256"/>
            </a:xfrm>
            <a:prstGeom prst="rect">
              <a:avLst/>
            </a:prstGeom>
            <a:gradFill rotWithShape="1">
              <a:gsLst>
                <a:gs pos="0">
                  <a:srgbClr val="006699"/>
                </a:gs>
                <a:gs pos="100000">
                  <a:srgbClr val="0066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0066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17" name="Text Box 15">
              <a:extLst>
                <a:ext uri="{FF2B5EF4-FFF2-40B4-BE49-F238E27FC236}">
                  <a16:creationId xmlns:a16="http://schemas.microsoft.com/office/drawing/2014/main" xmlns="" id="{A77E2FAE-8A14-41D8-B0AD-1DAAE9321A39}"/>
                </a:ext>
              </a:extLst>
            </p:cNvPr>
            <p:cNvSpPr txBox="1">
              <a:spLocks noChangeArrowheads="1"/>
            </p:cNvSpPr>
            <p:nvPr/>
          </p:nvSpPr>
          <p:spPr bwMode="gray">
            <a:xfrm>
              <a:off x="1591" y="2682"/>
              <a:ext cx="2985" cy="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ru-RU" sz="2800" dirty="0" err="1">
                  <a:latin typeface="Times New Roman" panose="02020603050405020304" pitchFamily="18" charset="0"/>
                  <a:cs typeface="Times New Roman" panose="02020603050405020304" pitchFamily="18" charset="0"/>
                </a:rPr>
                <a:t>Електронний</a:t>
              </a:r>
              <a:r>
                <a:rPr lang="ru-RU" sz="2800" dirty="0">
                  <a:latin typeface="Times New Roman" panose="02020603050405020304" pitchFamily="18" charset="0"/>
                  <a:cs typeface="Times New Roman" panose="02020603050405020304" pitchFamily="18" charset="0"/>
                </a:rPr>
                <a:t> атлас </a:t>
              </a:r>
              <a:r>
                <a:rPr lang="ru-RU" sz="2800" dirty="0" err="1">
                  <a:latin typeface="Times New Roman" panose="02020603050405020304" pitchFamily="18" charset="0"/>
                  <a:cs typeface="Times New Roman" panose="02020603050405020304" pitchFamily="18" charset="0"/>
                </a:rPr>
                <a:t>природних</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ресурсів</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України</a:t>
              </a:r>
              <a:r>
                <a:rPr lang="ru-RU" sz="2500" dirty="0">
                  <a:latin typeface="Times New Roman" panose="02020603050405020304" pitchFamily="18" charset="0"/>
                  <a:cs typeface="Times New Roman" panose="02020603050405020304" pitchFamily="18" charset="0"/>
                </a:rPr>
                <a:t> </a:t>
              </a:r>
            </a:p>
          </p:txBody>
        </p:sp>
        <p:sp>
          <p:nvSpPr>
            <p:cNvPr id="18" name="Text Box 16">
              <a:extLst>
                <a:ext uri="{FF2B5EF4-FFF2-40B4-BE49-F238E27FC236}">
                  <a16:creationId xmlns:a16="http://schemas.microsoft.com/office/drawing/2014/main" xmlns="" id="{170A2FCB-C6CE-4FB9-ADE4-4960320B9D04}"/>
                </a:ext>
              </a:extLst>
            </p:cNvPr>
            <p:cNvSpPr txBox="1">
              <a:spLocks noChangeArrowheads="1"/>
            </p:cNvSpPr>
            <p:nvPr/>
          </p:nvSpPr>
          <p:spPr bwMode="gray">
            <a:xfrm>
              <a:off x="1296" y="2654"/>
              <a:ext cx="184" cy="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uk-UA" sz="2400" b="1" dirty="0">
                  <a:solidFill>
                    <a:srgbClr val="FFFFFF"/>
                  </a:solidFill>
                </a:rPr>
                <a:t>1.1</a:t>
              </a:r>
              <a:endParaRPr lang="en-US" sz="2400" b="1" dirty="0">
                <a:solidFill>
                  <a:srgbClr val="FFFFFF"/>
                </a:solidFill>
              </a:endParaRPr>
            </a:p>
          </p:txBody>
        </p:sp>
      </p:grpSp>
      <p:grpSp>
        <p:nvGrpSpPr>
          <p:cNvPr id="19" name="Group 17">
            <a:extLst>
              <a:ext uri="{FF2B5EF4-FFF2-40B4-BE49-F238E27FC236}">
                <a16:creationId xmlns:a16="http://schemas.microsoft.com/office/drawing/2014/main" xmlns="" id="{C6ED0906-B0B4-4DD9-B2C5-8308A3059A4D}"/>
              </a:ext>
            </a:extLst>
          </p:cNvPr>
          <p:cNvGrpSpPr>
            <a:grpSpLocks/>
          </p:cNvGrpSpPr>
          <p:nvPr/>
        </p:nvGrpSpPr>
        <p:grpSpPr bwMode="auto">
          <a:xfrm>
            <a:off x="1120486" y="3382645"/>
            <a:ext cx="10908356" cy="1031743"/>
            <a:chOff x="1248" y="3230"/>
            <a:chExt cx="5189" cy="554"/>
          </a:xfrm>
        </p:grpSpPr>
        <p:sp>
          <p:nvSpPr>
            <p:cNvPr id="20" name="Line 18">
              <a:extLst>
                <a:ext uri="{FF2B5EF4-FFF2-40B4-BE49-F238E27FC236}">
                  <a16:creationId xmlns:a16="http://schemas.microsoft.com/office/drawing/2014/main" xmlns="" id="{DFF356C5-A195-45CD-953E-5ED9829EC866}"/>
                </a:ext>
              </a:extLst>
            </p:cNvPr>
            <p:cNvSpPr>
              <a:spLocks noChangeShapeType="1"/>
            </p:cNvSpPr>
            <p:nvPr/>
          </p:nvSpPr>
          <p:spPr bwMode="gray">
            <a:xfrm>
              <a:off x="1441" y="3579"/>
              <a:ext cx="3023" cy="1"/>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19">
              <a:extLst>
                <a:ext uri="{FF2B5EF4-FFF2-40B4-BE49-F238E27FC236}">
                  <a16:creationId xmlns:a16="http://schemas.microsoft.com/office/drawing/2014/main" xmlns="" id="{7B47B1AF-2A30-4FB8-90F2-1D55C2B92063}"/>
                </a:ext>
              </a:extLst>
            </p:cNvPr>
            <p:cNvSpPr>
              <a:spLocks noChangeArrowheads="1"/>
            </p:cNvSpPr>
            <p:nvPr/>
          </p:nvSpPr>
          <p:spPr bwMode="gray">
            <a:xfrm rot="3419336">
              <a:off x="1261" y="3217"/>
              <a:ext cx="302" cy="328"/>
            </a:xfrm>
            <a:prstGeom prst="rect">
              <a:avLst/>
            </a:prstGeom>
            <a:gradFill rotWithShape="1">
              <a:gsLst>
                <a:gs pos="0">
                  <a:srgbClr val="FF9933"/>
                </a:gs>
                <a:gs pos="100000">
                  <a:srgbClr val="FF9933">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FF9933"/>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22" name="Text Box 20">
              <a:extLst>
                <a:ext uri="{FF2B5EF4-FFF2-40B4-BE49-F238E27FC236}">
                  <a16:creationId xmlns:a16="http://schemas.microsoft.com/office/drawing/2014/main" xmlns="" id="{63419F33-2A84-46C2-9EFF-2FFFAE292CBC}"/>
                </a:ext>
              </a:extLst>
            </p:cNvPr>
            <p:cNvSpPr txBox="1">
              <a:spLocks noChangeArrowheads="1"/>
            </p:cNvSpPr>
            <p:nvPr/>
          </p:nvSpPr>
          <p:spPr bwMode="gray">
            <a:xfrm>
              <a:off x="1727" y="3272"/>
              <a:ext cx="4710" cy="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ru-RU" sz="2800" dirty="0" err="1">
                  <a:latin typeface="Times New Roman" panose="02020603050405020304" pitchFamily="18" charset="0"/>
                  <a:cs typeface="Times New Roman" panose="02020603050405020304" pitchFamily="18" charset="0"/>
                </a:rPr>
                <a:t>Глобальні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геоінформаційні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системи</a:t>
              </a:r>
              <a:r>
                <a:rPr lang="ru-RU" sz="2800" dirty="0">
                  <a:latin typeface="Times New Roman" panose="02020603050405020304" pitchFamily="18" charset="0"/>
                  <a:cs typeface="Times New Roman" panose="02020603050405020304" pitchFamily="18" charset="0"/>
                </a:rPr>
                <a:t> для </a:t>
              </a:r>
              <a:r>
                <a:rPr lang="ru-RU" sz="2800" dirty="0" err="1">
                  <a:latin typeface="Times New Roman" panose="02020603050405020304" pitchFamily="18" charset="0"/>
                  <a:cs typeface="Times New Roman" panose="02020603050405020304" pitchFamily="18" charset="0"/>
                </a:rPr>
                <a:t>збереження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довкілля</a:t>
              </a:r>
              <a:endParaRPr lang="ru-RU" sz="2800" dirty="0">
                <a:latin typeface="Times New Roman" panose="02020603050405020304" pitchFamily="18" charset="0"/>
                <a:cs typeface="Times New Roman" panose="02020603050405020304" pitchFamily="18" charset="0"/>
              </a:endParaRPr>
            </a:p>
          </p:txBody>
        </p:sp>
        <p:sp>
          <p:nvSpPr>
            <p:cNvPr id="23" name="Text Box 21">
              <a:extLst>
                <a:ext uri="{FF2B5EF4-FFF2-40B4-BE49-F238E27FC236}">
                  <a16:creationId xmlns:a16="http://schemas.microsoft.com/office/drawing/2014/main" xmlns="" id="{A8A33593-6210-40D3-BEE1-E28DFA2FB80B}"/>
                </a:ext>
              </a:extLst>
            </p:cNvPr>
            <p:cNvSpPr txBox="1">
              <a:spLocks noChangeArrowheads="1"/>
            </p:cNvSpPr>
            <p:nvPr/>
          </p:nvSpPr>
          <p:spPr bwMode="gray">
            <a:xfrm>
              <a:off x="1296" y="3244"/>
              <a:ext cx="295" cy="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uk-UA" sz="2400" b="1" dirty="0">
                  <a:solidFill>
                    <a:srgbClr val="FFFFFF"/>
                  </a:solidFill>
                </a:rPr>
                <a:t>1.2</a:t>
              </a:r>
              <a:endParaRPr lang="en-US" sz="2400" b="1" dirty="0">
                <a:solidFill>
                  <a:srgbClr val="FFFFFF"/>
                </a:solidFill>
              </a:endParaRPr>
            </a:p>
          </p:txBody>
        </p:sp>
      </p:grpSp>
      <p:grpSp>
        <p:nvGrpSpPr>
          <p:cNvPr id="24" name="Group 22">
            <a:extLst>
              <a:ext uri="{FF2B5EF4-FFF2-40B4-BE49-F238E27FC236}">
                <a16:creationId xmlns:a16="http://schemas.microsoft.com/office/drawing/2014/main" xmlns="" id="{C7050B03-E7BD-4C7D-99DD-F64B5A2C2F00}"/>
              </a:ext>
            </a:extLst>
          </p:cNvPr>
          <p:cNvGrpSpPr>
            <a:grpSpLocks/>
          </p:cNvGrpSpPr>
          <p:nvPr/>
        </p:nvGrpSpPr>
        <p:grpSpPr bwMode="auto">
          <a:xfrm>
            <a:off x="1387649" y="5463011"/>
            <a:ext cx="10752139" cy="902248"/>
            <a:chOff x="1248" y="3230"/>
            <a:chExt cx="6773" cy="350"/>
          </a:xfrm>
        </p:grpSpPr>
        <p:sp>
          <p:nvSpPr>
            <p:cNvPr id="25" name="Line 23">
              <a:extLst>
                <a:ext uri="{FF2B5EF4-FFF2-40B4-BE49-F238E27FC236}">
                  <a16:creationId xmlns:a16="http://schemas.microsoft.com/office/drawing/2014/main" xmlns="" id="{711D54E6-1FDE-4E5D-808C-4AF358E80B32}"/>
                </a:ext>
              </a:extLst>
            </p:cNvPr>
            <p:cNvSpPr>
              <a:spLocks noChangeShapeType="1"/>
            </p:cNvSpPr>
            <p:nvPr/>
          </p:nvSpPr>
          <p:spPr bwMode="gray">
            <a:xfrm>
              <a:off x="1440" y="35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Rectangle 24">
              <a:extLst>
                <a:ext uri="{FF2B5EF4-FFF2-40B4-BE49-F238E27FC236}">
                  <a16:creationId xmlns:a16="http://schemas.microsoft.com/office/drawing/2014/main" xmlns="" id="{7CCB68D4-FC36-48FA-94CD-764BC89E7482}"/>
                </a:ext>
              </a:extLst>
            </p:cNvPr>
            <p:cNvSpPr>
              <a:spLocks noChangeArrowheads="1"/>
            </p:cNvSpPr>
            <p:nvPr/>
          </p:nvSpPr>
          <p:spPr bwMode="gray">
            <a:xfrm rot="3419336">
              <a:off x="1261" y="3217"/>
              <a:ext cx="302" cy="328"/>
            </a:xfrm>
            <a:prstGeom prst="rect">
              <a:avLst/>
            </a:prstGeom>
            <a:gradFill rotWithShape="1">
              <a:gsLst>
                <a:gs pos="0">
                  <a:srgbClr val="990099"/>
                </a:gs>
                <a:gs pos="100000">
                  <a:srgbClr val="9900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00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27" name="Text Box 25">
              <a:extLst>
                <a:ext uri="{FF2B5EF4-FFF2-40B4-BE49-F238E27FC236}">
                  <a16:creationId xmlns:a16="http://schemas.microsoft.com/office/drawing/2014/main" xmlns="" id="{30735A67-84D1-4B5C-BEA4-603DB5CC447E}"/>
                </a:ext>
              </a:extLst>
            </p:cNvPr>
            <p:cNvSpPr txBox="1">
              <a:spLocks noChangeArrowheads="1"/>
            </p:cNvSpPr>
            <p:nvPr/>
          </p:nvSpPr>
          <p:spPr bwMode="gray">
            <a:xfrm>
              <a:off x="1665" y="3360"/>
              <a:ext cx="6356" cy="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r>
                <a:rPr lang="ru-RU" sz="2800" dirty="0">
                  <a:latin typeface="Times New Roman" panose="02020603050405020304" pitchFamily="18" charset="0"/>
                  <a:cs typeface="Times New Roman" panose="02020603050405020304" pitchFamily="18" charset="0"/>
                </a:rPr>
                <a:t>  </a:t>
              </a:r>
              <a:r>
                <a:rPr lang="uk-UA" sz="2800" dirty="0">
                  <a:latin typeface="Times New Roman" panose="02020603050405020304" pitchFamily="18" charset="0"/>
                  <a:cs typeface="Times New Roman" panose="02020603050405020304" pitchFamily="18" charset="0"/>
                </a:rPr>
                <a:t>Відомчі ГІС-технології в екології</a:t>
              </a:r>
            </a:p>
          </p:txBody>
        </p:sp>
        <p:sp>
          <p:nvSpPr>
            <p:cNvPr id="28" name="Text Box 26">
              <a:extLst>
                <a:ext uri="{FF2B5EF4-FFF2-40B4-BE49-F238E27FC236}">
                  <a16:creationId xmlns:a16="http://schemas.microsoft.com/office/drawing/2014/main" xmlns="" id="{BCF038F9-C365-433B-99FF-FE99BABCBB5F}"/>
                </a:ext>
              </a:extLst>
            </p:cNvPr>
            <p:cNvSpPr txBox="1">
              <a:spLocks noChangeArrowheads="1"/>
            </p:cNvSpPr>
            <p:nvPr/>
          </p:nvSpPr>
          <p:spPr bwMode="gray">
            <a:xfrm>
              <a:off x="1296" y="3244"/>
              <a:ext cx="214"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uk-UA" sz="2400" b="1" dirty="0">
                  <a:solidFill>
                    <a:srgbClr val="FFFFFF"/>
                  </a:solidFill>
                </a:rPr>
                <a:t>3</a:t>
              </a:r>
              <a:endParaRPr lang="en-US" sz="2400" b="1" dirty="0">
                <a:solidFill>
                  <a:srgbClr val="FFFFFF"/>
                </a:solidFill>
              </a:endParaRPr>
            </a:p>
          </p:txBody>
        </p:sp>
      </p:grpSp>
    </p:spTree>
    <p:extLst>
      <p:ext uri="{BB962C8B-B14F-4D97-AF65-F5344CB8AC3E}">
        <p14:creationId xmlns:p14="http://schemas.microsoft.com/office/powerpoint/2010/main" val="526528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A4B07FF-695F-4946-893F-C6541B33EA53}"/>
              </a:ext>
            </a:extLst>
          </p:cNvPr>
          <p:cNvSpPr>
            <a:spLocks noGrp="1"/>
          </p:cNvSpPr>
          <p:nvPr>
            <p:ph type="title"/>
          </p:nvPr>
        </p:nvSpPr>
        <p:spPr>
          <a:xfrm>
            <a:off x="621437" y="400636"/>
            <a:ext cx="10998693" cy="1325563"/>
          </a:xfrm>
        </p:spPr>
        <p:txBody>
          <a:bodyPr>
            <a:normAutofit fontScale="90000"/>
          </a:bodyPr>
          <a:lstStyle/>
          <a:p>
            <a:pPr algn="ctr"/>
            <a:r>
              <a:rPr lang="ru-RU" sz="4000" b="1" dirty="0">
                <a:latin typeface="Century Schoolbook" panose="02040604050505020304" pitchFamily="18" charset="0"/>
                <a:cs typeface="Times New Roman" panose="02020603050405020304" pitchFamily="18" charset="0"/>
              </a:rPr>
              <a:t/>
            </a:r>
            <a:br>
              <a:rPr lang="ru-RU" sz="4000" b="1" dirty="0">
                <a:latin typeface="Century Schoolbook" panose="02040604050505020304" pitchFamily="18" charset="0"/>
                <a:cs typeface="Times New Roman" panose="02020603050405020304" pitchFamily="18" charset="0"/>
              </a:rPr>
            </a:br>
            <a:r>
              <a:rPr lang="ru-RU" sz="4000" b="1" dirty="0">
                <a:latin typeface="Century Schoolbook" panose="02040604050505020304" pitchFamily="18" charset="0"/>
                <a:cs typeface="Times New Roman" panose="02020603050405020304" pitchFamily="18" charset="0"/>
              </a:rPr>
              <a:t/>
            </a:r>
            <a:br>
              <a:rPr lang="ru-RU" sz="4000" b="1" dirty="0">
                <a:latin typeface="Century Schoolbook" panose="02040604050505020304" pitchFamily="18" charset="0"/>
                <a:cs typeface="Times New Roman" panose="02020603050405020304" pitchFamily="18" charset="0"/>
              </a:rPr>
            </a:br>
            <a:r>
              <a:rPr lang="ru-RU" sz="4000" b="1" dirty="0">
                <a:latin typeface="Century Schoolbook" panose="02040604050505020304" pitchFamily="18" charset="0"/>
                <a:cs typeface="Times New Roman" panose="02020603050405020304" pitchFamily="18" charset="0"/>
              </a:rPr>
              <a:t/>
            </a:r>
            <a:br>
              <a:rPr lang="ru-RU" sz="4000" b="1" dirty="0">
                <a:latin typeface="Century Schoolbook" panose="02040604050505020304" pitchFamily="18" charset="0"/>
                <a:cs typeface="Times New Roman" panose="02020603050405020304" pitchFamily="18" charset="0"/>
              </a:rPr>
            </a:br>
            <a:r>
              <a:rPr lang="ru-RU" sz="4000" b="1" dirty="0" err="1">
                <a:latin typeface="Century Schoolbook" panose="02040604050505020304" pitchFamily="18" charset="0"/>
                <a:cs typeface="Times New Roman" panose="02020603050405020304" pitchFamily="18" charset="0"/>
              </a:rPr>
              <a:t>Приклади</a:t>
            </a:r>
            <a:r>
              <a:rPr lang="ru-RU" sz="4000" b="1" dirty="0">
                <a:latin typeface="Century Schoolbook" panose="02040604050505020304" pitchFamily="18" charset="0"/>
                <a:cs typeface="Times New Roman" panose="02020603050405020304" pitchFamily="18" charset="0"/>
              </a:rPr>
              <a:t> </a:t>
            </a:r>
            <a:r>
              <a:rPr lang="ru-RU" sz="4000" b="1" dirty="0" err="1">
                <a:latin typeface="Century Schoolbook" panose="02040604050505020304" pitchFamily="18" charset="0"/>
                <a:cs typeface="Times New Roman" panose="02020603050405020304" pitchFamily="18" charset="0"/>
              </a:rPr>
              <a:t>створення</a:t>
            </a:r>
            <a:r>
              <a:rPr lang="ru-RU" sz="4000" b="1" dirty="0">
                <a:latin typeface="Century Schoolbook" panose="02040604050505020304" pitchFamily="18" charset="0"/>
                <a:cs typeface="Times New Roman" panose="02020603050405020304" pitchFamily="18" charset="0"/>
              </a:rPr>
              <a:t> великих ГІС–</a:t>
            </a:r>
            <a:r>
              <a:rPr lang="ru-RU" sz="4000" b="1" dirty="0" err="1">
                <a:latin typeface="Century Schoolbook" panose="02040604050505020304" pitchFamily="18" charset="0"/>
                <a:cs typeface="Times New Roman" panose="02020603050405020304" pitchFamily="18" charset="0"/>
              </a:rPr>
              <a:t>проектів</a:t>
            </a:r>
            <a:r>
              <a:rPr lang="ru-RU" sz="4000" b="1" dirty="0">
                <a:latin typeface="Century Schoolbook" panose="02040604050505020304" pitchFamily="18" charset="0"/>
                <a:cs typeface="Times New Roman" panose="02020603050405020304" pitchFamily="18" charset="0"/>
              </a:rPr>
              <a:t/>
            </a:r>
            <a:br>
              <a:rPr lang="ru-RU" sz="4000" b="1" dirty="0">
                <a:latin typeface="Century Schoolbook" panose="02040604050505020304" pitchFamily="18" charset="0"/>
                <a:cs typeface="Times New Roman" panose="02020603050405020304" pitchFamily="18" charset="0"/>
              </a:rPr>
            </a:br>
            <a:r>
              <a:rPr lang="ru-RU" sz="4000" b="1" dirty="0" err="1">
                <a:latin typeface="Century Schoolbook" panose="02040604050505020304" pitchFamily="18" charset="0"/>
                <a:cs typeface="Times New Roman" panose="02020603050405020304" pitchFamily="18" charset="0"/>
              </a:rPr>
              <a:t>Електронний</a:t>
            </a:r>
            <a:r>
              <a:rPr lang="ru-RU" sz="4000" b="1" dirty="0">
                <a:latin typeface="Century Schoolbook" panose="02040604050505020304" pitchFamily="18" charset="0"/>
                <a:cs typeface="Times New Roman" panose="02020603050405020304" pitchFamily="18" charset="0"/>
              </a:rPr>
              <a:t> атлас </a:t>
            </a:r>
            <a:r>
              <a:rPr lang="ru-RU" sz="4000" b="1" dirty="0" err="1">
                <a:latin typeface="Century Schoolbook" panose="02040604050505020304" pitchFamily="18" charset="0"/>
                <a:cs typeface="Times New Roman" panose="02020603050405020304" pitchFamily="18" charset="0"/>
              </a:rPr>
              <a:t>природних</a:t>
            </a:r>
            <a:r>
              <a:rPr lang="ru-RU" sz="4000" b="1" dirty="0">
                <a:latin typeface="Century Schoolbook" panose="02040604050505020304" pitchFamily="18" charset="0"/>
                <a:cs typeface="Times New Roman" panose="02020603050405020304" pitchFamily="18" charset="0"/>
              </a:rPr>
              <a:t> </a:t>
            </a:r>
            <a:r>
              <a:rPr lang="ru-RU" sz="4000" b="1" dirty="0" err="1">
                <a:latin typeface="Century Schoolbook" panose="02040604050505020304" pitchFamily="18" charset="0"/>
                <a:cs typeface="Times New Roman" panose="02020603050405020304" pitchFamily="18" charset="0"/>
              </a:rPr>
              <a:t>ресурсів</a:t>
            </a:r>
            <a:r>
              <a:rPr lang="ru-RU" sz="4000" b="1" dirty="0">
                <a:latin typeface="Century Schoolbook" panose="02040604050505020304" pitchFamily="18" charset="0"/>
                <a:cs typeface="Times New Roman" panose="02020603050405020304" pitchFamily="18" charset="0"/>
              </a:rPr>
              <a:t> </a:t>
            </a:r>
            <a:r>
              <a:rPr lang="ru-RU" sz="4000" b="1" dirty="0" err="1">
                <a:latin typeface="Century Schoolbook" panose="02040604050505020304" pitchFamily="18" charset="0"/>
                <a:cs typeface="Times New Roman" panose="02020603050405020304" pitchFamily="18" charset="0"/>
              </a:rPr>
              <a:t>України</a:t>
            </a:r>
            <a:r>
              <a:rPr lang="ru-RU" dirty="0"/>
              <a:t/>
            </a:r>
            <a:br>
              <a:rPr lang="ru-RU" dirty="0"/>
            </a:br>
            <a:r>
              <a:rPr lang="ru-RU" dirty="0"/>
              <a:t/>
            </a:r>
            <a:br>
              <a:rPr lang="ru-RU" dirty="0"/>
            </a:br>
            <a:endParaRPr lang="uk-UA" dirty="0">
              <a:latin typeface="Century Schoolbook" panose="02040604050505020304" pitchFamily="18" charset="0"/>
            </a:endParaRPr>
          </a:p>
        </p:txBody>
      </p:sp>
      <p:sp>
        <p:nvSpPr>
          <p:cNvPr id="3" name="Місце для вмісту 2">
            <a:extLst>
              <a:ext uri="{FF2B5EF4-FFF2-40B4-BE49-F238E27FC236}">
                <a16:creationId xmlns:a16="http://schemas.microsoft.com/office/drawing/2014/main" xmlns="" id="{0ABB3F03-6D79-4435-B2D7-AE79D895443D}"/>
              </a:ext>
            </a:extLst>
          </p:cNvPr>
          <p:cNvSpPr>
            <a:spLocks noGrp="1"/>
          </p:cNvSpPr>
          <p:nvPr>
            <p:ph idx="1"/>
          </p:nvPr>
        </p:nvSpPr>
        <p:spPr>
          <a:xfrm>
            <a:off x="838200" y="2229436"/>
            <a:ext cx="10515600" cy="4628564"/>
          </a:xfrm>
        </p:spPr>
        <p:txBody>
          <a:bodyPr>
            <a:normAutofit/>
          </a:bodyPr>
          <a:lstStyle/>
          <a:p>
            <a:pPr marL="0" indent="457200" algn="just">
              <a:lnSpc>
                <a:spcPct val="100000"/>
              </a:lnSpc>
              <a:spcBef>
                <a:spcPts val="0"/>
              </a:spcBef>
              <a:buNone/>
            </a:pPr>
            <a:r>
              <a:rPr lang="uk-UA" sz="1800" dirty="0">
                <a:latin typeface="Times New Roman" panose="02020603050405020304" pitchFamily="18" charset="0"/>
                <a:cs typeface="Times New Roman" panose="02020603050405020304" pitchFamily="18" charset="0"/>
              </a:rPr>
              <a:t>Електронний атлас України є пілотним проектом Національного атласу України, виконавцями якого є співробітники Інституту географії НАН України і Товариства з обмеженою відповідальністю «Інтелектуальні системи ГЕО».</a:t>
            </a:r>
          </a:p>
          <a:p>
            <a:pPr marL="0" indent="457200" algn="just">
              <a:lnSpc>
                <a:spcPct val="100000"/>
              </a:lnSpc>
              <a:spcBef>
                <a:spcPts val="0"/>
              </a:spcBef>
              <a:buNone/>
            </a:pPr>
            <a:r>
              <a:rPr lang="uk-UA" sz="1800" dirty="0">
                <a:latin typeface="Times New Roman" panose="02020603050405020304" pitchFamily="18" charset="0"/>
                <a:cs typeface="Times New Roman" panose="02020603050405020304" pitchFamily="18" charset="0"/>
              </a:rPr>
              <a:t>Роботи зі створення електронної версії пілотного проекту Національного атласу виконані за фінансової підтримки Національної академії наук України та Канадського центру досліджень міжнародного розвитку. Саме цей центр надав грант на розробку атласу, а його працівники своїми консультаціями сприяли ходу виконання робіт. </a:t>
            </a:r>
          </a:p>
          <a:p>
            <a:pPr marL="0" indent="457200" algn="just">
              <a:lnSpc>
                <a:spcPct val="100000"/>
              </a:lnSpc>
              <a:spcBef>
                <a:spcPts val="0"/>
              </a:spcBef>
              <a:buNone/>
            </a:pPr>
            <a:r>
              <a:rPr lang="uk-UA" sz="1800" dirty="0">
                <a:latin typeface="Times New Roman" panose="02020603050405020304" pitchFamily="18" charset="0"/>
                <a:cs typeface="Times New Roman" panose="02020603050405020304" pitchFamily="18" charset="0"/>
              </a:rPr>
              <a:t>Електронний атлас України за допомогою системи карт наводить інформаційний образ держави стосовно її природних, соціальних, економічних і екологічних особливостей. Він належить до атласів загального використання, які розраховані на широке коло користувачів і призначені, перш за все, для довідкових цілей. Атлас забезпечує можливість отримати загальне і досить повне уявлення про зображені на його картах природні і соціально–економічні явища. Крім того, Атлас може стати посібником при вивченні України та її регіонів. </a:t>
            </a:r>
          </a:p>
          <a:p>
            <a:endParaRPr lang="uk-UA"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598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53F5164-7F61-485D-909E-69437ABCE0B0}"/>
              </a:ext>
            </a:extLst>
          </p:cNvPr>
          <p:cNvSpPr>
            <a:spLocks noGrp="1"/>
          </p:cNvSpPr>
          <p:nvPr>
            <p:ph type="title"/>
          </p:nvPr>
        </p:nvSpPr>
        <p:spPr>
          <a:xfrm>
            <a:off x="1118586" y="1349405"/>
            <a:ext cx="10236802" cy="266331"/>
          </a:xfrm>
        </p:spPr>
        <p:txBody>
          <a:bodyPr>
            <a:normAutofit fontScale="90000"/>
          </a:bodyPr>
          <a:lstStyle/>
          <a:p>
            <a:pPr algn="ctr"/>
            <a:r>
              <a:rPr lang="ru-RU" dirty="0">
                <a:latin typeface="Times New Roman" panose="02020603050405020304" pitchFamily="18" charset="0"/>
                <a:cs typeface="Times New Roman" panose="02020603050405020304" pitchFamily="18" charset="0"/>
              </a:rPr>
              <a:t>За </a:t>
            </a:r>
            <a:r>
              <a:rPr lang="ru-RU" dirty="0" err="1">
                <a:latin typeface="Times New Roman" panose="02020603050405020304" pitchFamily="18" charset="0"/>
                <a:cs typeface="Times New Roman" panose="02020603050405020304" pitchFamily="18" charset="0"/>
              </a:rPr>
              <a:t>допомогою</a:t>
            </a:r>
            <a:r>
              <a:rPr lang="ru-RU" dirty="0">
                <a:latin typeface="Times New Roman" panose="02020603050405020304" pitchFamily="18" charset="0"/>
                <a:cs typeface="Times New Roman" panose="02020603050405020304" pitchFamily="18" charset="0"/>
              </a:rPr>
              <a:t> Атласу </a:t>
            </a:r>
            <a:r>
              <a:rPr lang="ru-RU" dirty="0" err="1">
                <a:latin typeface="Times New Roman" panose="02020603050405020304" pitchFamily="18" charset="0"/>
                <a:cs typeface="Times New Roman" panose="02020603050405020304" pitchFamily="18" charset="0"/>
              </a:rPr>
              <a:t>можна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вирішувати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такі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завдання</a:t>
            </a:r>
            <a:r>
              <a:rPr lang="ru-RU" dirty="0">
                <a:latin typeface="Times New Roman" panose="02020603050405020304" pitchFamily="18" charset="0"/>
                <a:cs typeface="Times New Roman" panose="02020603050405020304" pitchFamily="18" charset="0"/>
              </a:rPr>
              <a:t>: </a:t>
            </a:r>
            <a:r>
              <a:rPr lang="ru-RU" dirty="0"/>
              <a:t/>
            </a:r>
            <a:br>
              <a:rPr lang="ru-RU" dirty="0"/>
            </a:br>
            <a:r>
              <a:rPr lang="ru-RU" dirty="0"/>
              <a:t/>
            </a:r>
            <a:br>
              <a:rPr lang="ru-RU" dirty="0"/>
            </a:br>
            <a:endParaRPr lang="uk-UA" dirty="0">
              <a:latin typeface="Times New Roman" panose="02020603050405020304" pitchFamily="18" charset="0"/>
              <a:cs typeface="Times New Roman" panose="02020603050405020304" pitchFamily="18" charset="0"/>
            </a:endParaRPr>
          </a:p>
        </p:txBody>
      </p:sp>
      <p:graphicFrame>
        <p:nvGraphicFramePr>
          <p:cNvPr id="16" name="Схема 15">
            <a:extLst>
              <a:ext uri="{FF2B5EF4-FFF2-40B4-BE49-F238E27FC236}">
                <a16:creationId xmlns:a16="http://schemas.microsoft.com/office/drawing/2014/main" xmlns="" id="{25D1F66C-754E-4E39-B063-D81EEB9937F1}"/>
              </a:ext>
            </a:extLst>
          </p:cNvPr>
          <p:cNvGraphicFramePr/>
          <p:nvPr>
            <p:extLst>
              <p:ext uri="{D42A27DB-BD31-4B8C-83A1-F6EECF244321}">
                <p14:modId xmlns:p14="http://schemas.microsoft.com/office/powerpoint/2010/main" val="233039271"/>
              </p:ext>
            </p:extLst>
          </p:nvPr>
        </p:nvGraphicFramePr>
        <p:xfrm>
          <a:off x="966817" y="1349405"/>
          <a:ext cx="1023680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8817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xmlns="" id="{B1D51AB8-A3BA-4446-BE0D-3DF2A426B841}"/>
              </a:ext>
            </a:extLst>
          </p:cNvPr>
          <p:cNvSpPr>
            <a:spLocks noGrp="1"/>
          </p:cNvSpPr>
          <p:nvPr>
            <p:ph type="title"/>
          </p:nvPr>
        </p:nvSpPr>
        <p:spPr>
          <a:xfrm>
            <a:off x="838200" y="205327"/>
            <a:ext cx="10515600" cy="1325563"/>
          </a:xfrm>
        </p:spPr>
        <p:txBody>
          <a:bodyPr/>
          <a:lstStyle/>
          <a:p>
            <a:pPr algn="ctr"/>
            <a:r>
              <a:rPr lang="uk-UA" b="1" dirty="0">
                <a:latin typeface="Century Schoolbook" panose="02040604050505020304" pitchFamily="18" charset="0"/>
              </a:rPr>
              <a:t>Глобальні </a:t>
            </a:r>
            <a:r>
              <a:rPr lang="uk-UA" b="1" dirty="0" err="1">
                <a:latin typeface="Century Schoolbook" panose="02040604050505020304" pitchFamily="18" charset="0"/>
              </a:rPr>
              <a:t>геоінформаиійні</a:t>
            </a:r>
            <a:r>
              <a:rPr lang="uk-UA" b="1" dirty="0">
                <a:latin typeface="Century Schoolbook" panose="02040604050505020304" pitchFamily="18" charset="0"/>
              </a:rPr>
              <a:t> системи</a:t>
            </a:r>
            <a:endParaRPr lang="uk-UA" dirty="0">
              <a:latin typeface="Century Schoolbook" panose="02040604050505020304" pitchFamily="18" charset="0"/>
            </a:endParaRPr>
          </a:p>
        </p:txBody>
      </p:sp>
      <p:sp>
        <p:nvSpPr>
          <p:cNvPr id="8" name="Місце для вмісту 7">
            <a:extLst>
              <a:ext uri="{FF2B5EF4-FFF2-40B4-BE49-F238E27FC236}">
                <a16:creationId xmlns:a16="http://schemas.microsoft.com/office/drawing/2014/main" xmlns="" id="{CB2CEF1A-8185-4FDA-8A19-1D6C36550B47}"/>
              </a:ext>
            </a:extLst>
          </p:cNvPr>
          <p:cNvSpPr>
            <a:spLocks noGrp="1"/>
          </p:cNvSpPr>
          <p:nvPr>
            <p:ph idx="1"/>
          </p:nvPr>
        </p:nvSpPr>
        <p:spPr>
          <a:xfrm>
            <a:off x="239697" y="1411550"/>
            <a:ext cx="11647503" cy="4765413"/>
          </a:xfrm>
        </p:spPr>
        <p:txBody>
          <a:bodyPr>
            <a:normAutofit fontScale="25000" lnSpcReduction="20000"/>
          </a:bodyPr>
          <a:lstStyle/>
          <a:p>
            <a:pPr marL="0" indent="457200" algn="just">
              <a:lnSpc>
                <a:spcPct val="120000"/>
              </a:lnSpc>
              <a:spcBef>
                <a:spcPts val="0"/>
              </a:spcBef>
              <a:buNone/>
            </a:pPr>
            <a:r>
              <a:rPr lang="uk-UA" sz="5600" b="1" dirty="0">
                <a:latin typeface="Times New Roman" panose="02020603050405020304" pitchFamily="18" charset="0"/>
                <a:cs typeface="Times New Roman" panose="02020603050405020304" pitchFamily="18" charset="0"/>
              </a:rPr>
              <a:t>Проект </a:t>
            </a:r>
            <a:r>
              <a:rPr lang="en-US" sz="5600" b="1" dirty="0">
                <a:latin typeface="Times New Roman" panose="02020603050405020304" pitchFamily="18" charset="0"/>
                <a:cs typeface="Times New Roman" panose="02020603050405020304" pitchFamily="18" charset="0"/>
              </a:rPr>
              <a:t>GRID</a:t>
            </a:r>
            <a:r>
              <a:rPr lang="en-US" sz="5600" b="1" i="1" dirty="0">
                <a:latin typeface="Times New Roman" panose="02020603050405020304" pitchFamily="18" charset="0"/>
                <a:cs typeface="Times New Roman" panose="02020603050405020304" pitchFamily="18" charset="0"/>
              </a:rPr>
              <a:t> </a:t>
            </a:r>
            <a:r>
              <a:rPr lang="en-US" sz="5600" dirty="0">
                <a:latin typeface="Times New Roman" panose="02020603050405020304" pitchFamily="18" charset="0"/>
                <a:cs typeface="Times New Roman" panose="02020603050405020304" pitchFamily="18" charset="0"/>
              </a:rPr>
              <a:t>(Global Resource Information Database) – </a:t>
            </a:r>
            <a:r>
              <a:rPr lang="uk-UA" sz="5600" dirty="0">
                <a:latin typeface="Times New Roman" panose="02020603050405020304" pitchFamily="18" charset="0"/>
                <a:cs typeface="Times New Roman" panose="02020603050405020304" pitchFamily="18" charset="0"/>
              </a:rPr>
              <a:t>Глобальної бази даних природно–ресурсної інформації – є частиною програми </a:t>
            </a:r>
            <a:r>
              <a:rPr lang="en-US" sz="5600" dirty="0">
                <a:latin typeface="Times New Roman" panose="02020603050405020304" pitchFamily="18" charset="0"/>
                <a:cs typeface="Times New Roman" panose="02020603050405020304" pitchFamily="18" charset="0"/>
              </a:rPr>
              <a:t>GEMS (Global Environment Monitoring System – </a:t>
            </a:r>
            <a:r>
              <a:rPr lang="uk-UA" sz="5600" dirty="0">
                <a:latin typeface="Times New Roman" panose="02020603050405020304" pitchFamily="18" charset="0"/>
                <a:cs typeface="Times New Roman" panose="02020603050405020304" pitchFamily="18" charset="0"/>
              </a:rPr>
              <a:t>Глобальної системи моніторингу навколишнього середовища), яка виконується під егідою Організації Об'єднаних Націй (</a:t>
            </a:r>
            <a:r>
              <a:rPr lang="en-US" sz="5600" dirty="0">
                <a:latin typeface="Times New Roman" panose="02020603050405020304" pitchFamily="18" charset="0"/>
                <a:cs typeface="Times New Roman" panose="02020603050405020304" pitchFamily="18" charset="0"/>
              </a:rPr>
              <a:t>UNEP) (Global Recourses.., 2003). </a:t>
            </a:r>
          </a:p>
          <a:p>
            <a:pPr marL="0" indent="457200" algn="just">
              <a:lnSpc>
                <a:spcPct val="120000"/>
              </a:lnSpc>
              <a:spcBef>
                <a:spcPts val="0"/>
              </a:spcBef>
              <a:buNone/>
            </a:pPr>
            <a:r>
              <a:rPr lang="uk-UA" sz="5600" dirty="0">
                <a:latin typeface="Times New Roman" panose="02020603050405020304" pitchFamily="18" charset="0"/>
                <a:cs typeface="Times New Roman" panose="02020603050405020304" pitchFamily="18" charset="0"/>
              </a:rPr>
              <a:t>Метою проекту є збір і поширення наявної інформації про стан навколишнього середовища в масштабах усієї земної кулі. </a:t>
            </a:r>
          </a:p>
          <a:p>
            <a:pPr marL="0" indent="0" algn="just">
              <a:lnSpc>
                <a:spcPct val="120000"/>
              </a:lnSpc>
              <a:spcBef>
                <a:spcPts val="0"/>
              </a:spcBef>
              <a:buNone/>
            </a:pPr>
            <a:r>
              <a:rPr lang="uk-UA" sz="5600" dirty="0">
                <a:latin typeface="Times New Roman" panose="02020603050405020304" pitchFamily="18" charset="0"/>
                <a:cs typeface="Times New Roman" panose="02020603050405020304" pitchFamily="18" charset="0"/>
              </a:rPr>
              <a:t>            Довгостроковими завданнями проекту є: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розширити доступність і вільний обмін глобальними і регіональними просторово–координованими даними про стан навколишнього середовища;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забезпечити ООН і міжурядові організації доступом до сучасних технологій керування даними про навколишнє середовище;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дати можливість усім країнам світу використовувати </a:t>
            </a:r>
            <a:r>
              <a:rPr lang="en-US" sz="5600" dirty="0">
                <a:latin typeface="Times New Roman" panose="02020603050405020304" pitchFamily="18" charset="0"/>
                <a:cs typeface="Times New Roman" panose="02020603050405020304" pitchFamily="18" charset="0"/>
              </a:rPr>
              <a:t>GRID–</a:t>
            </a:r>
            <a:r>
              <a:rPr lang="uk-UA" sz="5600" dirty="0">
                <a:latin typeface="Times New Roman" panose="02020603050405020304" pitchFamily="18" charset="0"/>
                <a:cs typeface="Times New Roman" panose="02020603050405020304" pitchFamily="18" charset="0"/>
              </a:rPr>
              <a:t>сумісні технології національної оцінки стану навколишнього середовища і керування нею. </a:t>
            </a:r>
          </a:p>
          <a:p>
            <a:pPr marL="0" indent="457200" algn="just">
              <a:lnSpc>
                <a:spcPct val="120000"/>
              </a:lnSpc>
              <a:spcBef>
                <a:spcPts val="0"/>
              </a:spcBef>
              <a:buNone/>
            </a:pPr>
            <a:r>
              <a:rPr lang="uk-UA" sz="5600" dirty="0">
                <a:latin typeface="Times New Roman" panose="02020603050405020304" pitchFamily="18" charset="0"/>
                <a:cs typeface="Times New Roman" panose="02020603050405020304" pitchFamily="18" charset="0"/>
              </a:rPr>
              <a:t>Проект розробляється з 1988 року рядом країн–учасниць (Канада, США, Норвегія, Фінляндія та ін.) рядом міжнародних і національних організацій (НАСА, Інститут досліджень систем навколишнього середовища (</a:t>
            </a:r>
            <a:r>
              <a:rPr lang="en-US" sz="5600" dirty="0">
                <a:latin typeface="Times New Roman" panose="02020603050405020304" pitchFamily="18" charset="0"/>
                <a:cs typeface="Times New Roman" panose="02020603050405020304" pitchFamily="18" charset="0"/>
              </a:rPr>
              <a:t>ESRI), </a:t>
            </a:r>
            <a:r>
              <a:rPr lang="uk-UA" sz="5600" dirty="0">
                <a:latin typeface="Times New Roman" panose="02020603050405020304" pitchFamily="18" charset="0"/>
                <a:cs typeface="Times New Roman" panose="02020603050405020304" pitchFamily="18" charset="0"/>
              </a:rPr>
              <a:t>США; Женевський університет, Швейцарія та ін.). З 1990 р. розпочата експлуатація </a:t>
            </a:r>
            <a:r>
              <a:rPr lang="en-US" sz="5600" dirty="0">
                <a:latin typeface="Times New Roman" panose="02020603050405020304" pitchFamily="18" charset="0"/>
                <a:cs typeface="Times New Roman" panose="02020603050405020304" pitchFamily="18" charset="0"/>
              </a:rPr>
              <a:t>GRID. </a:t>
            </a:r>
          </a:p>
          <a:p>
            <a:pPr marL="0" indent="457200" algn="just">
              <a:lnSpc>
                <a:spcPct val="120000"/>
              </a:lnSpc>
              <a:spcBef>
                <a:spcPts val="0"/>
              </a:spcBef>
              <a:buNone/>
            </a:pPr>
            <a:r>
              <a:rPr lang="uk-UA" sz="5600" b="1" dirty="0">
                <a:latin typeface="Times New Roman" panose="02020603050405020304" pitchFamily="18" charset="0"/>
                <a:cs typeface="Times New Roman" panose="02020603050405020304" pitchFamily="18" charset="0"/>
              </a:rPr>
              <a:t>Проект </a:t>
            </a:r>
            <a:r>
              <a:rPr lang="en-US" sz="5600" b="1" dirty="0">
                <a:latin typeface="Times New Roman" panose="02020603050405020304" pitchFamily="18" charset="0"/>
                <a:cs typeface="Times New Roman" panose="02020603050405020304" pitchFamily="18" charset="0"/>
              </a:rPr>
              <a:t>CORINE</a:t>
            </a:r>
            <a:r>
              <a:rPr lang="en-US" sz="5600" b="1" i="1" dirty="0">
                <a:latin typeface="Times New Roman" panose="02020603050405020304" pitchFamily="18" charset="0"/>
                <a:cs typeface="Times New Roman" panose="02020603050405020304" pitchFamily="18" charset="0"/>
              </a:rPr>
              <a:t> –</a:t>
            </a:r>
            <a:r>
              <a:rPr lang="en-US" sz="5600" dirty="0">
                <a:latin typeface="Times New Roman" panose="02020603050405020304" pitchFamily="18" charset="0"/>
                <a:cs typeface="Times New Roman" panose="02020603050405020304" pitchFamily="18" charset="0"/>
              </a:rPr>
              <a:t> (Coordination on Information of the Environment) – </a:t>
            </a:r>
            <a:r>
              <a:rPr lang="uk-UA" sz="5600" dirty="0">
                <a:latin typeface="Times New Roman" panose="02020603050405020304" pitchFamily="18" charset="0"/>
                <a:cs typeface="Times New Roman" panose="02020603050405020304" pitchFamily="18" charset="0"/>
              </a:rPr>
              <a:t>проект створення геоінформаційної системи Європейського Співтовариства. Розроблення проекту розпочато в червні 1985 р. відповідно до рішення Ради Міністрів Європейського Співтовариства. Створення системи в основному було виконане в 1985–1990 </a:t>
            </a:r>
            <a:r>
              <a:rPr lang="en-US" sz="5600" dirty="0">
                <a:latin typeface="Times New Roman" panose="02020603050405020304" pitchFamily="18" charset="0"/>
                <a:cs typeface="Times New Roman" panose="02020603050405020304" pitchFamily="18" charset="0"/>
              </a:rPr>
              <a:t>pp.  </a:t>
            </a:r>
          </a:p>
          <a:p>
            <a:pPr marL="0" indent="0" algn="just">
              <a:lnSpc>
                <a:spcPct val="120000"/>
              </a:lnSpc>
              <a:spcBef>
                <a:spcPts val="0"/>
              </a:spcBef>
              <a:buNone/>
            </a:pPr>
            <a:r>
              <a:rPr lang="uk-UA" sz="5600" dirty="0">
                <a:latin typeface="Times New Roman" panose="02020603050405020304" pitchFamily="18" charset="0"/>
                <a:cs typeface="Times New Roman" panose="02020603050405020304" pitchFamily="18" charset="0"/>
              </a:rPr>
              <a:t>         Основними завданнями при цьому були такі: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забезпечити збір інформації про стан навколишнього середовища для використання в пріоритетних напрямках діяльності Співтовариства;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забезпечити координацію національних ініціатив, що висуваються членами Співтовариства, і поліпшувати інформацію на міжнародному рівні; </a:t>
            </a:r>
          </a:p>
          <a:p>
            <a:pPr marL="0" indent="457200" algn="just" fontAlgn="base">
              <a:lnSpc>
                <a:spcPct val="120000"/>
              </a:lnSpc>
              <a:spcBef>
                <a:spcPts val="0"/>
              </a:spcBef>
            </a:pPr>
            <a:r>
              <a:rPr lang="uk-UA" sz="5600" dirty="0">
                <a:latin typeface="Times New Roman" panose="02020603050405020304" pitchFamily="18" charset="0"/>
                <a:cs typeface="Times New Roman" panose="02020603050405020304" pitchFamily="18" charset="0"/>
              </a:rPr>
              <a:t>забезпечити погодженість номенклатури, визначень і </a:t>
            </a:r>
            <a:r>
              <a:rPr lang="uk-UA" sz="5600" dirty="0" err="1">
                <a:latin typeface="Times New Roman" panose="02020603050405020304" pitchFamily="18" charset="0"/>
                <a:cs typeface="Times New Roman" panose="02020603050405020304" pitchFamily="18" charset="0"/>
              </a:rPr>
              <a:t>т.п</a:t>
            </a:r>
            <a:r>
              <a:rPr lang="uk-UA" sz="5600" dirty="0">
                <a:latin typeface="Times New Roman" panose="02020603050405020304" pitchFamily="18" charset="0"/>
                <a:cs typeface="Times New Roman" panose="02020603050405020304" pitchFamily="18" charset="0"/>
              </a:rPr>
              <a:t>., а також створення інших умов, необхідних для порівнянності даних. </a:t>
            </a:r>
          </a:p>
          <a:p>
            <a:pPr marL="0" indent="0" fontAlgn="base">
              <a:lnSpc>
                <a:spcPct val="120000"/>
              </a:lnSpc>
              <a:spcBef>
                <a:spcPts val="0"/>
              </a:spcBef>
              <a:buNone/>
            </a:pPr>
            <a:r>
              <a:rPr lang="uk-UA" sz="5600" dirty="0">
                <a:latin typeface="Times New Roman" panose="02020603050405020304" pitchFamily="18" charset="0"/>
                <a:cs typeface="Times New Roman" panose="02020603050405020304" pitchFamily="18" charset="0"/>
              </a:rPr>
              <a:t>        Основними проектами, які розробляються в рамках </a:t>
            </a:r>
            <a:r>
              <a:rPr lang="en-US" sz="5600" dirty="0">
                <a:latin typeface="Times New Roman" panose="02020603050405020304" pitchFamily="18" charset="0"/>
                <a:cs typeface="Times New Roman" panose="02020603050405020304" pitchFamily="18" charset="0"/>
              </a:rPr>
              <a:t>CORINE, </a:t>
            </a:r>
            <a:r>
              <a:rPr lang="uk-UA" sz="5600" dirty="0">
                <a:latin typeface="Times New Roman" panose="02020603050405020304" pitchFamily="18" charset="0"/>
                <a:cs typeface="Times New Roman" panose="02020603050405020304" pitchFamily="18" charset="0"/>
              </a:rPr>
              <a:t>є: забруднення повітря, біотопи, берегова ерозія, стан земної поверхні, морське середовище, ґрунтова ерозія/якість ґрунту і водні ресурси. </a:t>
            </a:r>
            <a:r>
              <a:rPr lang="uk-UA" sz="5600" dirty="0"/>
              <a:t/>
            </a:r>
            <a:br>
              <a:rPr lang="uk-UA" sz="5600" dirty="0"/>
            </a:br>
            <a:r>
              <a:rPr lang="uk-UA" sz="5600" dirty="0"/>
              <a:t> </a:t>
            </a:r>
          </a:p>
          <a:p>
            <a:pPr marL="0" indent="0">
              <a:buNone/>
            </a:pPr>
            <a:endParaRPr lang="uk-UA" dirty="0"/>
          </a:p>
        </p:txBody>
      </p:sp>
    </p:spTree>
    <p:extLst>
      <p:ext uri="{BB962C8B-B14F-4D97-AF65-F5344CB8AC3E}">
        <p14:creationId xmlns:p14="http://schemas.microsoft.com/office/powerpoint/2010/main" val="421445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DDEF7FE-9FB3-4418-BBF2-0A45A32EFAC9}"/>
              </a:ext>
            </a:extLst>
          </p:cNvPr>
          <p:cNvSpPr>
            <a:spLocks noGrp="1"/>
          </p:cNvSpPr>
          <p:nvPr>
            <p:ph type="title"/>
          </p:nvPr>
        </p:nvSpPr>
        <p:spPr>
          <a:xfrm>
            <a:off x="838200" y="365125"/>
            <a:ext cx="10515600" cy="1898681"/>
          </a:xfrm>
        </p:spPr>
        <p:txBody>
          <a:bodyPr>
            <a:normAutofit fontScale="90000"/>
          </a:bodyPr>
          <a:lstStyle/>
          <a:p>
            <a:pPr algn="ctr"/>
            <a:r>
              <a:rPr lang="ru-RU" b="1" dirty="0" err="1">
                <a:latin typeface="Century Schoolbook" panose="02040604050505020304" pitchFamily="18" charset="0"/>
                <a:cs typeface="Times New Roman" panose="02020603050405020304" pitchFamily="18" charset="0"/>
              </a:rPr>
              <a:t>Регіональні</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інформаційні</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системи</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охорони</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навколишнього</a:t>
            </a:r>
            <a:r>
              <a:rPr lang="ru-RU" b="1" dirty="0">
                <a:latin typeface="Century Schoolbook" panose="02040604050505020304" pitchFamily="18" charset="0"/>
                <a:cs typeface="Times New Roman" panose="02020603050405020304" pitchFamily="18" charset="0"/>
              </a:rPr>
              <a:t> природного </a:t>
            </a:r>
            <a:r>
              <a:rPr lang="ru-RU" b="1" dirty="0" err="1">
                <a:latin typeface="Century Schoolbook" panose="02040604050505020304" pitchFamily="18" charset="0"/>
                <a:cs typeface="Times New Roman" panose="02020603050405020304" pitchFamily="18" charset="0"/>
              </a:rPr>
              <a:t>середовища</a:t>
            </a:r>
            <a:r>
              <a:rPr lang="ru-RU" b="1" dirty="0">
                <a:latin typeface="Century Schoolbook" panose="02040604050505020304" pitchFamily="18" charset="0"/>
                <a:cs typeface="Times New Roman" panose="02020603050405020304" pitchFamily="18" charset="0"/>
              </a:rPr>
              <a:t> та </a:t>
            </a:r>
            <a:r>
              <a:rPr lang="ru-RU" b="1" dirty="0" err="1">
                <a:latin typeface="Century Schoolbook" panose="02040604050505020304" pitchFamily="18" charset="0"/>
                <a:cs typeface="Times New Roman" panose="02020603050405020304" pitchFamily="18" charset="0"/>
              </a:rPr>
              <a:t>раціонального</a:t>
            </a:r>
            <a:r>
              <a:rPr lang="ru-RU" b="1" dirty="0">
                <a:latin typeface="Century Schoolbook" panose="02040604050505020304" pitchFamily="18" charset="0"/>
                <a:cs typeface="Times New Roman" panose="02020603050405020304" pitchFamily="18" charset="0"/>
              </a:rPr>
              <a:t> </a:t>
            </a:r>
            <a:r>
              <a:rPr lang="ru-RU" b="1" dirty="0" err="1">
                <a:latin typeface="Century Schoolbook" panose="02040604050505020304" pitchFamily="18" charset="0"/>
                <a:cs typeface="Times New Roman" panose="02020603050405020304" pitchFamily="18" charset="0"/>
              </a:rPr>
              <a:t>природокористування</a:t>
            </a:r>
            <a:endParaRPr lang="uk-UA" dirty="0">
              <a:latin typeface="Century Schoolbook" panose="020406040505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xmlns="" id="{7EE5EC69-2A65-472A-A351-37D476302561}"/>
              </a:ext>
            </a:extLst>
          </p:cNvPr>
          <p:cNvSpPr>
            <a:spLocks noGrp="1"/>
          </p:cNvSpPr>
          <p:nvPr>
            <p:ph idx="1"/>
          </p:nvPr>
        </p:nvSpPr>
        <p:spPr>
          <a:xfrm>
            <a:off x="838200" y="2494625"/>
            <a:ext cx="10515600" cy="3682338"/>
          </a:xfrm>
        </p:spPr>
        <p:txBody>
          <a:bodyPr>
            <a:normAutofit fontScale="55000" lnSpcReduction="20000"/>
          </a:bodyPr>
          <a:lstStyle/>
          <a:p>
            <a:pPr marL="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Охорона навколишнього природного середовища та раціонального використання природних ресурсів носить комплексний характер. Дослідження з охорони довкілля ведуться практично у всіх областях науки і техніки та стосуються проблем глобального, регіонального та локального масштабу. Накопичена величезна кількість різноманітних даних, що визначають шляхи та напрями оптимізації і вдосконалення природокористування в широкому його значенні. Проте, їх практичне використання для вирішення природоохоронних задач стримується недостатнім розвитком теорії та практики побудови екологічних інформаційних систем, які є одним з нових видів автоматизованих інформаційних систем (АІС) і призначених для збору й аналізу різноманітної інформації про стан навколишнього природного середовища для задач природокористування. </a:t>
            </a:r>
          </a:p>
          <a:p>
            <a:pPr marL="0" indent="457200" algn="just">
              <a:lnSpc>
                <a:spcPct val="120000"/>
              </a:lnSpc>
              <a:spcBef>
                <a:spcPts val="0"/>
              </a:spcBef>
              <a:buNone/>
            </a:pPr>
            <a:r>
              <a:rPr lang="uk-UA" sz="2900" dirty="0">
                <a:latin typeface="Times New Roman" panose="02020603050405020304" pitchFamily="18" charset="0"/>
                <a:cs typeface="Times New Roman" panose="02020603050405020304" pitchFamily="18" charset="0"/>
              </a:rPr>
              <a:t>Автоматизовані системи, призначені для інтеграції різнорідної інформації, називаються інформаційно–моделюючими системами (ІМС</a:t>
            </a:r>
            <a:r>
              <a:rPr lang="uk-UA" sz="2900" b="1" dirty="0">
                <a:latin typeface="Times New Roman" panose="02020603050405020304" pitchFamily="18" charset="0"/>
                <a:cs typeface="Times New Roman" panose="02020603050405020304" pitchFamily="18" charset="0"/>
              </a:rPr>
              <a:t>). </a:t>
            </a:r>
            <a:r>
              <a:rPr lang="uk-UA" sz="2900" dirty="0">
                <a:latin typeface="Times New Roman" panose="02020603050405020304" pitchFamily="18" charset="0"/>
                <a:cs typeface="Times New Roman" panose="02020603050405020304" pitchFamily="18" charset="0"/>
              </a:rPr>
              <a:t>Вони є інформаційним "ядром" географічних інформаційних систем, об'єднують концепції банків даних та відомостей (експертних систем) та системи моделювання. Завдяки цьому ІМС не тільки зберігає переваги об'єднуваних видів систем, але і набуває нові якості, пов'язані з можливістю інтеграції різнорідної інформації, накопичуваної в моделях і базах знань. ІМС розглядаються як перспективний інструмент для вирішення регіональних екологічних проблем і підвищення якості навколишнього природного середовища. </a:t>
            </a:r>
          </a:p>
          <a:p>
            <a:endParaRPr lang="uk-UA" dirty="0"/>
          </a:p>
        </p:txBody>
      </p:sp>
    </p:spTree>
    <p:extLst>
      <p:ext uri="{BB962C8B-B14F-4D97-AF65-F5344CB8AC3E}">
        <p14:creationId xmlns:p14="http://schemas.microsoft.com/office/powerpoint/2010/main" val="4236014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AFE056C-B7DB-4D7C-9729-A57F0C6C9A61}"/>
              </a:ext>
            </a:extLst>
          </p:cNvPr>
          <p:cNvSpPr>
            <a:spLocks noGrp="1"/>
          </p:cNvSpPr>
          <p:nvPr>
            <p:ph type="title"/>
          </p:nvPr>
        </p:nvSpPr>
        <p:spPr/>
        <p:txBody>
          <a:bodyPr/>
          <a:lstStyle/>
          <a:p>
            <a:pPr algn="ctr"/>
            <a:r>
              <a:rPr lang="uk-UA" b="1" dirty="0">
                <a:latin typeface="Times New Roman" panose="02020603050405020304" pitchFamily="18" charset="0"/>
                <a:cs typeface="Times New Roman" panose="02020603050405020304" pitchFamily="18" charset="0"/>
              </a:rPr>
              <a:t>Задачі інформаційної системи</a:t>
            </a:r>
            <a:endParaRPr lang="uk-UA" dirty="0">
              <a:latin typeface="Times New Roman" panose="02020603050405020304" pitchFamily="18"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xmlns="" id="{192E3D23-CDA7-4037-975A-910C1B44725C}"/>
              </a:ext>
            </a:extLst>
          </p:cNvPr>
          <p:cNvSpPr>
            <a:spLocks noGrp="1"/>
          </p:cNvSpPr>
          <p:nvPr>
            <p:ph idx="1"/>
          </p:nvPr>
        </p:nvSpPr>
        <p:spPr>
          <a:xfrm>
            <a:off x="838200" y="1420427"/>
            <a:ext cx="10515600" cy="4756536"/>
          </a:xfrm>
        </p:spPr>
        <p:txBody>
          <a:bodyPr/>
          <a:lstStyle/>
          <a:p>
            <a:pPr marL="0" indent="457200" algn="just">
              <a:lnSpc>
                <a:spcPct val="100000"/>
              </a:lnSpc>
              <a:spcBef>
                <a:spcPts val="0"/>
              </a:spcBef>
              <a:buNone/>
            </a:pPr>
            <a:r>
              <a:rPr lang="ru-RU" dirty="0">
                <a:latin typeface="Times New Roman" panose="02020603050405020304" pitchFamily="18" charset="0"/>
                <a:cs typeface="Times New Roman" panose="02020603050405020304" pitchFamily="18" charset="0"/>
              </a:rPr>
              <a:t>На</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етапі</a:t>
            </a:r>
            <a:r>
              <a:rPr lang="ru-RU" dirty="0">
                <a:latin typeface="Times New Roman" panose="02020603050405020304" pitchFamily="18" charset="0"/>
                <a:cs typeface="Times New Roman" panose="02020603050405020304" pitchFamily="18" charset="0"/>
              </a:rPr>
              <a:t> перед </a:t>
            </a:r>
            <a:r>
              <a:rPr lang="ru-RU" dirty="0" err="1">
                <a:latin typeface="Times New Roman" panose="02020603050405020304" pitchFamily="18" charset="0"/>
                <a:cs typeface="Times New Roman" panose="02020603050405020304" pitchFamily="18" charset="0"/>
              </a:rPr>
              <a:t>проектних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досліджень</a:t>
            </a:r>
            <a:r>
              <a:rPr lang="ru-RU" dirty="0">
                <a:latin typeface="Times New Roman" panose="02020603050405020304" pitchFamily="18" charset="0"/>
                <a:cs typeface="Times New Roman" panose="02020603050405020304" pitchFamily="18" charset="0"/>
              </a:rPr>
              <a:t> по </a:t>
            </a:r>
            <a:r>
              <a:rPr lang="ru-RU" dirty="0" err="1">
                <a:latin typeface="Times New Roman" panose="02020603050405020304" pitchFamily="18" charset="0"/>
                <a:cs typeface="Times New Roman" panose="02020603050405020304" pitchFamily="18" charset="0"/>
              </a:rPr>
              <a:t>створенню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регіональної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інформаційної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системи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концептуальні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положення</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конкретизуються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її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основні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задачі</a:t>
            </a:r>
            <a:r>
              <a:rPr lang="ru-RU" dirty="0">
                <a:latin typeface="Times New Roman" panose="02020603050405020304" pitchFamily="18" charset="0"/>
                <a:cs typeface="Times New Roman" panose="02020603050405020304" pitchFamily="18" charset="0"/>
              </a:rPr>
              <a:t>. До них належать:</a:t>
            </a:r>
            <a:endParaRPr lang="uk-UA" dirty="0">
              <a:latin typeface="Times New Roman" panose="02020603050405020304" pitchFamily="18" charset="0"/>
              <a:cs typeface="Times New Roman" panose="02020603050405020304" pitchFamily="18" charset="0"/>
            </a:endParaRPr>
          </a:p>
        </p:txBody>
      </p:sp>
      <p:graphicFrame>
        <p:nvGraphicFramePr>
          <p:cNvPr id="4" name="Схема 3">
            <a:extLst>
              <a:ext uri="{FF2B5EF4-FFF2-40B4-BE49-F238E27FC236}">
                <a16:creationId xmlns:a16="http://schemas.microsoft.com/office/drawing/2014/main" xmlns="" id="{ED08312F-7962-4E22-AEFA-424FB73C0E15}"/>
              </a:ext>
            </a:extLst>
          </p:cNvPr>
          <p:cNvGraphicFramePr/>
          <p:nvPr>
            <p:extLst>
              <p:ext uri="{D42A27DB-BD31-4B8C-83A1-F6EECF244321}">
                <p14:modId xmlns:p14="http://schemas.microsoft.com/office/powerpoint/2010/main" val="2638553573"/>
              </p:ext>
            </p:extLst>
          </p:nvPr>
        </p:nvGraphicFramePr>
        <p:xfrm>
          <a:off x="1447059" y="2565647"/>
          <a:ext cx="9703294" cy="42923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4823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D95B2B0-A180-478F-BB5D-26898ADF0EC7}"/>
              </a:ext>
            </a:extLst>
          </p:cNvPr>
          <p:cNvSpPr>
            <a:spLocks noGrp="1"/>
          </p:cNvSpPr>
          <p:nvPr>
            <p:ph idx="1"/>
          </p:nvPr>
        </p:nvSpPr>
        <p:spPr>
          <a:xfrm>
            <a:off x="838200" y="346229"/>
            <a:ext cx="10515600" cy="5830734"/>
          </a:xfrm>
        </p:spPr>
        <p:txBody>
          <a:bodyPr/>
          <a:lstStyle/>
          <a:p>
            <a:pPr marL="0" indent="457200" algn="just">
              <a:lnSpc>
                <a:spcPct val="100000"/>
              </a:lnSpc>
              <a:spcBef>
                <a:spcPts val="0"/>
              </a:spcBef>
              <a:buNone/>
            </a:pPr>
            <a:r>
              <a:rPr lang="uk-UA" b="1" dirty="0">
                <a:latin typeface="Times New Roman" panose="02020603050405020304" pitchFamily="18" charset="0"/>
                <a:cs typeface="Times New Roman" panose="02020603050405020304" pitchFamily="18" charset="0"/>
              </a:rPr>
              <a:t>Структура ЄІРСП.</a:t>
            </a:r>
            <a:r>
              <a:rPr lang="uk-UA"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Специфіка роботи управління та перспективні задачі на найближче майбутнє зумовлюють конфігурацію ЄРІСП, в яку входять самостійні і взаємозв'язані підсистеми: </a:t>
            </a:r>
          </a:p>
          <a:p>
            <a:pPr marL="0" indent="457200" algn="just">
              <a:lnSpc>
                <a:spcPct val="100000"/>
              </a:lnSpc>
              <a:spcBef>
                <a:spcPts val="0"/>
              </a:spcBef>
              <a:buNone/>
            </a:pPr>
            <a:endParaRPr lang="uk-UA" dirty="0">
              <a:latin typeface="Times New Roman" panose="02020603050405020304" pitchFamily="18" charset="0"/>
              <a:cs typeface="Times New Roman" panose="02020603050405020304" pitchFamily="18" charset="0"/>
            </a:endParaRPr>
          </a:p>
        </p:txBody>
      </p:sp>
      <p:sp>
        <p:nvSpPr>
          <p:cNvPr id="4" name="Стрілка: вправо 3">
            <a:extLst>
              <a:ext uri="{FF2B5EF4-FFF2-40B4-BE49-F238E27FC236}">
                <a16:creationId xmlns:a16="http://schemas.microsoft.com/office/drawing/2014/main" xmlns="" id="{17182331-8946-4CCD-B0C7-EA94465E2CB5}"/>
              </a:ext>
            </a:extLst>
          </p:cNvPr>
          <p:cNvSpPr/>
          <p:nvPr/>
        </p:nvSpPr>
        <p:spPr>
          <a:xfrm>
            <a:off x="568172" y="2123984"/>
            <a:ext cx="1947907"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Стрілка: вправо 4">
            <a:extLst>
              <a:ext uri="{FF2B5EF4-FFF2-40B4-BE49-F238E27FC236}">
                <a16:creationId xmlns:a16="http://schemas.microsoft.com/office/drawing/2014/main" xmlns="" id="{9B88FCAD-85C4-41D2-921E-1D5123A35BDC}"/>
              </a:ext>
            </a:extLst>
          </p:cNvPr>
          <p:cNvSpPr/>
          <p:nvPr/>
        </p:nvSpPr>
        <p:spPr>
          <a:xfrm>
            <a:off x="568170" y="3394232"/>
            <a:ext cx="1947909"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Стрілка: вправо 5">
            <a:extLst>
              <a:ext uri="{FF2B5EF4-FFF2-40B4-BE49-F238E27FC236}">
                <a16:creationId xmlns:a16="http://schemas.microsoft.com/office/drawing/2014/main" xmlns="" id="{900A016A-087E-4F42-AD51-2F8E653A614D}"/>
              </a:ext>
            </a:extLst>
          </p:cNvPr>
          <p:cNvSpPr/>
          <p:nvPr/>
        </p:nvSpPr>
        <p:spPr>
          <a:xfrm>
            <a:off x="568172" y="4521281"/>
            <a:ext cx="1947909"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Стрілка: вправо 6">
            <a:extLst>
              <a:ext uri="{FF2B5EF4-FFF2-40B4-BE49-F238E27FC236}">
                <a16:creationId xmlns:a16="http://schemas.microsoft.com/office/drawing/2014/main" xmlns="" id="{7B1FAA3C-0E73-4BBB-9ED6-C74AE317FC36}"/>
              </a:ext>
            </a:extLst>
          </p:cNvPr>
          <p:cNvSpPr/>
          <p:nvPr/>
        </p:nvSpPr>
        <p:spPr>
          <a:xfrm>
            <a:off x="568171" y="5017157"/>
            <a:ext cx="1947909"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трілка: вправо 7">
            <a:extLst>
              <a:ext uri="{FF2B5EF4-FFF2-40B4-BE49-F238E27FC236}">
                <a16:creationId xmlns:a16="http://schemas.microsoft.com/office/drawing/2014/main" xmlns="" id="{D6493D82-9C4D-4E38-90A2-88DADBB2A3E5}"/>
              </a:ext>
            </a:extLst>
          </p:cNvPr>
          <p:cNvSpPr/>
          <p:nvPr/>
        </p:nvSpPr>
        <p:spPr>
          <a:xfrm>
            <a:off x="568170" y="5508386"/>
            <a:ext cx="1947909"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Стрілка: вправо 8">
            <a:extLst>
              <a:ext uri="{FF2B5EF4-FFF2-40B4-BE49-F238E27FC236}">
                <a16:creationId xmlns:a16="http://schemas.microsoft.com/office/drawing/2014/main" xmlns="" id="{D675BD87-51C6-4577-BD73-575C842B0EA1}"/>
              </a:ext>
            </a:extLst>
          </p:cNvPr>
          <p:cNvSpPr/>
          <p:nvPr/>
        </p:nvSpPr>
        <p:spPr>
          <a:xfrm>
            <a:off x="568171" y="2793926"/>
            <a:ext cx="1947908"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Стрілка: вправо 9">
            <a:extLst>
              <a:ext uri="{FF2B5EF4-FFF2-40B4-BE49-F238E27FC236}">
                <a16:creationId xmlns:a16="http://schemas.microsoft.com/office/drawing/2014/main" xmlns="" id="{33FA56B4-C6D5-4186-AE44-11730C673953}"/>
              </a:ext>
            </a:extLst>
          </p:cNvPr>
          <p:cNvSpPr/>
          <p:nvPr/>
        </p:nvSpPr>
        <p:spPr>
          <a:xfrm>
            <a:off x="568172" y="3956483"/>
            <a:ext cx="1947909"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Стрілка: вправо 10">
            <a:extLst>
              <a:ext uri="{FF2B5EF4-FFF2-40B4-BE49-F238E27FC236}">
                <a16:creationId xmlns:a16="http://schemas.microsoft.com/office/drawing/2014/main" xmlns="" id="{A244F67F-0957-4E54-B1AB-DE7A7A406B6F}"/>
              </a:ext>
            </a:extLst>
          </p:cNvPr>
          <p:cNvSpPr/>
          <p:nvPr/>
        </p:nvSpPr>
        <p:spPr>
          <a:xfrm>
            <a:off x="865573" y="6007651"/>
            <a:ext cx="1650506" cy="417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Прямокутник 11">
            <a:extLst>
              <a:ext uri="{FF2B5EF4-FFF2-40B4-BE49-F238E27FC236}">
                <a16:creationId xmlns:a16="http://schemas.microsoft.com/office/drawing/2014/main" xmlns="" id="{E57EBBD9-235A-4A2B-99C7-A07DA744D3F8}"/>
              </a:ext>
            </a:extLst>
          </p:cNvPr>
          <p:cNvSpPr/>
          <p:nvPr/>
        </p:nvSpPr>
        <p:spPr>
          <a:xfrm>
            <a:off x="2736278" y="2066533"/>
            <a:ext cx="9129944" cy="646331"/>
          </a:xfrm>
          <a:prstGeom prst="rect">
            <a:avLst/>
          </a:prstGeom>
        </p:spPr>
        <p:txBody>
          <a:bodyPr wrap="square">
            <a:spAutoFit/>
          </a:bodyPr>
          <a:lstStyle/>
          <a:p>
            <a:r>
              <a:rPr lang="ru-RU" dirty="0" err="1">
                <a:solidFill>
                  <a:srgbClr val="000000"/>
                </a:solidFill>
                <a:latin typeface="Times New Roman" panose="02020603050405020304" pitchFamily="18" charset="0"/>
              </a:rPr>
              <a:t>Адміністративно</a:t>
            </a:r>
            <a:r>
              <a:rPr lang="ru-RU" dirty="0">
                <a:solidFill>
                  <a:srgbClr val="000000"/>
                </a:solidFill>
                <a:latin typeface="Times New Roman" panose="02020603050405020304" pitchFamily="18" charset="0"/>
              </a:rPr>
              <a:t>–</a:t>
            </a:r>
            <a:r>
              <a:rPr lang="ru-RU" dirty="0" err="1">
                <a:solidFill>
                  <a:srgbClr val="000000"/>
                </a:solidFill>
                <a:latin typeface="Times New Roman" panose="02020603050405020304" pitchFamily="18" charset="0"/>
              </a:rPr>
              <a:t>управлінська</a:t>
            </a:r>
            <a:r>
              <a:rPr lang="ru-RU" dirty="0">
                <a:solidFill>
                  <a:srgbClr val="000000"/>
                </a:solidFill>
                <a:latin typeface="Times New Roman" panose="02020603050405020304" pitchFamily="18" charset="0"/>
              </a:rPr>
              <a:t>, представлена </a:t>
            </a:r>
            <a:r>
              <a:rPr lang="ru-RU" dirty="0" err="1">
                <a:solidFill>
                  <a:srgbClr val="000000"/>
                </a:solidFill>
                <a:latin typeface="Times New Roman" panose="02020603050405020304" pitchFamily="18" charset="0"/>
              </a:rPr>
              <a:t>апаратом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Управління</a:t>
            </a:r>
            <a:r>
              <a:rPr lang="ru-RU" dirty="0">
                <a:solidFill>
                  <a:srgbClr val="000000"/>
                </a:solidFill>
                <a:latin typeface="Times New Roman" panose="02020603050405020304" pitchFamily="18" charset="0"/>
              </a:rPr>
              <a:t> по </a:t>
            </a:r>
            <a:r>
              <a:rPr lang="ru-RU" dirty="0" err="1">
                <a:solidFill>
                  <a:srgbClr val="000000"/>
                </a:solidFill>
                <a:latin typeface="Times New Roman" panose="02020603050405020304" pitchFamily="18" charset="0"/>
              </a:rPr>
              <a:t>охороні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навколишнього</a:t>
            </a:r>
            <a:r>
              <a:rPr lang="ru-RU" dirty="0">
                <a:solidFill>
                  <a:srgbClr val="000000"/>
                </a:solidFill>
                <a:latin typeface="Times New Roman" panose="02020603050405020304" pitchFamily="18" charset="0"/>
              </a:rPr>
              <a:t> природного </a:t>
            </a:r>
            <a:r>
              <a:rPr lang="ru-RU" dirty="0" err="1">
                <a:solidFill>
                  <a:srgbClr val="000000"/>
                </a:solidFill>
                <a:latin typeface="Times New Roman" panose="02020603050405020304" pitchFamily="18" charset="0"/>
              </a:rPr>
              <a:t>середовища</a:t>
            </a:r>
            <a:endParaRPr lang="uk-UA" dirty="0"/>
          </a:p>
        </p:txBody>
      </p:sp>
      <p:sp>
        <p:nvSpPr>
          <p:cNvPr id="13" name="Прямокутник 12">
            <a:extLst>
              <a:ext uri="{FF2B5EF4-FFF2-40B4-BE49-F238E27FC236}">
                <a16:creationId xmlns:a16="http://schemas.microsoft.com/office/drawing/2014/main" xmlns="" id="{FE29B75D-BB7E-4748-9214-D392FC55F902}"/>
              </a:ext>
            </a:extLst>
          </p:cNvPr>
          <p:cNvSpPr/>
          <p:nvPr/>
        </p:nvSpPr>
        <p:spPr>
          <a:xfrm>
            <a:off x="2696961" y="2817885"/>
            <a:ext cx="9129943" cy="369332"/>
          </a:xfrm>
          <a:prstGeom prst="rect">
            <a:avLst/>
          </a:prstGeom>
        </p:spPr>
        <p:txBody>
          <a:bodyPr wrap="square">
            <a:spAutoFit/>
          </a:bodyPr>
          <a:lstStyle/>
          <a:p>
            <a:r>
              <a:rPr lang="uk-UA" dirty="0" err="1">
                <a:solidFill>
                  <a:srgbClr val="000000"/>
                </a:solidFill>
                <a:latin typeface="Times New Roman" panose="02020603050405020304" pitchFamily="18" charset="0"/>
              </a:rPr>
              <a:t>Райміськвідділи</a:t>
            </a:r>
            <a:r>
              <a:rPr lang="uk-UA" dirty="0">
                <a:solidFill>
                  <a:srgbClr val="000000"/>
                </a:solidFill>
                <a:latin typeface="Times New Roman" panose="02020603050405020304" pitchFamily="18" charset="0"/>
              </a:rPr>
              <a:t> (комітети), які включають периферійні структурні підрозділи управління</a:t>
            </a:r>
            <a:endParaRPr lang="uk-UA" dirty="0"/>
          </a:p>
        </p:txBody>
      </p:sp>
      <p:sp>
        <p:nvSpPr>
          <p:cNvPr id="14" name="Прямокутник 13">
            <a:extLst>
              <a:ext uri="{FF2B5EF4-FFF2-40B4-BE49-F238E27FC236}">
                <a16:creationId xmlns:a16="http://schemas.microsoft.com/office/drawing/2014/main" xmlns="" id="{A515A048-7958-4227-B67D-9DC44AE6E735}"/>
              </a:ext>
            </a:extLst>
          </p:cNvPr>
          <p:cNvSpPr/>
          <p:nvPr/>
        </p:nvSpPr>
        <p:spPr>
          <a:xfrm>
            <a:off x="2684016" y="3414949"/>
            <a:ext cx="4013663" cy="369332"/>
          </a:xfrm>
          <a:prstGeom prst="rect">
            <a:avLst/>
          </a:prstGeom>
        </p:spPr>
        <p:txBody>
          <a:bodyPr wrap="none">
            <a:spAutoFit/>
          </a:bodyPr>
          <a:lstStyle/>
          <a:p>
            <a:r>
              <a:rPr lang="uk-UA" dirty="0">
                <a:solidFill>
                  <a:srgbClr val="000000"/>
                </a:solidFill>
                <a:latin typeface="Times New Roman" panose="02020603050405020304" pitchFamily="18" charset="0"/>
              </a:rPr>
              <a:t>Довідкова інформаційна система </a:t>
            </a:r>
            <a:r>
              <a:rPr lang="uk-UA" b="1" dirty="0">
                <a:solidFill>
                  <a:srgbClr val="000000"/>
                </a:solidFill>
                <a:latin typeface="Times New Roman" panose="02020603050405020304" pitchFamily="18" charset="0"/>
              </a:rPr>
              <a:t>(</a:t>
            </a:r>
            <a:r>
              <a:rPr lang="uk-UA" dirty="0">
                <a:solidFill>
                  <a:srgbClr val="000000"/>
                </a:solidFill>
                <a:latin typeface="Times New Roman" panose="02020603050405020304" pitchFamily="18" charset="0"/>
              </a:rPr>
              <a:t>ДІС</a:t>
            </a:r>
            <a:r>
              <a:rPr lang="uk-UA" b="1" dirty="0">
                <a:solidFill>
                  <a:srgbClr val="000000"/>
                </a:solidFill>
                <a:latin typeface="Times New Roman" panose="02020603050405020304" pitchFamily="18" charset="0"/>
              </a:rPr>
              <a:t>)</a:t>
            </a:r>
            <a:endParaRPr lang="uk-UA" dirty="0"/>
          </a:p>
        </p:txBody>
      </p:sp>
      <p:sp>
        <p:nvSpPr>
          <p:cNvPr id="15" name="Прямокутник 14">
            <a:extLst>
              <a:ext uri="{FF2B5EF4-FFF2-40B4-BE49-F238E27FC236}">
                <a16:creationId xmlns:a16="http://schemas.microsoft.com/office/drawing/2014/main" xmlns="" id="{CE1B07BB-8A8A-40B0-ABA5-AE6CCDA8483B}"/>
              </a:ext>
            </a:extLst>
          </p:cNvPr>
          <p:cNvSpPr/>
          <p:nvPr/>
        </p:nvSpPr>
        <p:spPr>
          <a:xfrm>
            <a:off x="2684017" y="3937082"/>
            <a:ext cx="8155618" cy="369332"/>
          </a:xfrm>
          <a:prstGeom prst="rect">
            <a:avLst/>
          </a:prstGeom>
        </p:spPr>
        <p:txBody>
          <a:bodyPr wrap="square">
            <a:spAutoFit/>
          </a:bodyPr>
          <a:lstStyle/>
          <a:p>
            <a:r>
              <a:rPr lang="ru-RU" dirty="0">
                <a:solidFill>
                  <a:srgbClr val="000000"/>
                </a:solidFill>
                <a:latin typeface="Times New Roman" panose="02020603050405020304" pitchFamily="18" charset="0"/>
              </a:rPr>
              <a:t>Банки </a:t>
            </a:r>
            <a:r>
              <a:rPr lang="ru-RU" dirty="0" err="1">
                <a:solidFill>
                  <a:srgbClr val="000000"/>
                </a:solidFill>
                <a:latin typeface="Times New Roman" panose="02020603050405020304" pitchFamily="18" charset="0"/>
              </a:rPr>
              <a:t>даних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природоохоронних</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природо</a:t>
            </a:r>
            <a:r>
              <a:rPr lang="ru-RU" dirty="0">
                <a:solidFill>
                  <a:srgbClr val="000000"/>
                </a:solidFill>
                <a:latin typeface="Times New Roman" panose="02020603050405020304" pitchFamily="18" charset="0"/>
              </a:rPr>
              <a:t>–</a:t>
            </a:r>
            <a:r>
              <a:rPr lang="ru-RU" dirty="0" err="1">
                <a:solidFill>
                  <a:srgbClr val="000000"/>
                </a:solidFill>
                <a:latin typeface="Times New Roman" panose="02020603050405020304" pitchFamily="18" charset="0"/>
              </a:rPr>
              <a:t>ресурсних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організацій</a:t>
            </a:r>
            <a:r>
              <a:rPr lang="ru-RU" dirty="0">
                <a:solidFill>
                  <a:srgbClr val="000000"/>
                </a:solidFill>
                <a:latin typeface="Times New Roman" panose="02020603050405020304" pitchFamily="18" charset="0"/>
              </a:rPr>
              <a:t> і служб</a:t>
            </a:r>
            <a:endParaRPr lang="uk-UA" dirty="0"/>
          </a:p>
        </p:txBody>
      </p:sp>
      <p:sp>
        <p:nvSpPr>
          <p:cNvPr id="16" name="Прямокутник 15">
            <a:extLst>
              <a:ext uri="{FF2B5EF4-FFF2-40B4-BE49-F238E27FC236}">
                <a16:creationId xmlns:a16="http://schemas.microsoft.com/office/drawing/2014/main" xmlns="" id="{42831BE6-D3C2-4768-9AC6-62EB11CE20A6}"/>
              </a:ext>
            </a:extLst>
          </p:cNvPr>
          <p:cNvSpPr/>
          <p:nvPr/>
        </p:nvSpPr>
        <p:spPr>
          <a:xfrm>
            <a:off x="2684016" y="4545240"/>
            <a:ext cx="4577917" cy="369332"/>
          </a:xfrm>
          <a:prstGeom prst="rect">
            <a:avLst/>
          </a:prstGeom>
        </p:spPr>
        <p:txBody>
          <a:bodyPr wrap="square">
            <a:spAutoFit/>
          </a:bodyPr>
          <a:lstStyle/>
          <a:p>
            <a:r>
              <a:rPr lang="uk-UA" dirty="0">
                <a:solidFill>
                  <a:srgbClr val="000000"/>
                </a:solidFill>
                <a:latin typeface="Times New Roman" panose="02020603050405020304" pitchFamily="18" charset="0"/>
              </a:rPr>
              <a:t>Екологічна паспортизація</a:t>
            </a:r>
            <a:endParaRPr lang="uk-UA" dirty="0"/>
          </a:p>
        </p:txBody>
      </p:sp>
      <p:sp>
        <p:nvSpPr>
          <p:cNvPr id="17" name="Прямокутник 16">
            <a:extLst>
              <a:ext uri="{FF2B5EF4-FFF2-40B4-BE49-F238E27FC236}">
                <a16:creationId xmlns:a16="http://schemas.microsoft.com/office/drawing/2014/main" xmlns="" id="{F52A8E57-7176-4D06-A280-1CF74302E04D}"/>
              </a:ext>
            </a:extLst>
          </p:cNvPr>
          <p:cNvSpPr/>
          <p:nvPr/>
        </p:nvSpPr>
        <p:spPr>
          <a:xfrm>
            <a:off x="2684016" y="5070864"/>
            <a:ext cx="2590646" cy="369332"/>
          </a:xfrm>
          <a:prstGeom prst="rect">
            <a:avLst/>
          </a:prstGeom>
        </p:spPr>
        <p:txBody>
          <a:bodyPr wrap="none">
            <a:spAutoFit/>
          </a:bodyPr>
          <a:lstStyle/>
          <a:p>
            <a:r>
              <a:rPr lang="uk-UA" dirty="0">
                <a:solidFill>
                  <a:srgbClr val="000000"/>
                </a:solidFill>
                <a:latin typeface="Times New Roman" panose="02020603050405020304" pitchFamily="18" charset="0"/>
              </a:rPr>
              <a:t>Екологічний моніторинг</a:t>
            </a:r>
            <a:endParaRPr lang="uk-UA" dirty="0"/>
          </a:p>
        </p:txBody>
      </p:sp>
      <p:sp>
        <p:nvSpPr>
          <p:cNvPr id="18" name="Прямокутник 17">
            <a:extLst>
              <a:ext uri="{FF2B5EF4-FFF2-40B4-BE49-F238E27FC236}">
                <a16:creationId xmlns:a16="http://schemas.microsoft.com/office/drawing/2014/main" xmlns="" id="{2846F72A-7756-4E48-A409-1A1CA481983C}"/>
              </a:ext>
            </a:extLst>
          </p:cNvPr>
          <p:cNvSpPr/>
          <p:nvPr/>
        </p:nvSpPr>
        <p:spPr>
          <a:xfrm>
            <a:off x="2684016" y="5395733"/>
            <a:ext cx="9182206" cy="646331"/>
          </a:xfrm>
          <a:prstGeom prst="rect">
            <a:avLst/>
          </a:prstGeom>
        </p:spPr>
        <p:txBody>
          <a:bodyPr wrap="square">
            <a:spAutoFit/>
          </a:bodyPr>
          <a:lstStyle/>
          <a:p>
            <a:r>
              <a:rPr lang="ru-RU" dirty="0" err="1">
                <a:solidFill>
                  <a:srgbClr val="000000"/>
                </a:solidFill>
                <a:latin typeface="Times New Roman" panose="02020603050405020304" pitchFamily="18" charset="0"/>
              </a:rPr>
              <a:t>Самостійні</a:t>
            </a:r>
            <a:r>
              <a:rPr lang="ru-RU" dirty="0">
                <a:solidFill>
                  <a:srgbClr val="000000"/>
                </a:solidFill>
                <a:latin typeface="Times New Roman" panose="02020603050405020304" pitchFamily="18" charset="0"/>
              </a:rPr>
              <a:t> блоки – </a:t>
            </a:r>
            <a:r>
              <a:rPr lang="ru-RU" dirty="0" err="1">
                <a:solidFill>
                  <a:srgbClr val="000000"/>
                </a:solidFill>
                <a:latin typeface="Times New Roman" panose="02020603050405020304" pitchFamily="18" charset="0"/>
              </a:rPr>
              <a:t>програмні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комплекси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державної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екологічної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експертизи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інспекції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аналітичного</a:t>
            </a:r>
            <a:r>
              <a:rPr lang="ru-RU" dirty="0">
                <a:solidFill>
                  <a:srgbClr val="000000"/>
                </a:solidFill>
                <a:latin typeface="Times New Roman" panose="02020603050405020304" pitchFamily="18" charset="0"/>
              </a:rPr>
              <a:t> контролю</a:t>
            </a:r>
            <a:endParaRPr lang="uk-UA" dirty="0"/>
          </a:p>
        </p:txBody>
      </p:sp>
      <p:sp>
        <p:nvSpPr>
          <p:cNvPr id="19" name="Прямокутник 18">
            <a:extLst>
              <a:ext uri="{FF2B5EF4-FFF2-40B4-BE49-F238E27FC236}">
                <a16:creationId xmlns:a16="http://schemas.microsoft.com/office/drawing/2014/main" xmlns="" id="{8F22CBC0-515F-4123-B985-0142526ECE4B}"/>
              </a:ext>
            </a:extLst>
          </p:cNvPr>
          <p:cNvSpPr/>
          <p:nvPr/>
        </p:nvSpPr>
        <p:spPr>
          <a:xfrm>
            <a:off x="2613733" y="5992797"/>
            <a:ext cx="8642412" cy="646331"/>
          </a:xfrm>
          <a:prstGeom prst="rect">
            <a:avLst/>
          </a:prstGeom>
        </p:spPr>
        <p:txBody>
          <a:bodyPr wrap="square">
            <a:spAutoFit/>
          </a:bodyPr>
          <a:lstStyle/>
          <a:p>
            <a:r>
              <a:rPr lang="ru-RU" dirty="0" err="1">
                <a:solidFill>
                  <a:srgbClr val="000000"/>
                </a:solidFill>
                <a:latin typeface="Times New Roman" panose="02020603050405020304" pitchFamily="18" charset="0"/>
              </a:rPr>
              <a:t>Інспекції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екологічного</a:t>
            </a:r>
            <a:r>
              <a:rPr lang="ru-RU" dirty="0">
                <a:solidFill>
                  <a:srgbClr val="000000"/>
                </a:solidFill>
                <a:latin typeface="Times New Roman" panose="02020603050405020304" pitchFamily="18" charset="0"/>
              </a:rPr>
              <a:t> контролю, і </a:t>
            </a:r>
            <a:r>
              <a:rPr lang="ru-RU" dirty="0" err="1">
                <a:solidFill>
                  <a:srgbClr val="000000"/>
                </a:solidFill>
                <a:latin typeface="Times New Roman" panose="02020603050405020304" pitchFamily="18" charset="0"/>
              </a:rPr>
              <a:t>регіонального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інформаційного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аналітичного</a:t>
            </a:r>
            <a:r>
              <a:rPr lang="ru-RU" dirty="0">
                <a:solidFill>
                  <a:srgbClr val="000000"/>
                </a:solidFill>
                <a:latin typeface="Times New Roman" panose="02020603050405020304" pitchFamily="18" charset="0"/>
              </a:rPr>
              <a:t> центру </a:t>
            </a:r>
            <a:r>
              <a:rPr lang="ru-RU" b="1" dirty="0">
                <a:solidFill>
                  <a:srgbClr val="000000"/>
                </a:solidFill>
                <a:latin typeface="Times New Roman" panose="02020603050405020304" pitchFamily="18" charset="0"/>
              </a:rPr>
              <a:t>(</a:t>
            </a:r>
            <a:r>
              <a:rPr lang="ru-RU" dirty="0">
                <a:solidFill>
                  <a:srgbClr val="000000"/>
                </a:solidFill>
                <a:latin typeface="Times New Roman" panose="02020603050405020304" pitchFamily="18" charset="0"/>
              </a:rPr>
              <a:t>РІАЦ</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Управління</a:t>
            </a:r>
            <a:r>
              <a:rPr lang="ru-RU" dirty="0">
                <a:solidFill>
                  <a:srgbClr val="000000"/>
                </a:solidFill>
                <a:latin typeface="Times New Roman" panose="02020603050405020304" pitchFamily="18" charset="0"/>
              </a:rPr>
              <a:t> по </a:t>
            </a:r>
            <a:r>
              <a:rPr lang="ru-RU" dirty="0" err="1">
                <a:solidFill>
                  <a:srgbClr val="000000"/>
                </a:solidFill>
                <a:latin typeface="Times New Roman" panose="02020603050405020304" pitchFamily="18" charset="0"/>
              </a:rPr>
              <a:t>охороні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навколишнього</a:t>
            </a:r>
            <a:r>
              <a:rPr lang="ru-RU" dirty="0">
                <a:solidFill>
                  <a:srgbClr val="000000"/>
                </a:solidFill>
                <a:latin typeface="Times New Roman" panose="02020603050405020304" pitchFamily="18" charset="0"/>
              </a:rPr>
              <a:t> природного </a:t>
            </a:r>
            <a:r>
              <a:rPr lang="ru-RU" dirty="0" err="1">
                <a:solidFill>
                  <a:srgbClr val="000000"/>
                </a:solidFill>
                <a:latin typeface="Times New Roman" panose="02020603050405020304" pitchFamily="18" charset="0"/>
              </a:rPr>
              <a:t>середовища</a:t>
            </a:r>
            <a:endParaRPr lang="uk-UA" dirty="0"/>
          </a:p>
        </p:txBody>
      </p:sp>
    </p:spTree>
    <p:extLst>
      <p:ext uri="{BB962C8B-B14F-4D97-AF65-F5344CB8AC3E}">
        <p14:creationId xmlns:p14="http://schemas.microsoft.com/office/powerpoint/2010/main" val="544288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C8AFF6A-16AA-4989-8D8E-8611D06E5276}"/>
              </a:ext>
            </a:extLst>
          </p:cNvPr>
          <p:cNvSpPr>
            <a:spLocks noGrp="1"/>
          </p:cNvSpPr>
          <p:nvPr>
            <p:ph type="title"/>
          </p:nvPr>
        </p:nvSpPr>
        <p:spPr/>
        <p:txBody>
          <a:bodyPr/>
          <a:lstStyle/>
          <a:p>
            <a:pPr algn="ctr">
              <a:lnSpc>
                <a:spcPct val="100000"/>
              </a:lnSpc>
            </a:pPr>
            <a:r>
              <a:rPr lang="uk-UA" dirty="0">
                <a:latin typeface="Times New Roman" panose="02020603050405020304" pitchFamily="18" charset="0"/>
                <a:cs typeface="Times New Roman" panose="02020603050405020304" pitchFamily="18" charset="0"/>
              </a:rPr>
              <a:t>Така структура дозволяє: </a:t>
            </a:r>
          </a:p>
        </p:txBody>
      </p:sp>
      <p:graphicFrame>
        <p:nvGraphicFramePr>
          <p:cNvPr id="4" name="Місце для вмісту 3">
            <a:extLst>
              <a:ext uri="{FF2B5EF4-FFF2-40B4-BE49-F238E27FC236}">
                <a16:creationId xmlns:a16="http://schemas.microsoft.com/office/drawing/2014/main" xmlns="" id="{74EEC76C-8D05-488F-825C-928622BFE353}"/>
              </a:ext>
            </a:extLst>
          </p:cNvPr>
          <p:cNvGraphicFramePr>
            <a:graphicFrameLocks noGrp="1"/>
          </p:cNvGraphicFramePr>
          <p:nvPr>
            <p:ph idx="1"/>
            <p:extLst>
              <p:ext uri="{D42A27DB-BD31-4B8C-83A1-F6EECF244321}">
                <p14:modId xmlns:p14="http://schemas.microsoft.com/office/powerpoint/2010/main" val="423617040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78820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1546</Words>
  <Application>Microsoft Office PowerPoint</Application>
  <PresentationFormat>Произвольный</PresentationFormat>
  <Paragraphs>161</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ТЕМА 3. Сучасні геоінформаційні системи та розвиток екологічних знань</vt:lpstr>
      <vt:lpstr>ПЛАН</vt:lpstr>
      <vt:lpstr>   Приклади створення великих ГІС–проектів Електронний атлас природних ресурсів України  </vt:lpstr>
      <vt:lpstr>За допомогою Атласу можна вирішувати такі завдання:   </vt:lpstr>
      <vt:lpstr>Глобальні геоінформаиійні системи</vt:lpstr>
      <vt:lpstr>Регіональні інформаційні системи охорони навколишнього природного середовища та раціонального природокористування</vt:lpstr>
      <vt:lpstr>Задачі інформаційної системи</vt:lpstr>
      <vt:lpstr>Презентация PowerPoint</vt:lpstr>
      <vt:lpstr>Така структура дозволяє: </vt:lpstr>
      <vt:lpstr>Презентация PowerPoint</vt:lpstr>
      <vt:lpstr>Довідкова інформаційна система даних (ДІСД). В загальній схемі ЕРІСП нетрадиційне місце займає довідкова інформаційна система даних (ДІСД).  В ній відсутні стереотипні дані по всіляких нормативах, ДСТУ, правових актах і т.д. і здійснюється узагальнення, експертна оцінка, систематизація і доведення матеріалів до:    </vt:lpstr>
      <vt:lpstr>Презентация PowerPoint</vt:lpstr>
      <vt:lpstr>Презентация PowerPoint</vt:lpstr>
      <vt:lpstr>Відомчі ГІС–технології в екології  </vt:lpstr>
      <vt:lpstr>Презентация PowerPoint</vt:lpstr>
      <vt:lpstr>Презентация PowerPoint</vt:lpstr>
      <vt:lpstr>Особливості геоінформаційних cистем обслуговування охорони довкілля:  </vt:lpstr>
      <vt:lpstr>Презентация PowerPoint</vt:lpstr>
      <vt:lpstr>Контрольні запитання і завдання для самостійної роботи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Пользователь Windows</cp:lastModifiedBy>
  <cp:revision>46</cp:revision>
  <dcterms:created xsi:type="dcterms:W3CDTF">2021-04-14T06:25:05Z</dcterms:created>
  <dcterms:modified xsi:type="dcterms:W3CDTF">2024-11-09T11:19:12Z</dcterms:modified>
</cp:coreProperties>
</file>