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1" r:id="rId18"/>
    <p:sldId id="268" r:id="rId19"/>
    <p:sldId id="269" r:id="rId2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600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56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85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6945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488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453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026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32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138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817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2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013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441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044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353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17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01EE-ADE6-4DB0-AEB9-9F71CCBF14A6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909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110" y="774357"/>
            <a:ext cx="7766936" cy="2708068"/>
          </a:xfrm>
        </p:spPr>
        <p:txBody>
          <a:bodyPr/>
          <a:lstStyle/>
          <a:p>
            <a:pPr algn="ctr"/>
            <a:r>
              <a:rPr lang="ru-RU" dirty="0" err="1" smtClean="0"/>
              <a:t>Лекц</a:t>
            </a:r>
            <a:r>
              <a:rPr lang="uk-UA" dirty="0" smtClean="0"/>
              <a:t>і</a:t>
            </a:r>
            <a:r>
              <a:rPr lang="ru-RU" dirty="0" smtClean="0"/>
              <a:t>я 8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0729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6820" y="1247353"/>
            <a:ext cx="7727093" cy="235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 оборотних активів – це відносна величина, що відповідає мінімальному, економічно </a:t>
            </a:r>
            <a:r>
              <a:rPr lang="uk-UA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обгрунтованому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обсягу запасів товарно-матеріальних цінностей. Як правило, встановлюється в днях, але можуть використовуватись також інші відносні значення.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 – це мінімально необхідна сума грошових коштів, що забезпечує підприємницьку діяльність підприємства.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5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94" y="872583"/>
            <a:ext cx="8311979" cy="326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Визначаючи норми оборотних активів для кожного підприємства, необхідно зважати на: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 постачання і збуту;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віддаленість постачальників від споживачів;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транспортні умови;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час, необхідний для підготовки матеріалів для використання у виробництві, товарів для реалізації;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періодичність введення матеріалів у виробництво;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 виробничого циклу і розподіл його між структурними підрозділами підприємства.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0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1654" y="1210961"/>
            <a:ext cx="179163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3574781"/>
              </p:ext>
            </p:extLst>
          </p:nvPr>
        </p:nvGraphicFramePr>
        <p:xfrm>
          <a:off x="3359375" y="573397"/>
          <a:ext cx="4157161" cy="3723249"/>
        </p:xfrm>
        <a:graphic>
          <a:graphicData uri="http://schemas.openxmlformats.org/presentationml/2006/ole">
            <p:oleObj spid="_x0000_s3076" name="Picture" r:id="rId3" imgW="2276856" imgH="2848356" progId="Word.Picture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955" y="4504037"/>
            <a:ext cx="6096000" cy="8785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0000"/>
              </a:lnSpc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 4.3. Алгоритм нормування оборотних активів</a:t>
            </a:r>
            <a:endParaRPr lang="uk-UA" sz="1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підприємстві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0919" y="1016828"/>
            <a:ext cx="8040130" cy="363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прямого розрахунку дозволяє найбільш точно визначити потребу в оборотних активах, так як враховує всі організаційно-технологічні, технічні, транспортні та інші характерні особливості, досвід і стан розрахунків. Обґрунтований розрахунок здійснюється за кожним елементом оборотних активів з врахуванням завдань виробничого плану, постачання та збуту.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Аналітичний метод визначення потреби в оборотних активах базується на здійсненні розрахунків з врахуванням середніх фактичних залишків та змін обсягів виробництва. При цьому здійснюється коригування з врахуванням зайвих і непотрібних запасів, неліквідів, які, можливо, мали місце в попередньому періоді.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89" y="1209929"/>
            <a:ext cx="8567352" cy="2884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Коефіцієнтний метод дозволяє здійснити розрахунок потреби в оборотних активах з врахуванням тенденцій і співвідношень в змінах обсягу виробництва та окремих видів запасів і затрат. Частина з них знаходиться в прямій пропорційній залежності від змін в обсягу виробництва  –  сировина, матеріали, покупні напівфабрикати, незавершене виробництво, готова продукція на складі, інша ж частина залежить в значно меншій мірі – малоцінні і швидкозношувані предмети, запчастини для ремонтів, витрати майбутніх періодів тощо. Співвідношення, що склалися в минулому, з використанням відповідних коефіцієнтів, екстраполюються, на майбутній період.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98" y="955589"/>
            <a:ext cx="9209902" cy="482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активів, авансованих в сировину, основні матеріали і покупні напівфабрикати</a:t>
            </a: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визначається за формулою: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50440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= В ×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					(4.1)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М – норматив оборотних активів в запасах сировини, основних матеріалів і покупних напівфабрикатів (грн.);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– одноденні витрати сировини, матеріалів, напівфабрикатів (грн.);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норма оборотних активів (дні);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нормі оборотних активів по кожному виду продукції чи однорідній групі матеріалів враховується час перебування в поточному запасі (П), страховому (С), транспортному (Т), технологічному (А), підготовчому запасах (Д). Таким чином, норматив оборотних активів в запасах сировини, основних матеріалів і покупних напівфабрикатів (М) визначається за формулою: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= В × (П + С + Т + А + Д)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2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0403377"/>
              </p:ext>
            </p:extLst>
          </p:nvPr>
        </p:nvGraphicFramePr>
        <p:xfrm>
          <a:off x="1014065" y="2014944"/>
          <a:ext cx="7899277" cy="3619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159"/>
                <a:gridCol w="897994"/>
                <a:gridCol w="897090"/>
                <a:gridCol w="641166"/>
                <a:gridCol w="690904"/>
                <a:gridCol w="590525"/>
                <a:gridCol w="897090"/>
                <a:gridCol w="897994"/>
                <a:gridCol w="743355"/>
              </a:tblGrid>
              <a:tr h="2294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 dirty="0">
                          <a:effectLst/>
                        </a:rPr>
                        <a:t>Назва матеріалу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Приймання, розван-таження, сортування, складування,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Підготовка до виробничого процесу,дні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Час знаходження в дорозі,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Поточний складський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Страховий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Разом норма запасу, </a:t>
                      </a:r>
                      <a:r>
                        <a:rPr lang="ru-RU" sz="1100" dirty="0" err="1">
                          <a:effectLst/>
                        </a:rPr>
                        <a:t>дні</a:t>
                      </a:r>
                      <a:r>
                        <a:rPr lang="uk-UA" sz="1100" dirty="0">
                          <a:effectLst/>
                        </a:rPr>
                        <a:t> (сума ст.2-6)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Одноденне витрачання матеріалів, </a:t>
                      </a:r>
                      <a:r>
                        <a:rPr lang="uk-UA" sz="1100" dirty="0" err="1">
                          <a:effectLst/>
                        </a:rPr>
                        <a:t>тис.грн</a:t>
                      </a:r>
                      <a:r>
                        <a:rPr lang="uk-UA" sz="11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Норматив, тис.грн.(ст.7×ст.8)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2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>
                          <a:effectLst/>
                        </a:rPr>
                        <a:t>Сталь кругла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34,0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Сталь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100,0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Мідь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39,0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173,0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4757" y="367371"/>
            <a:ext cx="9633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 4.1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Розрахунок нормативу оборотних коштів, авансованих в сировину та матеріали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4.1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90" y="1515032"/>
            <a:ext cx="7974226" cy="204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 в незавершеному виробництві визначається за формулою: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algn="just">
              <a:lnSpc>
                <a:spcPct val="110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= З × Д × К ,				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 – одноденні витрати на виробництво продукції (грн.);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 – тривалість виробничого циклу (дні);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 – коефіцієнт зростання витрат.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2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5362" y="683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2963142"/>
              </p:ext>
            </p:extLst>
          </p:nvPr>
        </p:nvGraphicFramePr>
        <p:xfrm>
          <a:off x="2125362" y="1310442"/>
          <a:ext cx="6546783" cy="2133600"/>
        </p:xfrm>
        <a:graphic>
          <a:graphicData uri="http://schemas.openxmlformats.org/presentationml/2006/ole">
            <p:oleObj spid="_x0000_s4100" name="Picture" r:id="rId3" imgW="5981700" imgH="1696212" progId="Word.Picture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22127" y="4070743"/>
            <a:ext cx="3772957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4.4. Склад сталих пасивів</a:t>
            </a:r>
            <a:endParaRPr lang="uk-UA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5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0574370"/>
              </p:ext>
            </p:extLst>
          </p:nvPr>
        </p:nvGraphicFramePr>
        <p:xfrm>
          <a:off x="1595303" y="1233405"/>
          <a:ext cx="7009118" cy="478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4122"/>
                <a:gridCol w="4354996"/>
              </a:tblGrid>
              <a:tr h="29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Вид сталого пасиву</a:t>
                      </a:r>
                      <a:endParaRPr lang="uk-UA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854" marR="568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Методика розрахунку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 anchor="ctr"/>
                </a:tc>
              </a:tr>
              <a:tr h="1424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1. Мінімальна заборгованість по заробітній платі з відрахуваннями на соціальні заходи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Визначається як добуток одноденного фонду заробітної плати на кількість днів з початку місяця до дня планової виплати зарплати. При цьому одноденний фонд заробітної плати розраховується шляхом ділення фонду заробітної плати в звітному періоді на кількість днів в даному періоді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</a:tr>
              <a:tr h="1838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2. Мінімальна заборгованість по резерву майбутніх платежів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Приймається в розмірі фактичного залишку за попередній період, скоригованого на зміну фонду заробітної плати в плановому періоді в порівнянні з фондом заробітної плати за минулий звітний період (в %). Потім одержану величину множать на фактичний мінімальний залишок резерву майбутніх платежів за минулий період та отримують розмір резерву майбутніх платежів на плановий період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</a:tr>
              <a:tr h="612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3. Мінімальна заборгованість бюджету і позабюджетним фондам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Визначається, виходячи з кінця розрахункового періоду, за який відбуваються платежі, і конкретних строків сплати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</a:tr>
              <a:tr h="612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4. Мінімальна заборгованість кредиторам по оплаті продукції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Визначається відповідно до програми виробництва, умов здачі продукції і порядку розрахунків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54" marR="5685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63136" y="348343"/>
            <a:ext cx="6367724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4.8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Методика розрахунку сталих пасивів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607354"/>
          </a:xfrm>
        </p:spPr>
        <p:txBody>
          <a:bodyPr/>
          <a:lstStyle/>
          <a:p>
            <a:r>
              <a:rPr lang="uk-UA" b="1" dirty="0" smtClean="0"/>
              <a:t>2.4. Політика управління оборотними активами на підприємствах</a:t>
            </a:r>
            <a:endParaRPr lang="ru-RU" dirty="0" smtClean="0"/>
          </a:p>
          <a:p>
            <a:r>
              <a:rPr lang="uk-UA" b="1" dirty="0" smtClean="0"/>
              <a:t>2.4.1 Загальні питання нормування власних оборотних активів на підприємствах.</a:t>
            </a:r>
            <a:endParaRPr lang="ru-RU" dirty="0" smtClean="0"/>
          </a:p>
          <a:p>
            <a:r>
              <a:rPr lang="uk-UA" b="1" dirty="0" smtClean="0"/>
              <a:t>2.4.2 Значення і шляхи прискорення оборотності оборотних активів. Питання удосконалення організації оборотних активів.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47" y="348265"/>
            <a:ext cx="8596668" cy="34660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i="1" dirty="0" smtClean="0"/>
              <a:t>	Кругообіг </a:t>
            </a:r>
            <a:r>
              <a:rPr lang="uk-UA" b="1" i="1" dirty="0"/>
              <a:t>оборотного капіталу відбувається за схемою:</a:t>
            </a:r>
            <a:endParaRPr lang="uk-UA" i="1" dirty="0"/>
          </a:p>
          <a:p>
            <a:r>
              <a:rPr lang="uk-UA" b="1" i="1" dirty="0"/>
              <a:t>Г – Т … В … – Т</a:t>
            </a:r>
            <a:r>
              <a:rPr lang="uk-UA" b="1" i="1" baseline="-25000" dirty="0"/>
              <a:t>1</a:t>
            </a:r>
            <a:r>
              <a:rPr lang="uk-UA" b="1" i="1" dirty="0"/>
              <a:t> – Г</a:t>
            </a:r>
            <a:r>
              <a:rPr lang="uk-UA" b="1" i="1" baseline="-25000" dirty="0"/>
              <a:t>2</a:t>
            </a:r>
            <a:r>
              <a:rPr lang="uk-UA" b="1" i="1" dirty="0"/>
              <a:t>,  </a:t>
            </a:r>
            <a:endParaRPr lang="uk-UA" dirty="0"/>
          </a:p>
          <a:p>
            <a:r>
              <a:rPr lang="uk-UA" b="1" dirty="0"/>
              <a:t>де Г –  грошові кошти, які авансуються господарюючими суб’єктами;</a:t>
            </a:r>
            <a:endParaRPr lang="uk-UA" dirty="0"/>
          </a:p>
          <a:p>
            <a:r>
              <a:rPr lang="uk-UA" b="1" dirty="0"/>
              <a:t>Т – засоби виробництва;</a:t>
            </a:r>
            <a:endParaRPr lang="uk-UA" dirty="0"/>
          </a:p>
          <a:p>
            <a:r>
              <a:rPr lang="uk-UA" b="1" dirty="0"/>
              <a:t>В – виробництво;</a:t>
            </a:r>
            <a:endParaRPr lang="uk-UA" dirty="0"/>
          </a:p>
          <a:p>
            <a:r>
              <a:rPr lang="uk-UA" b="1" dirty="0"/>
              <a:t>Т</a:t>
            </a:r>
            <a:r>
              <a:rPr lang="uk-UA" b="1" baseline="-25000" dirty="0"/>
              <a:t>1</a:t>
            </a:r>
            <a:r>
              <a:rPr lang="uk-UA" b="1" dirty="0"/>
              <a:t> – готова продукція;</a:t>
            </a:r>
            <a:endParaRPr lang="uk-UA" dirty="0"/>
          </a:p>
          <a:p>
            <a:r>
              <a:rPr lang="uk-UA" b="1" dirty="0"/>
              <a:t>Г</a:t>
            </a:r>
            <a:r>
              <a:rPr lang="uk-UA" b="1" baseline="-25000" dirty="0"/>
              <a:t>2</a:t>
            </a:r>
            <a:r>
              <a:rPr lang="uk-UA" b="1" dirty="0"/>
              <a:t> – грошові кошти, одержані від продажу продукції, що включають в себе реалізований прибуток.</a:t>
            </a:r>
            <a:endParaRPr lang="uk-UA" dirty="0"/>
          </a:p>
          <a:p>
            <a:r>
              <a:rPr lang="uk-UA" b="1" dirty="0"/>
              <a:t>Крапки (…) означають, що обіг капіталу перервано, але процес його кругообігу триватиме в сфері виробництва.</a:t>
            </a:r>
            <a:endParaRPr lang="uk-UA" dirty="0"/>
          </a:p>
          <a:p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6940" y="3866606"/>
            <a:ext cx="9166882" cy="2560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Отже, оборотний капітал (оборотні активи) – це сукупність коштів, авансованих в оборотні виробничі фонди і фонди обігу для забезпечення безперервності процесу виробництва та реалізації продукції.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належать: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тара,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запасні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малоцінні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швидкозношувані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онди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відвантажені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оплачені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поточному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дебіторській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укладені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9067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1395" y="197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0947766"/>
              </p:ext>
            </p:extLst>
          </p:nvPr>
        </p:nvGraphicFramePr>
        <p:xfrm>
          <a:off x="2287370" y="906578"/>
          <a:ext cx="5659746" cy="1685620"/>
        </p:xfrm>
        <a:graphic>
          <a:graphicData uri="http://schemas.openxmlformats.org/presentationml/2006/ole">
            <p:oleObj spid="_x0000_s1030" name="Picture" r:id="rId3" imgW="4381500" imgH="1304544" progId="Word.Picture.8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5616" y="2955112"/>
            <a:ext cx="392325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Функції оборотних активів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6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4" y="1213238"/>
            <a:ext cx="8596668" cy="3880773"/>
          </a:xfrm>
        </p:spPr>
        <p:txBody>
          <a:bodyPr/>
          <a:lstStyle/>
          <a:p>
            <a:r>
              <a:rPr lang="uk-UA" b="1" dirty="0"/>
              <a:t>Склад оборотних активів – це сукупність окремих елементів оборотних виробничих фондів і фондів обігу. </a:t>
            </a:r>
            <a:endParaRPr lang="uk-UA" dirty="0"/>
          </a:p>
          <a:p>
            <a:r>
              <a:rPr lang="uk-UA" b="1" dirty="0"/>
              <a:t>Структура оборотних активів – це питома вага вартості окремих статей оборотних виробничих фондів і фондів обігу в загальній сумі оборотних активів</a:t>
            </a:r>
            <a:r>
              <a:rPr lang="uk-UA" b="1" dirty="0" smtClean="0"/>
              <a:t>.</a:t>
            </a:r>
            <a:endParaRPr lang="en-US" b="1" dirty="0" smtClean="0"/>
          </a:p>
          <a:p>
            <a:pPr algn="just"/>
            <a:r>
              <a:rPr lang="ru-RU" dirty="0" smtClean="0"/>
              <a:t>Структура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 Вона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складу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, умов поставок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умов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),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5553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205" y="367887"/>
            <a:ext cx="778475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і класифікація оборотних активів наведені на рисунку 4.2 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463112" y="1968842"/>
            <a:ext cx="13666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5272150"/>
              </p:ext>
            </p:extLst>
          </p:nvPr>
        </p:nvGraphicFramePr>
        <p:xfrm>
          <a:off x="2463113" y="1333850"/>
          <a:ext cx="6558074" cy="4349743"/>
        </p:xfrm>
        <a:graphic>
          <a:graphicData uri="http://schemas.openxmlformats.org/presentationml/2006/ole">
            <p:oleObj spid="_x0000_s2052" name="Picture" r:id="rId3" imgW="6591300" imgH="3715512" progId="Word.Picture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608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8457"/>
            <a:ext cx="8596668" cy="5322905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Визначення</a:t>
            </a:r>
            <a:r>
              <a:rPr lang="ru-RU" dirty="0" smtClean="0"/>
              <a:t> потреби в </a:t>
            </a:r>
            <a:r>
              <a:rPr lang="ru-RU" dirty="0" err="1" smtClean="0"/>
              <a:t>оборотних</a:t>
            </a:r>
            <a:r>
              <a:rPr lang="ru-RU" dirty="0" smtClean="0"/>
              <a:t> коштах </a:t>
            </a:r>
            <a:r>
              <a:rPr lang="ru-RU" dirty="0" err="1" smtClean="0"/>
              <a:t>здійснюється</a:t>
            </a:r>
            <a:r>
              <a:rPr lang="ru-RU" dirty="0" smtClean="0"/>
              <a:t> через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нормування</a:t>
            </a:r>
            <a:r>
              <a:rPr lang="ru-RU" dirty="0" smtClean="0"/>
              <a:t>. </a:t>
            </a:r>
            <a:r>
              <a:rPr lang="ru-RU" b="1" dirty="0" err="1" smtClean="0"/>
              <a:t>Нормування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оборотних</a:t>
            </a:r>
            <a:r>
              <a:rPr lang="ru-RU" b="1" dirty="0" smtClean="0"/>
              <a:t> </a:t>
            </a:r>
            <a:r>
              <a:rPr lang="ru-RU" b="1" dirty="0" err="1" smtClean="0"/>
              <a:t>коштів</a:t>
            </a:r>
            <a:r>
              <a:rPr lang="ru-RU" b="1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господарську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до них належать:</a:t>
            </a:r>
          </a:p>
          <a:p>
            <a:pPr algn="just"/>
            <a:r>
              <a:rPr lang="ru-RU" dirty="0" smtClean="0"/>
              <a:t>*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постачання</a:t>
            </a:r>
            <a:r>
              <a:rPr lang="ru-RU" b="1" dirty="0" smtClean="0"/>
              <a:t> </a:t>
            </a:r>
            <a:r>
              <a:rPr lang="ru-RU" b="1" dirty="0" err="1" smtClean="0"/>
              <a:t>підприємств</a:t>
            </a:r>
            <a:r>
              <a:rPr lang="ru-RU" b="1" dirty="0" smtClean="0"/>
              <a:t> </a:t>
            </a:r>
            <a:r>
              <a:rPr lang="ru-RU" b="1" dirty="0" err="1" smtClean="0"/>
              <a:t>товарно-матеріальними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цінностями</a:t>
            </a:r>
            <a:r>
              <a:rPr lang="ru-RU" dirty="0" smtClean="0"/>
              <a:t>: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, строки поставки,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транзитних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найменувань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за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: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циклу, характер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циклу, номенклатура </a:t>
            </a:r>
            <a:r>
              <a:rPr lang="ru-RU" dirty="0" err="1" smtClean="0"/>
              <a:t>випущеної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* </a:t>
            </a:r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продукції</a:t>
            </a:r>
            <a:r>
              <a:rPr lang="ru-RU" b="1" dirty="0" smtClean="0"/>
              <a:t>: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віддаленість</a:t>
            </a:r>
            <a:r>
              <a:rPr lang="ru-RU" dirty="0" smtClean="0"/>
              <a:t>,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за </a:t>
            </a:r>
            <a:r>
              <a:rPr lang="ru-RU" dirty="0" err="1" smtClean="0"/>
              <a:t>відвантажену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4585062"/>
          </a:xfrm>
        </p:spPr>
        <p:txBody>
          <a:bodyPr/>
          <a:lstStyle/>
          <a:p>
            <a:pPr algn="ctr"/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нормування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оборотних</a:t>
            </a:r>
            <a:r>
              <a:rPr lang="ru-RU" b="1" dirty="0" smtClean="0"/>
              <a:t> </a:t>
            </a:r>
            <a:r>
              <a:rPr lang="ru-RU" b="1" dirty="0" err="1" smtClean="0"/>
              <a:t>коштів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такому.</a:t>
            </a:r>
          </a:p>
          <a:p>
            <a:r>
              <a:rPr lang="ru-RU" dirty="0" smtClean="0"/>
              <a:t>По-перше, </a:t>
            </a:r>
            <a:r>
              <a:rPr lang="ru-RU" dirty="0" err="1" smtClean="0"/>
              <a:t>правильне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нормативу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безперервність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безперебійність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нормування</a:t>
            </a:r>
            <a:r>
              <a:rPr lang="ru-RU" dirty="0" smtClean="0"/>
              <a:t>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оборотні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на кожному </a:t>
            </a:r>
            <a:r>
              <a:rPr lang="ru-RU" dirty="0" err="1" smtClean="0"/>
              <a:t>підприємстві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По-третє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правильно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нормативу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плану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прибутку</a:t>
            </a:r>
            <a:r>
              <a:rPr lang="ru-RU" dirty="0" smtClean="0"/>
              <a:t> та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По-четверте</a:t>
            </a:r>
            <a:r>
              <a:rPr lang="ru-RU" dirty="0" smtClean="0"/>
              <a:t>, </a:t>
            </a:r>
            <a:r>
              <a:rPr lang="ru-RU" dirty="0" err="1" smtClean="0"/>
              <a:t>обгрунтовані</a:t>
            </a:r>
            <a:r>
              <a:rPr lang="ru-RU" dirty="0" smtClean="0"/>
              <a:t> </a:t>
            </a:r>
            <a:r>
              <a:rPr lang="ru-RU" dirty="0" err="1" smtClean="0"/>
              <a:t>нормативи</a:t>
            </a:r>
            <a:r>
              <a:rPr lang="ru-RU" dirty="0" smtClean="0"/>
              <a:t>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зміцненню</a:t>
            </a:r>
            <a:r>
              <a:rPr lang="ru-RU" dirty="0" smtClean="0"/>
              <a:t> режиму </a:t>
            </a:r>
            <a:r>
              <a:rPr lang="ru-RU" dirty="0" err="1" smtClean="0"/>
              <a:t>економії</a:t>
            </a:r>
            <a:r>
              <a:rPr lang="ru-RU" dirty="0" smtClean="0"/>
              <a:t>, </a:t>
            </a:r>
            <a:r>
              <a:rPr lang="ru-RU" dirty="0" err="1" smtClean="0"/>
              <a:t>мінімізації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02" y="1082696"/>
            <a:ext cx="7570573" cy="2962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організації оборотних активів на підприємстві є наступними: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оборотних активів в розмірах, необхідних для забезпечення безперервного виробничого процесу;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раціональне розміщення наявних оборотних активів на підприємстві;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самостійність підприємств щодо управління оборотними активами;</a:t>
            </a:r>
            <a:endParaRPr lang="uk-UA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ефективністю використання оборотних активів.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0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780</Words>
  <Application>Microsoft Office PowerPoint</Application>
  <PresentationFormat>Произвольный</PresentationFormat>
  <Paragraphs>130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Грань</vt:lpstr>
      <vt:lpstr>Picture</vt:lpstr>
      <vt:lpstr>Лекція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 активи та їх  організація на підприємстві</dc:title>
  <dc:creator>Прохорчук Наталія Олегівна</dc:creator>
  <cp:lastModifiedBy>User</cp:lastModifiedBy>
  <cp:revision>8</cp:revision>
  <dcterms:created xsi:type="dcterms:W3CDTF">2020-10-27T11:24:00Z</dcterms:created>
  <dcterms:modified xsi:type="dcterms:W3CDTF">2023-02-25T22:03:15Z</dcterms:modified>
</cp:coreProperties>
</file>