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57" r:id="rId4"/>
    <p:sldId id="258" r:id="rId5"/>
    <p:sldId id="259" r:id="rId6"/>
    <p:sldId id="260" r:id="rId7"/>
    <p:sldId id="273" r:id="rId8"/>
    <p:sldId id="274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72" r:id="rId17"/>
    <p:sldId id="271" r:id="rId18"/>
    <p:sldId id="268" r:id="rId19"/>
    <p:sldId id="269" r:id="rId2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-66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4260048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456828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73851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4694588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4248832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4453432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402640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832590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713870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681764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52720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25.02.2023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4201318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25.02.2023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84413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25.02.2023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804416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4035301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25.02.2023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717157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001EE-ADE6-4DB0-AEB9-9F71CCBF14A6}" type="datetimeFigureOut">
              <a:rPr lang="uk-UA" smtClean="0"/>
              <a:pPr/>
              <a:t>25.02.2023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190922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47110" y="774357"/>
            <a:ext cx="7766936" cy="2708068"/>
          </a:xfrm>
        </p:spPr>
        <p:txBody>
          <a:bodyPr/>
          <a:lstStyle/>
          <a:p>
            <a:pPr algn="ctr"/>
            <a:r>
              <a:rPr lang="ru-RU" dirty="0" err="1" smtClean="0"/>
              <a:t>Лекц</a:t>
            </a:r>
            <a:r>
              <a:rPr lang="uk-UA" dirty="0" smtClean="0"/>
              <a:t>і</a:t>
            </a:r>
            <a:r>
              <a:rPr lang="ru-RU" dirty="0" smtClean="0"/>
              <a:t>я 8</a:t>
            </a:r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407294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36820" y="1247353"/>
            <a:ext cx="7727093" cy="2353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 оборотних активів – це відносна величина, що відповідає мінімальному, економічно </a:t>
            </a:r>
            <a:r>
              <a:rPr lang="uk-UA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обгрунтованому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обсягу запасів товарно-матеріальних цінностей. Як правило, встановлюється в днях, але можуть використовуватись також інші відносні значення.</a:t>
            </a:r>
            <a:endParaRPr lang="uk-UA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 оборотних активів – це мінімально необхідна сума грошових коштів, що забезпечує підприємницьку діяльність підприємства.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459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2594" y="872583"/>
            <a:ext cx="8311979" cy="32675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0000"/>
              </a:lnSpc>
              <a:spcAft>
                <a:spcPts val="10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Визначаючи норми оборотних активів для кожного підприємства, необхідно зважати на:</a:t>
            </a:r>
            <a:endParaRPr lang="uk-UA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умови постачання і збуту;</a:t>
            </a:r>
            <a:endParaRPr lang="uk-UA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віддаленість постачальників від споживачів;</a:t>
            </a:r>
            <a:endParaRPr lang="uk-UA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транспортні умови;</a:t>
            </a:r>
            <a:endParaRPr lang="uk-UA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час, необхідний для підготовки матеріалів для використання у виробництві, товарів для реалізації;</a:t>
            </a:r>
            <a:endParaRPr lang="uk-UA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періодичність введення матеріалів у виробництво;</a:t>
            </a:r>
            <a:endParaRPr lang="uk-UA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тривалість виробничого циклу і розподіл його між структурними підрозділами підприємства.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8048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451654" y="1210961"/>
            <a:ext cx="1791638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873574781"/>
              </p:ext>
            </p:extLst>
          </p:nvPr>
        </p:nvGraphicFramePr>
        <p:xfrm>
          <a:off x="3359375" y="573397"/>
          <a:ext cx="4157161" cy="3723249"/>
        </p:xfrm>
        <a:graphic>
          <a:graphicData uri="http://schemas.openxmlformats.org/presentationml/2006/ole">
            <p:oleObj spid="_x0000_s3076" name="Picture" r:id="rId3" imgW="2276856" imgH="2848356" progId="Word.Picture.8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389955" y="4504037"/>
            <a:ext cx="6096000" cy="87851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lnSpc>
                <a:spcPct val="110000"/>
              </a:lnSpc>
            </a:pPr>
            <a:r>
              <a:rPr lang="uk-UA" sz="1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sz="1400" b="1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uk-UA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 4.3. Алгоритм нормування оборотних активів</a:t>
            </a:r>
            <a:endParaRPr lang="uk-UA" sz="1400" b="1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uk-UA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підприємстві</a:t>
            </a:r>
            <a:endParaRPr lang="uk-UA" sz="1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2922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0919" y="1016828"/>
            <a:ext cx="8040130" cy="3632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2000"/>
              </a:lnSpc>
              <a:spcAft>
                <a:spcPts val="10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прямого розрахунку дозволяє найбільш точно визначити потребу в оборотних активах, так як враховує всі організаційно-технологічні, технічні, транспортні та інші характерні особливості, досвід і стан розрахунків. Обґрунтований розрахунок здійснюється за кожним елементом оборотних активів з врахуванням завдань виробничого плану, постачання та збуту.</a:t>
            </a:r>
            <a:endParaRPr lang="uk-UA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2000"/>
              </a:lnSpc>
              <a:spcAft>
                <a:spcPts val="10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Аналітичний метод визначення потреби в оборотних активах базується на здійсненні розрахунків з врахуванням середніх фактичних залишків та змін обсягів виробництва. При цьому здійснюється коригування з врахуванням зайвих і непотрібних запасів, неліквідів, які, можливо, мали місце в попередньому періоді.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661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55589" y="1209929"/>
            <a:ext cx="8567352" cy="2884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2000"/>
              </a:lnSpc>
              <a:spcAft>
                <a:spcPts val="10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Коефіцієнтний метод дозволяє здійснити розрахунок потреби в оборотних активах з врахуванням тенденцій і співвідношень в змінах обсягу виробництва та окремих видів запасів і затрат. Частина з них знаходиться в прямій пропорційній залежності від змін в обсягу виробництва  –  сировина, матеріали, покупні напівфабрикати, незавершене виробництво, готова продукція на складі, інша ж частина залежить в значно меншій мірі – малоцінні і швидкозношувані предмети, запчастини для ремонтів, витрати майбутніх періодів тощо. Співвідношення, що склалися в минулому, з використанням відповідних коефіцієнтів, екстраполюються, на майбутній період.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928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43698" y="955589"/>
            <a:ext cx="9209902" cy="482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 оборотних активів, авансованих в сировину, основні матеріали і покупні напівфабрикати</a:t>
            </a:r>
            <a:r>
              <a:rPr lang="uk-UA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визначається за формулою:</a:t>
            </a:r>
            <a:endParaRPr lang="uk-UA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50440" algn="ctr">
              <a:lnSpc>
                <a:spcPct val="110000"/>
              </a:lnSpc>
              <a:spcAft>
                <a:spcPts val="10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 = В × </a:t>
            </a:r>
            <a:r>
              <a:rPr lang="en-US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					(4.1)</a:t>
            </a:r>
            <a:endParaRPr lang="uk-UA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 М – норматив оборотних активів в запасах сировини, основних матеріалів і покупних напівфабрикатів (грн.);</a:t>
            </a:r>
            <a:endParaRPr lang="uk-UA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 – одноденні витрати сировини, матеріалів, напівфабрикатів (грн.);</a:t>
            </a:r>
            <a:endParaRPr lang="uk-UA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en-US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норма оборотних активів (дні);</a:t>
            </a:r>
            <a:endParaRPr lang="uk-UA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нормі оборотних активів по кожному виду продукції чи однорідній групі матеріалів враховується час перебування в поточному запасі (П), страховому (С), транспортному (Т), технологічному (А), підготовчому запасах (Д). Таким чином, норматив оборотних активів в запасах сировини, основних матеріалів і покупних напівфабрикатів (М) визначається за формулою:</a:t>
            </a:r>
            <a:endParaRPr lang="uk-UA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0000"/>
              </a:lnSpc>
              <a:spcAft>
                <a:spcPts val="10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 = В × (П + С + Т + А + Д)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229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00403377"/>
              </p:ext>
            </p:extLst>
          </p:nvPr>
        </p:nvGraphicFramePr>
        <p:xfrm>
          <a:off x="1014065" y="2014944"/>
          <a:ext cx="7899277" cy="36197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3159"/>
                <a:gridCol w="897994"/>
                <a:gridCol w="897090"/>
                <a:gridCol w="641166"/>
                <a:gridCol w="690904"/>
                <a:gridCol w="590525"/>
                <a:gridCol w="897090"/>
                <a:gridCol w="897994"/>
                <a:gridCol w="743355"/>
              </a:tblGrid>
              <a:tr h="22947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uk-UA" sz="1100" dirty="0">
                          <a:effectLst/>
                        </a:rPr>
                        <a:t>Назва матеріалу</a:t>
                      </a:r>
                      <a:endParaRPr lang="uk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Приймання, розван-таження, сортування, складування, дні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Підготовка до виробничого процесу,дні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Час знаходження в дорозі, дні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Поточний складський запас, дні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Страховий запас, дні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Разом норма запасу, </a:t>
                      </a:r>
                      <a:r>
                        <a:rPr lang="ru-RU" sz="1100" dirty="0" err="1">
                          <a:effectLst/>
                        </a:rPr>
                        <a:t>дні</a:t>
                      </a:r>
                      <a:r>
                        <a:rPr lang="uk-UA" sz="1100" dirty="0">
                          <a:effectLst/>
                        </a:rPr>
                        <a:t> (сума ст.2-6)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Одноденне витрачання матеріалів, </a:t>
                      </a:r>
                      <a:r>
                        <a:rPr lang="uk-UA" sz="1100" dirty="0" err="1">
                          <a:effectLst/>
                        </a:rPr>
                        <a:t>тис.грн</a:t>
                      </a:r>
                      <a:r>
                        <a:rPr lang="uk-UA" sz="1100" dirty="0">
                          <a:effectLst/>
                        </a:rPr>
                        <a:t>.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Норматив, тис.грн.(ст.7×ст.8)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</a:tr>
              <a:tr h="265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1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5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6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7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8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9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5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uk-UA" sz="1100">
                          <a:effectLst/>
                        </a:rPr>
                        <a:t>Сталь кругла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5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6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17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2,0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34,0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5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Сталь листова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8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20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5,0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100,0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5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Мідь листова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5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3,0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39,0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5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Разом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6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18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9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Х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Х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173,0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64757" y="367371"/>
            <a:ext cx="963342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636838" algn="ctr"/>
                <a:tab pos="5273675" algn="r"/>
              </a:tabLst>
            </a:pPr>
            <a:r>
              <a:rPr kumimoji="0" lang="uk-UA" altLang="uk-UA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Приклад 4.1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636838" algn="ctr"/>
                <a:tab pos="5273675" algn="r"/>
              </a:tabLst>
            </a:pPr>
            <a:endParaRPr kumimoji="0" lang="uk-UA" altLang="uk-UA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636838" algn="ctr"/>
                <a:tab pos="5273675" algn="r"/>
              </a:tabLst>
            </a:pPr>
            <a:r>
              <a:rPr kumimoji="0" lang="uk-UA" alt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Розрахунок нормативу оборотних коштів, авансованих в сировину та матеріали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636838" algn="ctr"/>
                <a:tab pos="5273675" algn="r"/>
              </a:tabLst>
            </a:pPr>
            <a:r>
              <a:rPr kumimoji="0" lang="uk-UA" altLang="uk-UA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Таблиця 4.1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636838" algn="ctr"/>
                <a:tab pos="5273675" algn="r"/>
              </a:tabLst>
            </a:pP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493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55590" y="1515032"/>
            <a:ext cx="7974226" cy="2048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 оборотних активів в незавершеному виробництві визначається за формулою:</a:t>
            </a:r>
            <a:endParaRPr lang="uk-UA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070735" algn="just">
              <a:lnSpc>
                <a:spcPct val="110000"/>
              </a:lnSpc>
              <a:spcAft>
                <a:spcPts val="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 = З × Д × К ,				</a:t>
            </a:r>
            <a:endParaRPr lang="uk-UA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10000"/>
              </a:lnSpc>
              <a:spcAft>
                <a:spcPts val="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 З – одноденні витрати на виробництво продукції (грн.);</a:t>
            </a:r>
            <a:endParaRPr lang="uk-UA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10000"/>
              </a:lnSpc>
              <a:spcAft>
                <a:spcPts val="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 – тривалість виробничого циклу (дні);</a:t>
            </a:r>
            <a:endParaRPr lang="uk-UA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10000"/>
              </a:lnSpc>
              <a:spcAft>
                <a:spcPts val="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 – коефіцієнт зростання витрат.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3120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25362" y="68374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792963142"/>
              </p:ext>
            </p:extLst>
          </p:nvPr>
        </p:nvGraphicFramePr>
        <p:xfrm>
          <a:off x="2125362" y="1310442"/>
          <a:ext cx="6546783" cy="2133600"/>
        </p:xfrm>
        <a:graphic>
          <a:graphicData uri="http://schemas.openxmlformats.org/presentationml/2006/ole">
            <p:oleObj spid="_x0000_s4100" name="Picture" r:id="rId3" imgW="5981700" imgH="1696212" progId="Word.Picture.8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122127" y="4070743"/>
            <a:ext cx="3772957" cy="3749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ctr">
              <a:lnSpc>
                <a:spcPct val="110000"/>
              </a:lnSpc>
              <a:spcAft>
                <a:spcPts val="0"/>
              </a:spcAft>
            </a:pPr>
            <a:r>
              <a:rPr lang="uk-UA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Рис. 4.4. Склад сталих пасивів</a:t>
            </a:r>
            <a:endParaRPr lang="uk-UA" sz="16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555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30574370"/>
              </p:ext>
            </p:extLst>
          </p:nvPr>
        </p:nvGraphicFramePr>
        <p:xfrm>
          <a:off x="1595303" y="1233405"/>
          <a:ext cx="7009118" cy="47802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54122"/>
                <a:gridCol w="4354996"/>
              </a:tblGrid>
              <a:tr h="2908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Вид сталого пасиву</a:t>
                      </a:r>
                      <a:endParaRPr lang="uk-UA" sz="9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6854" marR="5685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>
                          <a:effectLst/>
                        </a:rPr>
                        <a:t>Методика розрахунку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54" marR="56854" marT="0" marB="0" anchor="ctr"/>
                </a:tc>
              </a:tr>
              <a:tr h="14245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>
                          <a:effectLst/>
                        </a:rPr>
                        <a:t>1. Мінімальна заборгованість по заробітній платі з відрахуваннями на соціальні заходи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54" marR="568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Визначається як добуток одноденного фонду заробітної плати на кількість днів з початку місяця до дня планової виплати зарплати. При цьому одноденний фонд заробітної плати розраховується шляхом ділення фонду заробітної плати в звітному періоді на кількість днів в даному періоді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54" marR="56854" marT="0" marB="0"/>
                </a:tc>
              </a:tr>
              <a:tr h="18388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>
                          <a:effectLst/>
                        </a:rPr>
                        <a:t>2. Мінімальна заборгованість по резерву майбутніх платежів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54" marR="568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Приймається в розмірі фактичного залишку за попередній період, скоригованого на зміну фонду заробітної плати в плановому періоді в порівнянні з фондом заробітної плати за минулий звітний період (в %). Потім одержану величину множать на фактичний мінімальний залишок резерву майбутніх платежів за минулий період та отримують розмір резерву майбутніх платежів на плановий період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54" marR="56854" marT="0" marB="0"/>
                </a:tc>
              </a:tr>
              <a:tr h="6129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>
                          <a:effectLst/>
                        </a:rPr>
                        <a:t>3. Мінімальна заборгованість бюджету і позабюджетним фондам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54" marR="568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>
                          <a:effectLst/>
                        </a:rPr>
                        <a:t>Визначається, виходячи з кінця розрахункового періоду, за який відбуваються платежі, і конкретних строків сплати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54" marR="56854" marT="0" marB="0"/>
                </a:tc>
              </a:tr>
              <a:tr h="6129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4. Мінімальна заборгованість кредиторам по оплаті продукції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54" marR="568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dirty="0">
                          <a:effectLst/>
                        </a:rPr>
                        <a:t>Визначається відповідно до програми виробництва, умов здачі продукції і порядку розрахунків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854" marR="56854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163136" y="348343"/>
            <a:ext cx="6367724" cy="754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Таблиця 4.8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Методика розрахунку сталих пасивів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466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2607354"/>
          </a:xfrm>
        </p:spPr>
        <p:txBody>
          <a:bodyPr/>
          <a:lstStyle/>
          <a:p>
            <a:r>
              <a:rPr lang="uk-UA" b="1" dirty="0" smtClean="0"/>
              <a:t>2.4. Політика управління оборотними активами на підприємствах</a:t>
            </a:r>
            <a:endParaRPr lang="ru-RU" dirty="0" smtClean="0"/>
          </a:p>
          <a:p>
            <a:r>
              <a:rPr lang="uk-UA" b="1" dirty="0" smtClean="0"/>
              <a:t>2.4.1 Загальні питання нормування власних оборотних активів на підприємствах.</a:t>
            </a:r>
            <a:endParaRPr lang="ru-RU" dirty="0" smtClean="0"/>
          </a:p>
          <a:p>
            <a:r>
              <a:rPr lang="uk-UA" b="1" dirty="0" smtClean="0"/>
              <a:t>2.4.2 Значення і шляхи прискорення оборотності оборотних активів. Питання удосконалення організації оборотних активів.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2047" y="348265"/>
            <a:ext cx="8596668" cy="346608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b="1" i="1" dirty="0" smtClean="0"/>
              <a:t>	Кругообіг </a:t>
            </a:r>
            <a:r>
              <a:rPr lang="uk-UA" b="1" i="1" dirty="0"/>
              <a:t>оборотного капіталу відбувається за схемою:</a:t>
            </a:r>
            <a:endParaRPr lang="uk-UA" i="1" dirty="0"/>
          </a:p>
          <a:p>
            <a:r>
              <a:rPr lang="uk-UA" b="1" i="1" dirty="0"/>
              <a:t>Г – Т … В … – Т</a:t>
            </a:r>
            <a:r>
              <a:rPr lang="uk-UA" b="1" i="1" baseline="-25000" dirty="0"/>
              <a:t>1</a:t>
            </a:r>
            <a:r>
              <a:rPr lang="uk-UA" b="1" i="1" dirty="0"/>
              <a:t> – Г</a:t>
            </a:r>
            <a:r>
              <a:rPr lang="uk-UA" b="1" i="1" baseline="-25000" dirty="0"/>
              <a:t>2</a:t>
            </a:r>
            <a:r>
              <a:rPr lang="uk-UA" b="1" i="1" dirty="0"/>
              <a:t>,  </a:t>
            </a:r>
            <a:endParaRPr lang="uk-UA" dirty="0"/>
          </a:p>
          <a:p>
            <a:r>
              <a:rPr lang="uk-UA" b="1" dirty="0"/>
              <a:t>де Г –  грошові кошти, які авансуються господарюючими суб’єктами;</a:t>
            </a:r>
            <a:endParaRPr lang="uk-UA" dirty="0"/>
          </a:p>
          <a:p>
            <a:r>
              <a:rPr lang="uk-UA" b="1" dirty="0"/>
              <a:t>Т – засоби виробництва;</a:t>
            </a:r>
            <a:endParaRPr lang="uk-UA" dirty="0"/>
          </a:p>
          <a:p>
            <a:r>
              <a:rPr lang="uk-UA" b="1" dirty="0"/>
              <a:t>В – виробництво;</a:t>
            </a:r>
            <a:endParaRPr lang="uk-UA" dirty="0"/>
          </a:p>
          <a:p>
            <a:r>
              <a:rPr lang="uk-UA" b="1" dirty="0"/>
              <a:t>Т</a:t>
            </a:r>
            <a:r>
              <a:rPr lang="uk-UA" b="1" baseline="-25000" dirty="0"/>
              <a:t>1</a:t>
            </a:r>
            <a:r>
              <a:rPr lang="uk-UA" b="1" dirty="0"/>
              <a:t> – готова продукція;</a:t>
            </a:r>
            <a:endParaRPr lang="uk-UA" dirty="0"/>
          </a:p>
          <a:p>
            <a:r>
              <a:rPr lang="uk-UA" b="1" dirty="0"/>
              <a:t>Г</a:t>
            </a:r>
            <a:r>
              <a:rPr lang="uk-UA" b="1" baseline="-25000" dirty="0"/>
              <a:t>2</a:t>
            </a:r>
            <a:r>
              <a:rPr lang="uk-UA" b="1" dirty="0"/>
              <a:t> – грошові кошти, одержані від продажу продукції, що включають в себе реалізований прибуток.</a:t>
            </a:r>
            <a:endParaRPr lang="uk-UA" dirty="0"/>
          </a:p>
          <a:p>
            <a:r>
              <a:rPr lang="uk-UA" b="1" dirty="0"/>
              <a:t>Крапки (…) означають, що обіг капіталу перервано, але процес його кругообігу триватиме в сфері виробництва.</a:t>
            </a:r>
            <a:endParaRPr lang="uk-UA" dirty="0"/>
          </a:p>
          <a:p>
            <a:endParaRPr lang="uk-UA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16940" y="3866606"/>
            <a:ext cx="9166882" cy="256031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Отже, оборотний капітал (оборотні активи) – це сукупність коштів, авансованих в оборотні виробничі фонди і фонди обігу для забезпечення безперервності процесу виробництва та реалізації продукції.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фондів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належать: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сировина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допоміжні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напівфабрикати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паливо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тара,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запасні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ремонтів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малоцінні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швидкозношувані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предмети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незавершене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напівфабрикати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виготовлення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майбутніх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періодів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онди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обігу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залишки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готової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складі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відвантажені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оплачені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покупцями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залишки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на поточному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в банку,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касі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розрахунках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дебіторській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укладені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короткострокові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цінні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папери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90679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611395" y="19770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930947766"/>
              </p:ext>
            </p:extLst>
          </p:nvPr>
        </p:nvGraphicFramePr>
        <p:xfrm>
          <a:off x="2287370" y="906578"/>
          <a:ext cx="5659746" cy="1685620"/>
        </p:xfrm>
        <a:graphic>
          <a:graphicData uri="http://schemas.openxmlformats.org/presentationml/2006/ole">
            <p:oleObj spid="_x0000_s1030" name="Picture" r:id="rId3" imgW="4381500" imgH="1304544" progId="Word.Picture.8">
              <p:embed/>
            </p:oleObj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155616" y="2955112"/>
            <a:ext cx="3923253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</a:t>
            </a:r>
            <a:r>
              <a:rPr lang="ru-RU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4.1. Функції оборотних активів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667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2664" y="1213238"/>
            <a:ext cx="8596668" cy="3880773"/>
          </a:xfrm>
        </p:spPr>
        <p:txBody>
          <a:bodyPr/>
          <a:lstStyle/>
          <a:p>
            <a:r>
              <a:rPr lang="uk-UA" b="1" dirty="0"/>
              <a:t>Склад оборотних активів – це сукупність окремих елементів оборотних виробничих фондів і фондів обігу. </a:t>
            </a:r>
            <a:endParaRPr lang="uk-UA" dirty="0"/>
          </a:p>
          <a:p>
            <a:r>
              <a:rPr lang="uk-UA" b="1" dirty="0"/>
              <a:t>Структура оборотних активів – це питома вага вартості окремих статей оборотних виробничих фондів і фондів обігу в загальній сумі оборотних активів</a:t>
            </a:r>
            <a:r>
              <a:rPr lang="uk-UA" b="1" dirty="0" smtClean="0"/>
              <a:t>.</a:t>
            </a:r>
            <a:endParaRPr lang="en-US" b="1" dirty="0" smtClean="0"/>
          </a:p>
          <a:p>
            <a:pPr algn="just"/>
            <a:r>
              <a:rPr lang="ru-RU" dirty="0" smtClean="0"/>
              <a:t>Структура </a:t>
            </a:r>
            <a:r>
              <a:rPr lang="ru-RU" dirty="0" err="1" smtClean="0"/>
              <a:t>оборотних</a:t>
            </a:r>
            <a:r>
              <a:rPr lang="ru-RU" dirty="0" smtClean="0"/>
              <a:t> </a:t>
            </a:r>
            <a:r>
              <a:rPr lang="ru-RU" dirty="0" err="1" smtClean="0"/>
              <a:t>коштів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значні</a:t>
            </a:r>
            <a:r>
              <a:rPr lang="ru-RU" dirty="0" smtClean="0"/>
              <a:t> </a:t>
            </a:r>
            <a:r>
              <a:rPr lang="ru-RU" dirty="0" err="1" smtClean="0"/>
              <a:t>коливання</a:t>
            </a:r>
            <a:r>
              <a:rPr lang="ru-RU" dirty="0" smtClean="0"/>
              <a:t> в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галузях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. Вона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складу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на </a:t>
            </a:r>
            <a:r>
              <a:rPr lang="ru-RU" dirty="0" err="1" smtClean="0"/>
              <a:t>виробництво</a:t>
            </a:r>
            <a:r>
              <a:rPr lang="ru-RU" dirty="0" smtClean="0"/>
              <a:t>, умов поставок </a:t>
            </a:r>
            <a:r>
              <a:rPr lang="ru-RU" dirty="0" err="1" smtClean="0"/>
              <a:t>матеріальних</a:t>
            </a:r>
            <a:r>
              <a:rPr lang="ru-RU" dirty="0" smtClean="0"/>
              <a:t> </a:t>
            </a:r>
            <a:r>
              <a:rPr lang="ru-RU" dirty="0" err="1" smtClean="0"/>
              <a:t>цінностей</a:t>
            </a:r>
            <a:r>
              <a:rPr lang="ru-RU" dirty="0" smtClean="0"/>
              <a:t>, умов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 (</a:t>
            </a:r>
            <a:r>
              <a:rPr lang="ru-RU" dirty="0" err="1" smtClean="0"/>
              <a:t>виконаних</a:t>
            </a:r>
            <a:r>
              <a:rPr lang="ru-RU" dirty="0" smtClean="0"/>
              <a:t> </a:t>
            </a:r>
            <a:r>
              <a:rPr lang="ru-RU" dirty="0" err="1" smtClean="0"/>
              <a:t>робіт</a:t>
            </a:r>
            <a:r>
              <a:rPr lang="ru-RU" dirty="0" smtClean="0"/>
              <a:t>, </a:t>
            </a:r>
            <a:r>
              <a:rPr lang="ru-RU" dirty="0" err="1" smtClean="0"/>
              <a:t>наданих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),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розрахунків</a:t>
            </a:r>
            <a:r>
              <a:rPr lang="ru-RU" dirty="0" smtClean="0"/>
              <a:t>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255537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6205" y="367887"/>
            <a:ext cx="7784757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0000"/>
              </a:lnSpc>
              <a:spcAft>
                <a:spcPts val="10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 і класифікація оборотних активів наведені на рисунку 4.2 .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 flipV="1">
            <a:off x="2463112" y="1968842"/>
            <a:ext cx="1366686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855272150"/>
              </p:ext>
            </p:extLst>
          </p:nvPr>
        </p:nvGraphicFramePr>
        <p:xfrm>
          <a:off x="2463113" y="1333850"/>
          <a:ext cx="6558074" cy="4349743"/>
        </p:xfrm>
        <a:graphic>
          <a:graphicData uri="http://schemas.openxmlformats.org/presentationml/2006/ole">
            <p:oleObj spid="_x0000_s2052" name="Picture" r:id="rId3" imgW="6591300" imgH="3715512" progId="Word.Picture.8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46080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718457"/>
            <a:ext cx="8596668" cy="5322905"/>
          </a:xfrm>
        </p:spPr>
        <p:txBody>
          <a:bodyPr>
            <a:normAutofit/>
          </a:bodyPr>
          <a:lstStyle/>
          <a:p>
            <a:pPr algn="just"/>
            <a:r>
              <a:rPr lang="ru-RU" dirty="0" err="1" smtClean="0"/>
              <a:t>Визначення</a:t>
            </a:r>
            <a:r>
              <a:rPr lang="ru-RU" dirty="0" smtClean="0"/>
              <a:t> потреби в </a:t>
            </a:r>
            <a:r>
              <a:rPr lang="ru-RU" dirty="0" err="1" smtClean="0"/>
              <a:t>оборотних</a:t>
            </a:r>
            <a:r>
              <a:rPr lang="ru-RU" dirty="0" smtClean="0"/>
              <a:t> коштах </a:t>
            </a:r>
            <a:r>
              <a:rPr lang="ru-RU" dirty="0" err="1" smtClean="0"/>
              <a:t>здійснюється</a:t>
            </a:r>
            <a:r>
              <a:rPr lang="ru-RU" dirty="0" smtClean="0"/>
              <a:t> через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нормування</a:t>
            </a:r>
            <a:r>
              <a:rPr lang="ru-RU" dirty="0" smtClean="0"/>
              <a:t>. </a:t>
            </a:r>
            <a:r>
              <a:rPr lang="ru-RU" b="1" dirty="0" err="1" smtClean="0"/>
              <a:t>Нормування</a:t>
            </a:r>
            <a:r>
              <a:rPr lang="ru-RU" b="1" dirty="0" smtClean="0"/>
              <a:t> </a:t>
            </a:r>
            <a:r>
              <a:rPr lang="ru-RU" b="1" dirty="0" err="1" smtClean="0"/>
              <a:t>оборотних</a:t>
            </a:r>
            <a:r>
              <a:rPr lang="ru-RU" b="1" dirty="0" smtClean="0"/>
              <a:t> </a:t>
            </a:r>
            <a:r>
              <a:rPr lang="ru-RU" b="1" dirty="0" err="1" smtClean="0"/>
              <a:t>коштів</a:t>
            </a:r>
            <a:r>
              <a:rPr lang="ru-RU" b="1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врахування</a:t>
            </a:r>
            <a:r>
              <a:rPr lang="ru-RU" dirty="0" smtClean="0"/>
              <a:t>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на </a:t>
            </a:r>
            <a:r>
              <a:rPr lang="ru-RU" dirty="0" err="1" smtClean="0"/>
              <a:t>господарську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. На </a:t>
            </a:r>
            <a:r>
              <a:rPr lang="ru-RU" dirty="0" err="1" smtClean="0"/>
              <a:t>підприємствах</a:t>
            </a:r>
            <a:r>
              <a:rPr lang="ru-RU" dirty="0" smtClean="0"/>
              <a:t> </a:t>
            </a:r>
            <a:r>
              <a:rPr lang="ru-RU" dirty="0" err="1" smtClean="0"/>
              <a:t>виробничої</a:t>
            </a:r>
            <a:r>
              <a:rPr lang="ru-RU" dirty="0" smtClean="0"/>
              <a:t> </a:t>
            </a:r>
            <a:r>
              <a:rPr lang="ru-RU" dirty="0" err="1" smtClean="0"/>
              <a:t>сфери</a:t>
            </a:r>
            <a:r>
              <a:rPr lang="ru-RU" dirty="0" smtClean="0"/>
              <a:t> до них належать:</a:t>
            </a:r>
          </a:p>
          <a:p>
            <a:pPr algn="just"/>
            <a:r>
              <a:rPr lang="ru-RU" dirty="0" smtClean="0"/>
              <a:t>* </a:t>
            </a:r>
            <a:r>
              <a:rPr lang="ru-RU" b="1" dirty="0" err="1" smtClean="0"/>
              <a:t>умови</a:t>
            </a:r>
            <a:r>
              <a:rPr lang="ru-RU" b="1" dirty="0" smtClean="0"/>
              <a:t> </a:t>
            </a:r>
            <a:r>
              <a:rPr lang="ru-RU" b="1" dirty="0" err="1" smtClean="0"/>
              <a:t>постачання</a:t>
            </a:r>
            <a:r>
              <a:rPr lang="ru-RU" b="1" dirty="0" smtClean="0"/>
              <a:t> </a:t>
            </a:r>
            <a:r>
              <a:rPr lang="ru-RU" b="1" dirty="0" err="1" smtClean="0"/>
              <a:t>підприємств</a:t>
            </a:r>
            <a:r>
              <a:rPr lang="ru-RU" b="1" dirty="0" smtClean="0"/>
              <a:t> </a:t>
            </a:r>
            <a:r>
              <a:rPr lang="ru-RU" b="1" dirty="0" err="1" smtClean="0"/>
              <a:t>товарно-матеріальними</a:t>
            </a:r>
            <a:r>
              <a:rPr lang="ru-RU" b="1" dirty="0" smtClean="0"/>
              <a:t> </a:t>
            </a:r>
            <a:r>
              <a:rPr lang="ru-RU" b="1" dirty="0" err="1" smtClean="0"/>
              <a:t>цінностями</a:t>
            </a:r>
            <a:r>
              <a:rPr lang="ru-RU" dirty="0" smtClean="0"/>
              <a:t>: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постачальників</a:t>
            </a:r>
            <a:r>
              <a:rPr lang="ru-RU" dirty="0" smtClean="0"/>
              <a:t>, строки поставки, </a:t>
            </a:r>
            <a:r>
              <a:rPr lang="ru-RU" dirty="0" err="1" smtClean="0"/>
              <a:t>розмір</a:t>
            </a:r>
            <a:r>
              <a:rPr lang="ru-RU" dirty="0" smtClean="0"/>
              <a:t> </a:t>
            </a:r>
            <a:r>
              <a:rPr lang="ru-RU" dirty="0" err="1" smtClean="0"/>
              <a:t>транзитних</a:t>
            </a:r>
            <a:r>
              <a:rPr lang="ru-RU" dirty="0" smtClean="0"/>
              <a:t> </a:t>
            </a:r>
            <a:r>
              <a:rPr lang="ru-RU" dirty="0" err="1" smtClean="0"/>
              <a:t>партій</a:t>
            </a:r>
            <a:r>
              <a:rPr lang="ru-RU" dirty="0" smtClean="0"/>
              <a:t>,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найменувань</a:t>
            </a:r>
            <a:r>
              <a:rPr lang="ru-RU" dirty="0" smtClean="0"/>
              <a:t> </a:t>
            </a:r>
            <a:r>
              <a:rPr lang="ru-RU" dirty="0" err="1" smtClean="0"/>
              <a:t>матеріальних</a:t>
            </a:r>
            <a:r>
              <a:rPr lang="ru-RU" dirty="0" smtClean="0"/>
              <a:t> </a:t>
            </a:r>
            <a:r>
              <a:rPr lang="ru-RU" dirty="0" err="1" smtClean="0"/>
              <a:t>цінностей</a:t>
            </a:r>
            <a:r>
              <a:rPr lang="ru-RU" dirty="0" smtClean="0"/>
              <a:t>,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розрахунків</a:t>
            </a:r>
            <a:r>
              <a:rPr lang="ru-RU" dirty="0" smtClean="0"/>
              <a:t> за </a:t>
            </a:r>
            <a:r>
              <a:rPr lang="ru-RU" dirty="0" err="1" smtClean="0"/>
              <a:t>матеріальні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*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: </a:t>
            </a:r>
            <a:r>
              <a:rPr lang="ru-RU" dirty="0" err="1" smtClean="0"/>
              <a:t>тривалість</a:t>
            </a:r>
            <a:r>
              <a:rPr lang="ru-RU" dirty="0" smtClean="0"/>
              <a:t> </a:t>
            </a:r>
            <a:r>
              <a:rPr lang="ru-RU" dirty="0" err="1" smtClean="0"/>
              <a:t>виробничого</a:t>
            </a:r>
            <a:r>
              <a:rPr lang="ru-RU" dirty="0" smtClean="0"/>
              <a:t> циклу, характер </a:t>
            </a:r>
            <a:r>
              <a:rPr lang="ru-RU" dirty="0" err="1" smtClean="0"/>
              <a:t>розподілу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виробничого</a:t>
            </a:r>
            <a:r>
              <a:rPr lang="ru-RU" dirty="0" smtClean="0"/>
              <a:t> циклу, номенклатура </a:t>
            </a:r>
            <a:r>
              <a:rPr lang="ru-RU" dirty="0" err="1" smtClean="0"/>
              <a:t>випущеної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* </a:t>
            </a:r>
            <a:r>
              <a:rPr lang="ru-RU" b="1" dirty="0" err="1" smtClean="0"/>
              <a:t>умови</a:t>
            </a:r>
            <a:r>
              <a:rPr lang="ru-RU" b="1" dirty="0" smtClean="0"/>
              <a:t> </a:t>
            </a:r>
            <a:r>
              <a:rPr lang="ru-RU" b="1" dirty="0" err="1" smtClean="0"/>
              <a:t>реалізації</a:t>
            </a:r>
            <a:r>
              <a:rPr lang="ru-RU" b="1" dirty="0" smtClean="0"/>
              <a:t> </a:t>
            </a:r>
            <a:r>
              <a:rPr lang="ru-RU" b="1" dirty="0" err="1" smtClean="0"/>
              <a:t>продукції</a:t>
            </a:r>
            <a:r>
              <a:rPr lang="ru-RU" b="1" dirty="0" smtClean="0"/>
              <a:t>: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 </a:t>
            </a:r>
            <a:r>
              <a:rPr lang="ru-RU" dirty="0" err="1" smtClean="0"/>
              <a:t>готової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віддаленість</a:t>
            </a:r>
            <a:r>
              <a:rPr lang="ru-RU" dirty="0" smtClean="0"/>
              <a:t>, </a:t>
            </a:r>
            <a:r>
              <a:rPr lang="ru-RU" dirty="0" err="1" smtClean="0"/>
              <a:t>призначення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,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транспортування</a:t>
            </a:r>
            <a:r>
              <a:rPr lang="ru-RU" dirty="0" smtClean="0"/>
              <a:t>,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розрахунків</a:t>
            </a:r>
            <a:r>
              <a:rPr lang="ru-RU" dirty="0" smtClean="0"/>
              <a:t> за </a:t>
            </a:r>
            <a:r>
              <a:rPr lang="ru-RU" dirty="0" err="1" smtClean="0"/>
              <a:t>відвантажену</a:t>
            </a:r>
            <a:r>
              <a:rPr lang="ru-RU" dirty="0" smtClean="0"/>
              <a:t> </a:t>
            </a:r>
            <a:r>
              <a:rPr lang="ru-RU" dirty="0" err="1" smtClean="0"/>
              <a:t>продукцію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640081"/>
            <a:ext cx="8596668" cy="4585062"/>
          </a:xfrm>
        </p:spPr>
        <p:txBody>
          <a:bodyPr/>
          <a:lstStyle/>
          <a:p>
            <a:pPr algn="ctr"/>
            <a:r>
              <a:rPr lang="ru-RU" b="1" dirty="0" err="1" smtClean="0"/>
              <a:t>Значення</a:t>
            </a:r>
            <a:r>
              <a:rPr lang="ru-RU" b="1" dirty="0" smtClean="0"/>
              <a:t> </a:t>
            </a:r>
            <a:r>
              <a:rPr lang="ru-RU" b="1" dirty="0" err="1" smtClean="0"/>
              <a:t>нормування</a:t>
            </a:r>
            <a:r>
              <a:rPr lang="ru-RU" b="1" dirty="0" smtClean="0"/>
              <a:t> </a:t>
            </a:r>
            <a:r>
              <a:rPr lang="ru-RU" b="1" dirty="0" err="1" smtClean="0"/>
              <a:t>оборотних</a:t>
            </a:r>
            <a:r>
              <a:rPr lang="ru-RU" b="1" dirty="0" smtClean="0"/>
              <a:t> </a:t>
            </a:r>
            <a:r>
              <a:rPr lang="ru-RU" b="1" dirty="0" err="1" smtClean="0"/>
              <a:t>коштів</a:t>
            </a:r>
            <a:r>
              <a:rPr lang="ru-RU" b="1" dirty="0" smtClean="0"/>
              <a:t> </a:t>
            </a:r>
            <a:r>
              <a:rPr lang="ru-RU" b="1" dirty="0" err="1" smtClean="0"/>
              <a:t>полягає</a:t>
            </a:r>
            <a:r>
              <a:rPr lang="ru-RU" b="1" dirty="0" smtClean="0"/>
              <a:t> в такому.</a:t>
            </a:r>
          </a:p>
          <a:p>
            <a:r>
              <a:rPr lang="ru-RU" dirty="0" smtClean="0"/>
              <a:t>По-перше, </a:t>
            </a:r>
            <a:r>
              <a:rPr lang="ru-RU" dirty="0" err="1" smtClean="0"/>
              <a:t>правильне</a:t>
            </a:r>
            <a:r>
              <a:rPr lang="ru-RU" dirty="0" smtClean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нормативу </a:t>
            </a:r>
            <a:r>
              <a:rPr lang="ru-RU" dirty="0" err="1" smtClean="0"/>
              <a:t>оборотних</a:t>
            </a:r>
            <a:r>
              <a:rPr lang="ru-RU" dirty="0" smtClean="0"/>
              <a:t> </a:t>
            </a:r>
            <a:r>
              <a:rPr lang="ru-RU" dirty="0" err="1" smtClean="0"/>
              <a:t>коштів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безперервність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безперебійність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По-друге</a:t>
            </a:r>
            <a:r>
              <a:rPr lang="ru-RU" dirty="0" smtClean="0"/>
              <a:t>, </a:t>
            </a:r>
            <a:r>
              <a:rPr lang="ru-RU" dirty="0" err="1" smtClean="0"/>
              <a:t>нормування</a:t>
            </a:r>
            <a:r>
              <a:rPr lang="ru-RU" dirty="0" smtClean="0"/>
              <a:t> </a:t>
            </a:r>
            <a:r>
              <a:rPr lang="ru-RU" dirty="0" err="1" smtClean="0"/>
              <a:t>оборотних</a:t>
            </a:r>
            <a:r>
              <a:rPr lang="ru-RU" dirty="0" smtClean="0"/>
              <a:t> </a:t>
            </a:r>
            <a:r>
              <a:rPr lang="ru-RU" dirty="0" err="1" smtClean="0"/>
              <a:t>коштів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 smtClean="0"/>
              <a:t>ефективно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оборотні</a:t>
            </a:r>
            <a:r>
              <a:rPr lang="ru-RU" dirty="0" smtClean="0"/>
              <a:t> </a:t>
            </a:r>
            <a:r>
              <a:rPr lang="ru-RU" dirty="0" err="1" smtClean="0"/>
              <a:t>кошти</a:t>
            </a:r>
            <a:r>
              <a:rPr lang="ru-RU" dirty="0" smtClean="0"/>
              <a:t> на кожному </a:t>
            </a:r>
            <a:r>
              <a:rPr lang="ru-RU" dirty="0" err="1" smtClean="0"/>
              <a:t>підприємстві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По-третє</a:t>
            </a:r>
            <a:r>
              <a:rPr lang="ru-RU" dirty="0" smtClean="0"/>
              <a:t>, </a:t>
            </a:r>
            <a:r>
              <a:rPr lang="ru-RU" dirty="0" err="1" smtClean="0"/>
              <a:t>від</a:t>
            </a:r>
            <a:r>
              <a:rPr lang="ru-RU" dirty="0" smtClean="0"/>
              <a:t> правильно </a:t>
            </a:r>
            <a:r>
              <a:rPr lang="ru-RU" dirty="0" err="1" smtClean="0"/>
              <a:t>встановленого</a:t>
            </a:r>
            <a:r>
              <a:rPr lang="ru-RU" dirty="0" smtClean="0"/>
              <a:t> нормативу </a:t>
            </a:r>
            <a:r>
              <a:rPr lang="ru-RU" dirty="0" err="1" smtClean="0"/>
              <a:t>оборотних</a:t>
            </a:r>
            <a:r>
              <a:rPr lang="ru-RU" dirty="0" smtClean="0"/>
              <a:t> </a:t>
            </a:r>
            <a:r>
              <a:rPr lang="ru-RU" dirty="0" err="1" smtClean="0"/>
              <a:t>коштів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плану </a:t>
            </a:r>
            <a:r>
              <a:rPr lang="ru-RU" dirty="0" err="1" smtClean="0"/>
              <a:t>виробництва</a:t>
            </a:r>
            <a:r>
              <a:rPr lang="ru-RU" dirty="0" smtClean="0"/>
              <a:t>,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, </a:t>
            </a:r>
            <a:r>
              <a:rPr lang="ru-RU" dirty="0" err="1" smtClean="0"/>
              <a:t>прибутку</a:t>
            </a:r>
            <a:r>
              <a:rPr lang="ru-RU" dirty="0" smtClean="0"/>
              <a:t> та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рентабельності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По-четверте</a:t>
            </a:r>
            <a:r>
              <a:rPr lang="ru-RU" dirty="0" smtClean="0"/>
              <a:t>, </a:t>
            </a:r>
            <a:r>
              <a:rPr lang="ru-RU" dirty="0" err="1" smtClean="0"/>
              <a:t>обгрунтовані</a:t>
            </a:r>
            <a:r>
              <a:rPr lang="ru-RU" dirty="0" smtClean="0"/>
              <a:t> </a:t>
            </a:r>
            <a:r>
              <a:rPr lang="ru-RU" dirty="0" err="1" smtClean="0"/>
              <a:t>нормативи</a:t>
            </a:r>
            <a:r>
              <a:rPr lang="ru-RU" dirty="0" smtClean="0"/>
              <a:t> </a:t>
            </a:r>
            <a:r>
              <a:rPr lang="ru-RU" dirty="0" err="1" smtClean="0"/>
              <a:t>оборотних</a:t>
            </a:r>
            <a:r>
              <a:rPr lang="ru-RU" dirty="0" smtClean="0"/>
              <a:t> </a:t>
            </a:r>
            <a:r>
              <a:rPr lang="ru-RU" dirty="0" err="1" smtClean="0"/>
              <a:t>коштів</a:t>
            </a:r>
            <a:r>
              <a:rPr lang="ru-RU" dirty="0" smtClean="0"/>
              <a:t> </a:t>
            </a:r>
            <a:r>
              <a:rPr lang="ru-RU" dirty="0" err="1" smtClean="0"/>
              <a:t>сприяють</a:t>
            </a:r>
            <a:r>
              <a:rPr lang="ru-RU" dirty="0" smtClean="0"/>
              <a:t> </a:t>
            </a:r>
            <a:r>
              <a:rPr lang="ru-RU" dirty="0" err="1" smtClean="0"/>
              <a:t>зміцненню</a:t>
            </a:r>
            <a:r>
              <a:rPr lang="ru-RU" dirty="0" smtClean="0"/>
              <a:t> режиму </a:t>
            </a:r>
            <a:r>
              <a:rPr lang="ru-RU" dirty="0" err="1" smtClean="0"/>
              <a:t>економії</a:t>
            </a:r>
            <a:r>
              <a:rPr lang="ru-RU" dirty="0" smtClean="0"/>
              <a:t>, </a:t>
            </a:r>
            <a:r>
              <a:rPr lang="ru-RU" dirty="0" err="1" smtClean="0"/>
              <a:t>мінімізації</a:t>
            </a:r>
            <a:r>
              <a:rPr lang="ru-RU" dirty="0" smtClean="0"/>
              <a:t> </a:t>
            </a:r>
            <a:r>
              <a:rPr lang="ru-RU" dirty="0" err="1" smtClean="0"/>
              <a:t>ризику</a:t>
            </a:r>
            <a:r>
              <a:rPr lang="ru-RU" dirty="0" smtClean="0"/>
              <a:t> </a:t>
            </a:r>
            <a:r>
              <a:rPr lang="ru-RU" dirty="0" err="1" smtClean="0"/>
              <a:t>підприємницької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5102" y="1082696"/>
            <a:ext cx="7570573" cy="2962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0000"/>
              </a:lnSpc>
              <a:spcAft>
                <a:spcPts val="10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Принципи організації оборотних активів на підприємстві є наступними: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 оборотних активів в розмірах, необхідних для забезпечення безперервного виробничого процесу;</a:t>
            </a:r>
            <a:endParaRPr lang="uk-UA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раціональне розміщення наявних оборотних активів на підприємстві;</a:t>
            </a:r>
            <a:endParaRPr lang="uk-UA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самостійність підприємств щодо управління оборотними активами;</a:t>
            </a:r>
            <a:endParaRPr lang="uk-UA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контроль за ефективністю використання оборотних активів.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203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780</Words>
  <Application>Microsoft Office PowerPoint</Application>
  <PresentationFormat>Произвольный</PresentationFormat>
  <Paragraphs>130</Paragraphs>
  <Slides>19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Грань</vt:lpstr>
      <vt:lpstr>Picture</vt:lpstr>
      <vt:lpstr>Лекція 8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Оборотні активи та їх  організація на підприємстві</dc:title>
  <dc:creator>Прохорчук Наталія Олегівна</dc:creator>
  <cp:lastModifiedBy>User</cp:lastModifiedBy>
  <cp:revision>8</cp:revision>
  <dcterms:created xsi:type="dcterms:W3CDTF">2020-10-27T11:24:00Z</dcterms:created>
  <dcterms:modified xsi:type="dcterms:W3CDTF">2023-02-25T22:03:15Z</dcterms:modified>
</cp:coreProperties>
</file>