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73" r:id="rId4"/>
    <p:sldId id="268" r:id="rId5"/>
    <p:sldId id="264" r:id="rId6"/>
    <p:sldId id="265" r:id="rId7"/>
    <p:sldId id="266" r:id="rId8"/>
    <p:sldId id="267" r:id="rId9"/>
    <p:sldId id="274" r:id="rId10"/>
    <p:sldId id="281" r:id="rId11"/>
    <p:sldId id="271" r:id="rId12"/>
    <p:sldId id="272" r:id="rId13"/>
    <p:sldId id="275" r:id="rId14"/>
    <p:sldId id="276" r:id="rId15"/>
    <p:sldId id="279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4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7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25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3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7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7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1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3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3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2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2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4014DE-1E26-4956-8439-A2145BE05DE2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386339-5F76-4B15-9C72-8130CD9D3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0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ruslanakolod201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lib.chdtu.edu.ua/e-books/424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book/9780128092668/intelligent-vehicular-networks-and-communicatio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A419-D698-E9CF-458F-2E045ED86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252" y="614558"/>
            <a:ext cx="10105748" cy="3149574"/>
          </a:xfrm>
        </p:spPr>
        <p:txBody>
          <a:bodyPr>
            <a:normAutofit fontScale="90000"/>
          </a:bodyPr>
          <a:lstStyle/>
          <a:p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r>
              <a:rPr lang="uk-UA" b="1" dirty="0">
                <a:latin typeface="TimesNewRomanPSMT"/>
              </a:rPr>
              <a:t>Загальні підходи до</a:t>
            </a:r>
            <a:br>
              <a:rPr lang="uk-UA" b="1" dirty="0">
                <a:latin typeface="TimesNewRomanPSMT"/>
              </a:rPr>
            </a:br>
            <a:r>
              <a:rPr lang="uk-UA" b="1" dirty="0">
                <a:latin typeface="TimesNewRomanPSMT"/>
              </a:rPr>
              <a:t>моделювання транспортних</a:t>
            </a:r>
            <a:br>
              <a:rPr lang="uk-UA" b="1" dirty="0">
                <a:latin typeface="TimesNewRomanPSMT"/>
              </a:rPr>
            </a:br>
            <a:r>
              <a:rPr lang="uk-UA" b="1" dirty="0">
                <a:latin typeface="TimesNewRomanPSMT"/>
              </a:rPr>
              <a:t>потоків </a:t>
            </a:r>
            <a:r>
              <a:rPr lang="uk-UA" sz="6000" b="1" i="0" u="none" strike="noStrike" baseline="0" dirty="0">
                <a:latin typeface="TimesNewRomanPSMT"/>
              </a:rPr>
              <a:t> </a:t>
            </a:r>
            <a:r>
              <a:rPr lang="uk-UA" b="1" dirty="0"/>
              <a:t>Лекція 5</a:t>
            </a:r>
            <a:r>
              <a:rPr lang="en-GB" b="1" dirty="0"/>
              <a:t>.</a:t>
            </a:r>
            <a:br>
              <a:rPr lang="en-GB" dirty="0"/>
            </a:br>
            <a:r>
              <a:rPr lang="uk-UA" dirty="0"/>
              <a:t>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7D505-2C75-9B40-C014-EA0DABF26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599" y="2916006"/>
            <a:ext cx="4601562" cy="18748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dirty="0" err="1"/>
              <a:t>Колодницька</a:t>
            </a:r>
            <a:r>
              <a:rPr lang="uk-UA" dirty="0"/>
              <a:t> Руслана</a:t>
            </a:r>
          </a:p>
          <a:p>
            <a:pPr algn="ctr"/>
            <a:r>
              <a:rPr lang="en-GB" dirty="0">
                <a:hlinkClick r:id="rId2"/>
              </a:rPr>
              <a:t>ruslanakolod2017@gmail.com</a:t>
            </a:r>
            <a:r>
              <a:rPr lang="en-GB" dirty="0"/>
              <a:t> </a:t>
            </a:r>
            <a:endParaRPr lang="uk-UA" dirty="0"/>
          </a:p>
          <a:p>
            <a:pPr algn="ctr"/>
            <a:r>
              <a:rPr lang="uk-UA" dirty="0"/>
              <a:t>«Житомирська політехніка»</a:t>
            </a:r>
          </a:p>
          <a:p>
            <a:pPr algn="ctr"/>
            <a:r>
              <a:rPr lang="uk-UA" dirty="0"/>
              <a:t>Кафедра автомобілів і транспортних технологій </a:t>
            </a:r>
          </a:p>
          <a:p>
            <a:pPr algn="ctr"/>
            <a:r>
              <a:rPr lang="uk-UA" dirty="0"/>
              <a:t>Житомир 202</a:t>
            </a:r>
            <a:r>
              <a:rPr lang="en-GB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7256D-7AAA-1024-55D8-3F10A25C50D8}"/>
              </a:ext>
            </a:extLst>
          </p:cNvPr>
          <p:cNvSpPr txBox="1"/>
          <p:nvPr/>
        </p:nvSpPr>
        <p:spPr>
          <a:xfrm>
            <a:off x="7844713" y="15590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Транспортне планування великих міст</a:t>
            </a: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EAE4E6D-A607-D7F6-6A1F-CF776163A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60" y="4914978"/>
            <a:ext cx="6647186" cy="14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B24-1D38-1E7B-23E4-42A0CF07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58" y="2171206"/>
            <a:ext cx="3980350" cy="17525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Загальна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архітектура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запропонованої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гібридної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моделі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WarnockPro-Regular"/>
                <a:ea typeface="Calibri" panose="020F0502020204030204" pitchFamily="34" charset="0"/>
                <a:cs typeface="WarnockPro-Regular"/>
              </a:rPr>
              <a:t>[3]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складається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з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комбінації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макроскопічної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КТМ з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мікроскопічною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ЦА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для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кожної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ланки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див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. рис.</a:t>
            </a:r>
            <a:r>
              <a:rPr lang="en-GB" sz="1800" dirty="0">
                <a:solidFill>
                  <a:srgbClr val="0000FF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5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).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BC029C-DB4F-E73F-A2DC-0C7450630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2" y="4304928"/>
            <a:ext cx="10018712" cy="9131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86FE0-0D34-0E25-3B17-FAC6387C90F7}"/>
              </a:ext>
            </a:extLst>
          </p:cNvPr>
          <p:cNvSpPr txBox="1"/>
          <p:nvPr/>
        </p:nvSpPr>
        <p:spPr>
          <a:xfrm>
            <a:off x="3446407" y="556362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latin typeface="MyriadPro-Bold"/>
              </a:rPr>
              <a:t>Fig. 5 </a:t>
            </a:r>
            <a:r>
              <a:rPr lang="en-GB" sz="1800" b="0" i="0" u="none" strike="noStrike" baseline="0" dirty="0">
                <a:latin typeface="MyriadPro-Light"/>
              </a:rPr>
              <a:t>Example of the hybrid link representation</a:t>
            </a:r>
            <a:r>
              <a:rPr lang="uk-UA" sz="1800" b="0" i="0" u="none" strike="noStrike" baseline="0" dirty="0">
                <a:latin typeface="MyriadPro-Light"/>
              </a:rPr>
              <a:t>  </a:t>
            </a:r>
            <a:r>
              <a:rPr lang="en-GB" sz="1800" b="0" i="0" u="none" strike="noStrike" baseline="0" dirty="0">
                <a:latin typeface="MyriadPro-Light"/>
              </a:rPr>
              <a:t>[3]</a:t>
            </a:r>
          </a:p>
          <a:p>
            <a:r>
              <a:rPr lang="uk-UA" dirty="0">
                <a:latin typeface="MyriadPro-Light"/>
              </a:rPr>
              <a:t>          Рис. 5.  Представлення гібридної моделі </a:t>
            </a:r>
            <a:r>
              <a:rPr lang="en-GB" sz="1800" b="0" i="0" u="none" strike="noStrike" baseline="0" dirty="0">
                <a:latin typeface="MyriadPro-Light"/>
              </a:rPr>
              <a:t>[3]</a:t>
            </a:r>
            <a:r>
              <a:rPr lang="uk-UA" dirty="0">
                <a:latin typeface="MyriadPro-Light"/>
              </a:rPr>
              <a:t>.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11D2F-5C76-B636-B321-BE539876A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4" t="39537" r="27098" b="21119"/>
          <a:stretch/>
        </p:blipFill>
        <p:spPr bwMode="auto">
          <a:xfrm>
            <a:off x="6727340" y="1835217"/>
            <a:ext cx="4931688" cy="227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A31733-5EC3-AC94-A827-553F0997DE6E}"/>
              </a:ext>
            </a:extLst>
          </p:cNvPr>
          <p:cNvSpPr txBox="1">
            <a:spLocks/>
          </p:cNvSpPr>
          <p:nvPr/>
        </p:nvSpPr>
        <p:spPr>
          <a:xfrm>
            <a:off x="1280124" y="418607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GB" dirty="0"/>
            </a:br>
            <a:r>
              <a:rPr lang="en-GB" dirty="0"/>
              <a:t>4. </a:t>
            </a:r>
            <a:r>
              <a:rPr lang="uk-UA" dirty="0">
                <a:latin typeface="Segoe UI Web (Cyrillic)"/>
              </a:rPr>
              <a:t>Нова гібридна модель транспортного потоку</a:t>
            </a:r>
            <a:r>
              <a:rPr lang="en-GB" dirty="0">
                <a:latin typeface="Segoe UI Web (Cyrillic)"/>
              </a:rPr>
              <a:t> (</a:t>
            </a:r>
            <a:r>
              <a:rPr lang="en-GB" dirty="0"/>
              <a:t>New hybrid traffic flow model) -</a:t>
            </a:r>
            <a:r>
              <a:rPr lang="uk-UA" dirty="0"/>
              <a:t> </a:t>
            </a:r>
            <a:r>
              <a:rPr lang="en-GB" dirty="0"/>
              <a:t>I</a:t>
            </a:r>
            <a:br>
              <a:rPr lang="uk-UA" dirty="0">
                <a:latin typeface="Segoe UI Web (Cyrillic)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17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13F5-4919-D6A9-8479-8EDB3713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4. </a:t>
            </a:r>
            <a:r>
              <a:rPr lang="uk-UA" dirty="0">
                <a:effectLst/>
                <a:latin typeface="Segoe UI Web (Cyrillic)"/>
              </a:rPr>
              <a:t>Нова гібридна модель транспортного потоку</a:t>
            </a:r>
            <a:r>
              <a:rPr lang="en-GB" dirty="0">
                <a:effectLst/>
                <a:latin typeface="Segoe UI Web (Cyrillic)"/>
              </a:rPr>
              <a:t> (</a:t>
            </a:r>
            <a:r>
              <a:rPr lang="en-GB" dirty="0"/>
              <a:t>New hybrid traffic flow model) -</a:t>
            </a:r>
            <a:r>
              <a:rPr lang="uk-UA" dirty="0"/>
              <a:t> </a:t>
            </a:r>
            <a:r>
              <a:rPr lang="en-GB" dirty="0"/>
              <a:t>II</a:t>
            </a:r>
            <a:br>
              <a:rPr lang="uk-UA" dirty="0">
                <a:effectLst/>
                <a:latin typeface="Segoe UI Web (Cyrillic)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20112-7BBF-6668-F53D-421E35AAD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3" y="3129796"/>
            <a:ext cx="10018712" cy="21986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3ED2B-1B85-1DCC-430E-D41F2B63C662}"/>
              </a:ext>
            </a:extLst>
          </p:cNvPr>
          <p:cNvSpPr txBox="1"/>
          <p:nvPr/>
        </p:nvSpPr>
        <p:spPr>
          <a:xfrm>
            <a:off x="2825318" y="569412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“Analysis and comparison of traffic fow models: a new hybrid traffic flow model vs benchmark models” ( 2021 </a:t>
            </a:r>
            <a:r>
              <a:rPr lang="uk-UA" dirty="0"/>
              <a:t>рік)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93AE7-CD75-45F4-4D7A-FC18D4312DE9}"/>
              </a:ext>
            </a:extLst>
          </p:cNvPr>
          <p:cNvSpPr txBox="1"/>
          <p:nvPr/>
        </p:nvSpPr>
        <p:spPr>
          <a:xfrm>
            <a:off x="9366682" y="598753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416697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CB8C-D2AA-A040-EE59-9A11830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67287"/>
          </a:xfrm>
        </p:spPr>
        <p:txBody>
          <a:bodyPr anchor="t">
            <a:normAutofit fontScale="90000"/>
          </a:bodyPr>
          <a:lstStyle/>
          <a:p>
            <a:r>
              <a:rPr lang="en-GB" dirty="0">
                <a:effectLst/>
                <a:latin typeface="Segoe UI Web (Cyrillic)"/>
              </a:rPr>
              <a:t>4. </a:t>
            </a:r>
            <a:r>
              <a:rPr lang="uk-UA" dirty="0">
                <a:effectLst/>
                <a:latin typeface="Segoe UI Web (Cyrillic)"/>
              </a:rPr>
              <a:t>Нова гібридна модель транспортного потоку</a:t>
            </a:r>
            <a:r>
              <a:rPr lang="en-GB" dirty="0">
                <a:effectLst/>
                <a:latin typeface="Segoe UI Web (Cyrillic)"/>
              </a:rPr>
              <a:t> (</a:t>
            </a:r>
            <a:r>
              <a:rPr lang="en-GB" dirty="0"/>
              <a:t>New hybrid traffic flow model) -III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DF25F9-E40A-8A41-DFD4-C9A081762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945" y="1867056"/>
            <a:ext cx="5498012" cy="358611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B1EF21-93FD-0CA1-CD7E-E3B0D58C10D4}"/>
              </a:ext>
            </a:extLst>
          </p:cNvPr>
          <p:cNvSpPr txBox="1"/>
          <p:nvPr/>
        </p:nvSpPr>
        <p:spPr>
          <a:xfrm>
            <a:off x="2825318" y="569412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“Analysis and comparison of traffic fow models: a new hybrid traffic flow model vs benchmark models” ( 2021 </a:t>
            </a:r>
            <a:r>
              <a:rPr lang="uk-UA" dirty="0"/>
              <a:t>рік) </a:t>
            </a:r>
            <a:r>
              <a:rPr lang="en-GB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197152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1252-37C2-8603-65E8-8A586359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Додаток 1. Мікроскопічні моделі</a:t>
            </a:r>
            <a:r>
              <a:rPr lang="en-GB" dirty="0"/>
              <a:t>- I</a:t>
            </a:r>
            <a:r>
              <a:rPr lang="uk-UA" dirty="0"/>
              <a:t> </a:t>
            </a:r>
            <a:br>
              <a:rPr lang="uk-UA" dirty="0"/>
            </a:br>
            <a:r>
              <a:rPr lang="uk-UA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Краусса  </a:t>
            </a:r>
            <a:r>
              <a:rPr lang="en-GB" dirty="0"/>
              <a:t>[3]</a:t>
            </a:r>
            <a:r>
              <a:rPr lang="uk-UA" dirty="0"/>
              <a:t>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781772-219C-5F3B-FDBB-240F51FBC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39" t="25573" r="23831" b="11026"/>
          <a:stretch/>
        </p:blipFill>
        <p:spPr bwMode="auto">
          <a:xfrm>
            <a:off x="3117008" y="2549170"/>
            <a:ext cx="6248934" cy="3880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90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93EC-184B-558D-C604-4CC99D75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Додаток 1. Мікроскопічні моделі</a:t>
            </a:r>
            <a:r>
              <a:rPr lang="en-GB" dirty="0"/>
              <a:t>- II</a:t>
            </a:r>
            <a:r>
              <a:rPr lang="uk-UA" dirty="0"/>
              <a:t> </a:t>
            </a:r>
            <a:br>
              <a:rPr lang="uk-UA" dirty="0"/>
            </a:br>
            <a:r>
              <a:rPr lang="uk-UA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</a:t>
            </a:r>
            <a:r>
              <a:rPr lang="uk-UA" sz="2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розумного водія</a:t>
            </a:r>
            <a:r>
              <a:rPr lang="uk-UA" sz="2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/>
              <a:t>[3]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AE9C1D-BD04-6A6E-EBA6-A19BD3E20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4" t="34808" r="21162" b="15115"/>
          <a:stretch/>
        </p:blipFill>
        <p:spPr bwMode="auto">
          <a:xfrm>
            <a:off x="3147234" y="3048000"/>
            <a:ext cx="6692865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9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60BD-1149-536C-E035-4D69F02E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409330"/>
          </a:xfrm>
        </p:spPr>
        <p:txBody>
          <a:bodyPr anchor="t">
            <a:normAutofit fontScale="90000"/>
          </a:bodyPr>
          <a:lstStyle/>
          <a:p>
            <a:r>
              <a:rPr lang="uk-UA" sz="3200" dirty="0"/>
              <a:t>Додаток 1. Мікроскопічні моделі</a:t>
            </a:r>
            <a:r>
              <a:rPr lang="en-GB" sz="3200" dirty="0"/>
              <a:t>- III</a:t>
            </a:r>
            <a:r>
              <a:rPr lang="uk-UA" sz="3200" dirty="0"/>
              <a:t> </a:t>
            </a:r>
            <a:br>
              <a:rPr lang="uk-UA" sz="3200" dirty="0"/>
            </a:br>
            <a:r>
              <a:rPr lang="en-GB" sz="3000" i="1" dirty="0" err="1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Модель</a:t>
            </a:r>
            <a:r>
              <a:rPr lang="en-GB" sz="3000" i="1" dirty="0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 </a:t>
            </a:r>
            <a:r>
              <a:rPr lang="en-GB" sz="3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riadPro-SemiboldIt"/>
              </a:rPr>
              <a:t>CA</a:t>
            </a:r>
            <a:r>
              <a:rPr lang="en-GB" sz="3000" i="1" dirty="0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. — </a:t>
            </a:r>
            <a:r>
              <a:rPr lang="en-GB" sz="3000" i="1" dirty="0" err="1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Нагеля-Шрекенберга</a:t>
            </a:r>
            <a:b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3000" i="1" dirty="0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A—Nagel–</a:t>
            </a:r>
            <a:r>
              <a:rPr lang="en-GB" sz="3000" i="1" dirty="0" err="1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Schreckenberg</a:t>
            </a:r>
            <a:r>
              <a:rPr lang="en-GB" sz="3000" i="1" dirty="0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 model</a:t>
            </a:r>
            <a:r>
              <a:rPr lang="uk-UA" sz="3000" i="1" dirty="0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) </a:t>
            </a:r>
            <a:r>
              <a:rPr lang="en-GB" sz="3000" i="1" dirty="0">
                <a:solidFill>
                  <a:srgbClr val="000000"/>
                </a:solidFill>
                <a:effectLst/>
                <a:latin typeface="MyriadPro-SemiboldIt"/>
                <a:ea typeface="Calibri" panose="020F0502020204030204" pitchFamily="34" charset="0"/>
                <a:cs typeface="MyriadPro-SemiboldIt"/>
              </a:rPr>
              <a:t> </a:t>
            </a:r>
            <a:r>
              <a:rPr lang="en-GB" sz="2800" dirty="0"/>
              <a:t>[3]</a:t>
            </a:r>
            <a:b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EDF8-06B5-C7B1-A0B2-83295BFF0C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sz="1800" dirty="0">
              <a:solidFill>
                <a:srgbClr val="000000"/>
              </a:solidFill>
              <a:effectLst/>
              <a:latin typeface="WarnockPro-Regular"/>
              <a:ea typeface="Calibri" panose="020F0502020204030204" pitchFamily="34" charset="0"/>
              <a:cs typeface="WarnockPro-Regular"/>
            </a:endParaRPr>
          </a:p>
          <a:p>
            <a:pPr marL="0" indent="0">
              <a:buNone/>
            </a:pP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Прийнятий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підхід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був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запропонований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Нагелем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і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Шрекенбергом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[</a:t>
            </a:r>
            <a:r>
              <a:rPr lang="en-GB" sz="1800" dirty="0">
                <a:solidFill>
                  <a:srgbClr val="0000FF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3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], які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розробили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дискретну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в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часі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і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просторі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модель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що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розглядає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односмугову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дорогу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і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розділяє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її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на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комірки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, які можуть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мати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два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стани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(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зайнятий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або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порожній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) і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довжину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рівну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довжині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транспортного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засобу.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Кожен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транспортний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засіб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займає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комірку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, яка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має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«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окупований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»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стан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. На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наступному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кроці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якщо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транспортний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засіб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переїжджає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на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інший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WarnockPro-Regular"/>
              </a:rPr>
              <a:t>й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ого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швидкість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має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ціле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значення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(від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нуля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до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максимального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значення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),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яке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представляє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кількість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комірок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, які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транспортний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засіб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переміщує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вниз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за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течією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, з </a:t>
            </a:r>
            <a:r>
              <a:rPr lang="en-GB" sz="1800" dirty="0" err="1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позиції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It52"/>
                <a:ea typeface="Calibri" panose="020F0502020204030204" pitchFamily="34" charset="0"/>
                <a:cs typeface="WarnockPro-It52"/>
              </a:rPr>
              <a:t>xi</a:t>
            </a:r>
            <a:r>
              <a:rPr lang="en-GB" sz="1800" dirty="0">
                <a:solidFill>
                  <a:srgbClr val="000000"/>
                </a:solidFill>
                <a:effectLst/>
                <a:latin typeface="MTMI33"/>
                <a:ea typeface="Calibri" panose="020F0502020204030204" pitchFamily="34" charset="0"/>
                <a:cs typeface="MTMI33"/>
              </a:rPr>
              <a:t>(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It52"/>
                <a:ea typeface="Calibri" panose="020F0502020204030204" pitchFamily="34" charset="0"/>
                <a:cs typeface="WarnockPro-It52"/>
              </a:rPr>
              <a:t>t</a:t>
            </a:r>
            <a:r>
              <a:rPr lang="en-GB" sz="1800" dirty="0">
                <a:solidFill>
                  <a:srgbClr val="000000"/>
                </a:solidFill>
                <a:effectLst/>
                <a:latin typeface="MTMI33"/>
                <a:ea typeface="Calibri" panose="020F0502020204030204" pitchFamily="34" charset="0"/>
                <a:cs typeface="MTMI33"/>
              </a:rPr>
              <a:t>) 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до 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It53"/>
                <a:ea typeface="Calibri" panose="020F0502020204030204" pitchFamily="34" charset="0"/>
                <a:cs typeface="WarnockPro-It53"/>
              </a:rPr>
              <a:t>xi</a:t>
            </a:r>
            <a:r>
              <a:rPr lang="en-GB" sz="1800" dirty="0">
                <a:solidFill>
                  <a:srgbClr val="000000"/>
                </a:solidFill>
                <a:effectLst/>
                <a:latin typeface="MTMI34"/>
                <a:ea typeface="Calibri" panose="020F0502020204030204" pitchFamily="34" charset="0"/>
                <a:cs typeface="MTMI34"/>
              </a:rPr>
              <a:t>(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It53"/>
                <a:ea typeface="Calibri" panose="020F0502020204030204" pitchFamily="34" charset="0"/>
                <a:cs typeface="WarnockPro-It53"/>
              </a:rPr>
              <a:t>t </a:t>
            </a:r>
            <a:r>
              <a:rPr lang="en-GB" sz="1800" dirty="0">
                <a:solidFill>
                  <a:srgbClr val="000000"/>
                </a:solidFill>
                <a:effectLst/>
                <a:latin typeface="MTSYN24"/>
                <a:ea typeface="Calibri" panose="020F0502020204030204" pitchFamily="34" charset="0"/>
                <a:cs typeface="MTSYN24"/>
              </a:rPr>
              <a:t>+ 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24"/>
                <a:ea typeface="Calibri" panose="020F0502020204030204" pitchFamily="34" charset="0"/>
                <a:cs typeface="WarnockPro-Regular24"/>
              </a:rPr>
              <a:t>1</a:t>
            </a:r>
            <a:r>
              <a:rPr lang="en-GB" sz="1800" dirty="0">
                <a:solidFill>
                  <a:srgbClr val="000000"/>
                </a:solidFill>
                <a:effectLst/>
                <a:latin typeface="MTMI34"/>
                <a:ea typeface="Calibri" panose="020F0502020204030204" pitchFamily="34" charset="0"/>
                <a:cs typeface="MTMI34"/>
              </a:rPr>
              <a:t>) </a:t>
            </a:r>
            <a:r>
              <a:rPr lang="en-GB" sz="1800" dirty="0">
                <a:solidFill>
                  <a:srgbClr val="000000"/>
                </a:solidFill>
                <a:effectLst/>
                <a:latin typeface="WarnockPro-Regular"/>
                <a:ea typeface="Calibri" panose="020F0502020204030204" pitchFamily="34" charset="0"/>
                <a:cs typeface="WarnockPro-Regular"/>
              </a:rPr>
              <a:t>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BDE482-FF3D-BE4A-6B89-707A10C900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633" t="16976" r="23108" b="20924"/>
          <a:stretch/>
        </p:blipFill>
        <p:spPr bwMode="auto">
          <a:xfrm>
            <a:off x="7213998" y="2202351"/>
            <a:ext cx="3714413" cy="4434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719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BD55-5F40-8F5A-C733-C556F1C5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Список джерел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55481-6707-B8C3-64EA-3D72AB0E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uk-UA" dirty="0"/>
              <a:t>Розумний транспорт і логістика для міст : навчальний посібник / [</a:t>
            </a:r>
            <a:r>
              <a:rPr lang="uk-UA" dirty="0" err="1"/>
              <a:t>авт</a:t>
            </a:r>
            <a:r>
              <a:rPr lang="uk-UA" dirty="0"/>
              <a:t>. </a:t>
            </a:r>
            <a:r>
              <a:rPr lang="uk-UA" dirty="0" err="1"/>
              <a:t>колетив</a:t>
            </a:r>
            <a:r>
              <a:rPr lang="uk-UA" dirty="0"/>
              <a:t>: О.О. </a:t>
            </a:r>
            <a:r>
              <a:rPr lang="uk-UA" dirty="0" err="1"/>
              <a:t>Лобашов</a:t>
            </a:r>
            <a:r>
              <a:rPr lang="uk-UA" dirty="0"/>
              <a:t>, М.В. </a:t>
            </a:r>
            <a:r>
              <a:rPr lang="uk-UA" dirty="0" err="1"/>
              <a:t>Ольхова</a:t>
            </a:r>
            <a:r>
              <a:rPr lang="uk-UA" dirty="0"/>
              <a:t>, А.С. Галкін та ін.] – Житомир : «Житомирська політехніка», 2021. – 609 с. 	</a:t>
            </a:r>
          </a:p>
          <a:p>
            <a:pPr marL="0" indent="0">
              <a:buNone/>
            </a:pPr>
            <a:r>
              <a:rPr lang="en-GB" dirty="0"/>
              <a:t>[</a:t>
            </a:r>
            <a:r>
              <a:rPr lang="uk-UA" dirty="0"/>
              <a:t>Учбовий портал Житомирська політехніка</a:t>
            </a:r>
            <a:r>
              <a:rPr lang="en-GB" dirty="0"/>
              <a:t>]</a:t>
            </a:r>
          </a:p>
          <a:p>
            <a:pPr marL="0" indent="0">
              <a:buNone/>
            </a:pPr>
            <a:r>
              <a:rPr lang="en-GB" dirty="0"/>
              <a:t>2. </a:t>
            </a:r>
            <a:r>
              <a:rPr lang="ru-RU" dirty="0" err="1"/>
              <a:t>Форнальчик</a:t>
            </a:r>
            <a:r>
              <a:rPr lang="ru-RU" dirty="0"/>
              <a:t>, Є. Ю.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[</a:t>
            </a:r>
            <a:r>
              <a:rPr lang="ru-RU" dirty="0" err="1"/>
              <a:t>Електронний</a:t>
            </a:r>
            <a:r>
              <a:rPr lang="ru-RU" dirty="0"/>
              <a:t> ресурс] 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/ Є. Ю. </a:t>
            </a:r>
            <a:r>
              <a:rPr lang="ru-RU" dirty="0" err="1"/>
              <a:t>Форнальчик</a:t>
            </a:r>
            <a:r>
              <a:rPr lang="ru-RU" dirty="0"/>
              <a:t>, В. В. </a:t>
            </a:r>
            <a:r>
              <a:rPr lang="ru-RU" dirty="0" err="1"/>
              <a:t>Гілевич</a:t>
            </a:r>
            <a:r>
              <a:rPr lang="ru-RU" dirty="0"/>
              <a:t>, І. А. Могила ; за </a:t>
            </a:r>
            <a:r>
              <a:rPr lang="ru-RU" dirty="0" err="1"/>
              <a:t>заг</a:t>
            </a:r>
            <a:r>
              <a:rPr lang="ru-RU" dirty="0"/>
              <a:t>. ред. Є. Ю. </a:t>
            </a:r>
            <a:r>
              <a:rPr lang="ru-RU" dirty="0" err="1"/>
              <a:t>Форнальчика</a:t>
            </a:r>
            <a:r>
              <a:rPr lang="ru-RU" dirty="0"/>
              <a:t> . ─ </a:t>
            </a:r>
            <a:r>
              <a:rPr lang="ru-RU" dirty="0" err="1"/>
              <a:t>Львів</a:t>
            </a:r>
            <a:r>
              <a:rPr lang="ru-RU" dirty="0"/>
              <a:t> : Вид-во </a:t>
            </a:r>
            <a:r>
              <a:rPr lang="ru-RU" dirty="0" err="1"/>
              <a:t>Львів</a:t>
            </a:r>
            <a:r>
              <a:rPr lang="ru-RU" dirty="0"/>
              <a:t>. </a:t>
            </a:r>
            <a:r>
              <a:rPr lang="ru-RU" dirty="0" err="1"/>
              <a:t>політехніки</a:t>
            </a:r>
            <a:r>
              <a:rPr lang="ru-RU" dirty="0"/>
              <a:t>, 2020 . ─ 216 с. ─ режим доступу: </a:t>
            </a:r>
            <a:r>
              <a:rPr lang="ru-R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http://elib.chdtu.edu.ua/e-books/4244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GB" dirty="0" err="1"/>
              <a:t>Storani</a:t>
            </a:r>
            <a:r>
              <a:rPr lang="en-GB" dirty="0"/>
              <a:t> et al. Analysis and comparison of traffic fow models: a new hybrid traffic flow model vs benchmark models” European Transport Research Review (2021) 13:58 https://doi.org/10.1186/s12544-021-00515-0</a:t>
            </a:r>
            <a:endParaRPr lang="en-GB" b="0" i="0" dirty="0">
              <a:solidFill>
                <a:srgbClr val="1F1F1F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4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60FB80B-8B0D-D3E5-F70D-A2CD76A07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07" y="2107707"/>
            <a:ext cx="4265697" cy="42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ABF19-9C39-6C1E-13D9-C493275340BF}"/>
              </a:ext>
            </a:extLst>
          </p:cNvPr>
          <p:cNvSpPr txBox="1"/>
          <p:nvPr/>
        </p:nvSpPr>
        <p:spPr>
          <a:xfrm>
            <a:off x="1999695" y="570793"/>
            <a:ext cx="8342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Форнальчик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, Є. Ю.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Моделювання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транспортних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потоків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Електронний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ресурс] :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навчальний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посібник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/ Є. Ю.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Форнальчик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, В. В.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Гілевич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, І. А. Могила ; за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заг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. ред. Є. Ю.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Форнальчика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. ─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Львів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: Вид-во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Львів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ru-RU" b="0" i="0" dirty="0" err="1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політехніки</a:t>
            </a:r>
            <a:r>
              <a:rPr lang="ru-RU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, 2020 . ─ 216 с. </a:t>
            </a:r>
            <a:r>
              <a:rPr lang="en-GB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uk-UA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Книжку можна заказати по пошті).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13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809B-B4A9-498D-556F-7A8E13ED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39825"/>
          </a:xfrm>
        </p:spPr>
        <p:txBody>
          <a:bodyPr anchor="t">
            <a:normAutofit fontScale="90000"/>
          </a:bodyPr>
          <a:lstStyle/>
          <a:p>
            <a:pPr indent="450215" algn="ctr">
              <a:lnSpc>
                <a:spcPct val="150000"/>
              </a:lnSpc>
            </a:pPr>
            <a:r>
              <a:rPr lang="en-GB" sz="3600" b="1" kern="0" dirty="0" err="1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Змістовний</a:t>
            </a:r>
            <a:r>
              <a:rPr lang="en-GB" sz="3600" b="1" kern="0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 </a:t>
            </a:r>
            <a:r>
              <a:rPr lang="en-GB" sz="3600" b="1" kern="0" dirty="0" err="1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модуль</a:t>
            </a:r>
            <a:r>
              <a:rPr lang="en-GB" sz="3600" b="1" kern="0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 2. </a:t>
            </a:r>
            <a:r>
              <a:rPr lang="en-GB" sz="3600" b="1" kern="0" dirty="0" err="1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Методи</a:t>
            </a:r>
            <a:r>
              <a:rPr lang="en-GB" sz="3600" b="1" kern="0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 </a:t>
            </a:r>
            <a:r>
              <a:rPr lang="en-GB" sz="3600" b="1" kern="0" dirty="0" err="1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удосконалення</a:t>
            </a:r>
            <a:r>
              <a:rPr lang="uk-UA" sz="3600" b="1" kern="0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 </a:t>
            </a:r>
            <a:r>
              <a:rPr lang="en-GB" sz="3600" b="1" kern="0" dirty="0" err="1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вулично</a:t>
            </a:r>
            <a:r>
              <a:rPr lang="en-GB" sz="36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3600" b="1" kern="0" dirty="0" err="1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дорожньої</a:t>
            </a:r>
            <a:r>
              <a:rPr lang="uk-UA" sz="3600" b="1" kern="0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 </a:t>
            </a:r>
            <a:r>
              <a:rPr lang="en-GB" sz="3600" b="1" kern="0" dirty="0">
                <a:effectLst/>
                <a:latin typeface="TimesNewRomanPS-BoldMT"/>
                <a:ea typeface="Calibri" panose="020F0502020204030204" pitchFamily="34" charset="0"/>
                <a:cs typeface="TimesNewRomanPS-BoldMT"/>
              </a:rPr>
              <a:t>мережі міст</a:t>
            </a:r>
            <a:br>
              <a:rPr lang="en-GB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6FD0C-D119-E8BA-8E4F-350D2E06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897" y="2506754"/>
            <a:ext cx="10515600" cy="2426779"/>
          </a:xfrm>
        </p:spPr>
        <p:txBody>
          <a:bodyPr>
            <a:normAutofit fontScale="92500"/>
          </a:bodyPr>
          <a:lstStyle/>
          <a:p>
            <a:pPr indent="0" algn="l">
              <a:lnSpc>
                <a:spcPct val="150000"/>
              </a:lnSpc>
              <a:buNone/>
            </a:pP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2.1. </a:t>
            </a:r>
            <a:r>
              <a:rPr lang="uk-UA" sz="1800" kern="0" dirty="0">
                <a:latin typeface="TimesNewRomanPSMT"/>
                <a:ea typeface="Calibri" panose="020F0502020204030204" pitchFamily="34" charset="0"/>
                <a:cs typeface="TimesNewRomanPSMT"/>
              </a:rPr>
              <a:t>Лекція 5. 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Загальні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підходи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до моделювання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транспортних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потоків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2.2. </a:t>
            </a:r>
            <a:r>
              <a:rPr lang="uk-UA" sz="1800" kern="0" dirty="0">
                <a:latin typeface="TimesNewRomanPSMT"/>
                <a:ea typeface="Calibri" panose="020F0502020204030204" pitchFamily="34" charset="0"/>
                <a:cs typeface="TimesNewRomanPSMT"/>
              </a:rPr>
              <a:t>Лекція 6.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Методика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розробки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моделі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функціонування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транспортної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мережі міста.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2.3. </a:t>
            </a:r>
            <a:r>
              <a:rPr lang="uk-UA" sz="1800" kern="0" dirty="0">
                <a:latin typeface="TimesNewRomanPSMT"/>
                <a:ea typeface="Calibri" panose="020F0502020204030204" pitchFamily="34" charset="0"/>
                <a:cs typeface="TimesNewRomanPSMT"/>
              </a:rPr>
              <a:t>Лекція 7.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Розрахунок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розподілу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транспортних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потоків у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транспортній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мережі</a:t>
            </a:r>
            <a:r>
              <a:rPr lang="uk-UA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міст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2.4. </a:t>
            </a:r>
            <a:r>
              <a:rPr lang="uk-UA" sz="1800" kern="0" dirty="0">
                <a:latin typeface="TimesNewRomanPSMT"/>
                <a:ea typeface="Calibri" panose="020F0502020204030204" pitchFamily="34" charset="0"/>
                <a:cs typeface="TimesNewRomanPSMT"/>
              </a:rPr>
              <a:t>Лекція 8.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Розробка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та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оцінка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ефективності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рішень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щодо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удосконалення</a:t>
            </a:r>
            <a:r>
              <a:rPr lang="uk-UA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GB" sz="1800" kern="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транспортної</a:t>
            </a:r>
            <a:r>
              <a:rPr lang="en-GB" sz="1800" kern="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мережі міста.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BA45115-B344-5779-DC22-F75D095A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15" y="4740805"/>
            <a:ext cx="2617523" cy="1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7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66BB-3178-0101-15EF-A4BCBDCB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 лекції 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FFBB-F336-469D-C699-72F9AC77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1.Транспортні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Найбільш відомі моделі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 потоків (ТП)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Транспортні затори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/>
              <a:t>Додаток 1. Мікроскопічні моделі </a:t>
            </a:r>
            <a:r>
              <a:rPr lang="en-GB" dirty="0"/>
              <a:t>[3]</a:t>
            </a:r>
            <a:r>
              <a:rPr lang="uk-UA" dirty="0"/>
              <a:t>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4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9174-6DF5-761F-67EF-E39ECDDD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1.Транспортні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1BD50-4E93-7376-4F70-A5B29FA6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models generally can be classified into microscopic, mesoscopic, macroscopic, and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metascopic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models. Microscopic models study individual elements of transportation systems, such as individual vehicle dynamics and individual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traveler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Транспортні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правило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можна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класифікувати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мікроскопічні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мезоскопічні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макроскопічні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метаскопічні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Мікроскопічні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вивчають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транспортних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динаміка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окремого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транспортного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засобу та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індивідуальна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поведінка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мандрівника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1F1F1F"/>
                </a:solidFill>
                <a:effectLst/>
                <a:latin typeface="ElsevierSans"/>
              </a:rPr>
              <a:t>[Anand Paul, ... </a:t>
            </a:r>
            <a:r>
              <a:rPr lang="en-GB" b="0" i="0" dirty="0" err="1">
                <a:solidFill>
                  <a:srgbClr val="1F1F1F"/>
                </a:solidFill>
                <a:effectLst/>
                <a:latin typeface="ElsevierSans"/>
              </a:rPr>
              <a:t>Seungmin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Sans"/>
              </a:rPr>
              <a:t> Rho, in </a:t>
            </a:r>
            <a:r>
              <a:rPr lang="en-GB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/>
              </a:rPr>
              <a:t>Intelligent Vehicular Networks and Communications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Sans"/>
              </a:rPr>
              <a:t>, 2017]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5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68FE-42AD-946B-CD7A-BE8BDD52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51389"/>
          </a:xfrm>
        </p:spPr>
        <p:txBody>
          <a:bodyPr anchor="t">
            <a:normAutofit fontScale="90000"/>
          </a:bodyPr>
          <a:lstStyle/>
          <a:p>
            <a:r>
              <a:rPr lang="en-GB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uk-UA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Найбільш відомі моделі ТП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(I)</a:t>
            </a:r>
            <a:br>
              <a:rPr lang="en-GB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Гідродинамічні моделі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92A5-69E5-8015-3FD3-F2E582E9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843" y="1965662"/>
            <a:ext cx="10018713" cy="312420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Гідродинамічні моделі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розглядають транспортні потоки (ТП) як потік одновимірної стисненої рідини, припускаючи, що потік зберігається та існує взаємо однозначна залежність між швидкістю і щільністю ТП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Моделі </a:t>
            </a:r>
            <a:r>
              <a:rPr lang="uk-UA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Гріншілдса</a:t>
            </a: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uk-UA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Грінберга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Розумний транспорт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 логістика для міст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C. 518 [1])</a:t>
            </a:r>
          </a:p>
          <a:p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Модель </a:t>
            </a:r>
            <a:r>
              <a:rPr lang="uk-UA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Лайтхілла-Уізема</a:t>
            </a: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Кінематичні хвилі</a:t>
            </a:r>
            <a:endParaRPr lang="uk-UA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Ударні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хвилі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транспортному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потоці</a:t>
            </a:r>
            <a:endParaRPr lang="en-GB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Гідродинамічні моделі другого порядку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Більше інформації про моделі </a:t>
            </a:r>
            <a:r>
              <a:rPr lang="uk-UA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можназнайти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в книзі «Розумний транспорт і логістика для міст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[1]</a:t>
            </a: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830C-23C9-5275-DD3D-6170807B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Найбільш відомі моделі ТП</a:t>
            </a:r>
            <a:r>
              <a:rPr lang="en-GB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(II)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Стохастичні моделі </a:t>
            </a:r>
            <a:br>
              <a:rPr lang="uk-UA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14763-2DFA-AFE3-0D30-F53858FF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831455"/>
          </a:xfrm>
        </p:spPr>
        <p:txBody>
          <a:bodyPr anchor="t"/>
          <a:lstStyle/>
          <a:p>
            <a:pPr marL="0" indent="0">
              <a:buNone/>
            </a:pP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Стохастичні моделі </a:t>
            </a:r>
            <a:endParaRPr lang="uk-UA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Однією з найважливіших характеристик перехрестя є довжина черги автомобілів, які очікують проїзду. Побудуємо просту модель утворення черги на перехресті зі світлофорним регулюванням.</a:t>
            </a: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F28D4-BD40-4C21-C2BB-638554A4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30" y="3911922"/>
            <a:ext cx="3678589" cy="1879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8DFA82-4A48-3E04-5034-B016BB5E4B83}"/>
              </a:ext>
            </a:extLst>
          </p:cNvPr>
          <p:cNvSpPr txBox="1"/>
          <p:nvPr/>
        </p:nvSpPr>
        <p:spPr>
          <a:xfrm>
            <a:off x="3881761" y="598147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Рисунок 4.3.3 – Модель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черги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перехресті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[1.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Розумний транспорт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 логістика для міст. С. 426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ECFCF-C22D-B8C6-CFFD-BF8BAE538EBE}"/>
              </a:ext>
            </a:extLst>
          </p:cNvPr>
          <p:cNvSpPr txBox="1"/>
          <p:nvPr/>
        </p:nvSpPr>
        <p:spPr>
          <a:xfrm>
            <a:off x="5584572" y="4116098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Автомобілі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надходять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систему,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перетинають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перехрестя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отримують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запити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проїзд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вільний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горить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зелене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світло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стають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чергу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перехрестя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Як знаходять середню довжину черги див.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. 426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[1]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22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9348-2BEE-6F42-71E2-D966D72D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Найбільш відомі моделі ТП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- (III)</a:t>
            </a:r>
            <a: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36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Мікроскопічні моделі </a:t>
            </a:r>
            <a:br>
              <a:rPr lang="uk-UA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Моделі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слідування за лідером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BB8F9-9387-C531-A816-D94682000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748" y="2693632"/>
            <a:ext cx="4895055" cy="3124201"/>
          </a:xfrm>
        </p:spPr>
        <p:txBody>
          <a:bodyPr anchor="t"/>
          <a:lstStyle/>
          <a:p>
            <a:pPr marL="0" indent="0">
              <a:buNone/>
            </a:pP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Крім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дуже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інтенсивностей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рух будь-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автомобіля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обмежено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автомобілем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йде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попереду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(рис. 4.3.4).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912E3D-3AB1-88B3-559A-E118AA9B8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1657" y="2693632"/>
            <a:ext cx="4692479" cy="1802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29AF1-A372-4A75-27C5-B2FBEB7D8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83" t="16333" r="31059" b="63042"/>
          <a:stretch/>
        </p:blipFill>
        <p:spPr bwMode="auto">
          <a:xfrm>
            <a:off x="1094413" y="4122567"/>
            <a:ext cx="5325726" cy="1496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616E34-46F4-6843-BF04-107131B22BB4}"/>
              </a:ext>
            </a:extLst>
          </p:cNvPr>
          <p:cNvSpPr txBox="1"/>
          <p:nvPr/>
        </p:nvSpPr>
        <p:spPr>
          <a:xfrm>
            <a:off x="6651593" y="5110863"/>
            <a:ext cx="5325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Рисунок 4.3.4 – Порядок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слідування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автомобілів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[1]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31A6D-11F4-B6A5-B634-5B99CFC2282D}"/>
              </a:ext>
            </a:extLst>
          </p:cNvPr>
          <p:cNvSpPr txBox="1"/>
          <p:nvPr/>
        </p:nvSpPr>
        <p:spPr>
          <a:xfrm>
            <a:off x="3157543" y="59957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Розумний транспорт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 логістика для міст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[1])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A1C2-29EC-0F77-59F3-B7BE00C2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29431"/>
          </a:xfrm>
        </p:spPr>
        <p:txBody>
          <a:bodyPr anchor="t">
            <a:normAutofit fontScale="90000"/>
          </a:bodyPr>
          <a:lstStyle/>
          <a:p>
            <a:b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GB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uk-UA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Найбільш відомі моделі ТП</a:t>
            </a:r>
            <a:r>
              <a:rPr lang="en-GB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- (IV)</a:t>
            </a:r>
            <a: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uk-UA" sz="31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Клітинні автомати </a:t>
            </a:r>
            <a:b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820D-044D-6014-FE4C-7D2A6866D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8920317" cy="3124201"/>
          </a:xfrm>
        </p:spPr>
        <p:txBody>
          <a:bodyPr anchor="t"/>
          <a:lstStyle/>
          <a:p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Застосування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концепції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автомата фон Неймана для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моделювання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потоків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вперше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запропоновано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1997р.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Активні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розробки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почалися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Нагеля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Шрекенберга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В даний час є великий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набір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публікацій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клітинним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автоматам.</a:t>
            </a: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FA1B2-E1DA-A591-453F-9180EDF3E6C3}"/>
              </a:ext>
            </a:extLst>
          </p:cNvPr>
          <p:cNvSpPr txBox="1"/>
          <p:nvPr/>
        </p:nvSpPr>
        <p:spPr>
          <a:xfrm>
            <a:off x="3157543" y="59957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Розумний транспорт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 логістика для міст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[1])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139AC-9B5F-142D-48B9-EB54443E5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9" t="46507" r="15234" b="11417"/>
          <a:stretch/>
        </p:blipFill>
        <p:spPr bwMode="auto">
          <a:xfrm>
            <a:off x="1647513" y="4229099"/>
            <a:ext cx="3020060" cy="1377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B82D2-5D1C-41C7-C4CC-941D42624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5" t="15900" r="13180" b="22421"/>
          <a:stretch/>
        </p:blipFill>
        <p:spPr bwMode="auto">
          <a:xfrm>
            <a:off x="6350647" y="3804285"/>
            <a:ext cx="3130550" cy="1986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084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3CEE-C329-9E4A-C510-906F7091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4627"/>
          </a:xfrm>
        </p:spPr>
        <p:txBody>
          <a:bodyPr anchor="t">
            <a:normAutofit/>
          </a:bodyPr>
          <a:lstStyle/>
          <a:p>
            <a:r>
              <a:rPr lang="en-GB" sz="32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uk-UA" sz="32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Транспортні затори</a:t>
            </a:r>
            <a:r>
              <a:rPr lang="uk-UA" sz="32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45BAA-8726-D319-A49B-659B2093A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5807" y="1866899"/>
            <a:ext cx="4895055" cy="3124201"/>
          </a:xfrm>
        </p:spPr>
        <p:txBody>
          <a:bodyPr anchor="t"/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Поодинокі затори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Поодинокі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затори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викликані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дорожнього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руху,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червоним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світлом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світлофора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аварією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звуженням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т.</a:t>
            </a:r>
          </a:p>
          <a:p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Серія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заторів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Спостереження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показують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відтік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пробки становить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середньому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один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засіб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секунди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однієї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смуги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руху.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F802C-9218-C46F-2397-A344722F2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667" y="1886468"/>
            <a:ext cx="4895056" cy="3124200"/>
          </a:xfrm>
        </p:spPr>
        <p:txBody>
          <a:bodyPr anchor="t"/>
          <a:lstStyle/>
          <a:p>
            <a:pPr marL="0" indent="0">
              <a:buNone/>
            </a:pPr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Класифікація фаз потоку </a:t>
            </a:r>
            <a:endParaRPr lang="uk-UA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Борис Кернер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Boris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Kerner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[80]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запропонував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наступну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класифікацію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фаз руху транспортного потоку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2519E-8120-2A0E-4AE5-18C5332FD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5" t="16760" r="14632" b="22405"/>
          <a:stretch/>
        </p:blipFill>
        <p:spPr bwMode="auto">
          <a:xfrm>
            <a:off x="6601389" y="3538300"/>
            <a:ext cx="4366997" cy="2640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36CBA-E086-852C-E8CF-8BEE2EB3B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69" t="28930" b="21275"/>
          <a:stretch/>
        </p:blipFill>
        <p:spPr bwMode="auto">
          <a:xfrm>
            <a:off x="2433586" y="4548650"/>
            <a:ext cx="1479749" cy="1892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AB8BC-519A-DB2E-B0A2-9FA49AFAAED5}"/>
              </a:ext>
            </a:extLst>
          </p:cNvPr>
          <p:cNvSpPr txBox="1"/>
          <p:nvPr/>
        </p:nvSpPr>
        <p:spPr>
          <a:xfrm>
            <a:off x="4169597" y="625636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Розумний транспорт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 логістика для міст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[1])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11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856</TotalTime>
  <Words>1206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</vt:lpstr>
      <vt:lpstr>Calibri</vt:lpstr>
      <vt:lpstr>Corbel</vt:lpstr>
      <vt:lpstr>ElsevierSans</vt:lpstr>
      <vt:lpstr>MTMI33</vt:lpstr>
      <vt:lpstr>MTMI34</vt:lpstr>
      <vt:lpstr>MTSYN24</vt:lpstr>
      <vt:lpstr>MyriadPro-Bold</vt:lpstr>
      <vt:lpstr>MyriadPro-Light</vt:lpstr>
      <vt:lpstr>MyriadPro-SemiboldIt</vt:lpstr>
      <vt:lpstr>Open Sans</vt:lpstr>
      <vt:lpstr>Segoe UI</vt:lpstr>
      <vt:lpstr>Segoe UI Web (Cyrillic)</vt:lpstr>
      <vt:lpstr>Times New Roman</vt:lpstr>
      <vt:lpstr>TimesNewRomanPS-BoldMT</vt:lpstr>
      <vt:lpstr>TimesNewRomanPSMT</vt:lpstr>
      <vt:lpstr>WarnockPro-It52</vt:lpstr>
      <vt:lpstr>WarnockPro-It53</vt:lpstr>
      <vt:lpstr>WarnockPro-Regular</vt:lpstr>
      <vt:lpstr>WarnockPro-Regular24</vt:lpstr>
      <vt:lpstr>Parallax</vt:lpstr>
      <vt:lpstr>          Загальні підходи до моделювання транспортних потоків  Лекція 5.  </vt:lpstr>
      <vt:lpstr>Змістовний модуль 2. Методи удосконалення вулично-дорожньої мережі міст </vt:lpstr>
      <vt:lpstr>Зміст лекції 5</vt:lpstr>
      <vt:lpstr>1.Транспортні моделі</vt:lpstr>
      <vt:lpstr>2. Найбільш відомі моделі ТП – (I) Гідродинамічні моделі</vt:lpstr>
      <vt:lpstr>2. Найбільш відомі моделі ТП – (II). Стохастичні моделі  </vt:lpstr>
      <vt:lpstr>2. Найбільш відомі моделі ТП - (III). Мікроскопічні моделі  Моделі слідування за лідером </vt:lpstr>
      <vt:lpstr> 2. Найбільш відомі моделі ТП - (IV). Клітинні автомати  </vt:lpstr>
      <vt:lpstr>3. Транспортні затори.</vt:lpstr>
      <vt:lpstr>Загальна архітектура запропонованої гібридної моделі [3] складається з комбінації макроскопічної КТМ з мікроскопічною ЦА для кожної ланки (див. рис.5).  </vt:lpstr>
      <vt:lpstr> 4. Нова гібридна модель транспортного потоку (New hybrid traffic flow model) - II </vt:lpstr>
      <vt:lpstr>4. Нова гібридна модель транспортного потоку (New hybrid traffic flow model) -III</vt:lpstr>
      <vt:lpstr>Додаток 1. Мікроскопічні моделі- I  Модель Краусса  [3] </vt:lpstr>
      <vt:lpstr>Додаток 1. Мікроскопічні моделі- II  Модель розумного водія  [3]</vt:lpstr>
      <vt:lpstr>Додаток 1. Мікроскопічні моделі- III  Модель CA. — Нагеля-Шрекенберга (CA—Nagel–Schreckenberg model)  [3] </vt:lpstr>
      <vt:lpstr>Список джерел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Загальні підходи до моделювання транспортних потоків  Лекція 5.  </dc:title>
  <dc:creator>Ruslana Kolodnytska</dc:creator>
  <cp:lastModifiedBy>Ruslana Kolodnytska</cp:lastModifiedBy>
  <cp:revision>47</cp:revision>
  <dcterms:created xsi:type="dcterms:W3CDTF">2024-03-16T10:30:31Z</dcterms:created>
  <dcterms:modified xsi:type="dcterms:W3CDTF">2024-03-19T12:39:22Z</dcterms:modified>
</cp:coreProperties>
</file>