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2" r:id="rId5"/>
    <p:sldId id="275" r:id="rId6"/>
    <p:sldId id="268" r:id="rId7"/>
    <p:sldId id="266" r:id="rId8"/>
    <p:sldId id="269" r:id="rId9"/>
    <p:sldId id="270" r:id="rId10"/>
    <p:sldId id="274" r:id="rId11"/>
    <p:sldId id="271" r:id="rId12"/>
    <p:sldId id="262" r:id="rId13"/>
    <p:sldId id="273" r:id="rId14"/>
    <p:sldId id="263" r:id="rId15"/>
    <p:sldId id="264" r:id="rId16"/>
    <p:sldId id="265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7532-9CF7-4EA6-8F68-378375DB6A0F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2AEFCD1-D9C6-4409-8915-DAA9BFE3B7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61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7532-9CF7-4EA6-8F68-378375DB6A0F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2AEFCD1-D9C6-4409-8915-DAA9BFE3B7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231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7532-9CF7-4EA6-8F68-378375DB6A0F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2AEFCD1-D9C6-4409-8915-DAA9BFE3B7D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043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7532-9CF7-4EA6-8F68-378375DB6A0F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2AEFCD1-D9C6-4409-8915-DAA9BFE3B7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908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7532-9CF7-4EA6-8F68-378375DB6A0F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2AEFCD1-D9C6-4409-8915-DAA9BFE3B7D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8053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7532-9CF7-4EA6-8F68-378375DB6A0F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2AEFCD1-D9C6-4409-8915-DAA9BFE3B7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8158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7532-9CF7-4EA6-8F68-378375DB6A0F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FCD1-D9C6-4409-8915-DAA9BFE3B7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6131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7532-9CF7-4EA6-8F68-378375DB6A0F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FCD1-D9C6-4409-8915-DAA9BFE3B7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712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7532-9CF7-4EA6-8F68-378375DB6A0F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FCD1-D9C6-4409-8915-DAA9BFE3B7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526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7532-9CF7-4EA6-8F68-378375DB6A0F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2AEFCD1-D9C6-4409-8915-DAA9BFE3B7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967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7532-9CF7-4EA6-8F68-378375DB6A0F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2AEFCD1-D9C6-4409-8915-DAA9BFE3B7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000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7532-9CF7-4EA6-8F68-378375DB6A0F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2AEFCD1-D9C6-4409-8915-DAA9BFE3B7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712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7532-9CF7-4EA6-8F68-378375DB6A0F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FCD1-D9C6-4409-8915-DAA9BFE3B7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97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7532-9CF7-4EA6-8F68-378375DB6A0F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FCD1-D9C6-4409-8915-DAA9BFE3B7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256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7532-9CF7-4EA6-8F68-378375DB6A0F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FCD1-D9C6-4409-8915-DAA9BFE3B7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846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7532-9CF7-4EA6-8F68-378375DB6A0F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2AEFCD1-D9C6-4409-8915-DAA9BFE3B7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389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07532-9CF7-4EA6-8F68-378375DB6A0F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2AEFCD1-D9C6-4409-8915-DAA9BFE3B7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65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2740" y="1528549"/>
            <a:ext cx="9144000" cy="1148900"/>
          </a:xfrm>
        </p:spPr>
        <p:txBody>
          <a:bodyPr/>
          <a:lstStyle/>
          <a:p>
            <a:r>
              <a:rPr lang="uk-UA" dirty="0" smtClean="0"/>
              <a:t>Асинхронні двигуни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 smtClean="0"/>
              <a:t>Лекція 4.</a:t>
            </a:r>
          </a:p>
          <a:p>
            <a:r>
              <a:rPr lang="uk-UA" b="1" dirty="0" smtClean="0"/>
              <a:t>Викладач: </a:t>
            </a:r>
            <a:r>
              <a:rPr lang="uk-UA" b="1" dirty="0" err="1" smtClean="0"/>
              <a:t>Шавурський</a:t>
            </a:r>
            <a:r>
              <a:rPr lang="uk-UA" b="1" dirty="0" smtClean="0"/>
              <a:t> Ю.О.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9675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ok-t.ru/studopediaru/baza14/1007756985705.files/image012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229" y="642511"/>
            <a:ext cx="10549720" cy="49257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396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1588" y="301473"/>
            <a:ext cx="920769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err="1">
                <a:solidFill>
                  <a:srgbClr val="000000"/>
                </a:solidFill>
                <a:latin typeface="clear_sansregular"/>
              </a:rPr>
              <a:t>З'єднання</a:t>
            </a:r>
            <a:r>
              <a:rPr lang="ru-RU" b="1" i="1" dirty="0">
                <a:solidFill>
                  <a:srgbClr val="000000"/>
                </a:solidFill>
                <a:latin typeface="clear_sansregular"/>
              </a:rPr>
              <a:t> за схемою </a:t>
            </a:r>
            <a:r>
              <a:rPr lang="ru-RU" b="1" i="1" dirty="0" err="1">
                <a:solidFill>
                  <a:srgbClr val="000000"/>
                </a:solidFill>
                <a:latin typeface="clear_sansregular"/>
              </a:rPr>
              <a:t>зірки</a:t>
            </a:r>
            <a:r>
              <a:rPr lang="ru-RU" b="1" i="1" dirty="0">
                <a:solidFill>
                  <a:srgbClr val="000000"/>
                </a:solidFill>
                <a:latin typeface="clear_sansregular"/>
              </a:rPr>
              <a:t> є </a:t>
            </a:r>
            <a:r>
              <a:rPr lang="ru-RU" b="1" i="1" dirty="0" err="1">
                <a:solidFill>
                  <a:srgbClr val="000000"/>
                </a:solidFill>
                <a:latin typeface="clear_sansregular"/>
              </a:rPr>
              <a:t>важливі</a:t>
            </a:r>
            <a:r>
              <a:rPr lang="ru-RU" b="1" i="1" dirty="0">
                <a:solidFill>
                  <a:srgbClr val="000000"/>
                </a:solidFill>
                <a:latin typeface="clear_sansregular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latin typeface="clear_sansregular"/>
              </a:rPr>
              <a:t>переваги</a:t>
            </a:r>
            <a:r>
              <a:rPr lang="ru-RU" b="1" i="1" dirty="0">
                <a:solidFill>
                  <a:srgbClr val="000000"/>
                </a:solidFill>
                <a:latin typeface="clear_sansregular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0000"/>
                </a:solidFill>
                <a:latin typeface="clear_sansregular"/>
              </a:rPr>
              <a:t>Плавний</a:t>
            </a:r>
            <a:r>
              <a:rPr lang="ru-RU" dirty="0">
                <a:solidFill>
                  <a:srgbClr val="000000"/>
                </a:solidFill>
                <a:latin typeface="clear_sansregular"/>
              </a:rPr>
              <a:t> пуск </a:t>
            </a:r>
            <a:r>
              <a:rPr lang="ru-RU" dirty="0" err="1">
                <a:solidFill>
                  <a:srgbClr val="000000"/>
                </a:solidFill>
                <a:latin typeface="clear_sansregular"/>
              </a:rPr>
              <a:t>електричного</a:t>
            </a:r>
            <a:r>
              <a:rPr lang="ru-RU" dirty="0">
                <a:solidFill>
                  <a:srgbClr val="000000"/>
                </a:solidFill>
                <a:latin typeface="clear_sansregular"/>
              </a:rPr>
              <a:t> мотора.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0000"/>
                </a:solidFill>
                <a:latin typeface="clear_sansregular"/>
              </a:rPr>
              <a:t>Дозволяє</a:t>
            </a:r>
            <a:r>
              <a:rPr lang="ru-RU" dirty="0">
                <a:solidFill>
                  <a:srgbClr val="000000"/>
                </a:solidFill>
                <a:latin typeface="clear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clear_sansregular"/>
              </a:rPr>
              <a:t>функціонувати</a:t>
            </a:r>
            <a:r>
              <a:rPr lang="ru-RU" dirty="0">
                <a:solidFill>
                  <a:srgbClr val="000000"/>
                </a:solidFill>
                <a:latin typeface="clear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clear_sansregular"/>
              </a:rPr>
              <a:t>електродвигуна</a:t>
            </a:r>
            <a:r>
              <a:rPr lang="ru-RU" dirty="0">
                <a:solidFill>
                  <a:srgbClr val="000000"/>
                </a:solidFill>
                <a:latin typeface="clear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clear_sansregular"/>
              </a:rPr>
              <a:t>із</a:t>
            </a:r>
            <a:r>
              <a:rPr lang="ru-RU" dirty="0">
                <a:solidFill>
                  <a:srgbClr val="000000"/>
                </a:solidFill>
                <a:latin typeface="clear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clear_sansregular"/>
              </a:rPr>
              <a:t>заявленою</a:t>
            </a:r>
            <a:r>
              <a:rPr lang="ru-RU" dirty="0">
                <a:solidFill>
                  <a:srgbClr val="000000"/>
                </a:solidFill>
                <a:latin typeface="clear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clear_sansregular"/>
              </a:rPr>
              <a:t>номінальною</a:t>
            </a:r>
            <a:r>
              <a:rPr lang="ru-RU" dirty="0">
                <a:solidFill>
                  <a:srgbClr val="000000"/>
                </a:solidFill>
                <a:latin typeface="clear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clear_sansregular"/>
              </a:rPr>
              <a:t>потужністю</a:t>
            </a:r>
            <a:r>
              <a:rPr lang="ru-RU" dirty="0">
                <a:solidFill>
                  <a:srgbClr val="000000"/>
                </a:solidFill>
                <a:latin typeface="clear_sansregular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clear_sansregular"/>
              </a:rPr>
              <a:t>відповідної</a:t>
            </a:r>
            <a:r>
              <a:rPr lang="ru-RU" dirty="0">
                <a:solidFill>
                  <a:srgbClr val="000000"/>
                </a:solidFill>
                <a:latin typeface="clear_sansregular"/>
              </a:rPr>
              <a:t> паспорту.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0000"/>
                </a:solidFill>
                <a:latin typeface="clear_sansregular"/>
              </a:rPr>
              <a:t>Електродвигун</a:t>
            </a:r>
            <a:r>
              <a:rPr lang="ru-RU" dirty="0">
                <a:solidFill>
                  <a:srgbClr val="000000"/>
                </a:solidFill>
                <a:latin typeface="clear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clear_sansregular"/>
              </a:rPr>
              <a:t>матиме</a:t>
            </a:r>
            <a:r>
              <a:rPr lang="ru-RU" dirty="0">
                <a:solidFill>
                  <a:srgbClr val="000000"/>
                </a:solidFill>
                <a:latin typeface="clear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clear_sansregular"/>
              </a:rPr>
              <a:t>нормальний</a:t>
            </a:r>
            <a:r>
              <a:rPr lang="ru-RU" dirty="0">
                <a:solidFill>
                  <a:srgbClr val="000000"/>
                </a:solidFill>
                <a:latin typeface="clear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clear_sansregular"/>
              </a:rPr>
              <a:t>робочий</a:t>
            </a:r>
            <a:r>
              <a:rPr lang="ru-RU" dirty="0">
                <a:solidFill>
                  <a:srgbClr val="000000"/>
                </a:solidFill>
                <a:latin typeface="clear_sansregular"/>
              </a:rPr>
              <a:t> режим при </a:t>
            </a:r>
            <a:r>
              <a:rPr lang="ru-RU" dirty="0" err="1">
                <a:solidFill>
                  <a:srgbClr val="000000"/>
                </a:solidFill>
                <a:latin typeface="clear_sansregular"/>
              </a:rPr>
              <a:t>різних</a:t>
            </a:r>
            <a:r>
              <a:rPr lang="ru-RU" dirty="0">
                <a:solidFill>
                  <a:srgbClr val="000000"/>
                </a:solidFill>
                <a:latin typeface="clear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clear_sansregular"/>
              </a:rPr>
              <a:t>ситуаціях</a:t>
            </a:r>
            <a:r>
              <a:rPr lang="ru-RU" dirty="0">
                <a:solidFill>
                  <a:srgbClr val="000000"/>
                </a:solidFill>
                <a:latin typeface="clear_sansregular"/>
              </a:rPr>
              <a:t>: при </a:t>
            </a:r>
            <a:r>
              <a:rPr lang="ru-RU" dirty="0" err="1">
                <a:solidFill>
                  <a:srgbClr val="000000"/>
                </a:solidFill>
                <a:latin typeface="clear_sansregular"/>
              </a:rPr>
              <a:t>високих</a:t>
            </a:r>
            <a:r>
              <a:rPr lang="ru-RU" dirty="0">
                <a:solidFill>
                  <a:srgbClr val="000000"/>
                </a:solidFill>
                <a:latin typeface="clear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clear_sansregular"/>
              </a:rPr>
              <a:t>короткочасних</a:t>
            </a:r>
            <a:r>
              <a:rPr lang="ru-RU" dirty="0">
                <a:solidFill>
                  <a:srgbClr val="000000"/>
                </a:solidFill>
                <a:latin typeface="clear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clear_sansregular"/>
              </a:rPr>
              <a:t>перевантаженнях</a:t>
            </a:r>
            <a:r>
              <a:rPr lang="ru-RU" dirty="0">
                <a:solidFill>
                  <a:srgbClr val="000000"/>
                </a:solidFill>
                <a:latin typeface="clear_sansregular"/>
              </a:rPr>
              <a:t>, при </a:t>
            </a:r>
            <a:r>
              <a:rPr lang="ru-RU" dirty="0" err="1">
                <a:solidFill>
                  <a:srgbClr val="000000"/>
                </a:solidFill>
                <a:latin typeface="clear_sansregular"/>
              </a:rPr>
              <a:t>тривалих</a:t>
            </a:r>
            <a:r>
              <a:rPr lang="ru-RU" dirty="0">
                <a:solidFill>
                  <a:srgbClr val="000000"/>
                </a:solidFill>
                <a:latin typeface="clear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clear_sansregular"/>
              </a:rPr>
              <a:t>незначних</a:t>
            </a:r>
            <a:r>
              <a:rPr lang="ru-RU" dirty="0">
                <a:solidFill>
                  <a:srgbClr val="000000"/>
                </a:solidFill>
                <a:latin typeface="clear_sansregular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clear_sansregular"/>
              </a:rPr>
              <a:t>перевантаженнях</a:t>
            </a:r>
            <a:r>
              <a:rPr lang="ru-RU" dirty="0">
                <a:solidFill>
                  <a:srgbClr val="000000"/>
                </a:solidFill>
                <a:latin typeface="clear_sansregular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clear_sansregular"/>
              </a:rPr>
              <a:t>При </a:t>
            </a:r>
            <a:r>
              <a:rPr lang="ru-RU" dirty="0" err="1">
                <a:solidFill>
                  <a:srgbClr val="000000"/>
                </a:solidFill>
                <a:latin typeface="clear_sansregular"/>
              </a:rPr>
              <a:t>експлуатації</a:t>
            </a:r>
            <a:r>
              <a:rPr lang="ru-RU" dirty="0">
                <a:solidFill>
                  <a:srgbClr val="000000"/>
                </a:solidFill>
                <a:latin typeface="clear_sansregular"/>
              </a:rPr>
              <a:t> корпус </a:t>
            </a:r>
            <a:r>
              <a:rPr lang="ru-RU" dirty="0" err="1">
                <a:solidFill>
                  <a:srgbClr val="000000"/>
                </a:solidFill>
                <a:latin typeface="clear_sansregular"/>
              </a:rPr>
              <a:t>електродвигуна</a:t>
            </a:r>
            <a:r>
              <a:rPr lang="ru-RU" dirty="0">
                <a:solidFill>
                  <a:srgbClr val="000000"/>
                </a:solidFill>
                <a:latin typeface="clear_sansregular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clear_sansregular"/>
              </a:rPr>
              <a:t>перегріється</a:t>
            </a:r>
            <a:r>
              <a:rPr lang="ru-RU" dirty="0" smtClean="0">
                <a:solidFill>
                  <a:srgbClr val="000000"/>
                </a:solidFill>
                <a:latin typeface="clear_sansregular"/>
              </a:rPr>
              <a:t>.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901588" y="3095726"/>
            <a:ext cx="942605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solidFill>
                  <a:srgbClr val="000000"/>
                </a:solidFill>
                <a:latin typeface="clear_sansregular"/>
              </a:rPr>
              <a:t>Основною перевагою схеми трикутника </a:t>
            </a:r>
            <a:r>
              <a:rPr lang="uk-UA" dirty="0">
                <a:solidFill>
                  <a:srgbClr val="000000"/>
                </a:solidFill>
                <a:latin typeface="clear_sansregular"/>
              </a:rPr>
              <a:t>є отримання від електродвигуна найбільшої можливої ​​потужності роботи. При цьому доцільно підтримувати режими експлуатації за паспортом двигуна. При дослідженні електромоторів зі схемою трикутника з'ясувалося, що його потужність підвищується в 3 рази, в порівнянні зі схемою зірки.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8608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6480" y="138609"/>
            <a:ext cx="6856010" cy="244152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8251" y="2580137"/>
            <a:ext cx="4246232" cy="410726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4484" y="2580138"/>
            <a:ext cx="3428005" cy="261679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84482" y="5196936"/>
            <a:ext cx="3437069" cy="999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45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studfile.net/html/2706/572/html_OHbz_abujk.Xmii/img-9pxP7Q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229" y="739846"/>
            <a:ext cx="8130374" cy="3436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71229" y="4454941"/>
            <a:ext cx="81303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 smtClean="0">
                <a:solidFill>
                  <a:srgbClr val="000000"/>
                </a:solidFill>
                <a:latin typeface="Arial" panose="020B0604020202020204" pitchFamily="34" charset="0"/>
              </a:rPr>
              <a:t>Рис. - Залежність обертаючого моменту на валу асинхронного двигуна від ковзання (а) і механічна характеристика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1347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0998" y="196541"/>
            <a:ext cx="6732406" cy="116823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4643" y="1589396"/>
            <a:ext cx="6628761" cy="238016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3650" y="4194182"/>
            <a:ext cx="6499754" cy="2326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49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188" y="237627"/>
            <a:ext cx="8665116" cy="609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46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7382" y="170098"/>
            <a:ext cx="6770641" cy="6529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12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5391" y="126455"/>
            <a:ext cx="8351308" cy="667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53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83140" y="246882"/>
            <a:ext cx="9662615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solidFill>
                  <a:srgbClr val="000000"/>
                </a:solidFill>
                <a:latin typeface="Arial" panose="020B0604020202020204" pitchFamily="34" charset="0"/>
              </a:rPr>
              <a:t>Будова асинхронного двигуна</a:t>
            </a:r>
            <a:r>
              <a:rPr lang="uk-UA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pPr algn="ctr"/>
            <a:endParaRPr lang="uk-UA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Магнітна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(магнітопровід) асинхронного двигуна складається із двох частин: </a:t>
            </a:r>
            <a:r>
              <a:rPr lang="uk-UA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зовнішньої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нерухомої, що має форму порожнього циліндра і </a:t>
            </a:r>
            <a:r>
              <a:rPr lang="uk-UA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внутрішньої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обертового циліндра (рис. 7.5).</a:t>
            </a:r>
          </a:p>
          <a:p>
            <a:pPr algn="just"/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Обидві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 асинхронного двигуна збираються з аркушів електротехнічної сталі товщиною 0,5 мм. Ці аркуші для зменшення втрат на вихрові струми ізольований друг від друга шаром лаку.</a:t>
            </a:r>
          </a:p>
          <a:p>
            <a:pPr algn="just"/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Нерухлива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 машини називається статором, а обертова – ротором (від латинського </a:t>
            </a:r>
            <a:r>
              <a:rPr lang="en-A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stare –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стояти й </a:t>
            </a:r>
            <a:r>
              <a:rPr lang="en-A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rotate –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обертатися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пазах із внутрішньої сторони статора покладена трифазна обмотка, струми якої збуджують обертове магнітне поле машини. У пазах ротора розміщена друга обмотка, струми в якій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індукуються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обертовим магнітним полем.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Магнітопровід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статора укладений у масивний корпус, що є зовнішньою частиною машини, а магнітопровід ротора укріплений на валу.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Ротори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асинхронних двигунів виготовляються двох видів: короткозамкнені й з контактними кільцями. Перші з них простіші по будові пристрою й частіше застосовуються.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Обмотка короткозамкненого ротора являє собою циліндричну клітку («біляче колесо») з мідних шин або алюмінієвих стрижнів, замкнутих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накоротко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торцях двома кільцями (рис. 7.5,б). Стрижні цієї обмотки вставляються без ізоляції в пази магнітопроводу.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+Застосовується також спосіб заливання пазів магнітопроводу ротора розплавленим алюмінієм з одночасною відливкою і замикаючих кілець.</a:t>
            </a:r>
          </a:p>
          <a:p>
            <a:pPr algn="just"/>
            <a:endParaRPr lang="uk-UA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64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studfile.net/html/2706/572/html_OHbz_abujk.Xmii/img-MIYV3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981" y="426421"/>
            <a:ext cx="9481629" cy="4541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675796" y="509436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</a:rPr>
              <a:t>Рис. 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- Схема пристрою асинхронного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двигуна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:</a:t>
            </a:r>
          </a:p>
          <a:p>
            <a:pPr algn="ctr"/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поперечний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розріз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(а); обмотка ротора(б)</a:t>
            </a:r>
          </a:p>
          <a:p>
            <a:pPr algn="ctr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1 - статор; 2 - ротор; 3 - вал; 4 - витки обмотки статора;</a:t>
            </a:r>
          </a:p>
          <a:p>
            <a:pPr algn="ctr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5 - витки обмотки ротора</a:t>
            </a:r>
            <a:endParaRPr lang="ru-RU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46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56345" y="333137"/>
            <a:ext cx="8871045" cy="672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38125" algn="just">
              <a:lnSpc>
                <a:spcPts val="1440"/>
              </a:lnSpc>
              <a:spcBef>
                <a:spcPts val="1125"/>
              </a:spcBef>
              <a:spcAft>
                <a:spcPts val="800"/>
              </a:spcAf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Найчастіше </a:t>
            </a:r>
            <a:r>
              <a:rPr lang="uk-UA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станину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виконують з чавуну або алюмінію. На внутрішній поверхні листів 2, з яких виконується сердечник статора, є пази, в які закладається трифазна обмотка 3. Обмотка статора виконується в основному з ізольованого мідного дроту круглого або прямокутного перерізу, рідше - з алюмінію.</a:t>
            </a:r>
            <a:endParaRPr lang="uk-UA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38125">
              <a:lnSpc>
                <a:spcPts val="1440"/>
              </a:lnSpc>
              <a:spcBef>
                <a:spcPts val="1125"/>
              </a:spcBef>
              <a:spcAft>
                <a:spcPts val="800"/>
              </a:spcAf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Обмотка </a:t>
            </a:r>
            <a:r>
              <a:rPr lang="uk-UA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статора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складається з трьох окремих частин, які називаються фазами. Початки фаз позначаються буквами</a:t>
            </a:r>
            <a:r>
              <a:rPr lang="uk-UA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C1, C2, C3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кінців - </a:t>
            </a:r>
            <a:r>
              <a:rPr lang="uk-UA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C4, C5, C6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38125" algn="just">
              <a:lnSpc>
                <a:spcPts val="1440"/>
              </a:lnSpc>
              <a:spcBef>
                <a:spcPts val="1125"/>
              </a:spcBef>
              <a:spcAft>
                <a:spcPts val="800"/>
              </a:spcAf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Початки і кінці фаз виведені на клемник, закріплений на станині. Обмотка статора може бути з'єднана за схемою зірка, або трикутник . Вибір схеми з'єднання обмотки статора залежить від лінійної напруги мережі і паспортних даних двигуна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R="238125" algn="just">
              <a:lnSpc>
                <a:spcPts val="1440"/>
              </a:lnSpc>
              <a:spcBef>
                <a:spcPts val="1125"/>
              </a:spcBef>
              <a:spcAft>
                <a:spcPts val="800"/>
              </a:spcAft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паспорті трифазного двигуна задаються лінійні напруги мережі і схема з'єднання обмотки статора. Наприклад, 380/220, Y / Δ. Даний двигун можна включати в мережу з 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380В за схемою зірка або в мережу з 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220В - за схемою трикутник.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Основне призначення обмотки статора - створення в машині обертального магнітного поля.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Сердечник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ротора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набирається з листів електротехнічної сталі, на зовнішній стороні яких є пази, в які закладається обмотка ротора. Обмотка ротора буває двох видів: короткозамкнена і фазна. Відповідно до цього асинхронні двигуни бувають з КЗ ротором і фазним ротором (з контактними кільцями).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Короткозамкнена обмотка (рис. 2.3,б) ротора складається зі стрижнів 3, які закладаються в пази сердечника ротора. З торців ці стрижні замикаються торцевими кільцями 4. Така обмотка нагадує "біляче колесо" і називають її типу "білячої клітки" (рис. 2.3.а). Двигун з КЗ ротором не має рухомих контактів. За рахунок цього такі двигуни мають високу надійність. КЗ обмотка ротора виконується з міді, алюмінію, латуні та інших струмопровідних матеріалів.</a:t>
            </a:r>
          </a:p>
          <a:p>
            <a:pPr marR="238125" algn="just">
              <a:lnSpc>
                <a:spcPts val="1440"/>
              </a:lnSpc>
              <a:spcBef>
                <a:spcPts val="1125"/>
              </a:spcBef>
              <a:spcAft>
                <a:spcPts val="800"/>
              </a:spcAft>
            </a:pPr>
            <a:endParaRPr lang="uk-UA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68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5913" y="1688488"/>
            <a:ext cx="22941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380/220, Y / Δ</a:t>
            </a:r>
            <a:endParaRPr lang="uk-UA" sz="2800" dirty="0"/>
          </a:p>
        </p:txBody>
      </p:sp>
      <p:pic>
        <p:nvPicPr>
          <p:cNvPr id="4" name="Рисунок 3" descr="http://ok-t.ru/studopediaru/baza14/1007756985705.files/image008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1313" y="193768"/>
            <a:ext cx="8447965" cy="63844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4760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naurok.com.ua/uploads/files/287949/77724/82949_html/images/7772400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273" y="2593075"/>
            <a:ext cx="6247684" cy="410797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2288752" y="150799"/>
            <a:ext cx="890241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Нерухома частина машини називається статор, рухома - ротор. Сердечник статора набирається з листової електротехнічної сталі і запресовується в станину. На рис. 2.1 показаний сердечник статора в зборі. Станина 1 виконується литою, з немагнітного матеріалу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з'ясування роботи такого двигуна виконаємо наступний дослід. Закріпимо підковоподібний магніт на осі так, щоб його можна було обертати за ручку. Між полюсами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магніта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розташуємо на осі мідний циліндр, що може вільно обертатися.</a:t>
            </a:r>
          </a:p>
          <a:p>
            <a:pPr algn="just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83189" y="2729553"/>
            <a:ext cx="466753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почати обертати ручку за годинниковою стрілкою, поле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магніта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також почне обертатися і перетинатиме своїми силовими лініями мідний циліндр. У циліндрі виникнуть вихрові струми, які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створять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магнітне поле. Це поле буде взаємодіяти з магнітним полем постійного магніту,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чого циліндр почне обертатися в туж сторону що і магніт.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53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ok-t.ru/studopediaru/baza14/1007756985705.files/image004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2095" y="448215"/>
            <a:ext cx="7896865" cy="596156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567113" y="1988740"/>
            <a:ext cx="27146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Початки фаз C1</a:t>
            </a:r>
            <a:r>
              <a:rPr lang="uk-UA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C2, C3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uk-UA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Кінці фаз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 </a:t>
            </a:r>
            <a:r>
              <a:rPr lang="uk-UA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C4, C5, C6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2545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electric-in-home.com/wp-content/uploads/2017/8c7-ZIT-3-1-561x56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390" y="172847"/>
            <a:ext cx="5248938" cy="6324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24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1109</TotalTime>
  <Words>381</Words>
  <Application>Microsoft Office PowerPoint</Application>
  <PresentationFormat>Широкоэкранный</PresentationFormat>
  <Paragraphs>38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Century Gothic</vt:lpstr>
      <vt:lpstr>clear_sansregular</vt:lpstr>
      <vt:lpstr>Times New Roman</vt:lpstr>
      <vt:lpstr>Wingdings 3</vt:lpstr>
      <vt:lpstr>Легкий дым</vt:lpstr>
      <vt:lpstr>Асинхронні двигуни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Асинхронні двигуни</dc:title>
  <dc:creator>Шавурский Юра</dc:creator>
  <cp:lastModifiedBy>Шавурский Юра</cp:lastModifiedBy>
  <cp:revision>15</cp:revision>
  <dcterms:created xsi:type="dcterms:W3CDTF">2020-03-22T19:37:00Z</dcterms:created>
  <dcterms:modified xsi:type="dcterms:W3CDTF">2021-04-01T09:46:05Z</dcterms:modified>
</cp:coreProperties>
</file>