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1"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02.05.2022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02.05.2022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02.05.2022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02.05.2022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02.05.2022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02.05.2022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02.05.2022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980728"/>
            <a:ext cx="7772400" cy="1470025"/>
          </a:xfrm>
        </p:spPr>
        <p:txBody>
          <a:bodyPr/>
          <a:lstStyle/>
          <a:p>
            <a:r>
              <a:rPr lang="ru-RU" dirty="0" smtClean="0"/>
              <a:t>ТЕОРІЯ СИСТЕМ ТА СИСТЕМНИЙ АНАЛІЗ</a:t>
            </a:r>
            <a:endParaRPr lang="uk-UA" dirty="0"/>
          </a:p>
        </p:txBody>
      </p:sp>
      <p:sp>
        <p:nvSpPr>
          <p:cNvPr id="3" name="Подзаголовок 2"/>
          <p:cNvSpPr>
            <a:spLocks noGrp="1"/>
          </p:cNvSpPr>
          <p:nvPr>
            <p:ph type="subTitle" idx="1"/>
          </p:nvPr>
        </p:nvSpPr>
        <p:spPr>
          <a:xfrm>
            <a:off x="1371600" y="2924944"/>
            <a:ext cx="6400800" cy="2713856"/>
          </a:xfrm>
        </p:spPr>
        <p:txBody>
          <a:bodyPr/>
          <a:lstStyle/>
          <a:p>
            <a:r>
              <a:rPr lang="uk-UA" dirty="0" smtClean="0">
                <a:solidFill>
                  <a:schemeClr val="tx1"/>
                </a:solidFill>
              </a:rPr>
              <a:t>ЛЕКЦІЯ </a:t>
            </a:r>
            <a:r>
              <a:rPr lang="uk-UA" dirty="0" smtClean="0">
                <a:solidFill>
                  <a:schemeClr val="tx1"/>
                </a:solidFill>
              </a:rPr>
              <a:t>2-3</a:t>
            </a:r>
            <a:endParaRPr lang="uk-UA" dirty="0" smtClean="0">
              <a:solidFill>
                <a:schemeClr val="tx1"/>
              </a:solidFill>
            </a:endParaRPr>
          </a:p>
          <a:p>
            <a:r>
              <a:rPr lang="uk-UA" dirty="0" smtClean="0">
                <a:solidFill>
                  <a:schemeClr val="tx1"/>
                </a:solidFill>
              </a:rPr>
              <a:t>Системний підхід як методична основа дослідження складних систем</a:t>
            </a:r>
            <a:endParaRPr lang="uk-UA" dirty="0">
              <a:solidFill>
                <a:schemeClr val="tx1"/>
              </a:solidFill>
            </a:endParaRPr>
          </a:p>
        </p:txBody>
      </p:sp>
    </p:spTree>
    <p:extLst>
      <p:ext uri="{BB962C8B-B14F-4D97-AF65-F5344CB8AC3E}">
        <p14:creationId xmlns:p14="http://schemas.microsoft.com/office/powerpoint/2010/main" val="3822384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Метод «</a:t>
            </a:r>
            <a:r>
              <a:rPr lang="uk-UA" dirty="0" err="1"/>
              <a:t>Дельфі</a:t>
            </a:r>
            <a:r>
              <a:rPr lang="uk-UA" dirty="0" smtClean="0"/>
              <a:t>»</a:t>
            </a:r>
            <a:endParaRPr lang="uk-UA" dirty="0"/>
          </a:p>
        </p:txBody>
      </p:sp>
      <p:sp>
        <p:nvSpPr>
          <p:cNvPr id="3" name="Объект 2"/>
          <p:cNvSpPr>
            <a:spLocks noGrp="1"/>
          </p:cNvSpPr>
          <p:nvPr>
            <p:ph idx="1"/>
          </p:nvPr>
        </p:nvSpPr>
        <p:spPr/>
        <p:txBody>
          <a:bodyPr>
            <a:normAutofit/>
          </a:bodyPr>
          <a:lstStyle/>
          <a:p>
            <a:r>
              <a:rPr lang="uk-UA" sz="1800" dirty="0" smtClean="0"/>
              <a:t>Метод «</a:t>
            </a:r>
            <a:r>
              <a:rPr lang="uk-UA" sz="1800" dirty="0" err="1" smtClean="0"/>
              <a:t>Дельфі</a:t>
            </a:r>
            <a:r>
              <a:rPr lang="uk-UA" sz="1800" dirty="0" smtClean="0"/>
              <a:t>» - ітеративна процедура при проведенні мозкової атаки, яка допомагає зменшити вплив психологічних факторів при повторенні засідань та підвищити об'єктивність результатів. «</a:t>
            </a:r>
            <a:r>
              <a:rPr lang="uk-UA" sz="1800" dirty="0" err="1" smtClean="0"/>
              <a:t>Дельфі»-процедури</a:t>
            </a:r>
            <a:r>
              <a:rPr lang="uk-UA" sz="1800" dirty="0" smtClean="0"/>
              <a:t> стали основним засобом підвищення об'єктивності експертних опитувань з використанням кількісних оцінок та при розробці сценаріїв.</a:t>
            </a:r>
          </a:p>
          <a:p>
            <a:pPr marL="0" indent="0">
              <a:buNone/>
            </a:pPr>
            <a:r>
              <a:rPr lang="uk-UA" sz="1800" dirty="0" smtClean="0"/>
              <a:t>Основні засоби підвищення об'єктивності результатів при застосуванні </a:t>
            </a:r>
          </a:p>
          <a:p>
            <a:pPr marL="0" indent="0">
              <a:buNone/>
            </a:pPr>
            <a:r>
              <a:rPr lang="uk-UA" sz="1800" dirty="0" smtClean="0"/>
              <a:t>«</a:t>
            </a:r>
            <a:r>
              <a:rPr lang="uk-UA" sz="1800" dirty="0" err="1" smtClean="0"/>
              <a:t>Дельфі»-методу</a:t>
            </a:r>
            <a:r>
              <a:rPr lang="uk-UA" sz="1800" dirty="0"/>
              <a:t>:</a:t>
            </a:r>
            <a:endParaRPr lang="uk-UA" sz="1800" dirty="0" smtClean="0"/>
          </a:p>
          <a:p>
            <a:r>
              <a:rPr lang="uk-UA" sz="1800" dirty="0" smtClean="0"/>
              <a:t>Використання </a:t>
            </a:r>
            <a:r>
              <a:rPr lang="uk-UA" sz="1800" dirty="0" err="1" smtClean="0"/>
              <a:t>зворотнього</a:t>
            </a:r>
            <a:r>
              <a:rPr lang="uk-UA" sz="1800" dirty="0" smtClean="0"/>
              <a:t> зв'язку, тобто ознайомлення експертів з результатами попереднього туру опитування і врахування цих результатів при оцінці значимості думок експертів.</a:t>
            </a:r>
          </a:p>
          <a:p>
            <a:r>
              <a:rPr lang="uk-UA" sz="1800" dirty="0" smtClean="0"/>
              <a:t>Здійснюється перевірка узгодженості думок експертів.</a:t>
            </a:r>
          </a:p>
          <a:p>
            <a:pPr marL="0" indent="0">
              <a:buNone/>
            </a:pPr>
            <a:r>
              <a:rPr lang="uk-UA" sz="1800" dirty="0" smtClean="0"/>
              <a:t>Приклад: Так, в спрощеному вигляді </a:t>
            </a:r>
            <a:r>
              <a:rPr lang="uk-UA" sz="1800" dirty="0" err="1" smtClean="0"/>
              <a:t>організується</a:t>
            </a:r>
            <a:r>
              <a:rPr lang="uk-UA" sz="1800" dirty="0" smtClean="0"/>
              <a:t> послідовність ітеративних циклів мозкового штурму. В більш складному випадку розробляється програма послідовних індивідуальних опитувань, що виключають контакти експертів між собою та без ознайомлення з їх думками. </a:t>
            </a:r>
            <a:endParaRPr lang="uk-UA" sz="1800" dirty="0"/>
          </a:p>
        </p:txBody>
      </p:sp>
    </p:spTree>
    <p:extLst>
      <p:ext uri="{BB962C8B-B14F-4D97-AF65-F5344CB8AC3E}">
        <p14:creationId xmlns:p14="http://schemas.microsoft.com/office/powerpoint/2010/main" val="2965966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a:t>Метод дерева </a:t>
            </a:r>
            <a:r>
              <a:rPr lang="uk-UA" dirty="0" smtClean="0"/>
              <a:t>цілей</a:t>
            </a:r>
            <a:endParaRPr lang="uk-UA" dirty="0"/>
          </a:p>
        </p:txBody>
      </p:sp>
      <p:sp>
        <p:nvSpPr>
          <p:cNvPr id="3" name="Объект 2"/>
          <p:cNvSpPr>
            <a:spLocks noGrp="1"/>
          </p:cNvSpPr>
          <p:nvPr>
            <p:ph idx="1"/>
          </p:nvPr>
        </p:nvSpPr>
        <p:spPr/>
        <p:txBody>
          <a:bodyPr>
            <a:normAutofit/>
          </a:bodyPr>
          <a:lstStyle/>
          <a:p>
            <a:pPr marL="0" indent="0">
              <a:buNone/>
            </a:pPr>
            <a:r>
              <a:rPr lang="uk-UA" sz="1800" dirty="0" smtClean="0"/>
              <a:t>   Термін </a:t>
            </a:r>
            <a:r>
              <a:rPr lang="uk-UA" sz="1800" dirty="0"/>
              <a:t>дерево </a:t>
            </a:r>
            <a:r>
              <a:rPr lang="uk-UA" sz="1800" dirty="0" smtClean="0"/>
              <a:t>цілей відноситься </a:t>
            </a:r>
            <a:r>
              <a:rPr lang="uk-UA" sz="1800" dirty="0"/>
              <a:t>до використання ієрархічної структури, отриманої шляхом поділу спільної мети на </a:t>
            </a:r>
            <a:r>
              <a:rPr lang="uk-UA" sz="1800" dirty="0" err="1" smtClean="0"/>
              <a:t>субмету</a:t>
            </a:r>
            <a:r>
              <a:rPr lang="uk-UA" sz="1800" dirty="0"/>
              <a:t>, </a:t>
            </a:r>
            <a:r>
              <a:rPr lang="uk-UA" sz="1800" dirty="0" smtClean="0"/>
              <a:t>а її, </a:t>
            </a:r>
            <a:r>
              <a:rPr lang="uk-UA" sz="1800" dirty="0"/>
              <a:t>у свою чергу, в більш </a:t>
            </a:r>
            <a:r>
              <a:rPr lang="uk-UA" sz="1800" dirty="0" smtClean="0"/>
              <a:t>конкретні задачі і дії. </a:t>
            </a:r>
            <a:endParaRPr lang="en-US" sz="1800" dirty="0" smtClean="0"/>
          </a:p>
          <a:p>
            <a:pPr marL="0" indent="0">
              <a:buNone/>
            </a:pPr>
            <a:r>
              <a:rPr lang="uk-UA" sz="1800" dirty="0" smtClean="0"/>
              <a:t>   При використанні </a:t>
            </a:r>
            <a:r>
              <a:rPr lang="uk-UA" sz="1800" dirty="0"/>
              <a:t>дерева цілей з кількісними показниками як </a:t>
            </a:r>
            <a:r>
              <a:rPr lang="uk-UA" sz="1800" dirty="0" smtClean="0"/>
              <a:t>інструменту </a:t>
            </a:r>
            <a:r>
              <a:rPr lang="uk-UA" sz="1800" dirty="0"/>
              <a:t>прийняття рішень, його можна назвати деревом рішень. Коли </a:t>
            </a:r>
            <a:r>
              <a:rPr lang="uk-UA" sz="1800" dirty="0" smtClean="0"/>
              <a:t>деталізуються  </a:t>
            </a:r>
            <a:r>
              <a:rPr lang="uk-UA" sz="1800" dirty="0"/>
              <a:t>цілі до рівня функцій, </a:t>
            </a:r>
            <a:r>
              <a:rPr lang="uk-UA" sz="1800" dirty="0" smtClean="0"/>
              <a:t>говорять </a:t>
            </a:r>
            <a:r>
              <a:rPr lang="uk-UA" sz="1800" dirty="0"/>
              <a:t>про дерево цілей і </a:t>
            </a:r>
            <a:r>
              <a:rPr lang="uk-UA" sz="1800" dirty="0" smtClean="0"/>
              <a:t>функцій. </a:t>
            </a:r>
            <a:endParaRPr lang="uk-UA" sz="1800" dirty="0"/>
          </a:p>
          <a:p>
            <a:pPr marL="0" indent="0">
              <a:buNone/>
            </a:pPr>
            <a:r>
              <a:rPr lang="uk-UA" sz="1800" dirty="0" smtClean="0"/>
              <a:t>   Деревоподібні ієрархічні </a:t>
            </a:r>
            <a:r>
              <a:rPr lang="uk-UA" sz="1800" dirty="0"/>
              <a:t>структури можуть бути використані при вивченні та удосконаленні організаційних структур. Не завжди можна розробити дерево для аналізу цілей, </a:t>
            </a:r>
            <a:r>
              <a:rPr lang="uk-UA" sz="1800" dirty="0" smtClean="0"/>
              <a:t>наприклад</a:t>
            </a:r>
            <a:r>
              <a:rPr lang="uk-UA" sz="1800" dirty="0"/>
              <a:t>, </a:t>
            </a:r>
            <a:endParaRPr lang="uk-UA" sz="1800" dirty="0" smtClean="0"/>
          </a:p>
          <a:p>
            <a:r>
              <a:rPr lang="uk-UA" sz="1800" dirty="0" smtClean="0"/>
              <a:t>при </a:t>
            </a:r>
            <a:r>
              <a:rPr lang="uk-UA" sz="1800" dirty="0"/>
              <a:t>аналізі дослідницьких </a:t>
            </a:r>
            <a:r>
              <a:rPr lang="uk-UA" sz="1800" dirty="0" smtClean="0"/>
              <a:t>цілей </a:t>
            </a:r>
            <a:r>
              <a:rPr lang="uk-UA" sz="1800" dirty="0"/>
              <a:t>зручніше говорити про проблеми з деревом </a:t>
            </a:r>
            <a:endParaRPr lang="uk-UA" sz="1800" dirty="0" smtClean="0"/>
          </a:p>
          <a:p>
            <a:r>
              <a:rPr lang="uk-UA" sz="1800" dirty="0" smtClean="0"/>
              <a:t>у </a:t>
            </a:r>
            <a:r>
              <a:rPr lang="uk-UA" sz="1800" dirty="0"/>
              <a:t>розвитку </a:t>
            </a:r>
            <a:r>
              <a:rPr lang="uk-UA" sz="1800" dirty="0" smtClean="0"/>
              <a:t>прогнозів - про деревоподібні </a:t>
            </a:r>
            <a:r>
              <a:rPr lang="uk-UA" sz="1800" dirty="0"/>
              <a:t>напрямки </a:t>
            </a:r>
            <a:r>
              <a:rPr lang="uk-UA" sz="1800" dirty="0" smtClean="0"/>
              <a:t>прогнозування</a:t>
            </a:r>
            <a:r>
              <a:rPr lang="uk-UA" sz="1800" dirty="0"/>
              <a:t>.</a:t>
            </a:r>
          </a:p>
        </p:txBody>
      </p:sp>
    </p:spTree>
    <p:extLst>
      <p:ext uri="{BB962C8B-B14F-4D97-AF65-F5344CB8AC3E}">
        <p14:creationId xmlns:p14="http://schemas.microsoft.com/office/powerpoint/2010/main" val="3731699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k-UA" dirty="0"/>
              <a:t>Морфологічні </a:t>
            </a:r>
            <a:r>
              <a:rPr lang="uk-UA" dirty="0" smtClean="0"/>
              <a:t>методи</a:t>
            </a:r>
            <a:endParaRPr lang="uk-UA" dirty="0"/>
          </a:p>
        </p:txBody>
      </p:sp>
      <p:sp>
        <p:nvSpPr>
          <p:cNvPr id="3" name="Объект 2"/>
          <p:cNvSpPr>
            <a:spLocks noGrp="1"/>
          </p:cNvSpPr>
          <p:nvPr>
            <p:ph idx="1"/>
          </p:nvPr>
        </p:nvSpPr>
        <p:spPr>
          <a:xfrm>
            <a:off x="457200" y="1124744"/>
            <a:ext cx="8229600" cy="5001419"/>
          </a:xfrm>
        </p:spPr>
        <p:txBody>
          <a:bodyPr>
            <a:normAutofit/>
          </a:bodyPr>
          <a:lstStyle/>
          <a:p>
            <a:r>
              <a:rPr lang="ru-RU" sz="1800" dirty="0" smtClean="0"/>
              <a:t>Дозволять </a:t>
            </a:r>
            <a:r>
              <a:rPr lang="ru-RU" sz="1800" dirty="0" err="1" smtClean="0"/>
              <a:t>сформулювати</a:t>
            </a:r>
            <a:r>
              <a:rPr lang="ru-RU" sz="1800" dirty="0" smtClean="0"/>
              <a:t> </a:t>
            </a:r>
            <a:r>
              <a:rPr lang="ru-RU" sz="1800" dirty="0" err="1" smtClean="0"/>
              <a:t>всі</a:t>
            </a:r>
            <a:r>
              <a:rPr lang="ru-RU" sz="1800" dirty="0" smtClean="0"/>
              <a:t> </a:t>
            </a:r>
            <a:r>
              <a:rPr lang="ru-RU" sz="1800" dirty="0" err="1"/>
              <a:t>мислимі</a:t>
            </a:r>
            <a:r>
              <a:rPr lang="ru-RU" sz="1800" dirty="0"/>
              <a:t> </a:t>
            </a:r>
            <a:r>
              <a:rPr lang="ru-RU" sz="1800" dirty="0" err="1"/>
              <a:t>рішення</a:t>
            </a:r>
            <a:r>
              <a:rPr lang="ru-RU" sz="1800" dirty="0"/>
              <a:t> </a:t>
            </a:r>
            <a:r>
              <a:rPr lang="ru-RU" sz="1800" dirty="0" err="1"/>
              <a:t>проблеми</a:t>
            </a:r>
            <a:r>
              <a:rPr lang="ru-RU" sz="1800" dirty="0"/>
              <a:t> </a:t>
            </a:r>
            <a:r>
              <a:rPr lang="ru-RU" sz="1800" dirty="0" err="1"/>
              <a:t>або</a:t>
            </a:r>
            <a:r>
              <a:rPr lang="ru-RU" sz="1800" dirty="0"/>
              <a:t> </a:t>
            </a:r>
            <a:r>
              <a:rPr lang="ru-RU" sz="1800" dirty="0" err="1"/>
              <a:t>впровадження</a:t>
            </a:r>
            <a:r>
              <a:rPr lang="ru-RU" sz="1800" dirty="0"/>
              <a:t> систем шляхом </a:t>
            </a:r>
            <a:r>
              <a:rPr lang="ru-RU" sz="1800" dirty="0" err="1"/>
              <a:t>об'єднання</a:t>
            </a:r>
            <a:r>
              <a:rPr lang="ru-RU" sz="1800" dirty="0"/>
              <a:t> </a:t>
            </a:r>
            <a:r>
              <a:rPr lang="ru-RU" sz="1800" dirty="0" err="1"/>
              <a:t>ізольованих</a:t>
            </a:r>
            <a:r>
              <a:rPr lang="ru-RU" sz="1800" dirty="0"/>
              <a:t> </a:t>
            </a:r>
            <a:r>
              <a:rPr lang="ru-RU" sz="1800" dirty="0" err="1"/>
              <a:t>елементів</a:t>
            </a:r>
            <a:r>
              <a:rPr lang="ru-RU" sz="1800" dirty="0"/>
              <a:t> </a:t>
            </a:r>
            <a:r>
              <a:rPr lang="ru-RU" sz="1800" dirty="0" err="1"/>
              <a:t>або</a:t>
            </a:r>
            <a:r>
              <a:rPr lang="ru-RU" sz="1800" dirty="0"/>
              <a:t> </a:t>
            </a:r>
            <a:r>
              <a:rPr lang="ru-RU" sz="1800" dirty="0" err="1"/>
              <a:t>їх</a:t>
            </a:r>
            <a:r>
              <a:rPr lang="ru-RU" sz="1800" dirty="0"/>
              <a:t> </a:t>
            </a:r>
            <a:r>
              <a:rPr lang="ru-RU" sz="1800" dirty="0" err="1"/>
              <a:t>особливостей</a:t>
            </a:r>
            <a:r>
              <a:rPr lang="ru-RU" sz="1800" dirty="0"/>
              <a:t>. </a:t>
            </a:r>
            <a:endParaRPr lang="en-US" sz="1800" dirty="0" smtClean="0"/>
          </a:p>
          <a:p>
            <a:pPr marL="0" indent="0">
              <a:buNone/>
            </a:pPr>
            <a:r>
              <a:rPr lang="uk-UA" sz="1800" dirty="0" smtClean="0"/>
              <a:t>Три </a:t>
            </a:r>
            <a:r>
              <a:rPr lang="uk-UA" sz="1800" dirty="0"/>
              <a:t>методи морфологічних досліджень: </a:t>
            </a:r>
            <a:endParaRPr lang="uk-UA" sz="1800" dirty="0" smtClean="0"/>
          </a:p>
          <a:p>
            <a:pPr>
              <a:buFontTx/>
              <a:buChar char="-"/>
            </a:pPr>
            <a:r>
              <a:rPr lang="uk-UA" sz="1800" dirty="0" smtClean="0"/>
              <a:t>метод </a:t>
            </a:r>
            <a:r>
              <a:rPr lang="uk-UA" sz="1800" dirty="0"/>
              <a:t>систематичного охоплення поля</a:t>
            </a:r>
            <a:r>
              <a:rPr lang="uk-UA" sz="1800" dirty="0" smtClean="0"/>
              <a:t>,, </a:t>
            </a:r>
            <a:r>
              <a:rPr lang="uk-UA" sz="1800" dirty="0"/>
              <a:t>заснований на розподілі так званих точок знань в будь-якій області </a:t>
            </a:r>
            <a:r>
              <a:rPr lang="uk-UA" sz="1800" dirty="0" smtClean="0"/>
              <a:t>дослідження </a:t>
            </a:r>
            <a:r>
              <a:rPr lang="uk-UA" sz="1800" dirty="0"/>
              <a:t>і використання для заповнення області деяких </a:t>
            </a:r>
            <a:r>
              <a:rPr lang="uk-UA" sz="1800" dirty="0" smtClean="0"/>
              <a:t>сформульованих принципів </a:t>
            </a:r>
            <a:r>
              <a:rPr lang="uk-UA" sz="1800" dirty="0"/>
              <a:t>мислення; </a:t>
            </a:r>
            <a:endParaRPr lang="uk-UA" sz="1800" dirty="0" smtClean="0"/>
          </a:p>
          <a:p>
            <a:pPr>
              <a:buFontTx/>
              <a:buChar char="-"/>
            </a:pPr>
            <a:r>
              <a:rPr lang="uk-UA" sz="1800" dirty="0"/>
              <a:t>метод </a:t>
            </a:r>
            <a:r>
              <a:rPr lang="uk-UA" sz="1800" dirty="0" smtClean="0"/>
              <a:t>заперечення </a:t>
            </a:r>
            <a:r>
              <a:rPr lang="uk-UA" sz="1800" dirty="0"/>
              <a:t>і </a:t>
            </a:r>
            <a:r>
              <a:rPr lang="uk-UA" sz="1800" dirty="0" smtClean="0"/>
              <a:t>будівництва, </a:t>
            </a:r>
            <a:r>
              <a:rPr lang="uk-UA" sz="1800" dirty="0"/>
              <a:t>засновані на </a:t>
            </a:r>
            <a:r>
              <a:rPr lang="uk-UA" sz="1800" dirty="0" err="1" smtClean="0"/>
              <a:t>ідеїе</a:t>
            </a:r>
            <a:r>
              <a:rPr lang="uk-UA" sz="1800" dirty="0"/>
              <a:t>, що </a:t>
            </a:r>
            <a:r>
              <a:rPr lang="uk-UA" sz="1800" dirty="0" smtClean="0"/>
              <a:t>конструктивний прогрес містить </a:t>
            </a:r>
            <a:r>
              <a:rPr lang="uk-UA" sz="1800" dirty="0"/>
              <a:t>догми і </a:t>
            </a:r>
            <a:r>
              <a:rPr lang="uk-UA" sz="1800" dirty="0" smtClean="0"/>
              <a:t>компроміси </a:t>
            </a:r>
            <a:r>
              <a:rPr lang="uk-UA" sz="1800" dirty="0"/>
              <a:t>обмежень, які </a:t>
            </a:r>
            <a:r>
              <a:rPr lang="uk-UA" sz="1800" dirty="0" smtClean="0"/>
              <a:t>має </a:t>
            </a:r>
            <a:r>
              <a:rPr lang="uk-UA" sz="1800" dirty="0"/>
              <a:t>сенс заперечувати, і, отже, </a:t>
            </a:r>
            <a:r>
              <a:rPr lang="uk-UA" sz="1800" dirty="0" smtClean="0"/>
              <a:t>потрібно формулювати деякі припущення; </a:t>
            </a:r>
          </a:p>
          <a:p>
            <a:pPr>
              <a:buFontTx/>
              <a:buChar char="-"/>
            </a:pPr>
            <a:r>
              <a:rPr lang="uk-UA" sz="1800" dirty="0" smtClean="0"/>
              <a:t>метод морфологічного ящику.</a:t>
            </a:r>
            <a:endParaRPr lang="uk-UA" sz="1800" dirty="0"/>
          </a:p>
          <a:p>
            <a:pPr marL="0" indent="0">
              <a:buNone/>
            </a:pPr>
            <a:r>
              <a:rPr lang="uk-UA" sz="1800" dirty="0"/>
              <a:t>Ідея </a:t>
            </a:r>
            <a:r>
              <a:rPr lang="en-US" sz="1800" dirty="0" smtClean="0"/>
              <a:t>MM</a:t>
            </a:r>
            <a:r>
              <a:rPr lang="uk-UA" sz="1800" dirty="0" smtClean="0"/>
              <a:t>Я</a:t>
            </a:r>
            <a:r>
              <a:rPr lang="en-US" sz="1800" dirty="0" smtClean="0"/>
              <a:t> </a:t>
            </a:r>
            <a:r>
              <a:rPr lang="uk-UA" sz="1800" dirty="0"/>
              <a:t>полягає в тому, щоб визначити всі мислимі параметри, </a:t>
            </a:r>
            <a:r>
              <a:rPr lang="uk-UA" sz="1800" dirty="0" smtClean="0"/>
              <a:t>від </a:t>
            </a:r>
            <a:r>
              <a:rPr lang="uk-UA" sz="1800" dirty="0"/>
              <a:t>яких вирішення проблеми може залежати, і представити їх як </a:t>
            </a:r>
            <a:r>
              <a:rPr lang="uk-UA" sz="1800" dirty="0" smtClean="0"/>
              <a:t>матриці-рядки, </a:t>
            </a:r>
            <a:r>
              <a:rPr lang="uk-UA" sz="1800" dirty="0"/>
              <a:t>а потім визначити в цій </a:t>
            </a:r>
            <a:r>
              <a:rPr lang="uk-UA" sz="1800" dirty="0" smtClean="0"/>
              <a:t>матриці</a:t>
            </a:r>
            <a:r>
              <a:rPr lang="en-US" sz="1800" dirty="0" smtClean="0"/>
              <a:t> </a:t>
            </a:r>
            <a:r>
              <a:rPr lang="uk-UA" sz="1800" dirty="0"/>
              <a:t>всі можливі комбінації параметрів </a:t>
            </a:r>
            <a:r>
              <a:rPr lang="uk-UA" sz="1800" dirty="0" smtClean="0"/>
              <a:t>по одному з кожного рядка. </a:t>
            </a:r>
            <a:r>
              <a:rPr lang="ru-RU" sz="1800" dirty="0" smtClean="0"/>
              <a:t>ММЯ </a:t>
            </a:r>
            <a:r>
              <a:rPr lang="ru-RU" sz="1800" dirty="0" err="1" smtClean="0"/>
              <a:t>знайшли</a:t>
            </a:r>
            <a:r>
              <a:rPr lang="ru-RU" sz="1800" dirty="0" smtClean="0"/>
              <a:t> </a:t>
            </a:r>
            <a:r>
              <a:rPr lang="ru-RU" sz="1800" dirty="0" err="1" smtClean="0"/>
              <a:t>широке</a:t>
            </a:r>
            <a:r>
              <a:rPr lang="ru-RU" sz="1800" dirty="0" smtClean="0"/>
              <a:t> </a:t>
            </a:r>
            <a:r>
              <a:rPr lang="ru-RU" sz="1800" dirty="0" err="1" smtClean="0"/>
              <a:t>застосування</a:t>
            </a:r>
            <a:r>
              <a:rPr lang="ru-RU" sz="1800" dirty="0" smtClean="0"/>
              <a:t> для анализу і </a:t>
            </a:r>
            <a:r>
              <a:rPr lang="ru-RU" sz="1800" dirty="0" err="1" smtClean="0"/>
              <a:t>розробці</a:t>
            </a:r>
            <a:r>
              <a:rPr lang="ru-RU" sz="1800" dirty="0" smtClean="0"/>
              <a:t> </a:t>
            </a:r>
            <a:r>
              <a:rPr lang="ru-RU" sz="1800" dirty="0" err="1" smtClean="0"/>
              <a:t>прогнозів</a:t>
            </a:r>
            <a:r>
              <a:rPr lang="ru-RU" sz="1800" dirty="0" smtClean="0"/>
              <a:t> У </a:t>
            </a:r>
            <a:r>
              <a:rPr lang="ru-RU" sz="1800" dirty="0" err="1" smtClean="0"/>
              <a:t>техніці</a:t>
            </a:r>
            <a:r>
              <a:rPr lang="ru-RU" sz="1800" dirty="0" smtClean="0"/>
              <a:t>. </a:t>
            </a:r>
            <a:endParaRPr lang="uk-UA" sz="1800" dirty="0"/>
          </a:p>
        </p:txBody>
      </p:sp>
    </p:spTree>
    <p:extLst>
      <p:ext uri="{BB962C8B-B14F-4D97-AF65-F5344CB8AC3E}">
        <p14:creationId xmlns:p14="http://schemas.microsoft.com/office/powerpoint/2010/main" val="2149754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r>
              <a:rPr lang="uk-UA" sz="1800" dirty="0" smtClean="0"/>
              <a:t>Термін системний підхід вказує на використання елементів </a:t>
            </a:r>
            <a:r>
              <a:rPr lang="uk-UA" sz="1800" dirty="0"/>
              <a:t>загальної </a:t>
            </a:r>
            <a:r>
              <a:rPr lang="uk-UA" sz="1800" dirty="0" smtClean="0"/>
              <a:t>теорії систем </a:t>
            </a:r>
            <a:r>
              <a:rPr lang="uk-UA" sz="1800" dirty="0"/>
              <a:t>для практичного застосування. </a:t>
            </a:r>
            <a:r>
              <a:rPr lang="uk-UA" sz="1800" dirty="0" smtClean="0"/>
              <a:t>Цей термін підкреслює </a:t>
            </a:r>
            <a:r>
              <a:rPr lang="uk-UA" sz="1800" dirty="0"/>
              <a:t>необхідність вивчення </a:t>
            </a:r>
            <a:r>
              <a:rPr lang="uk-UA" sz="1800" dirty="0" smtClean="0"/>
              <a:t>складного об'єкту досліджень з </a:t>
            </a:r>
            <a:r>
              <a:rPr lang="uk-UA" sz="1800" dirty="0"/>
              <a:t>різних кутів, комплексно, на відміну від </a:t>
            </a:r>
            <a:r>
              <a:rPr lang="uk-UA" sz="1800" dirty="0" smtClean="0"/>
              <a:t>традиційно прийнятого </a:t>
            </a:r>
            <a:r>
              <a:rPr lang="uk-UA" sz="1800" dirty="0"/>
              <a:t>поділу досліджень на фізичну, </a:t>
            </a:r>
            <a:r>
              <a:rPr lang="uk-UA" sz="1800" dirty="0" smtClean="0"/>
              <a:t>хімічну,  інформаційну складову. </a:t>
            </a:r>
          </a:p>
          <a:p>
            <a:r>
              <a:rPr lang="uk-UA" sz="1800" dirty="0" smtClean="0"/>
              <a:t>Теорія систем використовується </a:t>
            </a:r>
            <a:r>
              <a:rPr lang="uk-UA" sz="1800" dirty="0"/>
              <a:t>більш конструктивно: визначається клас систем, вводиться поняття будови, </a:t>
            </a:r>
            <a:r>
              <a:rPr lang="uk-UA" sz="1800" dirty="0" smtClean="0"/>
              <a:t>правила </a:t>
            </a:r>
            <a:r>
              <a:rPr lang="uk-UA" sz="1800" dirty="0"/>
              <a:t>її </a:t>
            </a:r>
            <a:r>
              <a:rPr lang="uk-UA" sz="1800" dirty="0" smtClean="0"/>
              <a:t>формування. Напрями системних досліджень  -  системна </a:t>
            </a:r>
            <a:r>
              <a:rPr lang="uk-UA" sz="1800" dirty="0"/>
              <a:t>інженерія, </a:t>
            </a:r>
            <a:r>
              <a:rPr lang="uk-UA" sz="1800" dirty="0" err="1"/>
              <a:t>системологія</a:t>
            </a:r>
            <a:r>
              <a:rPr lang="uk-UA" sz="1800" dirty="0"/>
              <a:t> та </a:t>
            </a:r>
            <a:r>
              <a:rPr lang="uk-UA" sz="1800" dirty="0" smtClean="0"/>
              <a:t>інші. Використовується </a:t>
            </a:r>
            <a:r>
              <a:rPr lang="uk-UA" sz="1800" dirty="0"/>
              <a:t>апарат дослідження </a:t>
            </a:r>
            <a:r>
              <a:rPr lang="uk-UA" sz="1800" dirty="0" smtClean="0"/>
              <a:t>операцій або специфічні методи системних </a:t>
            </a:r>
            <a:r>
              <a:rPr lang="uk-UA" sz="1800" dirty="0"/>
              <a:t>досліджень</a:t>
            </a:r>
            <a:r>
              <a:rPr lang="uk-UA" sz="1800" dirty="0" smtClean="0"/>
              <a:t>.</a:t>
            </a:r>
          </a:p>
          <a:p>
            <a:r>
              <a:rPr lang="ru-RU" sz="1800" dirty="0" err="1"/>
              <a:t>Системний</a:t>
            </a:r>
            <a:r>
              <a:rPr lang="ru-RU" sz="1800" dirty="0"/>
              <a:t> </a:t>
            </a:r>
            <a:r>
              <a:rPr lang="ru-RU" sz="1800" dirty="0" err="1" smtClean="0"/>
              <a:t>аналіз</a:t>
            </a:r>
            <a:r>
              <a:rPr lang="ru-RU" sz="1800" dirty="0" smtClean="0"/>
              <a:t> </a:t>
            </a:r>
            <a:r>
              <a:rPr lang="ru-RU" sz="1800" dirty="0" err="1" smtClean="0"/>
              <a:t>визначається</a:t>
            </a:r>
            <a:r>
              <a:rPr lang="ru-RU" sz="1800" dirty="0" smtClean="0"/>
              <a:t> </a:t>
            </a:r>
            <a:r>
              <a:rPr lang="ru-RU" sz="1800" dirty="0"/>
              <a:t>як </a:t>
            </a:r>
            <a:r>
              <a:rPr lang="ru-RU" sz="1800" dirty="0" err="1" smtClean="0"/>
              <a:t>застосування</a:t>
            </a:r>
            <a:r>
              <a:rPr lang="ru-RU" sz="1800" dirty="0" smtClean="0"/>
              <a:t> </a:t>
            </a:r>
            <a:r>
              <a:rPr lang="ru-RU" sz="1800" dirty="0" err="1"/>
              <a:t>системних</a:t>
            </a:r>
            <a:r>
              <a:rPr lang="ru-RU" sz="1800" dirty="0"/>
              <a:t> </a:t>
            </a:r>
            <a:r>
              <a:rPr lang="ru-RU" sz="1800" dirty="0" err="1"/>
              <a:t>концепцій</a:t>
            </a:r>
            <a:r>
              <a:rPr lang="ru-RU" sz="1800" dirty="0"/>
              <a:t> до </a:t>
            </a:r>
            <a:r>
              <a:rPr lang="ru-RU" sz="1800" dirty="0" err="1"/>
              <a:t>функцій</a:t>
            </a:r>
            <a:r>
              <a:rPr lang="ru-RU" sz="1800" dirty="0"/>
              <a:t> </a:t>
            </a:r>
            <a:r>
              <a:rPr lang="ru-RU" sz="1800" dirty="0" err="1"/>
              <a:t>управління</a:t>
            </a:r>
            <a:r>
              <a:rPr lang="ru-RU" sz="1800" dirty="0"/>
              <a:t>, </a:t>
            </a:r>
            <a:r>
              <a:rPr lang="ru-RU" sz="1800" dirty="0" err="1"/>
              <a:t>пов'язаних</a:t>
            </a:r>
            <a:r>
              <a:rPr lang="ru-RU" sz="1800" dirty="0"/>
              <a:t> з </a:t>
            </a:r>
            <a:r>
              <a:rPr lang="ru-RU" sz="1800" dirty="0" err="1" smtClean="0"/>
              <a:t>плануванням</a:t>
            </a:r>
            <a:r>
              <a:rPr lang="ru-RU" sz="1800" dirty="0" smtClean="0"/>
              <a:t>. </a:t>
            </a:r>
            <a:r>
              <a:rPr lang="ru-RU" sz="1800" dirty="0"/>
              <a:t>В </a:t>
            </a:r>
            <a:r>
              <a:rPr lang="ru-RU" sz="1800" dirty="0" err="1" smtClean="0"/>
              <a:t>інших</a:t>
            </a:r>
            <a:r>
              <a:rPr lang="ru-RU" sz="1800" dirty="0" smtClean="0"/>
              <a:t> </a:t>
            </a:r>
            <a:r>
              <a:rPr lang="ru-RU" sz="1800" dirty="0" err="1" smtClean="0"/>
              <a:t>джерелах</a:t>
            </a:r>
            <a:r>
              <a:rPr lang="ru-RU" sz="1800" dirty="0" smtClean="0"/>
              <a:t> </a:t>
            </a:r>
            <a:r>
              <a:rPr lang="ru-RU" sz="1800" dirty="0" err="1" smtClean="0"/>
              <a:t>це</a:t>
            </a:r>
            <a:r>
              <a:rPr lang="ru-RU" sz="1800" dirty="0" smtClean="0"/>
              <a:t> </a:t>
            </a:r>
            <a:r>
              <a:rPr lang="ru-RU" sz="1800" dirty="0" err="1"/>
              <a:t>синонім</a:t>
            </a:r>
            <a:r>
              <a:rPr lang="ru-RU" sz="1800" dirty="0"/>
              <a:t> </a:t>
            </a:r>
            <a:r>
              <a:rPr lang="ru-RU" sz="1800" dirty="0" err="1" smtClean="0"/>
              <a:t>терміну</a:t>
            </a:r>
            <a:r>
              <a:rPr lang="ru-RU" sz="1800" dirty="0" smtClean="0"/>
              <a:t> </a:t>
            </a:r>
            <a:r>
              <a:rPr lang="ru-RU" sz="1800" dirty="0" err="1"/>
              <a:t>дослідження</a:t>
            </a:r>
            <a:r>
              <a:rPr lang="ru-RU" sz="1800" dirty="0"/>
              <a:t> </a:t>
            </a:r>
            <a:r>
              <a:rPr lang="ru-RU" sz="1800" dirty="0" err="1" smtClean="0"/>
              <a:t>складної</a:t>
            </a:r>
            <a:r>
              <a:rPr lang="ru-RU" sz="1800" dirty="0" smtClean="0"/>
              <a:t> </a:t>
            </a:r>
            <a:r>
              <a:rPr lang="ru-RU" sz="1800" dirty="0" err="1" smtClean="0"/>
              <a:t>системи</a:t>
            </a:r>
            <a:r>
              <a:rPr lang="ru-RU" sz="1800" dirty="0"/>
              <a:t>. </a:t>
            </a:r>
            <a:r>
              <a:rPr lang="ru-RU" sz="1800" dirty="0" err="1" smtClean="0"/>
              <a:t>Дослідження</a:t>
            </a:r>
            <a:r>
              <a:rPr lang="ru-RU" sz="1800" dirty="0" smtClean="0"/>
              <a:t> </a:t>
            </a:r>
            <a:r>
              <a:rPr lang="ru-RU" sz="1800" dirty="0" err="1" smtClean="0"/>
              <a:t>стосується</a:t>
            </a:r>
            <a:r>
              <a:rPr lang="ru-RU" sz="1800" dirty="0" smtClean="0"/>
              <a:t> мети </a:t>
            </a:r>
            <a:r>
              <a:rPr lang="ru-RU" sz="1800" dirty="0" err="1"/>
              <a:t>системи</a:t>
            </a:r>
            <a:r>
              <a:rPr lang="ru-RU" sz="1800" dirty="0"/>
              <a:t>, </a:t>
            </a:r>
            <a:r>
              <a:rPr lang="ru-RU" sz="1800" dirty="0" err="1"/>
              <a:t>планування</a:t>
            </a:r>
            <a:r>
              <a:rPr lang="ru-RU" sz="1800" dirty="0"/>
              <a:t> </a:t>
            </a:r>
            <a:r>
              <a:rPr lang="ru-RU" sz="1800" dirty="0" err="1" smtClean="0"/>
              <a:t>роботи</a:t>
            </a:r>
            <a:r>
              <a:rPr lang="ru-RU" sz="1800" dirty="0" smtClean="0"/>
              <a:t> та </a:t>
            </a:r>
            <a:r>
              <a:rPr lang="ru-RU" sz="1800" dirty="0" err="1"/>
              <a:t>дослідження</a:t>
            </a:r>
            <a:r>
              <a:rPr lang="ru-RU" sz="1800" dirty="0"/>
              <a:t> </a:t>
            </a:r>
            <a:r>
              <a:rPr lang="ru-RU" sz="1800" dirty="0" err="1"/>
              <a:t>системи</a:t>
            </a:r>
            <a:r>
              <a:rPr lang="ru-RU" sz="1800" dirty="0"/>
              <a:t> в </a:t>
            </a:r>
            <a:r>
              <a:rPr lang="ru-RU" sz="1800" dirty="0" err="1"/>
              <a:t>цілому</a:t>
            </a:r>
            <a:r>
              <a:rPr lang="ru-RU" sz="1800" dirty="0"/>
              <a:t>, </a:t>
            </a:r>
            <a:r>
              <a:rPr lang="ru-RU" sz="1800" dirty="0" err="1" smtClean="0"/>
              <a:t>її</a:t>
            </a:r>
            <a:r>
              <a:rPr lang="ru-RU" sz="1800" dirty="0" smtClean="0"/>
              <a:t> </a:t>
            </a:r>
            <a:r>
              <a:rPr lang="ru-RU" sz="1800" dirty="0" err="1" smtClean="0"/>
              <a:t>функціональних</a:t>
            </a:r>
            <a:r>
              <a:rPr lang="ru-RU" sz="1800" dirty="0" smtClean="0"/>
              <a:t> </a:t>
            </a:r>
            <a:r>
              <a:rPr lang="ru-RU" sz="1800" dirty="0"/>
              <a:t>і </a:t>
            </a:r>
            <a:r>
              <a:rPr lang="ru-RU" sz="1800" dirty="0" err="1"/>
              <a:t>допоміжних</a:t>
            </a:r>
            <a:r>
              <a:rPr lang="ru-RU" sz="1800" dirty="0"/>
              <a:t> </a:t>
            </a:r>
            <a:r>
              <a:rPr lang="ru-RU" sz="1800" dirty="0" err="1" smtClean="0"/>
              <a:t>частин</a:t>
            </a:r>
            <a:r>
              <a:rPr lang="ru-RU" sz="1800" dirty="0" smtClean="0"/>
              <a:t>. </a:t>
            </a:r>
            <a:r>
              <a:rPr lang="ru-RU" sz="1800" dirty="0" err="1" smtClean="0"/>
              <a:t>Пропонують</a:t>
            </a:r>
            <a:r>
              <a:rPr lang="ru-RU" sz="1800" dirty="0" smtClean="0"/>
              <a:t> </a:t>
            </a:r>
            <a:r>
              <a:rPr lang="ru-RU" sz="1800" dirty="0"/>
              <a:t>методику </a:t>
            </a:r>
            <a:r>
              <a:rPr lang="ru-RU" sz="1800" dirty="0" err="1"/>
              <a:t>дослідження</a:t>
            </a:r>
            <a:r>
              <a:rPr lang="ru-RU" sz="1800" dirty="0"/>
              <a:t>, </a:t>
            </a:r>
            <a:r>
              <a:rPr lang="ru-RU" sz="1800" dirty="0" err="1"/>
              <a:t>намагаються</a:t>
            </a:r>
            <a:r>
              <a:rPr lang="ru-RU" sz="1800" dirty="0"/>
              <a:t> </a:t>
            </a:r>
            <a:r>
              <a:rPr lang="ru-RU" sz="1800" dirty="0" err="1"/>
              <a:t>визначити</a:t>
            </a:r>
            <a:r>
              <a:rPr lang="ru-RU" sz="1800" dirty="0"/>
              <a:t> </a:t>
            </a:r>
            <a:r>
              <a:rPr lang="ru-RU" sz="1800" dirty="0" err="1"/>
              <a:t>етапи</a:t>
            </a:r>
            <a:r>
              <a:rPr lang="ru-RU" sz="1800" dirty="0"/>
              <a:t> </a:t>
            </a:r>
            <a:r>
              <a:rPr lang="ru-RU" sz="1800" dirty="0" err="1"/>
              <a:t>дослідження</a:t>
            </a:r>
            <a:r>
              <a:rPr lang="ru-RU" sz="1800" dirty="0"/>
              <a:t> і </a:t>
            </a:r>
            <a:r>
              <a:rPr lang="ru-RU" sz="1800" dirty="0" err="1"/>
              <a:t>запропонувати</a:t>
            </a:r>
            <a:r>
              <a:rPr lang="ru-RU" sz="1800" dirty="0"/>
              <a:t> методику </a:t>
            </a:r>
            <a:r>
              <a:rPr lang="ru-RU" sz="1800" dirty="0" err="1"/>
              <a:t>виконання</a:t>
            </a:r>
            <a:r>
              <a:rPr lang="ru-RU" sz="1800" dirty="0"/>
              <a:t> </a:t>
            </a:r>
            <a:r>
              <a:rPr lang="ru-RU" sz="1800" dirty="0" err="1"/>
              <a:t>цих</a:t>
            </a:r>
            <a:r>
              <a:rPr lang="ru-RU" sz="1800" dirty="0"/>
              <a:t> </a:t>
            </a:r>
            <a:r>
              <a:rPr lang="ru-RU" sz="1800" dirty="0" err="1"/>
              <a:t>кроків</a:t>
            </a:r>
            <a:r>
              <a:rPr lang="ru-RU" sz="1800" dirty="0"/>
              <a:t> у </a:t>
            </a:r>
            <a:r>
              <a:rPr lang="ru-RU" sz="1800" dirty="0" err="1"/>
              <a:t>конкретних</a:t>
            </a:r>
            <a:r>
              <a:rPr lang="ru-RU" sz="1800" dirty="0"/>
              <a:t> </a:t>
            </a:r>
            <a:r>
              <a:rPr lang="ru-RU" sz="1800" dirty="0" err="1"/>
              <a:t>умовах</a:t>
            </a:r>
            <a:r>
              <a:rPr lang="ru-RU" sz="1800" dirty="0"/>
              <a:t>. </a:t>
            </a:r>
            <a:endParaRPr lang="uk-UA" sz="1800" dirty="0"/>
          </a:p>
        </p:txBody>
      </p:sp>
    </p:spTree>
    <p:extLst>
      <p:ext uri="{BB962C8B-B14F-4D97-AF65-F5344CB8AC3E}">
        <p14:creationId xmlns:p14="http://schemas.microsoft.com/office/powerpoint/2010/main" val="2462132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Застосування системного підходу</a:t>
            </a:r>
            <a:endParaRPr lang="uk-UA" dirty="0"/>
          </a:p>
        </p:txBody>
      </p:sp>
      <p:sp>
        <p:nvSpPr>
          <p:cNvPr id="3" name="Объект 2"/>
          <p:cNvSpPr>
            <a:spLocks noGrp="1"/>
          </p:cNvSpPr>
          <p:nvPr>
            <p:ph idx="1"/>
          </p:nvPr>
        </p:nvSpPr>
        <p:spPr/>
        <p:txBody>
          <a:bodyPr/>
          <a:lstStyle/>
          <a:p>
            <a:pPr marL="0" indent="0">
              <a:buNone/>
            </a:pPr>
            <a:r>
              <a:rPr lang="uk-UA" dirty="0" smtClean="0"/>
              <a:t>1. Розробка нової складної системи</a:t>
            </a:r>
          </a:p>
          <a:p>
            <a:pPr marL="0" indent="0">
              <a:buNone/>
            </a:pPr>
            <a:r>
              <a:rPr lang="uk-UA" sz="2400" dirty="0" smtClean="0"/>
              <a:t>Структурна та параметрична оптимізація, оцінка варіантів, прийняття рішень щодо будови системи</a:t>
            </a:r>
          </a:p>
          <a:p>
            <a:pPr marL="0" indent="0">
              <a:buNone/>
            </a:pPr>
            <a:r>
              <a:rPr lang="uk-UA" dirty="0" smtClean="0"/>
              <a:t>2. Дослідження існуючої системи</a:t>
            </a:r>
          </a:p>
          <a:p>
            <a:pPr marL="0" indent="0">
              <a:buNone/>
            </a:pPr>
            <a:r>
              <a:rPr lang="uk-UA" sz="2400" dirty="0" smtClean="0"/>
              <a:t>Оцінка ефективності роботи, визначення основних характеристик, пропозиції по удосконаленню</a:t>
            </a:r>
          </a:p>
          <a:p>
            <a:pPr marL="0" indent="0">
              <a:buNone/>
            </a:pPr>
            <a:r>
              <a:rPr lang="uk-UA" dirty="0" smtClean="0"/>
              <a:t>3. Керування роботою складної системи</a:t>
            </a:r>
          </a:p>
          <a:p>
            <a:pPr marL="0" indent="0">
              <a:buNone/>
            </a:pPr>
            <a:r>
              <a:rPr lang="uk-UA" sz="2400" dirty="0" smtClean="0"/>
              <a:t>Оцінка поточного стану, оцінка варіантів управлінських рішень та їх наслідків, прийняття рішень</a:t>
            </a:r>
            <a:endParaRPr lang="uk-UA" sz="2400" dirty="0"/>
          </a:p>
        </p:txBody>
      </p:sp>
    </p:spTree>
    <p:extLst>
      <p:ext uri="{BB962C8B-B14F-4D97-AF65-F5344CB8AC3E}">
        <p14:creationId xmlns:p14="http://schemas.microsoft.com/office/powerpoint/2010/main" val="3073790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dirty="0" smtClean="0"/>
              <a:t>Етапи розробки нової складної системи з використанням системного </a:t>
            </a:r>
            <a:r>
              <a:rPr lang="uk-UA" sz="3200" dirty="0" err="1" smtClean="0"/>
              <a:t>підходлу</a:t>
            </a:r>
            <a:endParaRPr lang="uk-UA" sz="3200" dirty="0"/>
          </a:p>
        </p:txBody>
      </p:sp>
      <p:sp>
        <p:nvSpPr>
          <p:cNvPr id="3" name="Объект 2"/>
          <p:cNvSpPr>
            <a:spLocks noGrp="1"/>
          </p:cNvSpPr>
          <p:nvPr>
            <p:ph idx="1"/>
          </p:nvPr>
        </p:nvSpPr>
        <p:spPr/>
        <p:txBody>
          <a:bodyPr>
            <a:normAutofit/>
          </a:bodyPr>
          <a:lstStyle/>
          <a:p>
            <a:pPr marL="514350" indent="-514350">
              <a:buAutoNum type="arabicPeriod"/>
            </a:pPr>
            <a:r>
              <a:rPr lang="uk-UA" sz="2400" dirty="0" smtClean="0"/>
              <a:t>Планування складної системи (аналіз потреб, перспективне планування)</a:t>
            </a:r>
          </a:p>
          <a:p>
            <a:pPr marL="0" indent="0">
              <a:buNone/>
            </a:pPr>
            <a:r>
              <a:rPr lang="uk-UA" sz="2400" dirty="0" smtClean="0"/>
              <a:t>2. Проектування складної системи (формулювання обмежень, аналіз та вибір варіантів побудови, прийняття проектних рішень)</a:t>
            </a:r>
          </a:p>
          <a:p>
            <a:pPr marL="0" indent="0">
              <a:buNone/>
            </a:pPr>
            <a:r>
              <a:rPr lang="uk-UA" sz="2400" dirty="0" smtClean="0"/>
              <a:t>3. Проектування елементів та підсистем, оформлення технічної документації</a:t>
            </a:r>
          </a:p>
          <a:p>
            <a:pPr marL="0" indent="0">
              <a:buNone/>
            </a:pPr>
            <a:r>
              <a:rPr lang="uk-UA" sz="2400" dirty="0" smtClean="0"/>
              <a:t>4. Технічна підготовка виробництва та само виготовлення складної системи</a:t>
            </a:r>
          </a:p>
          <a:p>
            <a:pPr marL="0" indent="0">
              <a:buNone/>
            </a:pPr>
            <a:r>
              <a:rPr lang="uk-UA" sz="2400" dirty="0" smtClean="0"/>
              <a:t>5. Розгортання складної системи на об’єкті (встановлення та об'єднання елементів в складну систему)</a:t>
            </a:r>
            <a:endParaRPr lang="uk-UA" sz="2400" dirty="0"/>
          </a:p>
        </p:txBody>
      </p:sp>
    </p:spTree>
    <p:extLst>
      <p:ext uri="{BB962C8B-B14F-4D97-AF65-F5344CB8AC3E}">
        <p14:creationId xmlns:p14="http://schemas.microsoft.com/office/powerpoint/2010/main" val="4019499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Дослідження</a:t>
            </a:r>
            <a:r>
              <a:rPr lang="ru-RU" dirty="0"/>
              <a:t> </a:t>
            </a:r>
            <a:r>
              <a:rPr lang="ru-RU" dirty="0" err="1"/>
              <a:t>існуючої</a:t>
            </a:r>
            <a:r>
              <a:rPr lang="ru-RU" dirty="0"/>
              <a:t> </a:t>
            </a:r>
            <a:r>
              <a:rPr lang="ru-RU" dirty="0" err="1"/>
              <a:t>системи</a:t>
            </a:r>
            <a:r>
              <a:rPr lang="ru-RU" dirty="0"/>
              <a:t/>
            </a:r>
            <a:br>
              <a:rPr lang="ru-RU" dirty="0"/>
            </a:br>
            <a:r>
              <a:rPr lang="ru-RU" sz="2000" dirty="0" err="1"/>
              <a:t>Оцінка</a:t>
            </a:r>
            <a:r>
              <a:rPr lang="ru-RU" sz="2000" dirty="0"/>
              <a:t> </a:t>
            </a:r>
            <a:r>
              <a:rPr lang="ru-RU" sz="2000" dirty="0" err="1"/>
              <a:t>ефективності</a:t>
            </a:r>
            <a:r>
              <a:rPr lang="ru-RU" sz="2000" dirty="0"/>
              <a:t> </a:t>
            </a:r>
            <a:r>
              <a:rPr lang="ru-RU" sz="2000" dirty="0" err="1"/>
              <a:t>роботи</a:t>
            </a:r>
            <a:r>
              <a:rPr lang="ru-RU" sz="2000" dirty="0"/>
              <a:t>, </a:t>
            </a:r>
            <a:r>
              <a:rPr lang="ru-RU" sz="2000" dirty="0" err="1"/>
              <a:t>визначення</a:t>
            </a:r>
            <a:r>
              <a:rPr lang="ru-RU" sz="2000" dirty="0"/>
              <a:t> </a:t>
            </a:r>
            <a:r>
              <a:rPr lang="ru-RU" sz="2000" dirty="0" err="1"/>
              <a:t>основних</a:t>
            </a:r>
            <a:r>
              <a:rPr lang="ru-RU" sz="2000" dirty="0"/>
              <a:t> характеристик, </a:t>
            </a:r>
            <a:r>
              <a:rPr lang="ru-RU" sz="2000" dirty="0" err="1"/>
              <a:t>пропозиції</a:t>
            </a:r>
            <a:r>
              <a:rPr lang="ru-RU" sz="2000" dirty="0"/>
              <a:t> по </a:t>
            </a:r>
            <a:r>
              <a:rPr lang="ru-RU" sz="2000" dirty="0" err="1" smtClean="0"/>
              <a:t>удосконаленню</a:t>
            </a:r>
            <a:endParaRPr lang="uk-UA" dirty="0"/>
          </a:p>
        </p:txBody>
      </p:sp>
      <p:sp>
        <p:nvSpPr>
          <p:cNvPr id="3" name="Объект 2"/>
          <p:cNvSpPr>
            <a:spLocks noGrp="1"/>
          </p:cNvSpPr>
          <p:nvPr>
            <p:ph idx="1"/>
          </p:nvPr>
        </p:nvSpPr>
        <p:spPr/>
        <p:txBody>
          <a:bodyPr>
            <a:normAutofit fontScale="92500"/>
          </a:bodyPr>
          <a:lstStyle/>
          <a:p>
            <a:pPr marL="0" indent="0">
              <a:buNone/>
            </a:pPr>
            <a:r>
              <a:rPr lang="uk-UA" dirty="0" smtClean="0"/>
              <a:t>Якісні методи оцінки ефективності системи</a:t>
            </a:r>
          </a:p>
          <a:p>
            <a:pPr>
              <a:buFontTx/>
              <a:buChar char="-"/>
            </a:pPr>
            <a:r>
              <a:rPr lang="uk-UA" sz="2400" dirty="0"/>
              <a:t>Метод колективної генерація ідей (мозкового штурму)</a:t>
            </a:r>
          </a:p>
          <a:p>
            <a:pPr>
              <a:buFontTx/>
              <a:buChar char="-"/>
            </a:pPr>
            <a:r>
              <a:rPr lang="uk-UA" sz="2400" dirty="0"/>
              <a:t>Метод сценаріїв</a:t>
            </a:r>
          </a:p>
          <a:p>
            <a:pPr>
              <a:buFontTx/>
              <a:buChar char="-"/>
            </a:pPr>
            <a:r>
              <a:rPr lang="uk-UA" sz="2400" dirty="0" smtClean="0"/>
              <a:t>Метод експертних оцінок індивідуальний</a:t>
            </a:r>
          </a:p>
          <a:p>
            <a:pPr>
              <a:buFontTx/>
              <a:buChar char="-"/>
            </a:pPr>
            <a:r>
              <a:rPr lang="uk-UA" sz="2400" dirty="0"/>
              <a:t>Метод експертних оцінок </a:t>
            </a:r>
            <a:r>
              <a:rPr lang="uk-UA" sz="2400" dirty="0" smtClean="0"/>
              <a:t>для формування колективної оцінки</a:t>
            </a:r>
          </a:p>
          <a:p>
            <a:pPr>
              <a:buFontTx/>
              <a:buChar char="-"/>
            </a:pPr>
            <a:r>
              <a:rPr lang="uk-UA" sz="2400" dirty="0" smtClean="0"/>
              <a:t>Метод «</a:t>
            </a:r>
            <a:r>
              <a:rPr lang="uk-UA" sz="2400" dirty="0" err="1" smtClean="0"/>
              <a:t>Дельфі</a:t>
            </a:r>
            <a:r>
              <a:rPr lang="uk-UA" sz="2400" dirty="0" smtClean="0"/>
              <a:t>»</a:t>
            </a:r>
          </a:p>
          <a:p>
            <a:pPr>
              <a:buFontTx/>
              <a:buChar char="-"/>
            </a:pPr>
            <a:r>
              <a:rPr lang="uk-UA" sz="2400" dirty="0" smtClean="0"/>
              <a:t>Метод дерева цілей</a:t>
            </a:r>
          </a:p>
          <a:p>
            <a:pPr>
              <a:buFontTx/>
              <a:buChar char="-"/>
            </a:pPr>
            <a:r>
              <a:rPr lang="uk-UA" sz="2400" dirty="0" smtClean="0"/>
              <a:t>Морфологічні методи</a:t>
            </a:r>
          </a:p>
          <a:p>
            <a:pPr marL="0" indent="0">
              <a:buNone/>
            </a:pPr>
            <a:r>
              <a:rPr lang="uk-UA" dirty="0" smtClean="0"/>
              <a:t>Кількісні методи оцінки ефективності системи</a:t>
            </a:r>
          </a:p>
          <a:p>
            <a:pPr marL="0" indent="0">
              <a:buNone/>
            </a:pPr>
            <a:r>
              <a:rPr lang="uk-UA" sz="2400" dirty="0" smtClean="0"/>
              <a:t>- Визначення та дослідження цільової функції складної системи</a:t>
            </a:r>
            <a:endParaRPr lang="uk-UA" sz="2400" dirty="0"/>
          </a:p>
        </p:txBody>
      </p:sp>
    </p:spTree>
    <p:extLst>
      <p:ext uri="{BB962C8B-B14F-4D97-AF65-F5344CB8AC3E}">
        <p14:creationId xmlns:p14="http://schemas.microsoft.com/office/powerpoint/2010/main" val="3154771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 </a:t>
            </a:r>
            <a:r>
              <a:rPr lang="ru-RU" dirty="0" err="1"/>
              <a:t>колективної</a:t>
            </a:r>
            <a:r>
              <a:rPr lang="ru-RU" dirty="0"/>
              <a:t> </a:t>
            </a:r>
            <a:r>
              <a:rPr lang="ru-RU" dirty="0" err="1" smtClean="0"/>
              <a:t>генераці</a:t>
            </a:r>
            <a:r>
              <a:rPr lang="uk-UA" dirty="0" smtClean="0"/>
              <a:t>ї</a:t>
            </a:r>
            <a:r>
              <a:rPr lang="ru-RU" dirty="0" smtClean="0"/>
              <a:t> </a:t>
            </a:r>
            <a:r>
              <a:rPr lang="ru-RU" dirty="0" err="1"/>
              <a:t>ідей</a:t>
            </a:r>
            <a:r>
              <a:rPr lang="ru-RU" dirty="0"/>
              <a:t> (</a:t>
            </a:r>
            <a:r>
              <a:rPr lang="ru-RU" dirty="0" err="1"/>
              <a:t>мозкового</a:t>
            </a:r>
            <a:r>
              <a:rPr lang="ru-RU" dirty="0"/>
              <a:t> штурму</a:t>
            </a:r>
            <a:r>
              <a:rPr lang="ru-RU" dirty="0" smtClean="0"/>
              <a:t>)</a:t>
            </a:r>
            <a:endParaRPr lang="uk-UA" dirty="0"/>
          </a:p>
        </p:txBody>
      </p:sp>
      <p:sp>
        <p:nvSpPr>
          <p:cNvPr id="3" name="Объект 2"/>
          <p:cNvSpPr>
            <a:spLocks noGrp="1"/>
          </p:cNvSpPr>
          <p:nvPr>
            <p:ph idx="1"/>
          </p:nvPr>
        </p:nvSpPr>
        <p:spPr/>
        <p:txBody>
          <a:bodyPr>
            <a:normAutofit/>
          </a:bodyPr>
          <a:lstStyle/>
          <a:p>
            <a:pPr marL="0" indent="0">
              <a:buNone/>
            </a:pPr>
            <a:r>
              <a:rPr lang="uk-UA" sz="2000" dirty="0" smtClean="0"/>
              <a:t>Сесія або </a:t>
            </a:r>
            <a:r>
              <a:rPr lang="uk-UA" sz="2000" dirty="0"/>
              <a:t>сеанс колективної генерація ідей </a:t>
            </a:r>
            <a:r>
              <a:rPr lang="uk-UA" sz="2000" dirty="0" smtClean="0"/>
              <a:t>полягає у систематичному творчому інтуїтивному мисленню, що спрямовано на виявлення нових ідей і досягнення згоди групи людей щодо певної задачі.</a:t>
            </a:r>
          </a:p>
          <a:p>
            <a:pPr marL="0" indent="0">
              <a:buNone/>
            </a:pPr>
            <a:r>
              <a:rPr lang="uk-UA" sz="2000" dirty="0" smtClean="0"/>
              <a:t>Заздалегідь або перед початком сесії, учасникам надається деяка попередня інформація про питання, що будуть обговорюватися, у письмовій формі або усно. Потрібно висловити багато ідей, бажано нетривіальних. Для цього учасники намагаються дотримуватися певних правил, щоб забезпечити якомога більшу свободи мислення учасників сесії та їх заяв про нові ідеї. Рекомендується вітати будь-які ідеї, навіть якщо вони спочатку здаються сумнівними або абсурдними, обговорення і оцінка ідей проводиться пізніше.</a:t>
            </a:r>
          </a:p>
          <a:p>
            <a:pPr marL="0" indent="0">
              <a:buNone/>
            </a:pPr>
            <a:r>
              <a:rPr lang="uk-UA" sz="2000" dirty="0" smtClean="0"/>
              <a:t>До сеансів колективної генерації ідей відносяться всілякі зустрічі, наукові ради з певної проблеми, засідання спеціально створених тимчасових комісій та інші зустрічей компетентних фахівців.</a:t>
            </a:r>
            <a:endParaRPr lang="uk-UA" sz="2000" dirty="0"/>
          </a:p>
        </p:txBody>
      </p:sp>
    </p:spTree>
    <p:extLst>
      <p:ext uri="{BB962C8B-B14F-4D97-AF65-F5344CB8AC3E}">
        <p14:creationId xmlns:p14="http://schemas.microsoft.com/office/powerpoint/2010/main" val="3609342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k-UA" dirty="0"/>
              <a:t>Метод </a:t>
            </a:r>
            <a:r>
              <a:rPr lang="uk-UA" dirty="0" smtClean="0"/>
              <a:t>сценаріїв</a:t>
            </a:r>
            <a:endParaRPr lang="uk-UA" dirty="0"/>
          </a:p>
        </p:txBody>
      </p:sp>
      <p:sp>
        <p:nvSpPr>
          <p:cNvPr id="3" name="Объект 2"/>
          <p:cNvSpPr>
            <a:spLocks noGrp="1"/>
          </p:cNvSpPr>
          <p:nvPr>
            <p:ph idx="1"/>
          </p:nvPr>
        </p:nvSpPr>
        <p:spPr>
          <a:xfrm>
            <a:off x="457200" y="980728"/>
            <a:ext cx="8229600" cy="5145435"/>
          </a:xfrm>
        </p:spPr>
        <p:txBody>
          <a:bodyPr>
            <a:normAutofit/>
          </a:bodyPr>
          <a:lstStyle/>
          <a:p>
            <a:r>
              <a:rPr lang="uk-UA" sz="1800" dirty="0" smtClean="0"/>
              <a:t>Сценарієм називаються методи </a:t>
            </a:r>
            <a:r>
              <a:rPr lang="uk-UA" sz="1800" dirty="0"/>
              <a:t>підготовки </a:t>
            </a:r>
            <a:r>
              <a:rPr lang="uk-UA" sz="1800" dirty="0" smtClean="0"/>
              <a:t>ідей та пропозицій і </a:t>
            </a:r>
            <a:r>
              <a:rPr lang="uk-UA" sz="1800" dirty="0"/>
              <a:t>узгодження </a:t>
            </a:r>
            <a:r>
              <a:rPr lang="uk-UA" sz="1800" dirty="0" smtClean="0"/>
              <a:t>їх з проблемою </a:t>
            </a:r>
            <a:r>
              <a:rPr lang="uk-UA" sz="1800" dirty="0"/>
              <a:t>або об'єктом, що аналізуються, </a:t>
            </a:r>
            <a:r>
              <a:rPr lang="uk-UA" sz="1800" dirty="0" smtClean="0"/>
              <a:t>у </a:t>
            </a:r>
            <a:r>
              <a:rPr lang="uk-UA" sz="1800" dirty="0"/>
              <a:t>письмовій </a:t>
            </a:r>
            <a:r>
              <a:rPr lang="uk-UA" sz="1800" dirty="0" smtClean="0"/>
              <a:t>формі. Цей </a:t>
            </a:r>
            <a:r>
              <a:rPr lang="uk-UA" sz="1800" dirty="0"/>
              <a:t>метод </a:t>
            </a:r>
            <a:r>
              <a:rPr lang="uk-UA" sz="1800" dirty="0" smtClean="0"/>
              <a:t>передбачає </a:t>
            </a:r>
            <a:r>
              <a:rPr lang="uk-UA" sz="1800" dirty="0"/>
              <a:t>підготовку тексту, що містить логічну послідовність подій або можливі варіанти вирішення </a:t>
            </a:r>
            <a:r>
              <a:rPr lang="uk-UA" sz="1800" dirty="0" smtClean="0"/>
              <a:t>проблеми.</a:t>
            </a:r>
          </a:p>
          <a:p>
            <a:r>
              <a:rPr lang="ru-RU" sz="1800" dirty="0" err="1" smtClean="0"/>
              <a:t>Сценарій</a:t>
            </a:r>
            <a:r>
              <a:rPr lang="ru-RU" sz="1800" dirty="0" smtClean="0"/>
              <a:t> </a:t>
            </a:r>
            <a:r>
              <a:rPr lang="ru-RU" sz="1800" dirty="0" err="1" smtClean="0"/>
              <a:t>передбачає</a:t>
            </a:r>
            <a:r>
              <a:rPr lang="ru-RU" sz="1800" dirty="0" smtClean="0"/>
              <a:t> </a:t>
            </a:r>
            <a:r>
              <a:rPr lang="ru-RU" sz="1800" dirty="0" err="1" smtClean="0"/>
              <a:t>осмислені</a:t>
            </a:r>
            <a:r>
              <a:rPr lang="ru-RU" sz="1800" dirty="0" smtClean="0"/>
              <a:t> </a:t>
            </a:r>
            <a:r>
              <a:rPr lang="ru-RU" sz="1800" dirty="0" err="1" smtClean="0"/>
              <a:t>міркування</a:t>
            </a:r>
            <a:r>
              <a:rPr lang="ru-RU" sz="1800" dirty="0" smtClean="0"/>
              <a:t> та </a:t>
            </a:r>
            <a:r>
              <a:rPr lang="ru-RU" sz="1800" dirty="0" err="1"/>
              <a:t>допомагає</a:t>
            </a:r>
            <a:r>
              <a:rPr lang="ru-RU" sz="1800" dirty="0"/>
              <a:t> не </a:t>
            </a:r>
            <a:r>
              <a:rPr lang="ru-RU" sz="1800" dirty="0" err="1"/>
              <a:t>пропускати</a:t>
            </a:r>
            <a:r>
              <a:rPr lang="ru-RU" sz="1800" dirty="0"/>
              <a:t> </a:t>
            </a:r>
            <a:r>
              <a:rPr lang="ru-RU" sz="1800" dirty="0" err="1"/>
              <a:t>деталі</a:t>
            </a:r>
            <a:r>
              <a:rPr lang="ru-RU" sz="1800" dirty="0"/>
              <a:t>, </a:t>
            </a:r>
            <a:r>
              <a:rPr lang="ru-RU" sz="1800" dirty="0" err="1" smtClean="0"/>
              <a:t>які</a:t>
            </a:r>
            <a:r>
              <a:rPr lang="ru-RU" sz="1800" dirty="0" smtClean="0"/>
              <a:t>, як правило, </a:t>
            </a:r>
            <a:r>
              <a:rPr lang="ru-RU" sz="1800" dirty="0"/>
              <a:t>не </a:t>
            </a:r>
            <a:r>
              <a:rPr lang="ru-RU" sz="1800" dirty="0" err="1"/>
              <a:t>враховуються</a:t>
            </a:r>
            <a:r>
              <a:rPr lang="ru-RU" sz="1800" dirty="0"/>
              <a:t> в </a:t>
            </a:r>
            <a:r>
              <a:rPr lang="ru-RU" sz="1800" dirty="0" err="1"/>
              <a:t>офіційній</a:t>
            </a:r>
            <a:r>
              <a:rPr lang="ru-RU" sz="1800" dirty="0"/>
              <a:t> </a:t>
            </a:r>
            <a:r>
              <a:rPr lang="ru-RU" sz="1800" dirty="0" err="1"/>
              <a:t>презентації</a:t>
            </a:r>
            <a:r>
              <a:rPr lang="ru-RU" sz="1800" dirty="0"/>
              <a:t> </a:t>
            </a:r>
            <a:r>
              <a:rPr lang="ru-RU" sz="1800" dirty="0" err="1" smtClean="0"/>
              <a:t>системи</a:t>
            </a:r>
            <a:r>
              <a:rPr lang="ru-RU" sz="1800" dirty="0" smtClean="0"/>
              <a:t>.</a:t>
            </a:r>
            <a:endParaRPr lang="ru-RU" sz="1800" dirty="0"/>
          </a:p>
          <a:p>
            <a:r>
              <a:rPr lang="uk-UA" sz="1800" dirty="0" smtClean="0"/>
              <a:t>Сценарій </a:t>
            </a:r>
            <a:r>
              <a:rPr lang="uk-UA" sz="1800" dirty="0"/>
              <a:t>не тільки вводить кількісні параметри і встановлює </a:t>
            </a:r>
            <a:r>
              <a:rPr lang="uk-UA" sz="1800" dirty="0" smtClean="0"/>
              <a:t>їх взаємозалежності, </a:t>
            </a:r>
            <a:r>
              <a:rPr lang="uk-UA" sz="1800" dirty="0"/>
              <a:t>а й </a:t>
            </a:r>
            <a:r>
              <a:rPr lang="uk-UA" sz="1800" dirty="0" smtClean="0"/>
              <a:t>містить пропоновані </a:t>
            </a:r>
            <a:r>
              <a:rPr lang="uk-UA" sz="1800" dirty="0"/>
              <a:t>методи компіляції сценаріїв за допомогою комп'ютерів і </a:t>
            </a:r>
            <a:r>
              <a:rPr lang="uk-UA" sz="1800" dirty="0" smtClean="0"/>
              <a:t>цільові методи </a:t>
            </a:r>
            <a:r>
              <a:rPr lang="uk-UA" sz="1800" dirty="0"/>
              <a:t>управління сценарієм</a:t>
            </a:r>
            <a:r>
              <a:rPr lang="uk-UA" sz="1800" dirty="0" smtClean="0"/>
              <a:t>.</a:t>
            </a:r>
          </a:p>
          <a:p>
            <a:r>
              <a:rPr lang="uk-UA" sz="1800" dirty="0"/>
              <a:t>Сценарій є попередньою інформацією, на основі якої здійснюється подальша робота з прогнозування розвитку галузі або розробки проектних варіантів. </a:t>
            </a:r>
            <a:r>
              <a:rPr lang="ru-RU" sz="1800" dirty="0" err="1" smtClean="0"/>
              <a:t>Надалі</a:t>
            </a:r>
            <a:r>
              <a:rPr lang="ru-RU" sz="1800" dirty="0" smtClean="0"/>
              <a:t> </a:t>
            </a:r>
            <a:r>
              <a:rPr lang="ru-RU" sz="1800" dirty="0" err="1"/>
              <a:t>такий</a:t>
            </a:r>
            <a:r>
              <a:rPr lang="ru-RU" sz="1800" dirty="0"/>
              <a:t> текст </a:t>
            </a:r>
            <a:r>
              <a:rPr lang="ru-RU" sz="1800" dirty="0" err="1" smtClean="0"/>
              <a:t>сценарію</a:t>
            </a:r>
            <a:r>
              <a:rPr lang="ru-RU" sz="1800" dirty="0" smtClean="0"/>
              <a:t> </a:t>
            </a:r>
            <a:r>
              <a:rPr lang="ru-RU" sz="1800" dirty="0" err="1" smtClean="0"/>
              <a:t>стає</a:t>
            </a:r>
            <a:r>
              <a:rPr lang="ru-RU" sz="1800" dirty="0" smtClean="0"/>
              <a:t> </a:t>
            </a:r>
            <a:r>
              <a:rPr lang="ru-RU" sz="1800" dirty="0"/>
              <a:t>основою для </a:t>
            </a:r>
            <a:r>
              <a:rPr lang="ru-RU" sz="1800" dirty="0" err="1"/>
              <a:t>розвитку</a:t>
            </a:r>
            <a:r>
              <a:rPr lang="ru-RU" sz="1800" dirty="0"/>
              <a:t> </a:t>
            </a:r>
            <a:r>
              <a:rPr lang="ru-RU" sz="1800" dirty="0" err="1"/>
              <a:t>більш</a:t>
            </a:r>
            <a:r>
              <a:rPr lang="ru-RU" sz="1800" dirty="0"/>
              <a:t> </a:t>
            </a:r>
            <a:r>
              <a:rPr lang="ru-RU" sz="1800" dirty="0" err="1"/>
              <a:t>формалізованої</a:t>
            </a:r>
            <a:r>
              <a:rPr lang="ru-RU" sz="1800" dirty="0"/>
              <a:t> </a:t>
            </a:r>
            <a:r>
              <a:rPr lang="ru-RU" sz="1800" dirty="0" err="1"/>
              <a:t>ідеї</a:t>
            </a:r>
            <a:r>
              <a:rPr lang="ru-RU" sz="1800" dirty="0"/>
              <a:t> </a:t>
            </a:r>
            <a:r>
              <a:rPr lang="ru-RU" sz="1800" dirty="0" err="1" smtClean="0"/>
              <a:t>або</a:t>
            </a:r>
            <a:r>
              <a:rPr lang="ru-RU" sz="1800" dirty="0" smtClean="0"/>
              <a:t> </a:t>
            </a:r>
            <a:r>
              <a:rPr lang="ru-RU" sz="1800" dirty="0" err="1" smtClean="0"/>
              <a:t>моделі</a:t>
            </a:r>
            <a:r>
              <a:rPr lang="ru-RU" sz="1800" dirty="0" smtClean="0"/>
              <a:t> </a:t>
            </a:r>
            <a:r>
              <a:rPr lang="ru-RU" sz="1800" dirty="0" err="1" smtClean="0"/>
              <a:t>майбутньої</a:t>
            </a:r>
            <a:r>
              <a:rPr lang="ru-RU" sz="1800" dirty="0" smtClean="0"/>
              <a:t> </a:t>
            </a:r>
            <a:r>
              <a:rPr lang="ru-RU" sz="1800" dirty="0" err="1" smtClean="0"/>
              <a:t>системи</a:t>
            </a:r>
            <a:r>
              <a:rPr lang="ru-RU" sz="1800" dirty="0" smtClean="0"/>
              <a:t>.</a:t>
            </a:r>
          </a:p>
          <a:p>
            <a:r>
              <a:rPr lang="ru-RU" sz="1800" dirty="0"/>
              <a:t>Таким чином, </a:t>
            </a:r>
            <a:r>
              <a:rPr lang="ru-RU" sz="1800" dirty="0" err="1" smtClean="0"/>
              <a:t>сценарій</a:t>
            </a:r>
            <a:r>
              <a:rPr lang="ru-RU" sz="1800" dirty="0" smtClean="0"/>
              <a:t> </a:t>
            </a:r>
            <a:r>
              <a:rPr lang="ru-RU" sz="1800" dirty="0" err="1"/>
              <a:t>допомагає</a:t>
            </a:r>
            <a:r>
              <a:rPr lang="ru-RU" sz="1800" dirty="0"/>
              <a:t> </a:t>
            </a:r>
            <a:r>
              <a:rPr lang="ru-RU" sz="1800" dirty="0" err="1"/>
              <a:t>заздалегідь</a:t>
            </a:r>
            <a:r>
              <a:rPr lang="ru-RU" sz="1800" dirty="0"/>
              <a:t> </a:t>
            </a:r>
            <a:r>
              <a:rPr lang="ru-RU" sz="1800" dirty="0" err="1"/>
              <a:t>створити</a:t>
            </a:r>
            <a:r>
              <a:rPr lang="ru-RU" sz="1800" dirty="0"/>
              <a:t> </a:t>
            </a:r>
            <a:r>
              <a:rPr lang="ru-RU" sz="1800" dirty="0" err="1"/>
              <a:t>уявлення</a:t>
            </a:r>
            <a:r>
              <a:rPr lang="ru-RU" sz="1800" dirty="0"/>
              <a:t> про проблему, а </a:t>
            </a:r>
            <a:r>
              <a:rPr lang="ru-RU" sz="1800" dirty="0" err="1"/>
              <a:t>потім</a:t>
            </a:r>
            <a:r>
              <a:rPr lang="ru-RU" sz="1800" dirty="0"/>
              <a:t> </a:t>
            </a:r>
            <a:r>
              <a:rPr lang="ru-RU" sz="1800" dirty="0" err="1"/>
              <a:t>приступити</a:t>
            </a:r>
            <a:r>
              <a:rPr lang="ru-RU" sz="1800" dirty="0"/>
              <a:t> до </a:t>
            </a:r>
            <a:r>
              <a:rPr lang="ru-RU" sz="1800" dirty="0" err="1" smtClean="0"/>
              <a:t>більшої</a:t>
            </a:r>
            <a:r>
              <a:rPr lang="ru-RU" sz="1800" dirty="0" smtClean="0"/>
              <a:t> </a:t>
            </a:r>
            <a:r>
              <a:rPr lang="ru-RU" sz="1800" dirty="0" err="1"/>
              <a:t>формалізації</a:t>
            </a:r>
            <a:r>
              <a:rPr lang="ru-RU" sz="1800" dirty="0"/>
              <a:t> </a:t>
            </a:r>
            <a:r>
              <a:rPr lang="ru-RU" sz="1800" dirty="0" err="1"/>
              <a:t>системи</a:t>
            </a:r>
            <a:r>
              <a:rPr lang="ru-RU" sz="1800" dirty="0"/>
              <a:t> у </a:t>
            </a:r>
            <a:r>
              <a:rPr lang="ru-RU" sz="1800" dirty="0" err="1"/>
              <a:t>вигляді</a:t>
            </a:r>
            <a:r>
              <a:rPr lang="ru-RU" sz="1800" dirty="0"/>
              <a:t> </a:t>
            </a:r>
            <a:r>
              <a:rPr lang="ru-RU" sz="1800" dirty="0" err="1"/>
              <a:t>графіків</a:t>
            </a:r>
            <a:r>
              <a:rPr lang="ru-RU" sz="1800" dirty="0"/>
              <a:t>, </a:t>
            </a:r>
            <a:r>
              <a:rPr lang="ru-RU" sz="1800" dirty="0" err="1"/>
              <a:t>таблиць</a:t>
            </a:r>
            <a:r>
              <a:rPr lang="ru-RU" sz="1800" dirty="0"/>
              <a:t> для </a:t>
            </a:r>
            <a:r>
              <a:rPr lang="ru-RU" sz="1800" dirty="0" err="1"/>
              <a:t>експертних</a:t>
            </a:r>
            <a:r>
              <a:rPr lang="ru-RU" sz="1800" dirty="0"/>
              <a:t> </a:t>
            </a:r>
            <a:r>
              <a:rPr lang="ru-RU" sz="1800" dirty="0" err="1"/>
              <a:t>опитувань</a:t>
            </a:r>
            <a:r>
              <a:rPr lang="ru-RU" sz="1800" dirty="0"/>
              <a:t> та </a:t>
            </a:r>
            <a:r>
              <a:rPr lang="ru-RU" sz="1800" dirty="0" err="1"/>
              <a:t>інших</a:t>
            </a:r>
            <a:r>
              <a:rPr lang="ru-RU" sz="1800" dirty="0"/>
              <a:t> </a:t>
            </a:r>
            <a:r>
              <a:rPr lang="ru-RU" sz="1800" dirty="0" err="1"/>
              <a:t>методів</a:t>
            </a:r>
            <a:r>
              <a:rPr lang="ru-RU" sz="1800" dirty="0"/>
              <a:t> системного </a:t>
            </a:r>
            <a:r>
              <a:rPr lang="ru-RU" sz="1800" dirty="0" err="1"/>
              <a:t>аналізу</a:t>
            </a:r>
            <a:r>
              <a:rPr lang="ru-RU" sz="1800" dirty="0"/>
              <a:t>.</a:t>
            </a:r>
            <a:endParaRPr lang="uk-UA" sz="1800" dirty="0"/>
          </a:p>
        </p:txBody>
      </p:sp>
    </p:spTree>
    <p:extLst>
      <p:ext uri="{BB962C8B-B14F-4D97-AF65-F5344CB8AC3E}">
        <p14:creationId xmlns:p14="http://schemas.microsoft.com/office/powerpoint/2010/main" val="3371568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Метод експертних оцінок </a:t>
            </a:r>
          </a:p>
        </p:txBody>
      </p:sp>
      <p:sp>
        <p:nvSpPr>
          <p:cNvPr id="3" name="Объект 2"/>
          <p:cNvSpPr>
            <a:spLocks noGrp="1"/>
          </p:cNvSpPr>
          <p:nvPr>
            <p:ph idx="1"/>
          </p:nvPr>
        </p:nvSpPr>
        <p:spPr/>
        <p:txBody>
          <a:bodyPr>
            <a:noAutofit/>
          </a:bodyPr>
          <a:lstStyle/>
          <a:p>
            <a:pPr marL="0" indent="0">
              <a:buNone/>
            </a:pPr>
            <a:r>
              <a:rPr lang="uk-UA" sz="1600" dirty="0"/>
              <a:t>Можливість використання експертних оцінок, </a:t>
            </a:r>
            <a:r>
              <a:rPr lang="uk-UA" sz="1600" dirty="0" err="1"/>
              <a:t>обгрунтування</a:t>
            </a:r>
            <a:r>
              <a:rPr lang="uk-UA" sz="1600" dirty="0"/>
              <a:t> їх </a:t>
            </a:r>
            <a:r>
              <a:rPr lang="uk-UA" sz="1600" dirty="0" smtClean="0"/>
              <a:t>об'єктивності </a:t>
            </a:r>
            <a:r>
              <a:rPr lang="uk-UA" sz="1600" dirty="0"/>
              <a:t>ґрунтується на припущенні, що індивідуальна експертна оцінка відображає досвід і знання експерта про </a:t>
            </a:r>
            <a:r>
              <a:rPr lang="uk-UA" sz="1600" dirty="0" smtClean="0"/>
              <a:t>об'єктивну реальність  (експерт - латинське </a:t>
            </a:r>
            <a:r>
              <a:rPr lang="uk-UA" sz="1600" dirty="0"/>
              <a:t>слово </a:t>
            </a:r>
            <a:r>
              <a:rPr lang="uk-UA" sz="1600" dirty="0" smtClean="0"/>
              <a:t>досвідчений). </a:t>
            </a:r>
            <a:r>
              <a:rPr lang="uk-UA" sz="1600" dirty="0"/>
              <a:t>Невідома характеристика досліджуваного явища зазвичай інтерпретується як випадкове значення, відображення закону розподілу якого є індивідуальною оцінкою експерта з надійності та важливості події. Коли такі оцінки отримані з групи експертів, передбачається, що справжнє значення </a:t>
            </a:r>
            <a:r>
              <a:rPr lang="uk-UA" sz="1600" dirty="0" smtClean="0"/>
              <a:t>оцінки знаходиться </a:t>
            </a:r>
            <a:r>
              <a:rPr lang="uk-UA" sz="1600" dirty="0"/>
              <a:t>в межах спектра </a:t>
            </a:r>
            <a:r>
              <a:rPr lang="uk-UA" sz="1600" dirty="0" smtClean="0"/>
              <a:t>оцінок. П</a:t>
            </a:r>
            <a:r>
              <a:rPr lang="ru-RU" sz="1600" dirty="0" err="1" smtClean="0"/>
              <a:t>ередбачається</a:t>
            </a:r>
            <a:r>
              <a:rPr lang="ru-RU" sz="1600" dirty="0"/>
              <a:t>, </a:t>
            </a:r>
            <a:r>
              <a:rPr lang="ru-RU" sz="1600" dirty="0" err="1"/>
              <a:t>що</a:t>
            </a:r>
            <a:r>
              <a:rPr lang="ru-RU" sz="1600" dirty="0"/>
              <a:t> думка </a:t>
            </a:r>
            <a:r>
              <a:rPr lang="ru-RU" sz="1600" dirty="0" err="1"/>
              <a:t>групи</a:t>
            </a:r>
            <a:r>
              <a:rPr lang="ru-RU" sz="1600" dirty="0"/>
              <a:t> </a:t>
            </a:r>
            <a:r>
              <a:rPr lang="ru-RU" sz="1600" dirty="0" err="1"/>
              <a:t>експертів</a:t>
            </a:r>
            <a:r>
              <a:rPr lang="ru-RU" sz="1600" dirty="0"/>
              <a:t> є </a:t>
            </a:r>
            <a:r>
              <a:rPr lang="ru-RU" sz="1600" dirty="0" err="1"/>
              <a:t>більш</a:t>
            </a:r>
            <a:r>
              <a:rPr lang="ru-RU" sz="1600" dirty="0"/>
              <a:t> </a:t>
            </a:r>
            <a:r>
              <a:rPr lang="ru-RU" sz="1600" dirty="0" err="1" smtClean="0"/>
              <a:t>надійною</a:t>
            </a:r>
            <a:r>
              <a:rPr lang="ru-RU" sz="1600" dirty="0" smtClean="0"/>
              <a:t>, </a:t>
            </a:r>
            <a:r>
              <a:rPr lang="ru-RU" sz="1600" dirty="0" err="1"/>
              <a:t>ніж</a:t>
            </a:r>
            <a:r>
              <a:rPr lang="ru-RU" sz="1600" dirty="0"/>
              <a:t> у </a:t>
            </a:r>
            <a:r>
              <a:rPr lang="ru-RU" sz="1600" dirty="0" err="1"/>
              <a:t>індивідуального</a:t>
            </a:r>
            <a:r>
              <a:rPr lang="ru-RU" sz="1600" dirty="0"/>
              <a:t> </a:t>
            </a:r>
            <a:r>
              <a:rPr lang="ru-RU" sz="1600" dirty="0" err="1"/>
              <a:t>експерта</a:t>
            </a:r>
            <a:r>
              <a:rPr lang="ru-RU" sz="1600" dirty="0"/>
              <a:t>. </a:t>
            </a:r>
            <a:endParaRPr lang="ru-RU" sz="1600" dirty="0" smtClean="0"/>
          </a:p>
          <a:p>
            <a:pPr marL="0" indent="0">
              <a:buNone/>
            </a:pPr>
            <a:r>
              <a:rPr lang="ru-RU" sz="1600" dirty="0" err="1" smtClean="0"/>
              <a:t>Проблеми</a:t>
            </a:r>
            <a:r>
              <a:rPr lang="ru-RU" sz="1600" dirty="0" smtClean="0"/>
              <a:t>, </a:t>
            </a:r>
            <a:r>
              <a:rPr lang="ru-RU" sz="1600" dirty="0" err="1" smtClean="0"/>
              <a:t>що</a:t>
            </a:r>
            <a:r>
              <a:rPr lang="ru-RU" sz="1600" dirty="0" smtClean="0"/>
              <a:t> </a:t>
            </a:r>
            <a:r>
              <a:rPr lang="ru-RU" sz="1600" dirty="0" err="1" smtClean="0"/>
              <a:t>вирішуються</a:t>
            </a:r>
            <a:r>
              <a:rPr lang="ru-RU" sz="1600" dirty="0" smtClean="0"/>
              <a:t> методами </a:t>
            </a:r>
            <a:r>
              <a:rPr lang="ru-RU" sz="1600" dirty="0" err="1" smtClean="0"/>
              <a:t>експертних</a:t>
            </a:r>
            <a:r>
              <a:rPr lang="ru-RU" sz="1600" dirty="0" smtClean="0"/>
              <a:t> </a:t>
            </a:r>
            <a:r>
              <a:rPr lang="ru-RU" sz="1600" dirty="0" err="1" smtClean="0"/>
              <a:t>оцінок</a:t>
            </a:r>
            <a:r>
              <a:rPr lang="ru-RU" sz="1600" dirty="0" smtClean="0"/>
              <a:t>, </a:t>
            </a:r>
            <a:r>
              <a:rPr lang="ru-RU" sz="1600" dirty="0" err="1"/>
              <a:t>можна</a:t>
            </a:r>
            <a:r>
              <a:rPr lang="ru-RU" sz="1600" dirty="0"/>
              <a:t> </a:t>
            </a:r>
            <a:r>
              <a:rPr lang="ru-RU" sz="1600" dirty="0" err="1"/>
              <a:t>поділити</a:t>
            </a:r>
            <a:r>
              <a:rPr lang="ru-RU" sz="1600" dirty="0"/>
              <a:t> на два </a:t>
            </a:r>
            <a:r>
              <a:rPr lang="ru-RU" sz="1600" dirty="0" err="1" smtClean="0"/>
              <a:t>класи</a:t>
            </a:r>
            <a:r>
              <a:rPr lang="ru-RU" sz="1600" dirty="0" smtClean="0"/>
              <a:t>:</a:t>
            </a:r>
          </a:p>
          <a:p>
            <a:r>
              <a:rPr lang="ru-RU" sz="1600" dirty="0" err="1" smtClean="0"/>
              <a:t>проблеми</a:t>
            </a:r>
            <a:r>
              <a:rPr lang="ru-RU" sz="1600" dirty="0" smtClean="0"/>
              <a:t>, </a:t>
            </a:r>
            <a:r>
              <a:rPr lang="ru-RU" sz="1600" dirty="0"/>
              <a:t>для </a:t>
            </a:r>
            <a:r>
              <a:rPr lang="ru-RU" sz="1600" dirty="0" err="1" smtClean="0"/>
              <a:t>яких</a:t>
            </a:r>
            <a:r>
              <a:rPr lang="ru-RU" sz="1600" dirty="0" smtClean="0"/>
              <a:t> </a:t>
            </a:r>
            <a:r>
              <a:rPr lang="ru-RU" sz="1600" dirty="0" err="1" smtClean="0"/>
              <a:t>наявна</a:t>
            </a:r>
            <a:r>
              <a:rPr lang="ru-RU" sz="1600" dirty="0" smtClean="0"/>
              <a:t> </a:t>
            </a:r>
            <a:r>
              <a:rPr lang="ru-RU" sz="1600" dirty="0" err="1"/>
              <a:t>достатня</a:t>
            </a:r>
            <a:r>
              <a:rPr lang="ru-RU" sz="1600" dirty="0"/>
              <a:t> </a:t>
            </a:r>
            <a:r>
              <a:rPr lang="ru-RU" sz="1600" dirty="0" err="1"/>
              <a:t>інформація</a:t>
            </a:r>
            <a:r>
              <a:rPr lang="ru-RU" sz="1600" dirty="0"/>
              <a:t>. У </a:t>
            </a:r>
            <a:r>
              <a:rPr lang="ru-RU" sz="1600" dirty="0" err="1"/>
              <a:t>цьому</a:t>
            </a:r>
            <a:r>
              <a:rPr lang="ru-RU" sz="1600" dirty="0"/>
              <a:t> </a:t>
            </a:r>
            <a:r>
              <a:rPr lang="ru-RU" sz="1600" dirty="0" err="1"/>
              <a:t>випадку</a:t>
            </a:r>
            <a:r>
              <a:rPr lang="ru-RU" sz="1600" dirty="0"/>
              <a:t> </a:t>
            </a:r>
            <a:r>
              <a:rPr lang="ru-RU" sz="1600" dirty="0" err="1"/>
              <a:t>методи</a:t>
            </a:r>
            <a:r>
              <a:rPr lang="ru-RU" sz="1600" dirty="0"/>
              <a:t> </a:t>
            </a:r>
            <a:r>
              <a:rPr lang="ru-RU" sz="1600" dirty="0" err="1"/>
              <a:t>обстеження</a:t>
            </a:r>
            <a:r>
              <a:rPr lang="ru-RU" sz="1600" dirty="0"/>
              <a:t> і </a:t>
            </a:r>
            <a:r>
              <a:rPr lang="ru-RU" sz="1600" dirty="0" err="1"/>
              <a:t>обробки</a:t>
            </a:r>
            <a:r>
              <a:rPr lang="ru-RU" sz="1600" dirty="0"/>
              <a:t> </a:t>
            </a:r>
            <a:r>
              <a:rPr lang="ru-RU" sz="1600" dirty="0" err="1" smtClean="0"/>
              <a:t>оцінок</a:t>
            </a:r>
            <a:r>
              <a:rPr lang="ru-RU" sz="1600" dirty="0" smtClean="0"/>
              <a:t> </a:t>
            </a:r>
            <a:r>
              <a:rPr lang="ru-RU" sz="1600" dirty="0" err="1" smtClean="0"/>
              <a:t>базуються</a:t>
            </a:r>
            <a:r>
              <a:rPr lang="ru-RU" sz="1600" dirty="0" smtClean="0"/>
              <a:t> </a:t>
            </a:r>
            <a:r>
              <a:rPr lang="ru-RU" sz="1600" dirty="0"/>
              <a:t>на </a:t>
            </a:r>
            <a:r>
              <a:rPr lang="ru-RU" sz="1600" dirty="0" err="1"/>
              <a:t>використанні</a:t>
            </a:r>
            <a:r>
              <a:rPr lang="ru-RU" sz="1600" dirty="0"/>
              <a:t> принципу </a:t>
            </a:r>
            <a:r>
              <a:rPr lang="ru-RU" sz="1600" dirty="0" smtClean="0"/>
              <a:t>«</a:t>
            </a:r>
            <a:r>
              <a:rPr lang="ru-RU" sz="1600" dirty="0" err="1" smtClean="0"/>
              <a:t>якісного</a:t>
            </a:r>
            <a:r>
              <a:rPr lang="ru-RU" sz="1600" dirty="0" smtClean="0"/>
              <a:t> </a:t>
            </a:r>
            <a:r>
              <a:rPr lang="ru-RU" sz="1600" dirty="0" err="1" smtClean="0"/>
              <a:t>оцінювання</a:t>
            </a:r>
            <a:r>
              <a:rPr lang="ru-RU" sz="1600" dirty="0" smtClean="0"/>
              <a:t>», </a:t>
            </a:r>
            <a:r>
              <a:rPr lang="ru-RU" sz="1600" dirty="0" err="1"/>
              <a:t>тобто</a:t>
            </a:r>
            <a:r>
              <a:rPr lang="ru-RU" sz="1600" dirty="0"/>
              <a:t> (а) </a:t>
            </a:r>
            <a:r>
              <a:rPr lang="ru-RU" sz="1600" dirty="0" err="1" smtClean="0"/>
              <a:t>експерта</a:t>
            </a:r>
            <a:r>
              <a:rPr lang="ru-RU" sz="1600" dirty="0" smtClean="0"/>
              <a:t> є </a:t>
            </a:r>
            <a:r>
              <a:rPr lang="ru-RU" sz="1600" dirty="0" err="1" smtClean="0"/>
              <a:t>сховищем</a:t>
            </a:r>
            <a:r>
              <a:rPr lang="ru-RU" sz="1600" dirty="0" smtClean="0"/>
              <a:t> </a:t>
            </a:r>
            <a:r>
              <a:rPr lang="ru-RU" sz="1600" dirty="0" err="1"/>
              <a:t>великої</a:t>
            </a:r>
            <a:r>
              <a:rPr lang="ru-RU" sz="1600" dirty="0"/>
              <a:t> </a:t>
            </a:r>
            <a:r>
              <a:rPr lang="ru-RU" sz="1600" dirty="0" err="1"/>
              <a:t>кількості</a:t>
            </a:r>
            <a:r>
              <a:rPr lang="ru-RU" sz="1600" dirty="0"/>
              <a:t> </a:t>
            </a:r>
            <a:r>
              <a:rPr lang="ru-RU" sz="1600" dirty="0" err="1"/>
              <a:t>інформації</a:t>
            </a:r>
            <a:r>
              <a:rPr lang="ru-RU" sz="1600" dirty="0"/>
              <a:t>, </a:t>
            </a:r>
            <a:r>
              <a:rPr lang="ru-RU" sz="1600" dirty="0" err="1" smtClean="0"/>
              <a:t>якісним</a:t>
            </a:r>
            <a:r>
              <a:rPr lang="ru-RU" sz="1600" dirty="0" smtClean="0"/>
              <a:t> </a:t>
            </a:r>
            <a:r>
              <a:rPr lang="ru-RU" sz="1600" dirty="0" err="1" smtClean="0"/>
              <a:t>джерелом</a:t>
            </a:r>
            <a:r>
              <a:rPr lang="ru-RU" sz="1600" dirty="0" smtClean="0"/>
              <a:t> </a:t>
            </a:r>
            <a:r>
              <a:rPr lang="ru-RU" sz="1600" dirty="0" err="1"/>
              <a:t>інформації</a:t>
            </a:r>
            <a:r>
              <a:rPr lang="ru-RU" sz="1600" dirty="0"/>
              <a:t>; b) </a:t>
            </a:r>
            <a:r>
              <a:rPr lang="ru-RU" sz="1600" dirty="0" err="1"/>
              <a:t>експертна</a:t>
            </a:r>
            <a:r>
              <a:rPr lang="ru-RU" sz="1600" dirty="0"/>
              <a:t> </a:t>
            </a:r>
            <a:r>
              <a:rPr lang="ru-RU" sz="1600" dirty="0" err="1"/>
              <a:t>група</a:t>
            </a:r>
            <a:r>
              <a:rPr lang="ru-RU" sz="1600" dirty="0"/>
              <a:t> </a:t>
            </a:r>
            <a:r>
              <a:rPr lang="ru-RU" sz="1600" dirty="0" err="1" smtClean="0"/>
              <a:t>має</a:t>
            </a:r>
            <a:r>
              <a:rPr lang="ru-RU" sz="1600" dirty="0" smtClean="0"/>
              <a:t> думку, </a:t>
            </a:r>
            <a:r>
              <a:rPr lang="ru-RU" sz="1600" dirty="0" err="1" smtClean="0"/>
              <a:t>близьку</a:t>
            </a:r>
            <a:r>
              <a:rPr lang="ru-RU" sz="1600" dirty="0" smtClean="0"/>
              <a:t> </a:t>
            </a:r>
            <a:r>
              <a:rPr lang="ru-RU" sz="1600" dirty="0"/>
              <a:t>до </a:t>
            </a:r>
            <a:r>
              <a:rPr lang="ru-RU" sz="1600" dirty="0" err="1"/>
              <a:t>істинного</a:t>
            </a:r>
            <a:r>
              <a:rPr lang="ru-RU" sz="1600" dirty="0"/>
              <a:t> </a:t>
            </a:r>
            <a:r>
              <a:rPr lang="ru-RU" sz="1600" dirty="0" err="1"/>
              <a:t>рішення</a:t>
            </a:r>
            <a:r>
              <a:rPr lang="ru-RU" sz="1600" dirty="0"/>
              <a:t>. </a:t>
            </a:r>
            <a:r>
              <a:rPr lang="ru-RU" sz="1600" dirty="0" err="1"/>
              <a:t>Якщо</a:t>
            </a:r>
            <a:r>
              <a:rPr lang="ru-RU" sz="1600" dirty="0"/>
              <a:t> </a:t>
            </a:r>
            <a:r>
              <a:rPr lang="ru-RU" sz="1600" dirty="0" err="1"/>
              <a:t>ці</a:t>
            </a:r>
            <a:r>
              <a:rPr lang="ru-RU" sz="1600" dirty="0"/>
              <a:t> </a:t>
            </a:r>
            <a:r>
              <a:rPr lang="ru-RU" sz="1600" dirty="0" err="1"/>
              <a:t>гіпотези</a:t>
            </a:r>
            <a:r>
              <a:rPr lang="ru-RU" sz="1600" dirty="0"/>
              <a:t> </a:t>
            </a:r>
            <a:r>
              <a:rPr lang="ru-RU" sz="1600" dirty="0" err="1"/>
              <a:t>правильні</a:t>
            </a:r>
            <a:r>
              <a:rPr lang="ru-RU" sz="1600" dirty="0"/>
              <a:t>, </a:t>
            </a:r>
            <a:r>
              <a:rPr lang="ru-RU" sz="1600" dirty="0" err="1" smtClean="0"/>
              <a:t>формальні</a:t>
            </a:r>
            <a:r>
              <a:rPr lang="ru-RU" sz="1600" dirty="0" smtClean="0"/>
              <a:t> </a:t>
            </a:r>
            <a:r>
              <a:rPr lang="ru-RU" sz="1600" dirty="0" err="1"/>
              <a:t>методи</a:t>
            </a:r>
            <a:r>
              <a:rPr lang="ru-RU" sz="1600" dirty="0"/>
              <a:t> </a:t>
            </a:r>
            <a:r>
              <a:rPr lang="ru-RU" sz="1600" dirty="0" err="1" smtClean="0"/>
              <a:t>усереднення</a:t>
            </a:r>
            <a:r>
              <a:rPr lang="ru-RU" sz="1600" dirty="0" smtClean="0"/>
              <a:t> </a:t>
            </a:r>
            <a:r>
              <a:rPr lang="ru-RU" sz="1600" dirty="0" err="1" smtClean="0"/>
              <a:t>можуть</a:t>
            </a:r>
            <a:r>
              <a:rPr lang="ru-RU" sz="1600" dirty="0" smtClean="0"/>
              <a:t> </a:t>
            </a:r>
            <a:r>
              <a:rPr lang="ru-RU" sz="1600" dirty="0"/>
              <a:t>бути </a:t>
            </a:r>
            <a:r>
              <a:rPr lang="ru-RU" sz="1600" dirty="0" err="1"/>
              <a:t>використані</a:t>
            </a:r>
            <a:r>
              <a:rPr lang="ru-RU" sz="1600" dirty="0"/>
              <a:t> для </a:t>
            </a:r>
            <a:r>
              <a:rPr lang="ru-RU" sz="1600" dirty="0" err="1"/>
              <a:t>обробки</a:t>
            </a:r>
            <a:r>
              <a:rPr lang="ru-RU" sz="1600" dirty="0"/>
              <a:t> </a:t>
            </a:r>
            <a:r>
              <a:rPr lang="ru-RU" sz="1600" dirty="0" err="1" smtClean="0"/>
              <a:t>отриманих</a:t>
            </a:r>
            <a:r>
              <a:rPr lang="ru-RU" sz="1600" dirty="0" smtClean="0"/>
              <a:t> </a:t>
            </a:r>
            <a:r>
              <a:rPr lang="ru-RU" sz="1600" dirty="0" err="1" smtClean="0"/>
              <a:t>експертних</a:t>
            </a:r>
            <a:r>
              <a:rPr lang="ru-RU" sz="1600" dirty="0" smtClean="0"/>
              <a:t> </a:t>
            </a:r>
            <a:r>
              <a:rPr lang="ru-RU" sz="1600" dirty="0" err="1"/>
              <a:t>оцінок</a:t>
            </a:r>
            <a:r>
              <a:rPr lang="ru-RU" sz="1600" dirty="0"/>
              <a:t>.</a:t>
            </a:r>
          </a:p>
          <a:p>
            <a:r>
              <a:rPr lang="ru-RU" sz="1600" dirty="0" err="1" smtClean="0"/>
              <a:t>проблеми</a:t>
            </a:r>
            <a:r>
              <a:rPr lang="ru-RU" sz="1600" dirty="0"/>
              <a:t>, в </a:t>
            </a:r>
            <a:r>
              <a:rPr lang="ru-RU" sz="1600" dirty="0" err="1"/>
              <a:t>яких</a:t>
            </a:r>
            <a:r>
              <a:rPr lang="ru-RU" sz="1600" dirty="0"/>
              <a:t> </a:t>
            </a:r>
            <a:r>
              <a:rPr lang="ru-RU" sz="1600" dirty="0" err="1" smtClean="0"/>
              <a:t>знань</a:t>
            </a:r>
            <a:r>
              <a:rPr lang="ru-RU" sz="1600" dirty="0" smtClean="0"/>
              <a:t> </a:t>
            </a:r>
            <a:r>
              <a:rPr lang="ru-RU" sz="1600" dirty="0" err="1"/>
              <a:t>недостатньо</a:t>
            </a:r>
            <a:r>
              <a:rPr lang="ru-RU" sz="1600" dirty="0"/>
              <a:t> для </a:t>
            </a:r>
            <a:r>
              <a:rPr lang="ru-RU" sz="1600" dirty="0" err="1"/>
              <a:t>забезпечення</a:t>
            </a:r>
            <a:r>
              <a:rPr lang="ru-RU" sz="1600" dirty="0"/>
              <a:t> </a:t>
            </a:r>
            <a:r>
              <a:rPr lang="ru-RU" sz="1600" dirty="0" err="1"/>
              <a:t>дійсності</a:t>
            </a:r>
            <a:r>
              <a:rPr lang="ru-RU" sz="1600" dirty="0"/>
              <a:t> </a:t>
            </a:r>
            <a:r>
              <a:rPr lang="ru-RU" sz="1600" dirty="0" err="1" smtClean="0"/>
              <a:t>вказаних</a:t>
            </a:r>
            <a:r>
              <a:rPr lang="ru-RU" sz="1600" dirty="0" smtClean="0"/>
              <a:t> </a:t>
            </a:r>
            <a:r>
              <a:rPr lang="ru-RU" sz="1600" dirty="0" err="1" smtClean="0"/>
              <a:t>гіпотез</a:t>
            </a:r>
            <a:r>
              <a:rPr lang="ru-RU" sz="1600" dirty="0"/>
              <a:t>. У </a:t>
            </a:r>
            <a:r>
              <a:rPr lang="ru-RU" sz="1600" dirty="0" err="1"/>
              <a:t>цьому</a:t>
            </a:r>
            <a:r>
              <a:rPr lang="ru-RU" sz="1600" dirty="0"/>
              <a:t> </a:t>
            </a:r>
            <a:r>
              <a:rPr lang="ru-RU" sz="1600" dirty="0" err="1"/>
              <a:t>випадку</a:t>
            </a:r>
            <a:r>
              <a:rPr lang="ru-RU" sz="1600" dirty="0"/>
              <a:t>, </a:t>
            </a:r>
            <a:r>
              <a:rPr lang="ru-RU" sz="1600" dirty="0" err="1"/>
              <a:t>експерти</a:t>
            </a:r>
            <a:r>
              <a:rPr lang="ru-RU" sz="1600" dirty="0"/>
              <a:t> </a:t>
            </a:r>
            <a:r>
              <a:rPr lang="ru-RU" sz="1600" dirty="0" err="1"/>
              <a:t>вже</a:t>
            </a:r>
            <a:r>
              <a:rPr lang="ru-RU" sz="1600" dirty="0"/>
              <a:t> не </a:t>
            </a:r>
            <a:r>
              <a:rPr lang="ru-RU" sz="1600" dirty="0" err="1"/>
              <a:t>можуть</a:t>
            </a:r>
            <a:r>
              <a:rPr lang="ru-RU" sz="1600" dirty="0"/>
              <a:t> </a:t>
            </a:r>
            <a:r>
              <a:rPr lang="ru-RU" sz="1600" dirty="0" err="1"/>
              <a:t>розглядатися</a:t>
            </a:r>
            <a:r>
              <a:rPr lang="ru-RU" sz="1600" dirty="0"/>
              <a:t> </a:t>
            </a:r>
            <a:r>
              <a:rPr lang="ru-RU" sz="1600" dirty="0" smtClean="0"/>
              <a:t>як </a:t>
            </a:r>
            <a:r>
              <a:rPr lang="ru-RU" sz="1600" dirty="0" err="1" smtClean="0"/>
              <a:t>повністю</a:t>
            </a:r>
            <a:r>
              <a:rPr lang="ru-RU" sz="1600" dirty="0" smtClean="0"/>
              <a:t> </a:t>
            </a:r>
            <a:r>
              <a:rPr lang="ru-RU" sz="1600" dirty="0" err="1" smtClean="0"/>
              <a:t>достовірні</a:t>
            </a:r>
            <a:r>
              <a:rPr lang="ru-RU" sz="1600" dirty="0" smtClean="0"/>
              <a:t> </a:t>
            </a:r>
            <a:r>
              <a:rPr lang="ru-RU" sz="1600" dirty="0" err="1" smtClean="0"/>
              <a:t>джерела</a:t>
            </a:r>
            <a:r>
              <a:rPr lang="ru-RU" sz="1600" dirty="0" smtClean="0"/>
              <a:t> </a:t>
            </a:r>
            <a:r>
              <a:rPr lang="ru-RU" sz="1600" dirty="0" err="1" smtClean="0"/>
              <a:t>інформації</a:t>
            </a:r>
            <a:r>
              <a:rPr lang="ru-RU" sz="1600" dirty="0" smtClean="0"/>
              <a:t> </a:t>
            </a:r>
            <a:r>
              <a:rPr lang="ru-RU" sz="1600" dirty="0"/>
              <a:t>і </a:t>
            </a:r>
            <a:r>
              <a:rPr lang="ru-RU" sz="1600" dirty="0" err="1"/>
              <a:t>необхідно</a:t>
            </a:r>
            <a:r>
              <a:rPr lang="ru-RU" sz="1600" dirty="0"/>
              <a:t> бути </a:t>
            </a:r>
            <a:r>
              <a:rPr lang="ru-RU" sz="1600" dirty="0" err="1"/>
              <a:t>обережним</a:t>
            </a:r>
            <a:r>
              <a:rPr lang="ru-RU" sz="1600" dirty="0"/>
              <a:t> у </a:t>
            </a:r>
            <a:r>
              <a:rPr lang="ru-RU" sz="1600" dirty="0" err="1"/>
              <a:t>обробці</a:t>
            </a:r>
            <a:r>
              <a:rPr lang="ru-RU" sz="1600" dirty="0"/>
              <a:t> </a:t>
            </a:r>
            <a:r>
              <a:rPr lang="ru-RU" sz="1600" dirty="0" err="1"/>
              <a:t>результатів</a:t>
            </a:r>
            <a:r>
              <a:rPr lang="ru-RU" sz="1600" dirty="0"/>
              <a:t> </a:t>
            </a:r>
            <a:r>
              <a:rPr lang="ru-RU" sz="1600" dirty="0" err="1"/>
              <a:t>експертизи</a:t>
            </a:r>
            <a:r>
              <a:rPr lang="ru-RU" sz="1600" dirty="0"/>
              <a:t>. Тому </a:t>
            </a:r>
            <a:r>
              <a:rPr lang="ru-RU" sz="1600" dirty="0" err="1"/>
              <a:t>обробка</a:t>
            </a:r>
            <a:r>
              <a:rPr lang="ru-RU" sz="1600" dirty="0"/>
              <a:t> </a:t>
            </a:r>
            <a:r>
              <a:rPr lang="ru-RU" sz="1600" dirty="0" err="1" smtClean="0"/>
              <a:t>оцінок</a:t>
            </a:r>
            <a:r>
              <a:rPr lang="ru-RU" sz="1600" dirty="0" smtClean="0"/>
              <a:t> повинна </a:t>
            </a:r>
            <a:r>
              <a:rPr lang="ru-RU" sz="1600" dirty="0" err="1" smtClean="0"/>
              <a:t>використовувати</a:t>
            </a:r>
            <a:r>
              <a:rPr lang="ru-RU" sz="1600" dirty="0" smtClean="0"/>
              <a:t> </a:t>
            </a:r>
            <a:r>
              <a:rPr lang="ru-RU" sz="1600" dirty="0" err="1" smtClean="0"/>
              <a:t>інші</a:t>
            </a:r>
            <a:r>
              <a:rPr lang="ru-RU" sz="1600" dirty="0" smtClean="0"/>
              <a:t> </a:t>
            </a:r>
            <a:r>
              <a:rPr lang="ru-RU" sz="1600" dirty="0" err="1" smtClean="0"/>
              <a:t>методи</a:t>
            </a:r>
            <a:r>
              <a:rPr lang="ru-RU" sz="1600" dirty="0" smtClean="0"/>
              <a:t> </a:t>
            </a:r>
            <a:r>
              <a:rPr lang="ru-RU" sz="1600" dirty="0"/>
              <a:t>для </a:t>
            </a:r>
            <a:r>
              <a:rPr lang="ru-RU" sz="1600" dirty="0" err="1"/>
              <a:t>завдань</a:t>
            </a:r>
            <a:r>
              <a:rPr lang="ru-RU" sz="1600" dirty="0"/>
              <a:t> другого </a:t>
            </a:r>
            <a:r>
              <a:rPr lang="ru-RU" sz="1600" dirty="0" err="1"/>
              <a:t>класу</a:t>
            </a:r>
            <a:r>
              <a:rPr lang="ru-RU" sz="1600" dirty="0"/>
              <a:t>. </a:t>
            </a:r>
            <a:endParaRPr lang="uk-UA" sz="1600" dirty="0"/>
          </a:p>
        </p:txBody>
      </p:sp>
    </p:spTree>
    <p:extLst>
      <p:ext uri="{BB962C8B-B14F-4D97-AF65-F5344CB8AC3E}">
        <p14:creationId xmlns:p14="http://schemas.microsoft.com/office/powerpoint/2010/main" val="11035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Метод експертних оцінок </a:t>
            </a:r>
          </a:p>
        </p:txBody>
      </p:sp>
      <p:sp>
        <p:nvSpPr>
          <p:cNvPr id="3" name="Объект 2"/>
          <p:cNvSpPr>
            <a:spLocks noGrp="1"/>
          </p:cNvSpPr>
          <p:nvPr>
            <p:ph idx="1"/>
          </p:nvPr>
        </p:nvSpPr>
        <p:spPr/>
        <p:txBody>
          <a:bodyPr>
            <a:normAutofit/>
          </a:bodyPr>
          <a:lstStyle/>
          <a:p>
            <a:pPr marL="0" indent="0">
              <a:buNone/>
            </a:pPr>
            <a:r>
              <a:rPr lang="uk-UA" sz="1800" dirty="0"/>
              <a:t>При організації </a:t>
            </a:r>
            <a:r>
              <a:rPr lang="uk-UA" sz="1800" dirty="0" smtClean="0"/>
              <a:t>експертизи можна </a:t>
            </a:r>
            <a:r>
              <a:rPr lang="uk-UA" sz="1800" dirty="0"/>
              <a:t>визначити наступні основні етапи: формування мети </a:t>
            </a:r>
            <a:r>
              <a:rPr lang="uk-UA" sz="1800" dirty="0" smtClean="0"/>
              <a:t>обстеження; розробка </a:t>
            </a:r>
            <a:r>
              <a:rPr lang="uk-UA" sz="1800" dirty="0"/>
              <a:t>процедури обстеження; </a:t>
            </a:r>
            <a:r>
              <a:rPr lang="uk-UA" sz="1800" dirty="0" smtClean="0"/>
              <a:t>формування </a:t>
            </a:r>
            <a:r>
              <a:rPr lang="uk-UA" sz="1800" dirty="0"/>
              <a:t>групи експертів; </a:t>
            </a:r>
            <a:r>
              <a:rPr lang="uk-UA" sz="1800" dirty="0" smtClean="0"/>
              <a:t>обстеження та отримання експертних оцінок; </a:t>
            </a:r>
            <a:r>
              <a:rPr lang="uk-UA" sz="1800" dirty="0"/>
              <a:t>аналіз та обробка </a:t>
            </a:r>
            <a:r>
              <a:rPr lang="uk-UA" sz="1800" dirty="0" smtClean="0"/>
              <a:t>отриманої інформації</a:t>
            </a:r>
            <a:r>
              <a:rPr lang="uk-UA" sz="1800" dirty="0"/>
              <a:t>. </a:t>
            </a:r>
            <a:endParaRPr lang="uk-UA" sz="1800" dirty="0" smtClean="0"/>
          </a:p>
          <a:p>
            <a:pPr marL="0" indent="0">
              <a:buNone/>
            </a:pPr>
            <a:r>
              <a:rPr lang="uk-UA" sz="1800" dirty="0"/>
              <a:t>Умови:</a:t>
            </a:r>
          </a:p>
          <a:p>
            <a:r>
              <a:rPr lang="uk-UA" sz="1800" dirty="0"/>
              <a:t>Чітке формулювання цілей. У той же час найважливішим завданням є створення основи, за допомогою якої здійснюється оцінка та умови використання оцінок.</a:t>
            </a:r>
          </a:p>
          <a:p>
            <a:r>
              <a:rPr lang="uk-UA" sz="1800" dirty="0" smtClean="0"/>
              <a:t>Залучення </a:t>
            </a:r>
            <a:r>
              <a:rPr lang="uk-UA" sz="1800" dirty="0"/>
              <a:t>експертів з різних галузей знань для </a:t>
            </a:r>
            <a:r>
              <a:rPr lang="uk-UA" sz="1800" dirty="0" smtClean="0"/>
              <a:t>відображення багатьох </a:t>
            </a:r>
            <a:r>
              <a:rPr lang="uk-UA" sz="1800" dirty="0"/>
              <a:t>аспектів проблеми та </a:t>
            </a:r>
            <a:r>
              <a:rPr lang="uk-UA" sz="1800" dirty="0" smtClean="0"/>
              <a:t>різних підходів </a:t>
            </a:r>
            <a:r>
              <a:rPr lang="uk-UA" sz="1800" dirty="0"/>
              <a:t>до її вирішення. У той же час необхідно визначити сферу експертної групи, навчати </a:t>
            </a:r>
            <a:r>
              <a:rPr lang="uk-UA" sz="1800" dirty="0" smtClean="0"/>
              <a:t>експертів</a:t>
            </a:r>
            <a:r>
              <a:rPr lang="uk-UA" sz="1800" dirty="0"/>
              <a:t>, оцінювати якість фахівців, особливо їх компетентність (вводяться нормативи компетенції, </a:t>
            </a:r>
            <a:r>
              <a:rPr lang="uk-UA" sz="1800" dirty="0" smtClean="0"/>
              <a:t>довіри </a:t>
            </a:r>
            <a:r>
              <a:rPr lang="uk-UA" sz="1800" dirty="0"/>
              <a:t>висновку експерта), щоб переконатися, що </a:t>
            </a:r>
            <a:r>
              <a:rPr lang="uk-UA" sz="1800" dirty="0" smtClean="0"/>
              <a:t>експертна </a:t>
            </a:r>
            <a:r>
              <a:rPr lang="uk-UA" sz="1800" dirty="0"/>
              <a:t>думка є </a:t>
            </a:r>
            <a:r>
              <a:rPr lang="uk-UA" sz="1800" dirty="0" smtClean="0"/>
              <a:t>дійсною.</a:t>
            </a:r>
            <a:endParaRPr lang="uk-UA" sz="1800" dirty="0"/>
          </a:p>
          <a:p>
            <a:r>
              <a:rPr lang="uk-UA" sz="1800" dirty="0"/>
              <a:t>Вибір найбільш </a:t>
            </a:r>
            <a:r>
              <a:rPr lang="uk-UA" sz="1800" dirty="0" smtClean="0"/>
              <a:t>адекватних методів </a:t>
            </a:r>
            <a:r>
              <a:rPr lang="uk-UA" sz="1800" dirty="0"/>
              <a:t>для </a:t>
            </a:r>
            <a:r>
              <a:rPr lang="uk-UA" sz="1800" dirty="0" smtClean="0"/>
              <a:t>отримання </a:t>
            </a:r>
            <a:r>
              <a:rPr lang="uk-UA" sz="1800" dirty="0"/>
              <a:t>і обробки </a:t>
            </a:r>
            <a:r>
              <a:rPr lang="uk-UA" sz="1800" dirty="0" smtClean="0"/>
              <a:t>результатів.</a:t>
            </a:r>
            <a:endParaRPr lang="uk-UA" sz="1800" dirty="0"/>
          </a:p>
        </p:txBody>
      </p:sp>
    </p:spTree>
    <p:extLst>
      <p:ext uri="{BB962C8B-B14F-4D97-AF65-F5344CB8AC3E}">
        <p14:creationId xmlns:p14="http://schemas.microsoft.com/office/powerpoint/2010/main" val="173096812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1369</Words>
  <Application>Microsoft Office PowerPoint</Application>
  <PresentationFormat>Экран (4:3)</PresentationFormat>
  <Paragraphs>71</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ТЕОРІЯ СИСТЕМ ТА СИСТЕМНИЙ АНАЛІЗ</vt:lpstr>
      <vt:lpstr>Презентация PowerPoint</vt:lpstr>
      <vt:lpstr>Застосування системного підходу</vt:lpstr>
      <vt:lpstr>Етапи розробки нової складної системи з використанням системного підходлу</vt:lpstr>
      <vt:lpstr>Дослідження існуючої системи Оцінка ефективності роботи, визначення основних характеристик, пропозиції по удосконаленню</vt:lpstr>
      <vt:lpstr>Метод колективної генерації ідей (мозкового штурму)</vt:lpstr>
      <vt:lpstr>Метод сценаріїв</vt:lpstr>
      <vt:lpstr>Метод експертних оцінок </vt:lpstr>
      <vt:lpstr>Метод експертних оцінок </vt:lpstr>
      <vt:lpstr>Метод «Дельфі»</vt:lpstr>
      <vt:lpstr>Метод дерева цілей</vt:lpstr>
      <vt:lpstr>Морфологічні методи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ТЕОРІЯ СИСТЕМ ТА СИСТЕМНИЙ АНАЛІЗ</dc:title>
  <dc:creator>jup</dc:creator>
  <cp:lastModifiedBy>jup</cp:lastModifiedBy>
  <cp:revision>25</cp:revision>
  <dcterms:created xsi:type="dcterms:W3CDTF">2020-02-18T08:49:28Z</dcterms:created>
  <dcterms:modified xsi:type="dcterms:W3CDTF">2022-05-02T09:40:11Z</dcterms:modified>
</cp:coreProperties>
</file>