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8" r:id="rId32"/>
    <p:sldId id="286" r:id="rId33"/>
    <p:sldId id="287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63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2966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Зобов’язальне</a:t>
            </a:r>
            <a:r>
              <a:rPr lang="ru-RU" dirty="0" smtClean="0"/>
              <a:t> право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10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545.</a:t>
            </a:r>
            <a:r>
              <a:rPr lang="ru-RU" dirty="0"/>
              <a:t> </a:t>
            </a:r>
            <a:r>
              <a:rPr lang="ru-RU" dirty="0" err="1"/>
              <a:t>Підтвердження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Прийнявши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кредитор повинен на </a:t>
            </a:r>
            <a:r>
              <a:rPr lang="ru-RU" dirty="0" err="1"/>
              <a:t>вимогу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 </a:t>
            </a:r>
            <a:r>
              <a:rPr lang="ru-RU" dirty="0" err="1"/>
              <a:t>видати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розписку</a:t>
            </a:r>
            <a:r>
              <a:rPr lang="ru-RU" dirty="0"/>
              <a:t> про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частково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боржник</a:t>
            </a:r>
            <a:r>
              <a:rPr lang="ru-RU" dirty="0"/>
              <a:t> </a:t>
            </a:r>
            <a:r>
              <a:rPr lang="ru-RU" dirty="0" err="1"/>
              <a:t>видав</a:t>
            </a:r>
            <a:r>
              <a:rPr lang="ru-RU" dirty="0"/>
              <a:t> </a:t>
            </a:r>
            <a:r>
              <a:rPr lang="ru-RU" dirty="0" err="1"/>
              <a:t>кредиторові</a:t>
            </a:r>
            <a:r>
              <a:rPr lang="ru-RU" dirty="0"/>
              <a:t> </a:t>
            </a:r>
            <a:r>
              <a:rPr lang="ru-RU" dirty="0" err="1"/>
              <a:t>борговий</a:t>
            </a:r>
            <a:r>
              <a:rPr lang="ru-RU" dirty="0"/>
              <a:t> документ, кредитор, </a:t>
            </a:r>
            <a:r>
              <a:rPr lang="ru-RU" dirty="0" err="1"/>
              <a:t>приймаючи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повинен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боржникові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неможливості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боргового</a:t>
            </a:r>
            <a:r>
              <a:rPr lang="ru-RU" dirty="0"/>
              <a:t> документа кредитор повинен </a:t>
            </a:r>
            <a:r>
              <a:rPr lang="ru-RU" dirty="0" err="1"/>
              <a:t>вказати</a:t>
            </a:r>
            <a:r>
              <a:rPr lang="ru-RU" dirty="0"/>
              <a:t> про </a:t>
            </a:r>
            <a:r>
              <a:rPr lang="ru-RU" dirty="0" err="1"/>
              <a:t>це</a:t>
            </a:r>
            <a:r>
              <a:rPr lang="ru-RU" dirty="0"/>
              <a:t> у </a:t>
            </a:r>
            <a:r>
              <a:rPr lang="ru-RU" dirty="0" err="1"/>
              <a:t>розписці</a:t>
            </a:r>
            <a:r>
              <a:rPr lang="ru-RU" dirty="0"/>
              <a:t>, яку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видає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боргового</a:t>
            </a:r>
            <a:r>
              <a:rPr lang="ru-RU" dirty="0"/>
              <a:t> документа у </a:t>
            </a:r>
            <a:r>
              <a:rPr lang="ru-RU" dirty="0" err="1"/>
              <a:t>боржника</a:t>
            </a:r>
            <a:r>
              <a:rPr lang="ru-RU" dirty="0"/>
              <a:t> </a:t>
            </a:r>
            <a:r>
              <a:rPr lang="ru-RU" dirty="0" err="1"/>
              <a:t>підтверджує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ним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обов'язку</a:t>
            </a:r>
            <a:r>
              <a:rPr lang="ru-RU" dirty="0"/>
              <a:t>.</a:t>
            </a:r>
          </a:p>
          <a:p>
            <a:r>
              <a:rPr lang="ru-RU" dirty="0"/>
              <a:t>4.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відмови</a:t>
            </a:r>
            <a:r>
              <a:rPr lang="ru-RU" dirty="0"/>
              <a:t> кредитора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борговий</a:t>
            </a:r>
            <a:r>
              <a:rPr lang="ru-RU" dirty="0"/>
              <a:t> документ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видати</a:t>
            </a:r>
            <a:r>
              <a:rPr lang="ru-RU" dirty="0"/>
              <a:t> </a:t>
            </a:r>
            <a:r>
              <a:rPr lang="ru-RU" dirty="0" err="1"/>
              <a:t>розписку</a:t>
            </a:r>
            <a:r>
              <a:rPr lang="ru-RU" dirty="0"/>
              <a:t> </a:t>
            </a:r>
            <a:r>
              <a:rPr lang="ru-RU" dirty="0" err="1"/>
              <a:t>боржник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затримати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настає</a:t>
            </a:r>
            <a:r>
              <a:rPr lang="ru-RU" dirty="0"/>
              <a:t> </a:t>
            </a:r>
            <a:r>
              <a:rPr lang="ru-RU" dirty="0" err="1"/>
              <a:t>прострочення</a:t>
            </a:r>
            <a:r>
              <a:rPr lang="ru-RU" dirty="0"/>
              <a:t> кредитора.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575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ЗАБЕЗПЕЧЕННЯ ВИКОНАННЯ ЗОБОВ'ЯЗАННЯ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546.</a:t>
            </a:r>
            <a:r>
              <a:rPr lang="ru-RU" dirty="0"/>
              <a:t> 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забезпечуватися</a:t>
            </a:r>
            <a:r>
              <a:rPr lang="ru-RU" dirty="0"/>
              <a:t> </a:t>
            </a:r>
            <a:r>
              <a:rPr lang="ru-RU" dirty="0" err="1"/>
              <a:t>неустойкою</a:t>
            </a:r>
            <a:r>
              <a:rPr lang="ru-RU" dirty="0"/>
              <a:t>, порукою, </a:t>
            </a:r>
            <a:r>
              <a:rPr lang="ru-RU" dirty="0" err="1"/>
              <a:t>гарантією</a:t>
            </a:r>
            <a:r>
              <a:rPr lang="ru-RU" dirty="0"/>
              <a:t>, заставою, </a:t>
            </a:r>
            <a:r>
              <a:rPr lang="ru-RU" dirty="0" err="1"/>
              <a:t>притриманням</a:t>
            </a:r>
            <a:r>
              <a:rPr lang="ru-RU" dirty="0"/>
              <a:t>, </a:t>
            </a:r>
            <a:r>
              <a:rPr lang="ru-RU" dirty="0" err="1"/>
              <a:t>завдатком</a:t>
            </a:r>
            <a:r>
              <a:rPr lang="ru-RU" dirty="0"/>
              <a:t>, правом </a:t>
            </a:r>
            <a:r>
              <a:rPr lang="ru-RU" dirty="0" err="1"/>
              <a:t>довірчої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</a:t>
            </a:r>
          </a:p>
          <a:p>
            <a:r>
              <a:rPr lang="ru-RU" dirty="0" smtClean="0"/>
              <a:t>2</a:t>
            </a:r>
            <a:r>
              <a:rPr lang="ru-RU" dirty="0"/>
              <a:t>. Договором </a:t>
            </a:r>
            <a:r>
              <a:rPr lang="ru-RU" dirty="0" err="1"/>
              <a:t>або</a:t>
            </a:r>
            <a:r>
              <a:rPr lang="ru-RU" dirty="0"/>
              <a:t> законом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547.</a:t>
            </a:r>
            <a:r>
              <a:rPr lang="ru-RU" dirty="0"/>
              <a:t> Форма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вчиняється</a:t>
            </a:r>
            <a:r>
              <a:rPr lang="ru-RU" dirty="0"/>
              <a:t> у </a:t>
            </a:r>
            <a:r>
              <a:rPr lang="ru-RU" dirty="0" err="1"/>
              <a:t>письмовій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вчинений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недодержанням</a:t>
            </a:r>
            <a:r>
              <a:rPr lang="ru-RU" dirty="0"/>
              <a:t> </a:t>
            </a:r>
            <a:r>
              <a:rPr lang="ru-RU" dirty="0" err="1"/>
              <a:t>письмової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, є </a:t>
            </a:r>
            <a:r>
              <a:rPr lang="ru-RU" dirty="0" err="1"/>
              <a:t>нікчемним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226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b="1" dirty="0"/>
              <a:t>Неустойка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549.</a:t>
            </a:r>
            <a:r>
              <a:rPr lang="ru-RU" dirty="0"/>
              <a:t> </a:t>
            </a:r>
            <a:r>
              <a:rPr lang="ru-RU" dirty="0" err="1"/>
              <a:t>Поняття</a:t>
            </a:r>
            <a:r>
              <a:rPr lang="ru-RU" dirty="0"/>
              <a:t> неустойки</a:t>
            </a:r>
          </a:p>
          <a:p>
            <a:r>
              <a:rPr lang="ru-RU" dirty="0"/>
              <a:t>1. </a:t>
            </a:r>
            <a:r>
              <a:rPr lang="ru-RU" dirty="0" err="1"/>
              <a:t>Неустойкою</a:t>
            </a:r>
            <a:r>
              <a:rPr lang="ru-RU" dirty="0"/>
              <a:t> (штрафом, пенею) є </a:t>
            </a:r>
            <a:r>
              <a:rPr lang="ru-RU" dirty="0" err="1"/>
              <a:t>грошова</a:t>
            </a:r>
            <a:r>
              <a:rPr lang="ru-RU" dirty="0"/>
              <a:t> сума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боржник</a:t>
            </a:r>
            <a:r>
              <a:rPr lang="ru-RU" dirty="0"/>
              <a:t> повинен </a:t>
            </a:r>
            <a:r>
              <a:rPr lang="ru-RU" dirty="0" err="1"/>
              <a:t>передати</a:t>
            </a:r>
            <a:r>
              <a:rPr lang="ru-RU" dirty="0"/>
              <a:t> </a:t>
            </a:r>
            <a:r>
              <a:rPr lang="ru-RU" dirty="0" err="1"/>
              <a:t>кредиторові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.</a:t>
            </a:r>
          </a:p>
          <a:p>
            <a:r>
              <a:rPr lang="ru-RU" dirty="0"/>
              <a:t>2. Штрафом є неустойка,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обчислюється</a:t>
            </a:r>
            <a:r>
              <a:rPr lang="ru-RU" dirty="0"/>
              <a:t> у </a:t>
            </a:r>
            <a:r>
              <a:rPr lang="ru-RU" dirty="0" err="1"/>
              <a:t>відсотках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невиконаного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неналежно</a:t>
            </a:r>
            <a:r>
              <a:rPr lang="ru-RU" dirty="0"/>
              <a:t> </a:t>
            </a:r>
            <a:r>
              <a:rPr lang="ru-RU" dirty="0" err="1"/>
              <a:t>виконаного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.</a:t>
            </a:r>
          </a:p>
          <a:p>
            <a:r>
              <a:rPr lang="ru-RU" dirty="0"/>
              <a:t>3. Пенею є неустойка,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обчислюється</a:t>
            </a:r>
            <a:r>
              <a:rPr lang="ru-RU" dirty="0"/>
              <a:t> у </a:t>
            </a:r>
            <a:r>
              <a:rPr lang="ru-RU" dirty="0" err="1"/>
              <a:t>відсотках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несвоєчасно</a:t>
            </a:r>
            <a:r>
              <a:rPr lang="ru-RU" dirty="0"/>
              <a:t> </a:t>
            </a:r>
            <a:r>
              <a:rPr lang="ru-RU" dirty="0" err="1"/>
              <a:t>виконаного</a:t>
            </a:r>
            <a:r>
              <a:rPr lang="ru-RU" dirty="0"/>
              <a:t> грошового </a:t>
            </a:r>
            <a:r>
              <a:rPr lang="ru-RU" dirty="0" err="1"/>
              <a:t>зобов'язання</a:t>
            </a:r>
            <a:r>
              <a:rPr lang="ru-RU" dirty="0"/>
              <a:t> за </a:t>
            </a:r>
            <a:r>
              <a:rPr lang="ru-RU" dirty="0" err="1"/>
              <a:t>кожен</a:t>
            </a:r>
            <a:r>
              <a:rPr lang="ru-RU" dirty="0"/>
              <a:t> день </a:t>
            </a:r>
            <a:r>
              <a:rPr lang="ru-RU" dirty="0" err="1"/>
              <a:t>прострочення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550.</a:t>
            </a:r>
            <a:r>
              <a:rPr lang="ru-RU" dirty="0"/>
              <a:t> </a:t>
            </a:r>
            <a:r>
              <a:rPr lang="ru-RU" dirty="0" err="1"/>
              <a:t>Підстави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права на неустойку</a:t>
            </a:r>
          </a:p>
          <a:p>
            <a:r>
              <a:rPr lang="ru-RU" dirty="0"/>
              <a:t>1. Право на неустойку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у кредитора </a:t>
            </a:r>
            <a:r>
              <a:rPr lang="ru-RU" dirty="0" err="1"/>
              <a:t>збитків</a:t>
            </a:r>
            <a:r>
              <a:rPr lang="ru-RU" dirty="0"/>
              <a:t>, </a:t>
            </a:r>
            <a:r>
              <a:rPr lang="ru-RU" dirty="0" err="1"/>
              <a:t>завданих</a:t>
            </a:r>
            <a:r>
              <a:rPr lang="ru-RU" dirty="0"/>
              <a:t> </a:t>
            </a:r>
            <a:r>
              <a:rPr lang="ru-RU" dirty="0" err="1"/>
              <a:t>невиконанням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неналежним</a:t>
            </a:r>
            <a:r>
              <a:rPr lang="ru-RU" dirty="0"/>
              <a:t> </a:t>
            </a:r>
            <a:r>
              <a:rPr lang="ru-RU" dirty="0" err="1"/>
              <a:t>виконанням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Проценти</a:t>
            </a:r>
            <a:r>
              <a:rPr lang="ru-RU" dirty="0"/>
              <a:t> на неустойку не </a:t>
            </a:r>
            <a:r>
              <a:rPr lang="ru-RU" dirty="0" err="1"/>
              <a:t>нараховуються</a:t>
            </a:r>
            <a:r>
              <a:rPr lang="ru-RU" dirty="0"/>
              <a:t>.</a:t>
            </a:r>
          </a:p>
          <a:p>
            <a:r>
              <a:rPr lang="ru-RU" dirty="0"/>
              <a:t>3. Кредитор не </a:t>
            </a:r>
            <a:r>
              <a:rPr lang="ru-RU" dirty="0" err="1"/>
              <a:t>має</a:t>
            </a:r>
            <a:r>
              <a:rPr lang="ru-RU" dirty="0"/>
              <a:t> права на неустойку в </a:t>
            </a:r>
            <a:r>
              <a:rPr lang="ru-RU" dirty="0" err="1"/>
              <a:t>разі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боржник</a:t>
            </a:r>
            <a:r>
              <a:rPr lang="ru-RU" dirty="0"/>
              <a:t> не </a:t>
            </a:r>
            <a:r>
              <a:rPr lang="ru-RU" dirty="0" err="1"/>
              <a:t>відповідає</a:t>
            </a:r>
            <a:r>
              <a:rPr lang="ru-RU" dirty="0"/>
              <a:t> за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223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551.</a:t>
            </a:r>
            <a:r>
              <a:rPr lang="ru-RU" dirty="0"/>
              <a:t> Предмет неустойки</a:t>
            </a:r>
          </a:p>
          <a:p>
            <a:r>
              <a:rPr lang="ru-RU" dirty="0"/>
              <a:t>1. Предметом неустойки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грошова</a:t>
            </a:r>
            <a:r>
              <a:rPr lang="ru-RU" dirty="0"/>
              <a:t> сума, </a:t>
            </a:r>
            <a:r>
              <a:rPr lang="ru-RU" dirty="0" err="1"/>
              <a:t>рухоме</a:t>
            </a:r>
            <a:r>
              <a:rPr lang="ru-RU" dirty="0"/>
              <a:t> і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предметом неустойки є </a:t>
            </a:r>
            <a:r>
              <a:rPr lang="ru-RU" dirty="0" err="1"/>
              <a:t>грошова</a:t>
            </a:r>
            <a:r>
              <a:rPr lang="ru-RU" dirty="0"/>
              <a:t> сума,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актом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</a:p>
          <a:p>
            <a:r>
              <a:rPr lang="ru-RU" dirty="0" err="1"/>
              <a:t>Розмір</a:t>
            </a:r>
            <a:r>
              <a:rPr lang="ru-RU" dirty="0"/>
              <a:t> неустойки, </a:t>
            </a:r>
            <a:r>
              <a:rPr lang="ru-RU" dirty="0" err="1"/>
              <a:t>встановлений</a:t>
            </a:r>
            <a:r>
              <a:rPr lang="ru-RU" dirty="0"/>
              <a:t> законом,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збільшений</a:t>
            </a:r>
            <a:r>
              <a:rPr lang="ru-RU" dirty="0"/>
              <a:t> у </a:t>
            </a:r>
            <a:r>
              <a:rPr lang="ru-RU" dirty="0" err="1"/>
              <a:t>договорі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збільшення</a:t>
            </a:r>
            <a:r>
              <a:rPr lang="ru-RU" dirty="0"/>
              <a:t> не заборонено законом.</a:t>
            </a:r>
          </a:p>
          <a:p>
            <a:r>
              <a:rPr lang="ru-RU" dirty="0" err="1" smtClean="0"/>
              <a:t>Сторони</a:t>
            </a:r>
            <a:r>
              <a:rPr lang="ru-RU" dirty="0" smtClean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домовитися</a:t>
            </a:r>
            <a:r>
              <a:rPr lang="ru-RU" dirty="0"/>
              <a:t> про </a:t>
            </a:r>
            <a:r>
              <a:rPr lang="ru-RU" dirty="0" err="1"/>
              <a:t>зменшення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неустойки, </a:t>
            </a:r>
            <a:r>
              <a:rPr lang="ru-RU" dirty="0" err="1"/>
              <a:t>встановленого</a:t>
            </a:r>
            <a:r>
              <a:rPr lang="ru-RU" dirty="0"/>
              <a:t> актом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законом.</a:t>
            </a:r>
          </a:p>
          <a:p>
            <a:r>
              <a:rPr lang="ru-RU" dirty="0"/>
              <a:t>3. </a:t>
            </a:r>
            <a:r>
              <a:rPr lang="ru-RU" dirty="0" err="1"/>
              <a:t>Розмір</a:t>
            </a:r>
            <a:r>
              <a:rPr lang="ru-RU" dirty="0"/>
              <a:t> неустойки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зменшений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перевищує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, та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істотне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931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552.</a:t>
            </a:r>
            <a:r>
              <a:rPr lang="ru-RU" dirty="0"/>
              <a:t> 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сплати</a:t>
            </a:r>
            <a:r>
              <a:rPr lang="ru-RU" dirty="0"/>
              <a:t> (</a:t>
            </a:r>
            <a:r>
              <a:rPr lang="ru-RU" dirty="0" err="1"/>
              <a:t>передання</a:t>
            </a:r>
            <a:r>
              <a:rPr lang="ru-RU" dirty="0"/>
              <a:t>) неустойки</a:t>
            </a:r>
          </a:p>
          <a:p>
            <a:r>
              <a:rPr lang="ru-RU" dirty="0"/>
              <a:t>1. </a:t>
            </a:r>
            <a:r>
              <a:rPr lang="ru-RU" dirty="0" err="1"/>
              <a:t>Сплата</a:t>
            </a:r>
            <a:r>
              <a:rPr lang="ru-RU" dirty="0"/>
              <a:t> (</a:t>
            </a:r>
            <a:r>
              <a:rPr lang="ru-RU" dirty="0" err="1"/>
              <a:t>передання</a:t>
            </a:r>
            <a:r>
              <a:rPr lang="ru-RU" dirty="0"/>
              <a:t>) неустойки не </a:t>
            </a:r>
            <a:r>
              <a:rPr lang="ru-RU" dirty="0" err="1"/>
              <a:t>звільняє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обов'язку</a:t>
            </a:r>
            <a:r>
              <a:rPr lang="ru-RU" dirty="0"/>
              <a:t> в </a:t>
            </a:r>
            <a:r>
              <a:rPr lang="ru-RU" dirty="0" err="1"/>
              <a:t>натурі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Сплата</a:t>
            </a:r>
            <a:r>
              <a:rPr lang="ru-RU" dirty="0"/>
              <a:t> (</a:t>
            </a:r>
            <a:r>
              <a:rPr lang="ru-RU" dirty="0" err="1"/>
              <a:t>передання</a:t>
            </a:r>
            <a:r>
              <a:rPr lang="ru-RU" dirty="0"/>
              <a:t>) неустойки не </a:t>
            </a:r>
            <a:r>
              <a:rPr lang="ru-RU" dirty="0" err="1"/>
              <a:t>позбавляє</a:t>
            </a:r>
            <a:r>
              <a:rPr lang="ru-RU" dirty="0"/>
              <a:t> кредитора права на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, </a:t>
            </a:r>
            <a:r>
              <a:rPr lang="ru-RU" dirty="0" err="1"/>
              <a:t>завданих</a:t>
            </a:r>
            <a:r>
              <a:rPr lang="ru-RU" dirty="0"/>
              <a:t> </a:t>
            </a:r>
            <a:r>
              <a:rPr lang="ru-RU" dirty="0" err="1"/>
              <a:t>невиконанням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неналежним</a:t>
            </a:r>
            <a:r>
              <a:rPr lang="ru-RU" dirty="0"/>
              <a:t> </a:t>
            </a:r>
            <a:r>
              <a:rPr lang="ru-RU" dirty="0" err="1"/>
              <a:t>виконанням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661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Порука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b="1" dirty="0" err="1"/>
              <a:t>Стаття</a:t>
            </a:r>
            <a:r>
              <a:rPr lang="ru-RU" b="1" dirty="0"/>
              <a:t> 553.</a:t>
            </a:r>
            <a:r>
              <a:rPr lang="ru-RU" dirty="0"/>
              <a:t> </a:t>
            </a:r>
            <a:r>
              <a:rPr lang="ru-RU" dirty="0" err="1"/>
              <a:t>Договір</a:t>
            </a:r>
            <a:r>
              <a:rPr lang="ru-RU" dirty="0"/>
              <a:t> поруки</a:t>
            </a:r>
          </a:p>
          <a:p>
            <a:r>
              <a:rPr lang="ru-RU" dirty="0"/>
              <a:t>1. За договором поруки поручитель </a:t>
            </a:r>
            <a:r>
              <a:rPr lang="ru-RU" dirty="0" err="1"/>
              <a:t>поручається</a:t>
            </a:r>
            <a:r>
              <a:rPr lang="ru-RU" dirty="0"/>
              <a:t> перед кредитором </a:t>
            </a:r>
            <a:r>
              <a:rPr lang="ru-RU" dirty="0" err="1"/>
              <a:t>боржника</a:t>
            </a:r>
            <a:r>
              <a:rPr lang="ru-RU" dirty="0"/>
              <a:t> за </a:t>
            </a:r>
            <a:r>
              <a:rPr lang="ru-RU" dirty="0" err="1"/>
              <a:t>виконання</a:t>
            </a:r>
            <a:r>
              <a:rPr lang="ru-RU" dirty="0"/>
              <a:t> ним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обов'язку</a:t>
            </a:r>
            <a:r>
              <a:rPr lang="ru-RU" dirty="0"/>
              <a:t>.</a:t>
            </a:r>
          </a:p>
          <a:p>
            <a:r>
              <a:rPr lang="ru-RU" dirty="0"/>
              <a:t>Поручитель </a:t>
            </a:r>
            <a:r>
              <a:rPr lang="ru-RU" dirty="0" err="1"/>
              <a:t>відповідає</a:t>
            </a:r>
            <a:r>
              <a:rPr lang="ru-RU" dirty="0"/>
              <a:t> перед кредитором за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.</a:t>
            </a:r>
          </a:p>
          <a:p>
            <a:r>
              <a:rPr lang="ru-RU" dirty="0"/>
              <a:t>2. Порукою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забезпечуватися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частково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у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.</a:t>
            </a:r>
          </a:p>
          <a:p>
            <a:r>
              <a:rPr lang="ru-RU" dirty="0"/>
              <a:t>3. Поручителем </a:t>
            </a:r>
            <a:r>
              <a:rPr lang="ru-RU" dirty="0" err="1"/>
              <a:t>може</a:t>
            </a:r>
            <a:r>
              <a:rPr lang="ru-RU" dirty="0"/>
              <a:t> бути одна особа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64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554.</a:t>
            </a:r>
            <a:r>
              <a:rPr lang="ru-RU" dirty="0"/>
              <a:t> 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забезпеченого</a:t>
            </a:r>
            <a:r>
              <a:rPr lang="ru-RU" dirty="0"/>
              <a:t> порукою</a:t>
            </a:r>
          </a:p>
          <a:p>
            <a:r>
              <a:rPr lang="ru-RU" dirty="0"/>
              <a:t>1.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забезпеченого</a:t>
            </a:r>
            <a:r>
              <a:rPr lang="ru-RU" dirty="0"/>
              <a:t> порукою, </a:t>
            </a:r>
            <a:r>
              <a:rPr lang="ru-RU" dirty="0" err="1"/>
              <a:t>боржник</a:t>
            </a:r>
            <a:r>
              <a:rPr lang="ru-RU" dirty="0"/>
              <a:t> і поручитель </a:t>
            </a:r>
            <a:r>
              <a:rPr lang="ru-RU" dirty="0" err="1"/>
              <a:t>відповідають</a:t>
            </a:r>
            <a:r>
              <a:rPr lang="ru-RU" dirty="0"/>
              <a:t> перед кредитором як </a:t>
            </a:r>
            <a:r>
              <a:rPr lang="ru-RU" dirty="0" err="1"/>
              <a:t>солідарні</a:t>
            </a:r>
            <a:r>
              <a:rPr lang="ru-RU" dirty="0"/>
              <a:t> </a:t>
            </a:r>
            <a:r>
              <a:rPr lang="ru-RU" dirty="0" err="1"/>
              <a:t>боржники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договором поруки не </a:t>
            </a:r>
            <a:r>
              <a:rPr lang="ru-RU" dirty="0" err="1"/>
              <a:t>встановлено</a:t>
            </a:r>
            <a:r>
              <a:rPr lang="ru-RU" dirty="0"/>
              <a:t> </a:t>
            </a:r>
            <a:r>
              <a:rPr lang="ru-RU" dirty="0" err="1"/>
              <a:t>додаткову</a:t>
            </a:r>
            <a:r>
              <a:rPr lang="ru-RU" dirty="0"/>
              <a:t> (</a:t>
            </a:r>
            <a:r>
              <a:rPr lang="ru-RU" dirty="0" err="1"/>
              <a:t>субсидіарну</a:t>
            </a:r>
            <a:r>
              <a:rPr lang="ru-RU" dirty="0"/>
              <a:t>) </a:t>
            </a:r>
            <a:r>
              <a:rPr lang="ru-RU" dirty="0" err="1"/>
              <a:t>відповідальність</a:t>
            </a:r>
            <a:r>
              <a:rPr lang="ru-RU" dirty="0"/>
              <a:t> поручителя.</a:t>
            </a:r>
          </a:p>
          <a:p>
            <a:r>
              <a:rPr lang="ru-RU" dirty="0"/>
              <a:t>2. Поручитель </a:t>
            </a:r>
            <a:r>
              <a:rPr lang="ru-RU" dirty="0" err="1"/>
              <a:t>відповідає</a:t>
            </a:r>
            <a:r>
              <a:rPr lang="ru-RU" dirty="0"/>
              <a:t> перед кредитором у тому ж </a:t>
            </a:r>
            <a:r>
              <a:rPr lang="ru-RU" dirty="0" err="1"/>
              <a:t>обсязі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і </a:t>
            </a:r>
            <a:r>
              <a:rPr lang="ru-RU" dirty="0" err="1"/>
              <a:t>боржник</a:t>
            </a:r>
            <a:r>
              <a:rPr lang="ru-RU" dirty="0"/>
              <a:t>, 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сплату</a:t>
            </a:r>
            <a:r>
              <a:rPr lang="ru-RU" dirty="0"/>
              <a:t> основного боргу, </a:t>
            </a:r>
            <a:r>
              <a:rPr lang="ru-RU" dirty="0" err="1"/>
              <a:t>процентів</a:t>
            </a:r>
            <a:r>
              <a:rPr lang="ru-RU" dirty="0"/>
              <a:t>, неустойки,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поруки.</a:t>
            </a:r>
          </a:p>
          <a:p>
            <a:r>
              <a:rPr lang="ru-RU" dirty="0"/>
              <a:t>3. Особи, </a:t>
            </a:r>
            <a:r>
              <a:rPr lang="ru-RU" dirty="0" err="1"/>
              <a:t>які</a:t>
            </a:r>
            <a:r>
              <a:rPr lang="ru-RU" dirty="0"/>
              <a:t> за одним </a:t>
            </a:r>
            <a:r>
              <a:rPr lang="ru-RU" dirty="0" err="1"/>
              <a:t>чи</a:t>
            </a:r>
            <a:r>
              <a:rPr lang="ru-RU" dirty="0"/>
              <a:t> за </a:t>
            </a:r>
            <a:r>
              <a:rPr lang="ru-RU" dirty="0" err="1"/>
              <a:t>декількома</a:t>
            </a:r>
            <a:r>
              <a:rPr lang="ru-RU" dirty="0"/>
              <a:t> договорами поруки </a:t>
            </a:r>
            <a:r>
              <a:rPr lang="ru-RU" dirty="0" err="1"/>
              <a:t>поручилися</a:t>
            </a:r>
            <a:r>
              <a:rPr lang="ru-RU" dirty="0"/>
              <a:t> перед кредитором за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одного і того самого </a:t>
            </a:r>
            <a:r>
              <a:rPr lang="ru-RU" dirty="0" err="1"/>
              <a:t>зобов’язання</a:t>
            </a:r>
            <a:r>
              <a:rPr lang="ru-RU" dirty="0"/>
              <a:t>, є </a:t>
            </a:r>
            <a:r>
              <a:rPr lang="ru-RU" dirty="0" err="1"/>
              <a:t>солідарними</a:t>
            </a:r>
            <a:r>
              <a:rPr lang="ru-RU" dirty="0"/>
              <a:t> </a:t>
            </a:r>
            <a:r>
              <a:rPr lang="ru-RU" dirty="0" err="1"/>
              <a:t>боржниками</a:t>
            </a:r>
            <a:r>
              <a:rPr lang="ru-RU" dirty="0"/>
              <a:t> і </a:t>
            </a:r>
            <a:r>
              <a:rPr lang="ru-RU" dirty="0" err="1"/>
              <a:t>відповідають</a:t>
            </a:r>
            <a:r>
              <a:rPr lang="ru-RU" dirty="0"/>
              <a:t> перед кредитором </a:t>
            </a:r>
            <a:r>
              <a:rPr lang="ru-RU" dirty="0" err="1"/>
              <a:t>солідарно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поруки.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2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555.</a:t>
            </a:r>
            <a:r>
              <a:rPr lang="ru-RU" dirty="0"/>
              <a:t> Права та </a:t>
            </a:r>
            <a:r>
              <a:rPr lang="ru-RU" dirty="0" err="1"/>
              <a:t>обов'язки</a:t>
            </a:r>
            <a:r>
              <a:rPr lang="ru-RU" dirty="0"/>
              <a:t> поручителя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пред'явлення</a:t>
            </a:r>
            <a:r>
              <a:rPr lang="ru-RU" dirty="0"/>
              <a:t> до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endParaRPr lang="ru-RU" dirty="0"/>
          </a:p>
          <a:p>
            <a:r>
              <a:rPr lang="ru-RU" dirty="0"/>
              <a:t>1.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кредитора поручитель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повідомити</a:t>
            </a:r>
            <a:r>
              <a:rPr lang="ru-RU" dirty="0"/>
              <a:t> про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, а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пред'явлення</a:t>
            </a:r>
            <a:r>
              <a:rPr lang="ru-RU" dirty="0"/>
              <a:t> до </a:t>
            </a:r>
            <a:r>
              <a:rPr lang="ru-RU" dirty="0" err="1"/>
              <a:t>нього</a:t>
            </a:r>
            <a:r>
              <a:rPr lang="ru-RU" dirty="0"/>
              <a:t> позову - подати </a:t>
            </a:r>
            <a:r>
              <a:rPr lang="ru-RU" dirty="0" err="1"/>
              <a:t>клопотання</a:t>
            </a:r>
            <a:r>
              <a:rPr lang="ru-RU" dirty="0"/>
              <a:t> про </a:t>
            </a:r>
            <a:r>
              <a:rPr lang="ru-RU" dirty="0" err="1"/>
              <a:t>залучення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 до </a:t>
            </a:r>
            <a:r>
              <a:rPr lang="ru-RU" dirty="0" err="1"/>
              <a:t>участі</a:t>
            </a:r>
            <a:r>
              <a:rPr lang="ru-RU" dirty="0"/>
              <a:t> у </a:t>
            </a:r>
            <a:r>
              <a:rPr lang="ru-RU" dirty="0" err="1"/>
              <a:t>справі</a:t>
            </a:r>
            <a:r>
              <a:rPr lang="ru-RU" dirty="0"/>
              <a:t>.</a:t>
            </a:r>
          </a:p>
          <a:p>
            <a:r>
              <a:rPr lang="ru-RU" dirty="0" err="1"/>
              <a:t>Якщо</a:t>
            </a:r>
            <a:r>
              <a:rPr lang="ru-RU" dirty="0"/>
              <a:t> поручитель не </a:t>
            </a:r>
            <a:r>
              <a:rPr lang="ru-RU" dirty="0" err="1"/>
              <a:t>повідомить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 про </a:t>
            </a:r>
            <a:r>
              <a:rPr lang="ru-RU" dirty="0" err="1"/>
              <a:t>вимогу</a:t>
            </a:r>
            <a:r>
              <a:rPr lang="ru-RU" dirty="0"/>
              <a:t> кредитора і сам </a:t>
            </a:r>
            <a:r>
              <a:rPr lang="ru-RU" dirty="0" err="1"/>
              <a:t>виконає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боржник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висунути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поручителя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заперечення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кредитора.</a:t>
            </a:r>
          </a:p>
          <a:p>
            <a:r>
              <a:rPr lang="ru-RU" dirty="0"/>
              <a:t>2. Поручитель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висунути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кредитора </a:t>
            </a:r>
            <a:r>
              <a:rPr lang="ru-RU" dirty="0" err="1"/>
              <a:t>заперечення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міг</a:t>
            </a:r>
            <a:r>
              <a:rPr lang="ru-RU" dirty="0"/>
              <a:t> би </a:t>
            </a:r>
            <a:r>
              <a:rPr lang="ru-RU" dirty="0" err="1"/>
              <a:t>висунути</a:t>
            </a:r>
            <a:r>
              <a:rPr lang="ru-RU" dirty="0"/>
              <a:t> сам </a:t>
            </a:r>
            <a:r>
              <a:rPr lang="ru-RU" dirty="0" err="1"/>
              <a:t>боржник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заперечення</a:t>
            </a:r>
            <a:r>
              <a:rPr lang="ru-RU" dirty="0"/>
              <a:t> не </a:t>
            </a:r>
            <a:r>
              <a:rPr lang="ru-RU" dirty="0" err="1"/>
              <a:t>пов'язані</a:t>
            </a:r>
            <a:r>
              <a:rPr lang="ru-RU" dirty="0"/>
              <a:t> з особою </a:t>
            </a:r>
            <a:r>
              <a:rPr lang="ru-RU" dirty="0" err="1"/>
              <a:t>боржника</a:t>
            </a:r>
            <a:r>
              <a:rPr lang="ru-RU" dirty="0"/>
              <a:t>. Поручитель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висунути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заперечення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боржник</a:t>
            </a:r>
            <a:r>
              <a:rPr lang="ru-RU" dirty="0"/>
              <a:t> </a:t>
            </a:r>
            <a:r>
              <a:rPr lang="ru-RU" dirty="0" err="1"/>
              <a:t>відмовився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них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визнав</a:t>
            </a:r>
            <a:r>
              <a:rPr lang="ru-RU" dirty="0"/>
              <a:t> </a:t>
            </a:r>
            <a:r>
              <a:rPr lang="ru-RU" dirty="0" err="1"/>
              <a:t>свій</a:t>
            </a:r>
            <a:r>
              <a:rPr lang="ru-RU" dirty="0"/>
              <a:t> борг.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4649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556.</a:t>
            </a:r>
            <a:r>
              <a:rPr lang="ru-RU" dirty="0"/>
              <a:t> Права поручителя,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виконав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поручителем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забезпеченого</a:t>
            </a:r>
            <a:r>
              <a:rPr lang="ru-RU" dirty="0"/>
              <a:t> порукою, кредитор повинен </a:t>
            </a:r>
            <a:r>
              <a:rPr lang="ru-RU" dirty="0" err="1"/>
              <a:t>вручити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підтверджують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обов'язок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.</a:t>
            </a:r>
          </a:p>
          <a:p>
            <a:r>
              <a:rPr lang="ru-RU" dirty="0"/>
              <a:t>2. До поручителя,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виконав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забезпечене</a:t>
            </a:r>
            <a:r>
              <a:rPr lang="ru-RU" dirty="0"/>
              <a:t> порукою, </a:t>
            </a:r>
            <a:r>
              <a:rPr lang="ru-RU" dirty="0" err="1"/>
              <a:t>переходять</a:t>
            </a:r>
            <a:r>
              <a:rPr lang="ru-RU" dirty="0"/>
              <a:t> </a:t>
            </a:r>
            <a:r>
              <a:rPr lang="ru-RU" dirty="0" err="1"/>
              <a:t>усі</a:t>
            </a:r>
            <a:r>
              <a:rPr lang="ru-RU" dirty="0"/>
              <a:t> права кредитора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зобов'язанні</a:t>
            </a:r>
            <a:r>
              <a:rPr lang="ru-RU" dirty="0"/>
              <a:t>, в тому </a:t>
            </a:r>
            <a:r>
              <a:rPr lang="ru-RU" dirty="0" err="1"/>
              <a:t>числі</a:t>
            </a:r>
            <a:r>
              <a:rPr lang="ru-RU" dirty="0"/>
              <a:t> й </a:t>
            </a:r>
            <a:r>
              <a:rPr lang="ru-RU" dirty="0" err="1"/>
              <a:t>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забезпечували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.</a:t>
            </a:r>
          </a:p>
          <a:p>
            <a:r>
              <a:rPr lang="ru-RU" dirty="0"/>
              <a:t>3. До кожного з </a:t>
            </a:r>
            <a:r>
              <a:rPr lang="ru-RU" dirty="0" err="1"/>
              <a:t>кількох</a:t>
            </a:r>
            <a:r>
              <a:rPr lang="ru-RU" dirty="0"/>
              <a:t> </a:t>
            </a:r>
            <a:r>
              <a:rPr lang="ru-RU" dirty="0" err="1"/>
              <a:t>поручителів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виконали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забезпечене</a:t>
            </a:r>
            <a:r>
              <a:rPr lang="ru-RU" dirty="0"/>
              <a:t> порукою, </a:t>
            </a:r>
            <a:r>
              <a:rPr lang="ru-RU" dirty="0" err="1"/>
              <a:t>переходять</a:t>
            </a:r>
            <a:r>
              <a:rPr lang="ru-RU" dirty="0"/>
              <a:t> права кредитора у </a:t>
            </a:r>
            <a:r>
              <a:rPr lang="ru-RU" dirty="0" err="1"/>
              <a:t>розмірі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обов'язку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виконана</a:t>
            </a:r>
            <a:r>
              <a:rPr lang="ru-RU" dirty="0"/>
              <a:t> ним.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461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558.</a:t>
            </a:r>
            <a:r>
              <a:rPr lang="ru-RU" dirty="0"/>
              <a:t> Оплата </a:t>
            </a:r>
            <a:r>
              <a:rPr lang="ru-RU" dirty="0" err="1"/>
              <a:t>послуг</a:t>
            </a:r>
            <a:r>
              <a:rPr lang="ru-RU" dirty="0"/>
              <a:t> поручителя</a:t>
            </a:r>
          </a:p>
          <a:p>
            <a:r>
              <a:rPr lang="ru-RU" dirty="0"/>
              <a:t>1. Поручитель </a:t>
            </a:r>
            <a:r>
              <a:rPr lang="ru-RU" dirty="0" err="1"/>
              <a:t>має</a:t>
            </a:r>
            <a:r>
              <a:rPr lang="ru-RU" dirty="0"/>
              <a:t> право на оплату </a:t>
            </a:r>
            <a:r>
              <a:rPr lang="ru-RU" dirty="0" err="1"/>
              <a:t>послуг</a:t>
            </a:r>
            <a:r>
              <a:rPr lang="ru-RU" dirty="0"/>
              <a:t>, </a:t>
            </a:r>
            <a:r>
              <a:rPr lang="ru-RU" dirty="0" err="1"/>
              <a:t>наданих</a:t>
            </a:r>
            <a:r>
              <a:rPr lang="ru-RU" dirty="0"/>
              <a:t> ним </a:t>
            </a:r>
            <a:r>
              <a:rPr lang="ru-RU" dirty="0" err="1"/>
              <a:t>боржникові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559.</a:t>
            </a:r>
            <a:r>
              <a:rPr lang="ru-RU" dirty="0"/>
              <a:t> </a:t>
            </a:r>
            <a:r>
              <a:rPr lang="ru-RU" dirty="0" err="1"/>
              <a:t>Припинення</a:t>
            </a:r>
            <a:r>
              <a:rPr lang="ru-RU" dirty="0"/>
              <a:t> поруки</a:t>
            </a:r>
          </a:p>
          <a:p>
            <a:r>
              <a:rPr lang="ru-RU" dirty="0"/>
              <a:t>1. Порука </a:t>
            </a:r>
            <a:r>
              <a:rPr lang="ru-RU" dirty="0" err="1"/>
              <a:t>припиняється</a:t>
            </a:r>
            <a:r>
              <a:rPr lang="ru-RU" dirty="0"/>
              <a:t> з </a:t>
            </a:r>
            <a:r>
              <a:rPr lang="ru-RU" dirty="0" err="1"/>
              <a:t>припиненням</a:t>
            </a:r>
            <a:r>
              <a:rPr lang="ru-RU" dirty="0"/>
              <a:t> </a:t>
            </a:r>
            <a:r>
              <a:rPr lang="ru-RU" dirty="0" err="1"/>
              <a:t>забезпеченого</a:t>
            </a:r>
            <a:r>
              <a:rPr lang="ru-RU" dirty="0"/>
              <a:t> нею </a:t>
            </a:r>
            <a:r>
              <a:rPr lang="ru-RU" dirty="0" err="1"/>
              <a:t>зобов’язання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без </a:t>
            </a:r>
            <a:r>
              <a:rPr lang="ru-RU" dirty="0" err="1"/>
              <a:t>згоди</a:t>
            </a:r>
            <a:r>
              <a:rPr lang="ru-RU" dirty="0"/>
              <a:t> поручителя,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збільшився</a:t>
            </a:r>
            <a:r>
              <a:rPr lang="ru-RU" dirty="0"/>
              <a:t>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відповідальності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, </a:t>
            </a:r>
            <a:r>
              <a:rPr lang="ru-RU" dirty="0" err="1"/>
              <a:t>такий</a:t>
            </a:r>
            <a:r>
              <a:rPr lang="ru-RU" dirty="0"/>
              <a:t> поручитель </a:t>
            </a:r>
            <a:r>
              <a:rPr lang="ru-RU" dirty="0" err="1"/>
              <a:t>несе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за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в </a:t>
            </a:r>
            <a:r>
              <a:rPr lang="ru-RU" dirty="0" err="1"/>
              <a:t>обсязі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існував</a:t>
            </a:r>
            <a:r>
              <a:rPr lang="ru-RU" dirty="0"/>
              <a:t> до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.</a:t>
            </a:r>
          </a:p>
          <a:p>
            <a:r>
              <a:rPr lang="ru-RU" dirty="0" smtClean="0"/>
              <a:t>2</a:t>
            </a:r>
            <a:r>
              <a:rPr lang="ru-RU" dirty="0"/>
              <a:t>. Порука </a:t>
            </a:r>
            <a:r>
              <a:rPr lang="ru-RU" dirty="0" err="1"/>
              <a:t>припиняється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строку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кредитор </a:t>
            </a:r>
            <a:r>
              <a:rPr lang="ru-RU" dirty="0" err="1"/>
              <a:t>відмовився</a:t>
            </a:r>
            <a:r>
              <a:rPr lang="ru-RU" dirty="0"/>
              <a:t> </a:t>
            </a:r>
            <a:r>
              <a:rPr lang="ru-RU" dirty="0" err="1"/>
              <a:t>прийняти</a:t>
            </a:r>
            <a:r>
              <a:rPr lang="ru-RU" dirty="0"/>
              <a:t> </a:t>
            </a:r>
            <a:r>
              <a:rPr lang="ru-RU" dirty="0" err="1"/>
              <a:t>належне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, </a:t>
            </a:r>
            <a:r>
              <a:rPr lang="ru-RU" dirty="0" err="1"/>
              <a:t>запропоноване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поручителем.</a:t>
            </a:r>
          </a:p>
          <a:p>
            <a:r>
              <a:rPr lang="ru-RU" dirty="0"/>
              <a:t>3. Порука </a:t>
            </a:r>
            <a:r>
              <a:rPr lang="ru-RU" dirty="0" err="1"/>
              <a:t>припиняється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переведення</a:t>
            </a:r>
            <a:r>
              <a:rPr lang="ru-RU" dirty="0"/>
              <a:t> боргу на </a:t>
            </a:r>
            <a:r>
              <a:rPr lang="ru-RU" dirty="0" err="1"/>
              <a:t>іншу</a:t>
            </a:r>
            <a:r>
              <a:rPr lang="ru-RU" dirty="0"/>
              <a:t> особу, </a:t>
            </a:r>
            <a:r>
              <a:rPr lang="ru-RU" dirty="0" err="1"/>
              <a:t>якщо</a:t>
            </a:r>
            <a:r>
              <a:rPr lang="ru-RU" dirty="0"/>
              <a:t> поручитель не </a:t>
            </a:r>
            <a:r>
              <a:rPr lang="ru-RU" dirty="0" err="1"/>
              <a:t>погодився</a:t>
            </a:r>
            <a:r>
              <a:rPr lang="ru-RU" dirty="0"/>
              <a:t> </a:t>
            </a:r>
            <a:r>
              <a:rPr lang="ru-RU" dirty="0" err="1"/>
              <a:t>забезпечувати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у </a:t>
            </a:r>
            <a:r>
              <a:rPr lang="ru-RU" dirty="0" err="1"/>
              <a:t>договорі</a:t>
            </a:r>
            <a:r>
              <a:rPr lang="ru-RU" dirty="0"/>
              <a:t> поруки </a:t>
            </a:r>
            <a:r>
              <a:rPr lang="ru-RU" dirty="0" err="1"/>
              <a:t>чи</a:t>
            </a:r>
            <a:r>
              <a:rPr lang="ru-RU" dirty="0"/>
              <a:t> при </a:t>
            </a:r>
            <a:r>
              <a:rPr lang="ru-RU" dirty="0" err="1"/>
              <a:t>переведенні</a:t>
            </a:r>
            <a:r>
              <a:rPr lang="ru-RU" dirty="0"/>
              <a:t> боргу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44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509.</a:t>
            </a:r>
            <a:r>
              <a:rPr lang="ru-RU" dirty="0"/>
              <a:t> 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та </a:t>
            </a:r>
            <a:r>
              <a:rPr lang="ru-RU" dirty="0" err="1"/>
              <a:t>підстави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Зобов'язанням</a:t>
            </a:r>
            <a:r>
              <a:rPr lang="ru-RU" dirty="0"/>
              <a:t> є </a:t>
            </a:r>
            <a:r>
              <a:rPr lang="ru-RU" dirty="0" err="1"/>
              <a:t>правовідношення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одна сторона (</a:t>
            </a:r>
            <a:r>
              <a:rPr lang="ru-RU" dirty="0" err="1"/>
              <a:t>боржник</a:t>
            </a:r>
            <a:r>
              <a:rPr lang="ru-RU" dirty="0"/>
              <a:t>)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вчинити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(кредитора) </a:t>
            </a:r>
            <a:r>
              <a:rPr lang="ru-RU" dirty="0" err="1"/>
              <a:t>певну</a:t>
            </a:r>
            <a:r>
              <a:rPr lang="ru-RU" dirty="0"/>
              <a:t> </a:t>
            </a:r>
            <a:r>
              <a:rPr lang="ru-RU" dirty="0" err="1"/>
              <a:t>дію</a:t>
            </a:r>
            <a:r>
              <a:rPr lang="ru-RU" dirty="0"/>
              <a:t> (</a:t>
            </a:r>
            <a:r>
              <a:rPr lang="ru-RU" dirty="0" err="1"/>
              <a:t>передати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виконати</a:t>
            </a:r>
            <a:r>
              <a:rPr lang="ru-RU" dirty="0"/>
              <a:t> роботу,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послугу</a:t>
            </a:r>
            <a:r>
              <a:rPr lang="ru-RU" dirty="0"/>
              <a:t>, </a:t>
            </a:r>
            <a:r>
              <a:rPr lang="ru-RU" dirty="0" err="1"/>
              <a:t>сплатити</a:t>
            </a:r>
            <a:r>
              <a:rPr lang="ru-RU" dirty="0"/>
              <a:t> </a:t>
            </a:r>
            <a:r>
              <a:rPr lang="ru-RU" dirty="0" err="1"/>
              <a:t>гроші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утриматися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(</a:t>
            </a:r>
            <a:r>
              <a:rPr lang="ru-RU" dirty="0" err="1"/>
              <a:t>негативне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), а кредитор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обов'язку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189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4. Порука </a:t>
            </a:r>
            <a:r>
              <a:rPr lang="ru-RU" dirty="0" err="1"/>
              <a:t>припиняється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закінчення</a:t>
            </a:r>
            <a:r>
              <a:rPr lang="ru-RU" dirty="0"/>
              <a:t> строку поруки, </a:t>
            </a:r>
            <a:r>
              <a:rPr lang="ru-RU" dirty="0" err="1"/>
              <a:t>встановленого</a:t>
            </a:r>
            <a:r>
              <a:rPr lang="ru-RU" dirty="0"/>
              <a:t> договором поруки.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строк не </a:t>
            </a:r>
            <a:r>
              <a:rPr lang="ru-RU" dirty="0" err="1"/>
              <a:t>встановлено</a:t>
            </a:r>
            <a:r>
              <a:rPr lang="ru-RU" dirty="0"/>
              <a:t>, порука </a:t>
            </a:r>
            <a:r>
              <a:rPr lang="ru-RU" dirty="0" err="1"/>
              <a:t>припиняється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основного </a:t>
            </a:r>
            <a:r>
              <a:rPr lang="ru-RU" dirty="0" err="1"/>
              <a:t>зобов’язання</a:t>
            </a:r>
            <a:r>
              <a:rPr lang="ru-RU" dirty="0"/>
              <a:t> у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кредитор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з дня </a:t>
            </a:r>
            <a:r>
              <a:rPr lang="ru-RU" dirty="0" err="1"/>
              <a:t>настання</a:t>
            </a:r>
            <a:r>
              <a:rPr lang="ru-RU" dirty="0"/>
              <a:t> строку (</a:t>
            </a:r>
            <a:r>
              <a:rPr lang="ru-RU" dirty="0" err="1"/>
              <a:t>терміну</a:t>
            </a:r>
            <a:r>
              <a:rPr lang="ru-RU" dirty="0"/>
              <a:t>) </a:t>
            </a:r>
            <a:r>
              <a:rPr lang="ru-RU" dirty="0" err="1"/>
              <a:t>виконання</a:t>
            </a:r>
            <a:r>
              <a:rPr lang="ru-RU" dirty="0"/>
              <a:t> основного </a:t>
            </a:r>
            <a:r>
              <a:rPr lang="ru-RU" dirty="0" err="1"/>
              <a:t>зобов’язання</a:t>
            </a:r>
            <a:r>
              <a:rPr lang="ru-RU" dirty="0"/>
              <a:t> не </a:t>
            </a:r>
            <a:r>
              <a:rPr lang="ru-RU" dirty="0" err="1"/>
              <a:t>пред’явить</a:t>
            </a:r>
            <a:r>
              <a:rPr lang="ru-RU" dirty="0"/>
              <a:t> позову до поручителя. </a:t>
            </a:r>
            <a:r>
              <a:rPr lang="ru-RU" dirty="0" err="1"/>
              <a:t>Якщо</a:t>
            </a:r>
            <a:r>
              <a:rPr lang="ru-RU" dirty="0"/>
              <a:t> строк (</a:t>
            </a:r>
            <a:r>
              <a:rPr lang="ru-RU" dirty="0" err="1"/>
              <a:t>термін</a:t>
            </a:r>
            <a:r>
              <a:rPr lang="ru-RU" dirty="0"/>
              <a:t>) </a:t>
            </a:r>
            <a:r>
              <a:rPr lang="ru-RU" dirty="0" err="1"/>
              <a:t>виконання</a:t>
            </a:r>
            <a:r>
              <a:rPr lang="ru-RU" dirty="0"/>
              <a:t> основного </a:t>
            </a:r>
            <a:r>
              <a:rPr lang="ru-RU" dirty="0" err="1"/>
              <a:t>зобов’язання</a:t>
            </a:r>
            <a:r>
              <a:rPr lang="ru-RU" dirty="0"/>
              <a:t> не </a:t>
            </a:r>
            <a:r>
              <a:rPr lang="ru-RU" dirty="0" err="1"/>
              <a:t>встановлений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встановлений</a:t>
            </a:r>
            <a:r>
              <a:rPr lang="ru-RU" dirty="0"/>
              <a:t> моментом </a:t>
            </a:r>
            <a:r>
              <a:rPr lang="ru-RU" dirty="0" err="1"/>
              <a:t>пред’явлення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, порука </a:t>
            </a:r>
            <a:r>
              <a:rPr lang="ru-RU" dirty="0" err="1"/>
              <a:t>припиняється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кредитор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з дня </a:t>
            </a:r>
            <a:r>
              <a:rPr lang="ru-RU" dirty="0" err="1"/>
              <a:t>укладення</a:t>
            </a:r>
            <a:r>
              <a:rPr lang="ru-RU" dirty="0"/>
              <a:t> договору поруки не </a:t>
            </a:r>
            <a:r>
              <a:rPr lang="ru-RU" dirty="0" err="1"/>
              <a:t>пред’явить</a:t>
            </a:r>
            <a:r>
              <a:rPr lang="ru-RU" dirty="0"/>
              <a:t> позову до поручителя. Для </a:t>
            </a:r>
            <a:r>
              <a:rPr lang="ru-RU" dirty="0" err="1"/>
              <a:t>зобов’язань</a:t>
            </a:r>
            <a:r>
              <a:rPr lang="ru-RU" dirty="0"/>
              <a:t>,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частинами</a:t>
            </a:r>
            <a:r>
              <a:rPr lang="ru-RU" dirty="0"/>
              <a:t>, строк поруки </a:t>
            </a:r>
            <a:r>
              <a:rPr lang="ru-RU" dirty="0" err="1"/>
              <a:t>обчислюється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 за кожною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, </a:t>
            </a:r>
            <a:r>
              <a:rPr lang="ru-RU" dirty="0" err="1"/>
              <a:t>починаючи</a:t>
            </a:r>
            <a:r>
              <a:rPr lang="ru-RU" dirty="0"/>
              <a:t> з дня </a:t>
            </a:r>
            <a:r>
              <a:rPr lang="ru-RU" dirty="0" err="1"/>
              <a:t>закінчення</a:t>
            </a:r>
            <a:r>
              <a:rPr lang="ru-RU" dirty="0"/>
              <a:t> строку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терміну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такого </a:t>
            </a:r>
            <a:r>
              <a:rPr lang="ru-RU" dirty="0" err="1"/>
              <a:t>зобов’язання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8890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Гарантія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  <a:p>
            <a:r>
              <a:rPr lang="ru-RU" b="1" dirty="0" err="1"/>
              <a:t>Стаття</a:t>
            </a:r>
            <a:r>
              <a:rPr lang="ru-RU" b="1" dirty="0"/>
              <a:t> 560.</a:t>
            </a:r>
            <a:r>
              <a:rPr lang="ru-RU" dirty="0"/>
              <a:t> 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гарантії</a:t>
            </a:r>
            <a:endParaRPr lang="ru-RU" dirty="0"/>
          </a:p>
          <a:p>
            <a:r>
              <a:rPr lang="ru-RU" dirty="0"/>
              <a:t>1. За </a:t>
            </a:r>
            <a:r>
              <a:rPr lang="ru-RU" dirty="0" err="1"/>
              <a:t>гарантією</a:t>
            </a:r>
            <a:r>
              <a:rPr lang="ru-RU" dirty="0"/>
              <a:t> банк, </a:t>
            </a:r>
            <a:r>
              <a:rPr lang="ru-RU" dirty="0" err="1"/>
              <a:t>інша</a:t>
            </a:r>
            <a:r>
              <a:rPr lang="ru-RU" dirty="0"/>
              <a:t> </a:t>
            </a:r>
            <a:r>
              <a:rPr lang="ru-RU" dirty="0" err="1"/>
              <a:t>фінансова</a:t>
            </a:r>
            <a:r>
              <a:rPr lang="ru-RU" dirty="0"/>
              <a:t> </a:t>
            </a:r>
            <a:r>
              <a:rPr lang="ru-RU" dirty="0" err="1"/>
              <a:t>установа</a:t>
            </a:r>
            <a:r>
              <a:rPr lang="ru-RU" dirty="0"/>
              <a:t> (гарант) </a:t>
            </a:r>
            <a:r>
              <a:rPr lang="ru-RU" dirty="0" err="1"/>
              <a:t>гарантує</a:t>
            </a:r>
            <a:r>
              <a:rPr lang="ru-RU" dirty="0"/>
              <a:t> перед кредитором (</a:t>
            </a:r>
            <a:r>
              <a:rPr lang="ru-RU" dirty="0" err="1"/>
              <a:t>бенефіціаром</a:t>
            </a:r>
            <a:r>
              <a:rPr lang="ru-RU" dirty="0"/>
              <a:t>)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(принципалом)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обов'язку</a:t>
            </a:r>
            <a:r>
              <a:rPr lang="ru-RU" dirty="0"/>
              <a:t>.</a:t>
            </a:r>
          </a:p>
          <a:p>
            <a:r>
              <a:rPr lang="ru-RU" dirty="0"/>
              <a:t>Гарант </a:t>
            </a:r>
            <a:r>
              <a:rPr lang="ru-RU" dirty="0" err="1"/>
              <a:t>відповідає</a:t>
            </a:r>
            <a:r>
              <a:rPr lang="ru-RU" dirty="0"/>
              <a:t> перед кредитором за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.</a:t>
            </a:r>
          </a:p>
          <a:p>
            <a:r>
              <a:rPr lang="ru-RU" b="1" dirty="0" err="1" smtClean="0"/>
              <a:t>Стаття</a:t>
            </a:r>
            <a:r>
              <a:rPr lang="ru-RU" b="1" dirty="0" smtClean="0"/>
              <a:t> </a:t>
            </a:r>
            <a:r>
              <a:rPr lang="ru-RU" b="1" dirty="0"/>
              <a:t>561.</a:t>
            </a:r>
            <a:r>
              <a:rPr lang="ru-RU" dirty="0"/>
              <a:t> Строк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гарантії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Гарантія</a:t>
            </a:r>
            <a:r>
              <a:rPr lang="ru-RU" dirty="0"/>
              <a:t> </a:t>
            </a:r>
            <a:r>
              <a:rPr lang="ru-RU" dirty="0" err="1"/>
              <a:t>діє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строку, на </a:t>
            </a:r>
            <a:r>
              <a:rPr lang="ru-RU" dirty="0" err="1"/>
              <a:t>який</a:t>
            </a:r>
            <a:r>
              <a:rPr lang="ru-RU" dirty="0"/>
              <a:t> вона видана.</a:t>
            </a:r>
          </a:p>
          <a:p>
            <a:r>
              <a:rPr lang="ru-RU" dirty="0"/>
              <a:t>2. </a:t>
            </a:r>
            <a:r>
              <a:rPr lang="ru-RU" dirty="0" err="1"/>
              <a:t>Гарантія</a:t>
            </a:r>
            <a:r>
              <a:rPr lang="ru-RU" dirty="0"/>
              <a:t> є чинною </a:t>
            </a:r>
            <a:r>
              <a:rPr lang="ru-RU" dirty="0" err="1"/>
              <a:t>від</a:t>
            </a:r>
            <a:r>
              <a:rPr lang="ru-RU" dirty="0"/>
              <a:t> дня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видачі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 </a:t>
            </a:r>
            <a:r>
              <a:rPr lang="ru-RU" dirty="0" err="1"/>
              <a:t>ній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Гарантія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відкликана</a:t>
            </a:r>
            <a:r>
              <a:rPr lang="ru-RU" dirty="0"/>
              <a:t> гарантом, </a:t>
            </a:r>
            <a:r>
              <a:rPr lang="ru-RU" dirty="0" err="1"/>
              <a:t>якщо</a:t>
            </a:r>
            <a:r>
              <a:rPr lang="ru-RU" dirty="0"/>
              <a:t> в </a:t>
            </a:r>
            <a:r>
              <a:rPr lang="ru-RU" dirty="0" err="1"/>
              <a:t>ній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313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562.</a:t>
            </a:r>
            <a:r>
              <a:rPr lang="ru-RU" dirty="0"/>
              <a:t> </a:t>
            </a:r>
            <a:r>
              <a:rPr lang="ru-RU" dirty="0" err="1"/>
              <a:t>Незалежність</a:t>
            </a:r>
            <a:r>
              <a:rPr lang="ru-RU" dirty="0"/>
              <a:t> </a:t>
            </a:r>
            <a:r>
              <a:rPr lang="ru-RU" dirty="0" err="1"/>
              <a:t>гарантії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основного </a:t>
            </a:r>
            <a:r>
              <a:rPr lang="ru-RU" dirty="0" err="1"/>
              <a:t>зобов'язання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Зобов'язання</a:t>
            </a:r>
            <a:r>
              <a:rPr lang="ru-RU" dirty="0"/>
              <a:t> гаранта перед кредитором не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основного </a:t>
            </a:r>
            <a:r>
              <a:rPr lang="ru-RU" dirty="0" err="1"/>
              <a:t>зобов'язання</a:t>
            </a:r>
            <a:r>
              <a:rPr lang="ru-RU" dirty="0"/>
              <a:t> (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недійсності</a:t>
            </a:r>
            <a:r>
              <a:rPr lang="ru-RU" dirty="0"/>
              <a:t>), </a:t>
            </a:r>
            <a:r>
              <a:rPr lang="ru-RU" dirty="0" err="1"/>
              <a:t>зокрема</a:t>
            </a:r>
            <a:r>
              <a:rPr lang="ru-RU" dirty="0"/>
              <a:t> і </a:t>
            </a:r>
            <a:r>
              <a:rPr lang="ru-RU" dirty="0" err="1"/>
              <a:t>тоді</a:t>
            </a:r>
            <a:r>
              <a:rPr lang="ru-RU" dirty="0"/>
              <a:t>, коли в </a:t>
            </a:r>
            <a:r>
              <a:rPr lang="ru-RU" dirty="0" err="1"/>
              <a:t>гарантії</a:t>
            </a:r>
            <a:r>
              <a:rPr lang="ru-RU" dirty="0"/>
              <a:t> </a:t>
            </a:r>
            <a:r>
              <a:rPr lang="ru-RU" dirty="0" err="1"/>
              <a:t>міститься</a:t>
            </a:r>
            <a:r>
              <a:rPr lang="ru-RU" dirty="0"/>
              <a:t> </a:t>
            </a:r>
            <a:r>
              <a:rPr lang="ru-RU" dirty="0" err="1"/>
              <a:t>посилання</a:t>
            </a:r>
            <a:r>
              <a:rPr lang="ru-RU" dirty="0"/>
              <a:t> на </a:t>
            </a:r>
            <a:r>
              <a:rPr lang="ru-RU" dirty="0" err="1"/>
              <a:t>основне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563.</a:t>
            </a:r>
            <a:r>
              <a:rPr lang="ru-RU" dirty="0"/>
              <a:t> 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забезпеченого</a:t>
            </a:r>
            <a:r>
              <a:rPr lang="ru-RU" dirty="0"/>
              <a:t> </a:t>
            </a:r>
            <a:r>
              <a:rPr lang="ru-RU" dirty="0" err="1"/>
              <a:t>гарантією</a:t>
            </a:r>
            <a:endParaRPr lang="ru-RU" dirty="0"/>
          </a:p>
          <a:p>
            <a:r>
              <a:rPr lang="ru-RU" dirty="0"/>
              <a:t>1.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забезпеченого</a:t>
            </a:r>
            <a:r>
              <a:rPr lang="ru-RU" dirty="0"/>
              <a:t> </a:t>
            </a:r>
            <a:r>
              <a:rPr lang="ru-RU" dirty="0" err="1"/>
              <a:t>гарантією</a:t>
            </a:r>
            <a:r>
              <a:rPr lang="ru-RU" dirty="0"/>
              <a:t>, гарант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сплатити</a:t>
            </a:r>
            <a:r>
              <a:rPr lang="ru-RU" dirty="0"/>
              <a:t> </a:t>
            </a:r>
            <a:r>
              <a:rPr lang="ru-RU" dirty="0" err="1"/>
              <a:t>кредиторові</a:t>
            </a:r>
            <a:r>
              <a:rPr lang="ru-RU" dirty="0"/>
              <a:t> </a:t>
            </a:r>
            <a:r>
              <a:rPr lang="ru-RU" dirty="0" err="1"/>
              <a:t>грошову</a:t>
            </a:r>
            <a:r>
              <a:rPr lang="ru-RU" dirty="0"/>
              <a:t> суму </a:t>
            </a:r>
            <a:r>
              <a:rPr lang="ru-RU" dirty="0" err="1"/>
              <a:t>відповідно</a:t>
            </a:r>
            <a:r>
              <a:rPr lang="ru-RU" dirty="0"/>
              <a:t> до умов </a:t>
            </a:r>
            <a:r>
              <a:rPr lang="ru-RU" dirty="0" err="1"/>
              <a:t>гарантії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Вимога</a:t>
            </a:r>
            <a:r>
              <a:rPr lang="ru-RU" dirty="0"/>
              <a:t> кредитора до гаранта про </a:t>
            </a:r>
            <a:r>
              <a:rPr lang="ru-RU" dirty="0" err="1"/>
              <a:t>сплату</a:t>
            </a:r>
            <a:r>
              <a:rPr lang="ru-RU" dirty="0"/>
              <a:t>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виданої</a:t>
            </a:r>
            <a:r>
              <a:rPr lang="ru-RU" dirty="0"/>
              <a:t> ним </a:t>
            </a:r>
            <a:r>
              <a:rPr lang="ru-RU" dirty="0" err="1"/>
              <a:t>гарантії</a:t>
            </a:r>
            <a:r>
              <a:rPr lang="ru-RU" dirty="0"/>
              <a:t> </a:t>
            </a:r>
            <a:r>
              <a:rPr lang="ru-RU" dirty="0" err="1"/>
              <a:t>пред'являється</a:t>
            </a:r>
            <a:r>
              <a:rPr lang="ru-RU" dirty="0"/>
              <a:t> у </a:t>
            </a:r>
            <a:r>
              <a:rPr lang="ru-RU" dirty="0" err="1"/>
              <a:t>письмовій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. До </a:t>
            </a:r>
            <a:r>
              <a:rPr lang="ru-RU" dirty="0" err="1"/>
              <a:t>вимоги</a:t>
            </a:r>
            <a:r>
              <a:rPr lang="ru-RU" dirty="0"/>
              <a:t> </a:t>
            </a:r>
            <a:r>
              <a:rPr lang="ru-RU" dirty="0" err="1"/>
              <a:t>додаються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вказані</a:t>
            </a:r>
            <a:r>
              <a:rPr lang="ru-RU" dirty="0"/>
              <a:t> в </a:t>
            </a:r>
            <a:r>
              <a:rPr lang="ru-RU" dirty="0" err="1"/>
              <a:t>гарантії</a:t>
            </a:r>
            <a:r>
              <a:rPr lang="ru-RU" dirty="0"/>
              <a:t>.</a:t>
            </a:r>
          </a:p>
          <a:p>
            <a:r>
              <a:rPr lang="ru-RU" dirty="0"/>
              <a:t>3. У </a:t>
            </a:r>
            <a:r>
              <a:rPr lang="ru-RU" dirty="0" err="1"/>
              <a:t>вимозі</a:t>
            </a:r>
            <a:r>
              <a:rPr lang="ru-RU" dirty="0"/>
              <a:t> до гаранта </a:t>
            </a:r>
            <a:r>
              <a:rPr lang="ru-RU" dirty="0" err="1"/>
              <a:t>або</a:t>
            </a:r>
            <a:r>
              <a:rPr lang="ru-RU" dirty="0"/>
              <a:t> у </a:t>
            </a:r>
            <a:r>
              <a:rPr lang="ru-RU" dirty="0" err="1"/>
              <a:t>доданих</a:t>
            </a:r>
            <a:r>
              <a:rPr lang="ru-RU" dirty="0"/>
              <a:t> до </a:t>
            </a:r>
            <a:r>
              <a:rPr lang="ru-RU" dirty="0" err="1"/>
              <a:t>неї</a:t>
            </a:r>
            <a:r>
              <a:rPr lang="ru-RU" dirty="0"/>
              <a:t> документах кредитор повинен </a:t>
            </a:r>
            <a:r>
              <a:rPr lang="ru-RU" dirty="0" err="1"/>
              <a:t>вказати</a:t>
            </a:r>
            <a:r>
              <a:rPr lang="ru-RU" dirty="0"/>
              <a:t>, у </a:t>
            </a:r>
            <a:r>
              <a:rPr lang="ru-RU" dirty="0" err="1"/>
              <a:t>чому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основного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забезпеченого</a:t>
            </a:r>
            <a:r>
              <a:rPr lang="ru-RU" dirty="0"/>
              <a:t> </a:t>
            </a:r>
            <a:r>
              <a:rPr lang="ru-RU" dirty="0" err="1"/>
              <a:t>гарантією</a:t>
            </a:r>
            <a:r>
              <a:rPr lang="ru-RU" dirty="0"/>
              <a:t>.</a:t>
            </a:r>
          </a:p>
          <a:p>
            <a:r>
              <a:rPr lang="ru-RU" dirty="0"/>
              <a:t>4. Кредитор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пред'явити</a:t>
            </a:r>
            <a:r>
              <a:rPr lang="ru-RU" dirty="0"/>
              <a:t> </a:t>
            </a:r>
            <a:r>
              <a:rPr lang="ru-RU" dirty="0" err="1"/>
              <a:t>вимогу</a:t>
            </a:r>
            <a:r>
              <a:rPr lang="ru-RU" dirty="0"/>
              <a:t> до гаранта у межах строку, </a:t>
            </a:r>
            <a:r>
              <a:rPr lang="ru-RU" dirty="0" err="1"/>
              <a:t>встановленого</a:t>
            </a:r>
            <a:r>
              <a:rPr lang="ru-RU" dirty="0"/>
              <a:t> у </a:t>
            </a:r>
            <a:r>
              <a:rPr lang="ru-RU" dirty="0" err="1"/>
              <a:t>гарантії</a:t>
            </a:r>
            <a:r>
              <a:rPr lang="ru-RU" dirty="0"/>
              <a:t>, на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видано.</a:t>
            </a:r>
          </a:p>
          <a:p>
            <a:r>
              <a:rPr lang="ru-RU" dirty="0"/>
              <a:t>5. Кредитор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передавати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право </a:t>
            </a:r>
            <a:r>
              <a:rPr lang="ru-RU" dirty="0" err="1"/>
              <a:t>вимоги</a:t>
            </a:r>
            <a:r>
              <a:rPr lang="ru-RU" dirty="0"/>
              <a:t> до гаранта,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</a:t>
            </a:r>
            <a:r>
              <a:rPr lang="ru-RU" dirty="0" err="1"/>
              <a:t>гарантією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2759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566.</a:t>
            </a:r>
            <a:r>
              <a:rPr lang="ru-RU" dirty="0"/>
              <a:t> </a:t>
            </a:r>
            <a:r>
              <a:rPr lang="ru-RU" dirty="0" err="1"/>
              <a:t>Обов'язок</a:t>
            </a:r>
            <a:r>
              <a:rPr lang="ru-RU" dirty="0"/>
              <a:t> гаранта</a:t>
            </a:r>
          </a:p>
          <a:p>
            <a:r>
              <a:rPr lang="ru-RU" dirty="0"/>
              <a:t>1. </a:t>
            </a:r>
            <a:r>
              <a:rPr lang="ru-RU" dirty="0" err="1"/>
              <a:t>Обов'язок</a:t>
            </a:r>
            <a:r>
              <a:rPr lang="ru-RU" dirty="0"/>
              <a:t> гаранта перед кредитором </a:t>
            </a:r>
            <a:r>
              <a:rPr lang="ru-RU" dirty="0" err="1"/>
              <a:t>обмежується</a:t>
            </a:r>
            <a:r>
              <a:rPr lang="ru-RU" dirty="0"/>
              <a:t> </a:t>
            </a:r>
            <a:r>
              <a:rPr lang="ru-RU" dirty="0" err="1"/>
              <a:t>сплатою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, на яку видано </a:t>
            </a:r>
            <a:r>
              <a:rPr lang="ru-RU" dirty="0" err="1"/>
              <a:t>гарантію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гарантом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обов'язку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перед кредитором не </a:t>
            </a:r>
            <a:r>
              <a:rPr lang="ru-RU" dirty="0" err="1"/>
              <a:t>обмежується</a:t>
            </a:r>
            <a:r>
              <a:rPr lang="ru-RU" dirty="0"/>
              <a:t> сумою, на яку видано </a:t>
            </a:r>
            <a:r>
              <a:rPr lang="ru-RU" dirty="0" err="1"/>
              <a:t>гарантію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у </a:t>
            </a:r>
            <a:r>
              <a:rPr lang="ru-RU" dirty="0" err="1"/>
              <a:t>гарантії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567.</a:t>
            </a:r>
            <a:r>
              <a:rPr lang="ru-RU" dirty="0"/>
              <a:t> Оплата </a:t>
            </a:r>
            <a:r>
              <a:rPr lang="ru-RU" dirty="0" err="1"/>
              <a:t>послуг</a:t>
            </a:r>
            <a:r>
              <a:rPr lang="ru-RU" dirty="0"/>
              <a:t> гаранта</a:t>
            </a:r>
          </a:p>
          <a:p>
            <a:r>
              <a:rPr lang="ru-RU" dirty="0"/>
              <a:t>1. Гарант </a:t>
            </a:r>
            <a:r>
              <a:rPr lang="ru-RU" dirty="0" err="1"/>
              <a:t>має</a:t>
            </a:r>
            <a:r>
              <a:rPr lang="ru-RU" dirty="0"/>
              <a:t> право на оплату </a:t>
            </a:r>
            <a:r>
              <a:rPr lang="ru-RU" dirty="0" err="1"/>
              <a:t>послуг</a:t>
            </a:r>
            <a:r>
              <a:rPr lang="ru-RU" dirty="0"/>
              <a:t>, </a:t>
            </a:r>
            <a:r>
              <a:rPr lang="ru-RU" dirty="0" err="1"/>
              <a:t>наданих</a:t>
            </a:r>
            <a:r>
              <a:rPr lang="ru-RU" dirty="0"/>
              <a:t> ним </a:t>
            </a:r>
            <a:r>
              <a:rPr lang="ru-RU" dirty="0" err="1"/>
              <a:t>боржникові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568.</a:t>
            </a:r>
            <a:r>
              <a:rPr lang="ru-RU" dirty="0"/>
              <a:t> 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гарантії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Зобов'язання</a:t>
            </a:r>
            <a:r>
              <a:rPr lang="ru-RU" dirty="0"/>
              <a:t> гаранта перед кредитором </a:t>
            </a:r>
            <a:r>
              <a:rPr lang="ru-RU" dirty="0" err="1"/>
              <a:t>припиняється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кредиторові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, на яку видано </a:t>
            </a:r>
            <a:r>
              <a:rPr lang="ru-RU" dirty="0" err="1"/>
              <a:t>гарантію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закінчення</a:t>
            </a:r>
            <a:r>
              <a:rPr lang="ru-RU" dirty="0"/>
              <a:t> строку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гарантії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відмови</a:t>
            </a:r>
            <a:r>
              <a:rPr lang="ru-RU" dirty="0"/>
              <a:t> кредитора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прав за </a:t>
            </a:r>
            <a:r>
              <a:rPr lang="ru-RU" dirty="0" err="1"/>
              <a:t>гарантією</a:t>
            </a:r>
            <a:r>
              <a:rPr lang="ru-RU" dirty="0"/>
              <a:t> шляхом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гарантові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шляхом </a:t>
            </a:r>
            <a:r>
              <a:rPr lang="ru-RU" dirty="0" err="1"/>
              <a:t>подання</a:t>
            </a:r>
            <a:r>
              <a:rPr lang="ru-RU" dirty="0"/>
              <a:t> гаранту </a:t>
            </a:r>
            <a:r>
              <a:rPr lang="ru-RU" dirty="0" err="1"/>
              <a:t>письмової</a:t>
            </a:r>
            <a:r>
              <a:rPr lang="ru-RU" dirty="0"/>
              <a:t> заяви про </a:t>
            </a:r>
            <a:r>
              <a:rPr lang="ru-RU" dirty="0" err="1"/>
              <a:t>звільнення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обов'язків</a:t>
            </a:r>
            <a:r>
              <a:rPr lang="ru-RU" dirty="0"/>
              <a:t> за </a:t>
            </a:r>
            <a:r>
              <a:rPr lang="ru-RU" dirty="0" err="1"/>
              <a:t>гарантією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7147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Завдаток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b="1" dirty="0" err="1"/>
              <a:t>Стаття</a:t>
            </a:r>
            <a:r>
              <a:rPr lang="ru-RU" b="1" dirty="0"/>
              <a:t> 570.</a:t>
            </a:r>
            <a:r>
              <a:rPr lang="ru-RU" dirty="0"/>
              <a:t> 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завдатку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Завдатком</a:t>
            </a:r>
            <a:r>
              <a:rPr lang="ru-RU" dirty="0"/>
              <a:t> є </a:t>
            </a:r>
            <a:r>
              <a:rPr lang="ru-RU" dirty="0" err="1"/>
              <a:t>грошова</a:t>
            </a:r>
            <a:r>
              <a:rPr lang="ru-RU" dirty="0"/>
              <a:t> сума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видається</a:t>
            </a:r>
            <a:r>
              <a:rPr lang="ru-RU" dirty="0"/>
              <a:t> </a:t>
            </a:r>
            <a:r>
              <a:rPr lang="ru-RU" dirty="0" err="1"/>
              <a:t>кредиторові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у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належних</a:t>
            </a:r>
            <a:r>
              <a:rPr lang="ru-RU" dirty="0"/>
              <a:t> з </a:t>
            </a:r>
            <a:r>
              <a:rPr lang="ru-RU" dirty="0" err="1"/>
              <a:t>нього</a:t>
            </a:r>
            <a:r>
              <a:rPr lang="ru-RU" dirty="0"/>
              <a:t> за договором </a:t>
            </a:r>
            <a:r>
              <a:rPr lang="ru-RU" dirty="0" err="1"/>
              <a:t>платежів</a:t>
            </a:r>
            <a:r>
              <a:rPr lang="ru-RU" dirty="0"/>
              <a:t>, на </a:t>
            </a:r>
            <a:r>
              <a:rPr lang="ru-RU" dirty="0" err="1"/>
              <a:t>підтвердження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і на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не буде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сума, </a:t>
            </a:r>
            <a:r>
              <a:rPr lang="ru-RU" dirty="0" err="1"/>
              <a:t>сплачена</a:t>
            </a:r>
            <a:r>
              <a:rPr lang="ru-RU" dirty="0"/>
              <a:t> в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належних</a:t>
            </a:r>
            <a:r>
              <a:rPr lang="ru-RU" dirty="0"/>
              <a:t> з </a:t>
            </a:r>
            <a:r>
              <a:rPr lang="ru-RU" dirty="0" err="1"/>
              <a:t>боржника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, є </a:t>
            </a:r>
            <a:r>
              <a:rPr lang="ru-RU" dirty="0" err="1"/>
              <a:t>завдатком</a:t>
            </a:r>
            <a:r>
              <a:rPr lang="ru-RU" dirty="0"/>
              <a:t>, вона </a:t>
            </a:r>
            <a:r>
              <a:rPr lang="ru-RU" dirty="0" err="1"/>
              <a:t>вважається</a:t>
            </a:r>
            <a:r>
              <a:rPr lang="ru-RU" dirty="0"/>
              <a:t> авансом.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6590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571.</a:t>
            </a:r>
            <a:r>
              <a:rPr lang="ru-RU" dirty="0"/>
              <a:t> 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забезпеченого</a:t>
            </a:r>
            <a:r>
              <a:rPr lang="ru-RU" dirty="0"/>
              <a:t> </a:t>
            </a:r>
            <a:r>
              <a:rPr lang="ru-RU" dirty="0" err="1"/>
              <a:t>завдатком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сталося</a:t>
            </a:r>
            <a:r>
              <a:rPr lang="ru-RU" dirty="0"/>
              <a:t> з вини </a:t>
            </a:r>
            <a:r>
              <a:rPr lang="ru-RU" dirty="0" err="1"/>
              <a:t>боржника</a:t>
            </a:r>
            <a:r>
              <a:rPr lang="ru-RU" dirty="0"/>
              <a:t>, </a:t>
            </a:r>
            <a:r>
              <a:rPr lang="ru-RU" dirty="0" err="1"/>
              <a:t>завдаток</a:t>
            </a:r>
            <a:r>
              <a:rPr lang="ru-RU" dirty="0"/>
              <a:t> </a:t>
            </a:r>
            <a:r>
              <a:rPr lang="ru-RU" dirty="0" err="1"/>
              <a:t>залишається</a:t>
            </a:r>
            <a:r>
              <a:rPr lang="ru-RU" dirty="0"/>
              <a:t> у кредитора.</a:t>
            </a:r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сталося</a:t>
            </a:r>
            <a:r>
              <a:rPr lang="ru-RU" dirty="0"/>
              <a:t> з вини кредитора,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боржникові</a:t>
            </a:r>
            <a:r>
              <a:rPr lang="ru-RU" dirty="0"/>
              <a:t> </a:t>
            </a:r>
            <a:r>
              <a:rPr lang="ru-RU" dirty="0" err="1"/>
              <a:t>завдаток</a:t>
            </a:r>
            <a:r>
              <a:rPr lang="ru-RU" dirty="0"/>
              <a:t> та </a:t>
            </a:r>
            <a:r>
              <a:rPr lang="ru-RU" dirty="0" err="1"/>
              <a:t>додатково</a:t>
            </a:r>
            <a:r>
              <a:rPr lang="ru-RU" dirty="0"/>
              <a:t> </a:t>
            </a:r>
            <a:r>
              <a:rPr lang="ru-RU" dirty="0" err="1"/>
              <a:t>сплатити</a:t>
            </a:r>
            <a:r>
              <a:rPr lang="ru-RU" dirty="0"/>
              <a:t> суму у </a:t>
            </a:r>
            <a:r>
              <a:rPr lang="ru-RU" dirty="0" err="1"/>
              <a:t>розмірі</a:t>
            </a:r>
            <a:r>
              <a:rPr lang="ru-RU" dirty="0"/>
              <a:t> </a:t>
            </a:r>
            <a:r>
              <a:rPr lang="ru-RU" dirty="0" err="1"/>
              <a:t>завдатку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.</a:t>
            </a:r>
          </a:p>
          <a:p>
            <a:r>
              <a:rPr lang="ru-RU" dirty="0"/>
              <a:t>2. Сторона, </a:t>
            </a:r>
            <a:r>
              <a:rPr lang="ru-RU" dirty="0" err="1"/>
              <a:t>винна</a:t>
            </a:r>
            <a:r>
              <a:rPr lang="ru-RU" dirty="0"/>
              <a:t> у </a:t>
            </a:r>
            <a:r>
              <a:rPr lang="ru-RU" dirty="0" err="1"/>
              <a:t>порушенні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другій</a:t>
            </a:r>
            <a:r>
              <a:rPr lang="ru-RU" dirty="0"/>
              <a:t> </a:t>
            </a:r>
            <a:r>
              <a:rPr lang="ru-RU" dirty="0" err="1"/>
              <a:t>стороні</a:t>
            </a:r>
            <a:r>
              <a:rPr lang="ru-RU" dirty="0"/>
              <a:t> </a:t>
            </a:r>
            <a:r>
              <a:rPr lang="ru-RU" dirty="0" err="1"/>
              <a:t>збитки</a:t>
            </a:r>
            <a:r>
              <a:rPr lang="ru-RU" dirty="0"/>
              <a:t> в </a:t>
            </a:r>
            <a:r>
              <a:rPr lang="ru-RU" dirty="0" err="1"/>
              <a:t>сумі</a:t>
            </a:r>
            <a:r>
              <a:rPr lang="ru-RU" dirty="0"/>
              <a:t>, на яку вони </a:t>
            </a:r>
            <a:r>
              <a:rPr lang="ru-RU" dirty="0" err="1"/>
              <a:t>перевищують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(</a:t>
            </a:r>
            <a:r>
              <a:rPr lang="ru-RU" dirty="0" err="1"/>
              <a:t>вартість</a:t>
            </a:r>
            <a:r>
              <a:rPr lang="ru-RU" dirty="0"/>
              <a:t>) </a:t>
            </a:r>
            <a:r>
              <a:rPr lang="ru-RU" dirty="0" err="1"/>
              <a:t>завдатку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договором.</a:t>
            </a:r>
          </a:p>
          <a:p>
            <a:r>
              <a:rPr lang="ru-RU" dirty="0"/>
              <a:t>3.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до початку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неможливості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завдаток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поверненню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3657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Застава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b="1" dirty="0" err="1"/>
              <a:t>Стаття</a:t>
            </a:r>
            <a:r>
              <a:rPr lang="ru-RU" b="1" dirty="0"/>
              <a:t> 572.</a:t>
            </a:r>
            <a:r>
              <a:rPr lang="ru-RU" dirty="0"/>
              <a:t> 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застави</a:t>
            </a:r>
            <a:endParaRPr lang="ru-RU" dirty="0"/>
          </a:p>
          <a:p>
            <a:r>
              <a:rPr lang="ru-RU" dirty="0"/>
              <a:t>1. В силу </a:t>
            </a:r>
            <a:r>
              <a:rPr lang="ru-RU" dirty="0" err="1"/>
              <a:t>застави</a:t>
            </a:r>
            <a:r>
              <a:rPr lang="ru-RU" dirty="0"/>
              <a:t> кредитор (</a:t>
            </a:r>
            <a:r>
              <a:rPr lang="ru-RU" dirty="0" err="1"/>
              <a:t>заставодержатель</a:t>
            </a:r>
            <a:r>
              <a:rPr lang="ru-RU" dirty="0"/>
              <a:t>) </a:t>
            </a:r>
            <a:r>
              <a:rPr lang="ru-RU" dirty="0" err="1"/>
              <a:t>має</a:t>
            </a:r>
            <a:r>
              <a:rPr lang="ru-RU" dirty="0"/>
              <a:t> право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невиконання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(</a:t>
            </a:r>
            <a:r>
              <a:rPr lang="ru-RU" dirty="0" err="1"/>
              <a:t>заставодавцем</a:t>
            </a:r>
            <a:r>
              <a:rPr lang="ru-RU" dirty="0"/>
              <a:t>)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забезпеченого</a:t>
            </a:r>
            <a:r>
              <a:rPr lang="ru-RU" dirty="0"/>
              <a:t> заставою, а </a:t>
            </a:r>
            <a:r>
              <a:rPr lang="ru-RU" dirty="0" err="1"/>
              <a:t>також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законом, </a:t>
            </a:r>
            <a:r>
              <a:rPr lang="ru-RU" dirty="0" err="1"/>
              <a:t>одержати</a:t>
            </a:r>
            <a:r>
              <a:rPr lang="ru-RU" dirty="0"/>
              <a:t> </a:t>
            </a:r>
            <a:r>
              <a:rPr lang="ru-RU" dirty="0" err="1"/>
              <a:t>задоволення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заставленого</a:t>
            </a:r>
            <a:r>
              <a:rPr lang="ru-RU" dirty="0"/>
              <a:t> майна </a:t>
            </a:r>
            <a:r>
              <a:rPr lang="ru-RU" dirty="0" err="1"/>
              <a:t>переважно</a:t>
            </a:r>
            <a:r>
              <a:rPr lang="ru-RU" dirty="0"/>
              <a:t> перед </a:t>
            </a:r>
            <a:r>
              <a:rPr lang="ru-RU" dirty="0" err="1"/>
              <a:t>іншими</a:t>
            </a:r>
            <a:r>
              <a:rPr lang="ru-RU" dirty="0"/>
              <a:t> кредиторами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законом (право </a:t>
            </a:r>
            <a:r>
              <a:rPr lang="ru-RU" dirty="0" err="1"/>
              <a:t>застави</a:t>
            </a:r>
            <a:r>
              <a:rPr lang="ru-RU" dirty="0"/>
              <a:t>).</a:t>
            </a:r>
          </a:p>
          <a:p>
            <a:r>
              <a:rPr lang="ru-RU" b="1" dirty="0" err="1" smtClean="0"/>
              <a:t>Стаття</a:t>
            </a:r>
            <a:r>
              <a:rPr lang="ru-RU" b="1" dirty="0" smtClean="0"/>
              <a:t> </a:t>
            </a:r>
            <a:r>
              <a:rPr lang="ru-RU" b="1" dirty="0"/>
              <a:t>573.</a:t>
            </a:r>
            <a:r>
              <a:rPr lang="ru-RU" dirty="0"/>
              <a:t> 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майбутньої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endParaRPr lang="ru-RU" dirty="0"/>
          </a:p>
          <a:p>
            <a:r>
              <a:rPr lang="ru-RU" dirty="0"/>
              <a:t>1. Заставою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забезпечена</a:t>
            </a:r>
            <a:r>
              <a:rPr lang="ru-RU" dirty="0"/>
              <a:t> </a:t>
            </a:r>
            <a:r>
              <a:rPr lang="ru-RU" dirty="0" err="1"/>
              <a:t>вимога</a:t>
            </a:r>
            <a:r>
              <a:rPr lang="ru-RU" dirty="0"/>
              <a:t>, яка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виникнути</a:t>
            </a:r>
            <a:r>
              <a:rPr lang="ru-RU" dirty="0"/>
              <a:t> в </a:t>
            </a:r>
            <a:r>
              <a:rPr lang="ru-RU" dirty="0" err="1"/>
              <a:t>майбутньому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5728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574.</a:t>
            </a:r>
            <a:r>
              <a:rPr lang="ru-RU" dirty="0"/>
              <a:t> </a:t>
            </a:r>
            <a:r>
              <a:rPr lang="ru-RU" dirty="0" err="1"/>
              <a:t>Підстави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застави</a:t>
            </a:r>
            <a:endParaRPr lang="ru-RU" dirty="0"/>
          </a:p>
          <a:p>
            <a:r>
              <a:rPr lang="ru-RU" dirty="0"/>
              <a:t>1. Застава </a:t>
            </a:r>
            <a:r>
              <a:rPr lang="ru-RU" dirty="0" err="1"/>
              <a:t>виникає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договору, закону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суду.</a:t>
            </a:r>
          </a:p>
          <a:p>
            <a:r>
              <a:rPr lang="ru-RU" dirty="0"/>
              <a:t>2. До </a:t>
            </a:r>
            <a:r>
              <a:rPr lang="ru-RU" dirty="0" err="1"/>
              <a:t>застави</a:t>
            </a:r>
            <a:r>
              <a:rPr lang="ru-RU" dirty="0"/>
              <a:t>, яка </a:t>
            </a:r>
            <a:r>
              <a:rPr lang="ru-RU" dirty="0" err="1"/>
              <a:t>виникає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закону, </a:t>
            </a:r>
            <a:r>
              <a:rPr lang="ru-RU" dirty="0" err="1"/>
              <a:t>застосовуються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Кодексу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застави</a:t>
            </a:r>
            <a:r>
              <a:rPr lang="ru-RU" dirty="0"/>
              <a:t>, яка </a:t>
            </a:r>
            <a:r>
              <a:rPr lang="ru-RU" dirty="0" err="1"/>
              <a:t>виникає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договору,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законом.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575.</a:t>
            </a:r>
            <a:r>
              <a:rPr lang="ru-RU" dirty="0"/>
              <a:t> </a:t>
            </a:r>
            <a:r>
              <a:rPr lang="ru-RU" dirty="0" err="1"/>
              <a:t>Окремі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застав</a:t>
            </a:r>
          </a:p>
          <a:p>
            <a:r>
              <a:rPr lang="ru-RU" dirty="0"/>
              <a:t>1. </a:t>
            </a:r>
            <a:r>
              <a:rPr lang="ru-RU" dirty="0" err="1"/>
              <a:t>Іпотекою</a:t>
            </a:r>
            <a:r>
              <a:rPr lang="ru-RU" dirty="0"/>
              <a:t> є застава </a:t>
            </a:r>
            <a:r>
              <a:rPr lang="ru-RU" dirty="0" err="1"/>
              <a:t>нерухомого</a:t>
            </a:r>
            <a:r>
              <a:rPr lang="ru-RU" dirty="0"/>
              <a:t> майна,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залишається</a:t>
            </a:r>
            <a:r>
              <a:rPr lang="ru-RU" dirty="0"/>
              <a:t> у </a:t>
            </a:r>
            <a:r>
              <a:rPr lang="ru-RU" dirty="0" err="1"/>
              <a:t>володінні</a:t>
            </a:r>
            <a:r>
              <a:rPr lang="ru-RU" dirty="0"/>
              <a:t> </a:t>
            </a:r>
            <a:r>
              <a:rPr lang="ru-RU" dirty="0" err="1"/>
              <a:t>заставодавця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третьої</a:t>
            </a:r>
            <a:r>
              <a:rPr lang="ru-RU" dirty="0"/>
              <a:t> особи, а </a:t>
            </a:r>
            <a:r>
              <a:rPr lang="ru-RU" dirty="0" err="1"/>
              <a:t>також</a:t>
            </a:r>
            <a:r>
              <a:rPr lang="ru-RU" dirty="0"/>
              <a:t> застава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незавершеного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, </a:t>
            </a:r>
            <a:r>
              <a:rPr lang="ru-RU" dirty="0" err="1"/>
              <a:t>майбутнього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нерухомості</a:t>
            </a:r>
            <a:r>
              <a:rPr lang="ru-RU" dirty="0"/>
              <a:t>. </a:t>
            </a:r>
            <a:r>
              <a:rPr lang="ru-RU" dirty="0" err="1"/>
              <a:t>Подільний</a:t>
            </a:r>
            <a:r>
              <a:rPr lang="ru-RU" dirty="0"/>
              <a:t> </a:t>
            </a:r>
            <a:r>
              <a:rPr lang="ru-RU" dirty="0" err="1"/>
              <a:t>об’єкт</a:t>
            </a:r>
            <a:r>
              <a:rPr lang="ru-RU" dirty="0"/>
              <a:t> </a:t>
            </a:r>
            <a:r>
              <a:rPr lang="ru-RU" dirty="0" err="1"/>
              <a:t>незавершеного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переданий</a:t>
            </a:r>
            <a:r>
              <a:rPr lang="ru-RU" dirty="0"/>
              <a:t> в </a:t>
            </a:r>
            <a:r>
              <a:rPr lang="ru-RU" dirty="0" err="1"/>
              <a:t>іпотеку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визначених</a:t>
            </a:r>
            <a:r>
              <a:rPr lang="ru-RU" dirty="0"/>
              <a:t> законом.</a:t>
            </a:r>
          </a:p>
          <a:p>
            <a:r>
              <a:rPr lang="ru-RU" dirty="0" smtClean="0"/>
              <a:t>2</a:t>
            </a:r>
            <a:r>
              <a:rPr lang="ru-RU" dirty="0"/>
              <a:t>. Закладом є застава </a:t>
            </a:r>
            <a:r>
              <a:rPr lang="ru-RU" dirty="0" err="1"/>
              <a:t>рухомого</a:t>
            </a:r>
            <a:r>
              <a:rPr lang="ru-RU" dirty="0"/>
              <a:t> майна,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передається</a:t>
            </a:r>
            <a:r>
              <a:rPr lang="ru-RU" dirty="0"/>
              <a:t> у </a:t>
            </a:r>
            <a:r>
              <a:rPr lang="ru-RU" dirty="0" err="1"/>
              <a:t>володіння</a:t>
            </a:r>
            <a:r>
              <a:rPr lang="ru-RU" dirty="0"/>
              <a:t> </a:t>
            </a:r>
            <a:r>
              <a:rPr lang="ru-RU" dirty="0" err="1"/>
              <a:t>заставодержателя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його</a:t>
            </a:r>
            <a:r>
              <a:rPr lang="ru-RU" dirty="0"/>
              <a:t> наказом - у </a:t>
            </a:r>
            <a:r>
              <a:rPr lang="ru-RU" dirty="0" err="1"/>
              <a:t>володіння</a:t>
            </a:r>
            <a:r>
              <a:rPr lang="ru-RU" dirty="0"/>
              <a:t> </a:t>
            </a:r>
            <a:r>
              <a:rPr lang="ru-RU" dirty="0" err="1"/>
              <a:t>третій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.</a:t>
            </a:r>
          </a:p>
          <a:p>
            <a:r>
              <a:rPr lang="ru-RU" dirty="0"/>
              <a:t>3. Правила про </a:t>
            </a:r>
            <a:r>
              <a:rPr lang="ru-RU" dirty="0" err="1"/>
              <a:t>іпотеку</a:t>
            </a:r>
            <a:r>
              <a:rPr lang="ru-RU" dirty="0"/>
              <a:t> </a:t>
            </a:r>
            <a:r>
              <a:rPr lang="ru-RU" dirty="0" err="1"/>
              <a:t>землі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окремі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застав </a:t>
            </a:r>
            <a:r>
              <a:rPr lang="ru-RU" dirty="0" err="1"/>
              <a:t>встановлюються</a:t>
            </a:r>
            <a:r>
              <a:rPr lang="ru-RU" dirty="0"/>
              <a:t> </a:t>
            </a:r>
            <a:r>
              <a:rPr lang="ru-RU" dirty="0" smtClean="0"/>
              <a:t>законом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2562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576.</a:t>
            </a:r>
            <a:r>
              <a:rPr lang="ru-RU" dirty="0"/>
              <a:t> Предмет </a:t>
            </a:r>
            <a:r>
              <a:rPr lang="ru-RU" dirty="0" err="1"/>
              <a:t>застави</a:t>
            </a:r>
            <a:endParaRPr lang="ru-RU" dirty="0"/>
          </a:p>
          <a:p>
            <a:r>
              <a:rPr lang="ru-RU" dirty="0"/>
              <a:t>1. Предметом </a:t>
            </a:r>
            <a:r>
              <a:rPr lang="ru-RU" dirty="0" err="1"/>
              <a:t>застави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будь-яке </a:t>
            </a:r>
            <a:r>
              <a:rPr lang="ru-RU" dirty="0" err="1"/>
              <a:t>майно</a:t>
            </a:r>
            <a:r>
              <a:rPr lang="ru-RU" dirty="0"/>
              <a:t> (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,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, </a:t>
            </a:r>
            <a:r>
              <a:rPr lang="ru-RU" dirty="0" err="1"/>
              <a:t>майнові</a:t>
            </a:r>
            <a:r>
              <a:rPr lang="ru-RU" dirty="0"/>
              <a:t> права),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відчужене</a:t>
            </a:r>
            <a:r>
              <a:rPr lang="ru-RU" dirty="0"/>
              <a:t> </a:t>
            </a:r>
            <a:r>
              <a:rPr lang="ru-RU" dirty="0" err="1"/>
              <a:t>заставодавцем</a:t>
            </a:r>
            <a:r>
              <a:rPr lang="ru-RU" dirty="0"/>
              <a:t> і на яке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звернене</a:t>
            </a:r>
            <a:r>
              <a:rPr lang="ru-RU" dirty="0"/>
              <a:t> </a:t>
            </a:r>
            <a:r>
              <a:rPr lang="ru-RU" dirty="0" err="1"/>
              <a:t>стягнення</a:t>
            </a:r>
            <a:r>
              <a:rPr lang="ru-RU" dirty="0"/>
              <a:t>.</a:t>
            </a:r>
          </a:p>
          <a:p>
            <a:r>
              <a:rPr lang="ru-RU" dirty="0"/>
              <a:t>2. Предметом </a:t>
            </a:r>
            <a:r>
              <a:rPr lang="ru-RU" dirty="0" err="1"/>
              <a:t>застави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майно</a:t>
            </a:r>
            <a:r>
              <a:rPr lang="ru-RU" dirty="0"/>
              <a:t>, яке </a:t>
            </a:r>
            <a:r>
              <a:rPr lang="ru-RU" dirty="0" err="1"/>
              <a:t>заставодавець</a:t>
            </a:r>
            <a:r>
              <a:rPr lang="ru-RU" dirty="0"/>
              <a:t> </a:t>
            </a:r>
            <a:r>
              <a:rPr lang="ru-RU" dirty="0" err="1"/>
              <a:t>набуде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набути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застави</a:t>
            </a:r>
            <a:r>
              <a:rPr lang="ru-RU" dirty="0"/>
              <a:t> (</a:t>
            </a:r>
            <a:r>
              <a:rPr lang="ru-RU" dirty="0" err="1"/>
              <a:t>майбутній</a:t>
            </a:r>
            <a:r>
              <a:rPr lang="ru-RU" dirty="0"/>
              <a:t> урожай, </a:t>
            </a:r>
            <a:r>
              <a:rPr lang="ru-RU" dirty="0" err="1"/>
              <a:t>приплід</a:t>
            </a:r>
            <a:r>
              <a:rPr lang="ru-RU" dirty="0"/>
              <a:t> </a:t>
            </a:r>
            <a:r>
              <a:rPr lang="ru-RU" dirty="0" err="1"/>
              <a:t>худоби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</a:t>
            </a:r>
          </a:p>
          <a:p>
            <a:r>
              <a:rPr lang="ru-RU" dirty="0" smtClean="0"/>
              <a:t>3</a:t>
            </a:r>
            <a:r>
              <a:rPr lang="ru-RU" dirty="0"/>
              <a:t>. Права </a:t>
            </a:r>
            <a:r>
              <a:rPr lang="ru-RU" dirty="0" err="1"/>
              <a:t>заставодержателя</a:t>
            </a:r>
            <a:r>
              <a:rPr lang="ru-RU" dirty="0"/>
              <a:t> (право </a:t>
            </a:r>
            <a:r>
              <a:rPr lang="ru-RU" dirty="0" err="1"/>
              <a:t>застави</a:t>
            </a:r>
            <a:r>
              <a:rPr lang="ru-RU" dirty="0"/>
              <a:t>) на </a:t>
            </a:r>
            <a:r>
              <a:rPr lang="ru-RU" dirty="0" err="1"/>
              <a:t>річ</a:t>
            </a:r>
            <a:r>
              <a:rPr lang="ru-RU" dirty="0"/>
              <a:t>, яка є предметом </a:t>
            </a:r>
            <a:r>
              <a:rPr lang="ru-RU" dirty="0" err="1"/>
              <a:t>застави</a:t>
            </a:r>
            <a:r>
              <a:rPr lang="ru-RU" dirty="0"/>
              <a:t>, </a:t>
            </a:r>
            <a:r>
              <a:rPr lang="ru-RU" dirty="0" err="1"/>
              <a:t>поширюються</a:t>
            </a:r>
            <a:r>
              <a:rPr lang="ru-RU" dirty="0"/>
              <a:t> на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приналежності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договором. Право </a:t>
            </a:r>
            <a:r>
              <a:rPr lang="ru-RU" dirty="0" err="1"/>
              <a:t>застави</a:t>
            </a:r>
            <a:r>
              <a:rPr lang="ru-RU" dirty="0"/>
              <a:t> </a:t>
            </a:r>
            <a:r>
              <a:rPr lang="ru-RU" dirty="0" err="1"/>
              <a:t>поширюється</a:t>
            </a:r>
            <a:r>
              <a:rPr lang="ru-RU" dirty="0"/>
              <a:t> на плоди, </a:t>
            </a:r>
            <a:r>
              <a:rPr lang="ru-RU" dirty="0" err="1"/>
              <a:t>продукцію</a:t>
            </a:r>
            <a:r>
              <a:rPr lang="ru-RU" dirty="0"/>
              <a:t> та доходи, </a:t>
            </a:r>
            <a:r>
              <a:rPr lang="ru-RU" dirty="0" err="1"/>
              <a:t>одержані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заставленого</a:t>
            </a:r>
            <a:r>
              <a:rPr lang="ru-RU" dirty="0"/>
              <a:t> майна,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договором.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0661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4. Предметом </a:t>
            </a:r>
            <a:r>
              <a:rPr lang="ru-RU" dirty="0" err="1"/>
              <a:t>застави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бути:</a:t>
            </a:r>
          </a:p>
          <a:p>
            <a:r>
              <a:rPr lang="ru-RU" dirty="0" err="1"/>
              <a:t>культурні</a:t>
            </a:r>
            <a:r>
              <a:rPr lang="ru-RU" dirty="0"/>
              <a:t> </a:t>
            </a:r>
            <a:r>
              <a:rPr lang="ru-RU" dirty="0" err="1"/>
              <a:t>цінності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об'єктами</a:t>
            </a:r>
            <a:r>
              <a:rPr lang="ru-RU" dirty="0"/>
              <a:t> права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комунальної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і </a:t>
            </a:r>
            <a:r>
              <a:rPr lang="ru-RU" dirty="0" err="1"/>
              <a:t>занесені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занесенню</a:t>
            </a:r>
            <a:r>
              <a:rPr lang="ru-RU" dirty="0"/>
              <a:t> до Державного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культурного </a:t>
            </a:r>
            <a:r>
              <a:rPr lang="ru-RU" dirty="0" err="1"/>
              <a:t>надбання</a:t>
            </a:r>
            <a:r>
              <a:rPr lang="ru-RU" dirty="0"/>
              <a:t>;</a:t>
            </a:r>
          </a:p>
          <a:p>
            <a:r>
              <a:rPr lang="ru-RU" dirty="0" err="1"/>
              <a:t>пам'ятки</a:t>
            </a:r>
            <a:r>
              <a:rPr lang="ru-RU" dirty="0"/>
              <a:t> </a:t>
            </a:r>
            <a:r>
              <a:rPr lang="ru-RU" dirty="0" err="1"/>
              <a:t>культурної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занесені</a:t>
            </a:r>
            <a:r>
              <a:rPr lang="ru-RU" dirty="0"/>
              <a:t> до </a:t>
            </a:r>
            <a:r>
              <a:rPr lang="ru-RU" dirty="0" err="1"/>
              <a:t>Переліку</a:t>
            </a:r>
            <a:r>
              <a:rPr lang="ru-RU" dirty="0"/>
              <a:t> </a:t>
            </a:r>
            <a:r>
              <a:rPr lang="ru-RU" dirty="0" err="1"/>
              <a:t>пам'яток</a:t>
            </a:r>
            <a:r>
              <a:rPr lang="ru-RU" dirty="0"/>
              <a:t> </a:t>
            </a:r>
            <a:r>
              <a:rPr lang="ru-RU" dirty="0" err="1"/>
              <a:t>культурної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приватизації</a:t>
            </a:r>
            <a:r>
              <a:rPr lang="ru-RU" dirty="0"/>
              <a:t>.</a:t>
            </a:r>
          </a:p>
          <a:p>
            <a:r>
              <a:rPr lang="ru-RU" dirty="0" smtClean="0"/>
              <a:t>5</a:t>
            </a:r>
            <a:r>
              <a:rPr lang="ru-RU" dirty="0"/>
              <a:t>. Предметом </a:t>
            </a:r>
            <a:r>
              <a:rPr lang="ru-RU" dirty="0" err="1"/>
              <a:t>застави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вимоги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особистий</a:t>
            </a:r>
            <a:r>
              <a:rPr lang="ru-RU" dirty="0"/>
              <a:t> характер,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, застава </a:t>
            </a:r>
            <a:r>
              <a:rPr lang="ru-RU" dirty="0" err="1"/>
              <a:t>яких</a:t>
            </a:r>
            <a:r>
              <a:rPr lang="ru-RU" dirty="0"/>
              <a:t> заборонена законом.</a:t>
            </a:r>
          </a:p>
          <a:p>
            <a:r>
              <a:rPr lang="ru-RU" dirty="0"/>
              <a:t>6. Предмет </a:t>
            </a:r>
            <a:r>
              <a:rPr lang="ru-RU" dirty="0" err="1"/>
              <a:t>застави</a:t>
            </a:r>
            <a:r>
              <a:rPr lang="ru-RU" dirty="0"/>
              <a:t> </a:t>
            </a:r>
            <a:r>
              <a:rPr lang="ru-RU" dirty="0" err="1"/>
              <a:t>залишається</a:t>
            </a:r>
            <a:r>
              <a:rPr lang="ru-RU" dirty="0"/>
              <a:t> у </a:t>
            </a:r>
            <a:r>
              <a:rPr lang="ru-RU" dirty="0" err="1"/>
              <a:t>заставодавця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законом.</a:t>
            </a:r>
          </a:p>
          <a:p>
            <a:r>
              <a:rPr lang="ru-RU" dirty="0"/>
              <a:t>7. Застава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майна </a:t>
            </a:r>
            <a:r>
              <a:rPr lang="ru-RU" dirty="0" err="1"/>
              <a:t>може</a:t>
            </a:r>
            <a:r>
              <a:rPr lang="ru-RU" dirty="0"/>
              <a:t> бути заборонена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 законом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408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510.</a:t>
            </a:r>
            <a:r>
              <a:rPr lang="ru-RU" dirty="0"/>
              <a:t> </a:t>
            </a:r>
            <a:r>
              <a:rPr lang="ru-RU" dirty="0" err="1"/>
              <a:t>Сторони</a:t>
            </a:r>
            <a:r>
              <a:rPr lang="ru-RU" dirty="0"/>
              <a:t> у </a:t>
            </a:r>
            <a:r>
              <a:rPr lang="ru-RU" dirty="0" err="1"/>
              <a:t>зобов'язанні</a:t>
            </a:r>
            <a:endParaRPr lang="ru-RU" dirty="0"/>
          </a:p>
          <a:p>
            <a:r>
              <a:rPr lang="ru-RU" dirty="0"/>
              <a:t>1. Сторонами у </a:t>
            </a:r>
            <a:r>
              <a:rPr lang="ru-RU" dirty="0" err="1"/>
              <a:t>зобов'язанні</a:t>
            </a:r>
            <a:r>
              <a:rPr lang="ru-RU" dirty="0"/>
              <a:t> є </a:t>
            </a:r>
            <a:r>
              <a:rPr lang="ru-RU" dirty="0" err="1"/>
              <a:t>боржник</a:t>
            </a:r>
            <a:r>
              <a:rPr lang="ru-RU" dirty="0"/>
              <a:t> і кредитор.</a:t>
            </a:r>
          </a:p>
          <a:p>
            <a:r>
              <a:rPr lang="ru-RU" dirty="0"/>
              <a:t>2. У </a:t>
            </a:r>
            <a:r>
              <a:rPr lang="ru-RU" dirty="0" err="1"/>
              <a:t>зобов'язанні</a:t>
            </a:r>
            <a:r>
              <a:rPr lang="ru-RU" dirty="0"/>
              <a:t> на </a:t>
            </a:r>
            <a:r>
              <a:rPr lang="ru-RU" dirty="0" err="1"/>
              <a:t>стороні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кредитора </a:t>
            </a:r>
            <a:r>
              <a:rPr lang="ru-RU" dirty="0" err="1"/>
              <a:t>можуть</a:t>
            </a:r>
            <a:r>
              <a:rPr lang="ru-RU" dirty="0"/>
              <a:t> бути одна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кожна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у </a:t>
            </a:r>
            <a:r>
              <a:rPr lang="ru-RU" dirty="0" err="1"/>
              <a:t>зобов'язанні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і права, і </a:t>
            </a:r>
            <a:r>
              <a:rPr lang="ru-RU" dirty="0" err="1"/>
              <a:t>обов'язки</a:t>
            </a:r>
            <a:r>
              <a:rPr lang="ru-RU" dirty="0"/>
              <a:t>, вона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у тому, </a:t>
            </a:r>
            <a:r>
              <a:rPr lang="ru-RU" dirty="0" err="1"/>
              <a:t>що</a:t>
            </a:r>
            <a:r>
              <a:rPr lang="ru-RU" dirty="0"/>
              <a:t> вона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вчинити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, і </a:t>
            </a:r>
            <a:r>
              <a:rPr lang="ru-RU" dirty="0" err="1"/>
              <a:t>одночасно</a:t>
            </a:r>
            <a:r>
              <a:rPr lang="ru-RU" dirty="0"/>
              <a:t> кредитором у тому, </a:t>
            </a:r>
            <a:r>
              <a:rPr lang="ru-RU" dirty="0" err="1"/>
              <a:t>що</a:t>
            </a:r>
            <a:r>
              <a:rPr lang="ru-RU" dirty="0"/>
              <a:t> вона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неї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511.</a:t>
            </a:r>
            <a:r>
              <a:rPr lang="ru-RU" dirty="0"/>
              <a:t> </a:t>
            </a:r>
            <a:r>
              <a:rPr lang="ru-RU" dirty="0" err="1"/>
              <a:t>Третя</a:t>
            </a:r>
            <a:r>
              <a:rPr lang="ru-RU" dirty="0"/>
              <a:t> особа у </a:t>
            </a:r>
            <a:r>
              <a:rPr lang="ru-RU" dirty="0" err="1"/>
              <a:t>зобов'язанні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Зобов'язання</a:t>
            </a:r>
            <a:r>
              <a:rPr lang="ru-RU" dirty="0"/>
              <a:t> не </a:t>
            </a:r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обов'язку</a:t>
            </a:r>
            <a:r>
              <a:rPr lang="ru-RU" dirty="0"/>
              <a:t> для </a:t>
            </a:r>
            <a:r>
              <a:rPr lang="ru-RU" dirty="0" err="1"/>
              <a:t>третьої</a:t>
            </a:r>
            <a:r>
              <a:rPr lang="ru-RU" dirty="0"/>
              <a:t> особи.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договором,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породжувати</a:t>
            </a:r>
            <a:r>
              <a:rPr lang="ru-RU" dirty="0"/>
              <a:t> для </a:t>
            </a:r>
            <a:r>
              <a:rPr lang="ru-RU" dirty="0" err="1"/>
              <a:t>третьої</a:t>
            </a:r>
            <a:r>
              <a:rPr lang="ru-RU" dirty="0"/>
              <a:t> особи права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кредитора.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5194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577.</a:t>
            </a:r>
            <a:r>
              <a:rPr lang="ru-RU" dirty="0"/>
              <a:t> </a:t>
            </a:r>
            <a:r>
              <a:rPr lang="ru-RU" dirty="0" err="1"/>
              <a:t>Нотаріальне</a:t>
            </a:r>
            <a:r>
              <a:rPr lang="ru-RU" dirty="0"/>
              <a:t> </a:t>
            </a:r>
            <a:r>
              <a:rPr lang="ru-RU" dirty="0" err="1"/>
              <a:t>посвідчення</a:t>
            </a:r>
            <a:r>
              <a:rPr lang="ru-RU" dirty="0"/>
              <a:t> договору </a:t>
            </a:r>
            <a:r>
              <a:rPr lang="ru-RU" dirty="0" err="1"/>
              <a:t>застави</a:t>
            </a:r>
            <a:r>
              <a:rPr lang="ru-RU" dirty="0"/>
              <a:t> та </a:t>
            </a:r>
            <a:r>
              <a:rPr lang="ru-RU" dirty="0" err="1"/>
              <a:t>реєстрація</a:t>
            </a:r>
            <a:r>
              <a:rPr lang="ru-RU" dirty="0"/>
              <a:t> </a:t>
            </a:r>
            <a:r>
              <a:rPr lang="ru-RU" dirty="0" err="1"/>
              <a:t>застави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предметом </a:t>
            </a:r>
            <a:r>
              <a:rPr lang="ru-RU" dirty="0" err="1"/>
              <a:t>застави</a:t>
            </a:r>
            <a:r>
              <a:rPr lang="ru-RU" dirty="0"/>
              <a:t> є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об’єкт</a:t>
            </a:r>
            <a:r>
              <a:rPr lang="ru-RU" dirty="0"/>
              <a:t> </a:t>
            </a:r>
            <a:r>
              <a:rPr lang="ru-RU" dirty="0" err="1"/>
              <a:t>незавершеного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, </a:t>
            </a:r>
            <a:r>
              <a:rPr lang="ru-RU" dirty="0" err="1"/>
              <a:t>майбутній</a:t>
            </a:r>
            <a:r>
              <a:rPr lang="ru-RU" dirty="0"/>
              <a:t> </a:t>
            </a:r>
            <a:r>
              <a:rPr lang="ru-RU" dirty="0" err="1"/>
              <a:t>об’єкт</a:t>
            </a:r>
            <a:r>
              <a:rPr lang="ru-RU" dirty="0"/>
              <a:t> </a:t>
            </a:r>
            <a:r>
              <a:rPr lang="ru-RU" dirty="0" err="1"/>
              <a:t>нерухомості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законом,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застави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нотаріальному</a:t>
            </a:r>
            <a:r>
              <a:rPr lang="ru-RU" dirty="0"/>
              <a:t> </a:t>
            </a:r>
            <a:r>
              <a:rPr lang="ru-RU" dirty="0" err="1"/>
              <a:t>посвідченню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установлених</a:t>
            </a:r>
            <a:r>
              <a:rPr lang="ru-RU" dirty="0"/>
              <a:t> законом.</a:t>
            </a:r>
          </a:p>
          <a:p>
            <a:r>
              <a:rPr lang="ru-RU" dirty="0" smtClean="0"/>
              <a:t>2</a:t>
            </a:r>
            <a:r>
              <a:rPr lang="ru-RU" dirty="0"/>
              <a:t>. Застава </a:t>
            </a:r>
            <a:r>
              <a:rPr lang="ru-RU" dirty="0" err="1"/>
              <a:t>нерухомого</a:t>
            </a:r>
            <a:r>
              <a:rPr lang="ru-RU" dirty="0"/>
              <a:t> майна,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незавершеного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, </a:t>
            </a:r>
            <a:r>
              <a:rPr lang="ru-RU" dirty="0" err="1"/>
              <a:t>майбутнього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нерухомості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 та в порядку,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</a:p>
          <a:p>
            <a:r>
              <a:rPr lang="ru-RU" dirty="0" smtClean="0"/>
              <a:t>3</a:t>
            </a:r>
            <a:r>
              <a:rPr lang="ru-RU" dirty="0"/>
              <a:t>. Застава </a:t>
            </a:r>
            <a:r>
              <a:rPr lang="ru-RU" dirty="0" err="1"/>
              <a:t>рухомого</a:t>
            </a:r>
            <a:r>
              <a:rPr lang="ru-RU" dirty="0"/>
              <a:t> майна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зареєстрована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заяви </a:t>
            </a:r>
            <a:r>
              <a:rPr lang="ru-RU" dirty="0" err="1"/>
              <a:t>заставодержателя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заставодавця</a:t>
            </a:r>
            <a:r>
              <a:rPr lang="ru-RU" dirty="0"/>
              <a:t> з </a:t>
            </a:r>
            <a:r>
              <a:rPr lang="ru-RU" dirty="0" err="1"/>
              <a:t>внесенням</a:t>
            </a:r>
            <a:r>
              <a:rPr lang="ru-RU" dirty="0"/>
              <a:t> </a:t>
            </a:r>
            <a:r>
              <a:rPr lang="ru-RU" dirty="0" err="1"/>
              <a:t>запису</a:t>
            </a:r>
            <a:r>
              <a:rPr lang="ru-RU" dirty="0"/>
              <a:t> до Державного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обтяжень</a:t>
            </a:r>
            <a:r>
              <a:rPr lang="ru-RU" dirty="0"/>
              <a:t> </a:t>
            </a:r>
            <a:r>
              <a:rPr lang="ru-RU" dirty="0" err="1"/>
              <a:t>рухомого</a:t>
            </a:r>
            <a:r>
              <a:rPr lang="ru-RU" dirty="0"/>
              <a:t> майна.</a:t>
            </a:r>
          </a:p>
          <a:p>
            <a:r>
              <a:rPr lang="ru-RU" dirty="0"/>
              <a:t>4. Моментом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застави</a:t>
            </a:r>
            <a:r>
              <a:rPr lang="ru-RU" dirty="0"/>
              <a:t> </a:t>
            </a:r>
            <a:r>
              <a:rPr lang="ru-RU" dirty="0" err="1"/>
              <a:t>рухомого</a:t>
            </a:r>
            <a:r>
              <a:rPr lang="ru-RU" dirty="0"/>
              <a:t> майна є дата та час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</a:t>
            </a:r>
            <a:r>
              <a:rPr lang="ru-RU" dirty="0" err="1"/>
              <a:t>запису</a:t>
            </a:r>
            <a:r>
              <a:rPr lang="ru-RU" dirty="0"/>
              <a:t> до Державного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обтяжень</a:t>
            </a:r>
            <a:r>
              <a:rPr lang="ru-RU" dirty="0"/>
              <a:t> </a:t>
            </a:r>
            <a:r>
              <a:rPr lang="ru-RU" dirty="0" err="1"/>
              <a:t>рухомого</a:t>
            </a:r>
            <a:r>
              <a:rPr lang="ru-RU" dirty="0"/>
              <a:t> майна.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3942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583.</a:t>
            </a:r>
            <a:r>
              <a:rPr lang="ru-RU" dirty="0"/>
              <a:t> </a:t>
            </a:r>
            <a:r>
              <a:rPr lang="ru-RU" dirty="0" err="1"/>
              <a:t>Сторони</a:t>
            </a:r>
            <a:r>
              <a:rPr lang="ru-RU" dirty="0"/>
              <a:t> у </a:t>
            </a:r>
            <a:r>
              <a:rPr lang="ru-RU" dirty="0" err="1"/>
              <a:t>договорі</a:t>
            </a:r>
            <a:r>
              <a:rPr lang="ru-RU" dirty="0"/>
              <a:t> </a:t>
            </a:r>
            <a:r>
              <a:rPr lang="ru-RU" dirty="0" err="1"/>
              <a:t>застави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Заставодавцем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боржник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третя</a:t>
            </a:r>
            <a:r>
              <a:rPr lang="ru-RU" dirty="0"/>
              <a:t> особа (</a:t>
            </a:r>
            <a:r>
              <a:rPr lang="ru-RU" dirty="0" err="1"/>
              <a:t>майновий</a:t>
            </a:r>
            <a:r>
              <a:rPr lang="ru-RU" dirty="0"/>
              <a:t> поручитель).</a:t>
            </a:r>
          </a:p>
          <a:p>
            <a:r>
              <a:rPr lang="ru-RU" dirty="0"/>
              <a:t>2. </a:t>
            </a:r>
            <a:r>
              <a:rPr lang="ru-RU" dirty="0" err="1"/>
              <a:t>Заставодавцем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власник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особа,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майнове</a:t>
            </a:r>
            <a:r>
              <a:rPr lang="ru-RU" dirty="0"/>
              <a:t> право, а </a:t>
            </a:r>
            <a:r>
              <a:rPr lang="ru-RU" dirty="0" err="1"/>
              <a:t>також</a:t>
            </a:r>
            <a:r>
              <a:rPr lang="ru-RU" dirty="0"/>
              <a:t> особа,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власник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особа,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майнове</a:t>
            </a:r>
            <a:r>
              <a:rPr lang="ru-RU" dirty="0"/>
              <a:t> право, передали </a:t>
            </a:r>
            <a:r>
              <a:rPr lang="ru-RU" dirty="0" err="1"/>
              <a:t>річ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майнове</a:t>
            </a:r>
            <a:r>
              <a:rPr lang="ru-RU" dirty="0"/>
              <a:t> право з правом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застави</a:t>
            </a:r>
            <a:r>
              <a:rPr lang="ru-RU" dirty="0"/>
              <a:t>.</a:t>
            </a:r>
          </a:p>
          <a:p>
            <a:r>
              <a:rPr lang="ru-RU" dirty="0"/>
              <a:t>3. Застава права на </a:t>
            </a:r>
            <a:r>
              <a:rPr lang="ru-RU" dirty="0" err="1"/>
              <a:t>чужу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за </a:t>
            </a:r>
            <a:r>
              <a:rPr lang="ru-RU" dirty="0" err="1"/>
              <a:t>згодою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для </a:t>
            </a:r>
            <a:r>
              <a:rPr lang="ru-RU" dirty="0" err="1"/>
              <a:t>відчуження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права </a:t>
            </a:r>
            <a:r>
              <a:rPr lang="ru-RU" dirty="0" err="1"/>
              <a:t>відповідно</a:t>
            </a:r>
            <a:r>
              <a:rPr lang="ru-RU" dirty="0"/>
              <a:t> до договору </a:t>
            </a:r>
            <a:r>
              <a:rPr lang="ru-RU" dirty="0" err="1"/>
              <a:t>або</a:t>
            </a:r>
            <a:r>
              <a:rPr lang="ru-RU" dirty="0"/>
              <a:t> закону </a:t>
            </a:r>
            <a:r>
              <a:rPr lang="ru-RU" dirty="0" err="1"/>
              <a:t>потрібна</a:t>
            </a:r>
            <a:r>
              <a:rPr lang="ru-RU" dirty="0"/>
              <a:t> </a:t>
            </a:r>
            <a:r>
              <a:rPr lang="ru-RU" dirty="0" err="1"/>
              <a:t>згода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584.</a:t>
            </a:r>
            <a:r>
              <a:rPr lang="ru-RU" dirty="0"/>
              <a:t> </a:t>
            </a:r>
            <a:r>
              <a:rPr lang="ru-RU" dirty="0" err="1"/>
              <a:t>Зміст</a:t>
            </a:r>
            <a:r>
              <a:rPr lang="ru-RU" dirty="0"/>
              <a:t> договору </a:t>
            </a:r>
            <a:r>
              <a:rPr lang="ru-RU" dirty="0" err="1"/>
              <a:t>застави</a:t>
            </a:r>
            <a:endParaRPr lang="ru-RU" dirty="0"/>
          </a:p>
          <a:p>
            <a:r>
              <a:rPr lang="ru-RU" dirty="0"/>
              <a:t>1. У </a:t>
            </a:r>
            <a:r>
              <a:rPr lang="ru-RU" dirty="0" err="1"/>
              <a:t>договорі</a:t>
            </a:r>
            <a:r>
              <a:rPr lang="ru-RU" dirty="0"/>
              <a:t> </a:t>
            </a:r>
            <a:r>
              <a:rPr lang="ru-RU" dirty="0" err="1"/>
              <a:t>застави</a:t>
            </a:r>
            <a:r>
              <a:rPr lang="ru-RU" dirty="0"/>
              <a:t> </a:t>
            </a:r>
            <a:r>
              <a:rPr lang="ru-RU" dirty="0" err="1"/>
              <a:t>визначаються</a:t>
            </a:r>
            <a:r>
              <a:rPr lang="ru-RU" dirty="0"/>
              <a:t> суть, </a:t>
            </a:r>
            <a:r>
              <a:rPr lang="ru-RU" dirty="0" err="1"/>
              <a:t>розмір</a:t>
            </a:r>
            <a:r>
              <a:rPr lang="ru-RU" dirty="0"/>
              <a:t> і строк (</a:t>
            </a:r>
            <a:r>
              <a:rPr lang="ru-RU" dirty="0" err="1"/>
              <a:t>термін</a:t>
            </a:r>
            <a:r>
              <a:rPr lang="ru-RU" dirty="0"/>
              <a:t>)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, </a:t>
            </a:r>
            <a:r>
              <a:rPr lang="ru-RU" dirty="0" err="1"/>
              <a:t>забезпеченого</a:t>
            </a:r>
            <a:r>
              <a:rPr lang="ru-RU" dirty="0"/>
              <a:t> заставою, </a:t>
            </a:r>
            <a:r>
              <a:rPr lang="ru-RU" dirty="0" err="1"/>
              <a:t>тa</a:t>
            </a:r>
            <a:r>
              <a:rPr lang="ru-RU" dirty="0"/>
              <a:t>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посилання</a:t>
            </a:r>
            <a:r>
              <a:rPr lang="ru-RU" dirty="0"/>
              <a:t> на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інший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встановлено</a:t>
            </a:r>
            <a:r>
              <a:rPr lang="ru-RU" dirty="0"/>
              <a:t> </a:t>
            </a:r>
            <a:r>
              <a:rPr lang="ru-RU" dirty="0" err="1"/>
              <a:t>основне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, </a:t>
            </a:r>
            <a:r>
              <a:rPr lang="ru-RU" dirty="0" err="1"/>
              <a:t>подається</a:t>
            </a:r>
            <a:r>
              <a:rPr lang="ru-RU" dirty="0"/>
              <a:t> </a:t>
            </a:r>
            <a:r>
              <a:rPr lang="ru-RU" dirty="0" err="1"/>
              <a:t>опис</a:t>
            </a:r>
            <a:r>
              <a:rPr lang="ru-RU" dirty="0"/>
              <a:t> предмета </a:t>
            </a:r>
            <a:r>
              <a:rPr lang="ru-RU" dirty="0" err="1"/>
              <a:t>застави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визначаються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погоджені</a:t>
            </a:r>
            <a:r>
              <a:rPr lang="ru-RU" dirty="0"/>
              <a:t> сторонами договору.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0086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586.</a:t>
            </a:r>
            <a:r>
              <a:rPr lang="ru-RU" dirty="0"/>
              <a:t> </a:t>
            </a:r>
            <a:r>
              <a:rPr lang="ru-RU" dirty="0" err="1"/>
              <a:t>Користування</a:t>
            </a:r>
            <a:r>
              <a:rPr lang="ru-RU" dirty="0"/>
              <a:t> та </a:t>
            </a:r>
            <a:r>
              <a:rPr lang="ru-RU" dirty="0" err="1"/>
              <a:t>розпоряджання</a:t>
            </a:r>
            <a:r>
              <a:rPr lang="ru-RU" dirty="0"/>
              <a:t> предметом </a:t>
            </a:r>
            <a:r>
              <a:rPr lang="ru-RU" dirty="0" err="1"/>
              <a:t>застави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Заставодавець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користуватися</a:t>
            </a:r>
            <a:r>
              <a:rPr lang="ru-RU" dirty="0"/>
              <a:t> предметом </a:t>
            </a:r>
            <a:r>
              <a:rPr lang="ru-RU" dirty="0" err="1"/>
              <a:t>застави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здобувати</a:t>
            </a:r>
            <a:r>
              <a:rPr lang="ru-RU" dirty="0"/>
              <a:t> з </a:t>
            </a:r>
            <a:r>
              <a:rPr lang="ru-RU" dirty="0" err="1"/>
              <a:t>нього</a:t>
            </a:r>
            <a:r>
              <a:rPr lang="ru-RU" dirty="0"/>
              <a:t> плоди та доходи,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і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випливає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суті</a:t>
            </a:r>
            <a:r>
              <a:rPr lang="ru-RU" dirty="0"/>
              <a:t> </a:t>
            </a:r>
            <a:r>
              <a:rPr lang="ru-RU" dirty="0" err="1"/>
              <a:t>застави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Заставодавець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відчужувати</a:t>
            </a:r>
            <a:r>
              <a:rPr lang="ru-RU" dirty="0"/>
              <a:t> предмет </a:t>
            </a:r>
            <a:r>
              <a:rPr lang="ru-RU" dirty="0" err="1"/>
              <a:t>застави</a:t>
            </a:r>
            <a:r>
              <a:rPr lang="ru-RU" dirty="0"/>
              <a:t>, </a:t>
            </a:r>
            <a:r>
              <a:rPr lang="ru-RU" dirty="0" err="1"/>
              <a:t>передавати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в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чином </a:t>
            </a:r>
            <a:r>
              <a:rPr lang="ru-RU" dirty="0" err="1"/>
              <a:t>розпоряджатися</a:t>
            </a:r>
            <a:r>
              <a:rPr lang="ru-RU" dirty="0"/>
              <a:t> ним </a:t>
            </a:r>
            <a:r>
              <a:rPr lang="ru-RU" dirty="0" err="1"/>
              <a:t>лише</a:t>
            </a:r>
            <a:r>
              <a:rPr lang="ru-RU" dirty="0"/>
              <a:t> за </a:t>
            </a:r>
            <a:r>
              <a:rPr lang="ru-RU" dirty="0" err="1"/>
              <a:t>згодою</a:t>
            </a:r>
            <a:r>
              <a:rPr lang="ru-RU" dirty="0"/>
              <a:t> </a:t>
            </a:r>
            <a:r>
              <a:rPr lang="ru-RU" dirty="0" err="1"/>
              <a:t>заставодержателя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4686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3. </a:t>
            </a:r>
            <a:r>
              <a:rPr lang="ru-RU" dirty="0" err="1"/>
              <a:t>Заставодавець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заповідати</a:t>
            </a:r>
            <a:r>
              <a:rPr lang="ru-RU" dirty="0"/>
              <a:t> </a:t>
            </a:r>
            <a:r>
              <a:rPr lang="ru-RU" dirty="0" err="1"/>
              <a:t>заставлене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.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обмежується</a:t>
            </a:r>
            <a:r>
              <a:rPr lang="ru-RU" dirty="0"/>
              <a:t> право </a:t>
            </a:r>
            <a:r>
              <a:rPr lang="ru-RU" dirty="0" err="1"/>
              <a:t>заставодавця</a:t>
            </a:r>
            <a:r>
              <a:rPr lang="ru-RU" dirty="0"/>
              <a:t> </a:t>
            </a:r>
            <a:r>
              <a:rPr lang="ru-RU" dirty="0" err="1"/>
              <a:t>заповідати</a:t>
            </a:r>
            <a:r>
              <a:rPr lang="ru-RU" dirty="0"/>
              <a:t> </a:t>
            </a:r>
            <a:r>
              <a:rPr lang="ru-RU" dirty="0" err="1"/>
              <a:t>заставлене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є </a:t>
            </a:r>
            <a:r>
              <a:rPr lang="ru-RU" dirty="0" err="1"/>
              <a:t>нікчемним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Заставодержатель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користуватися</a:t>
            </a:r>
            <a:r>
              <a:rPr lang="ru-RU" dirty="0"/>
              <a:t> </a:t>
            </a:r>
            <a:r>
              <a:rPr lang="ru-RU" dirty="0" err="1"/>
              <a:t>переданим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предметом </a:t>
            </a:r>
            <a:r>
              <a:rPr lang="ru-RU" dirty="0" err="1"/>
              <a:t>застави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договором. За договором на </a:t>
            </a:r>
            <a:r>
              <a:rPr lang="ru-RU" dirty="0" err="1"/>
              <a:t>заставодержателя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покладений</a:t>
            </a:r>
            <a:r>
              <a:rPr lang="ru-RU" dirty="0"/>
              <a:t> </a:t>
            </a:r>
            <a:r>
              <a:rPr lang="ru-RU" dirty="0" err="1"/>
              <a:t>обов'язок</a:t>
            </a:r>
            <a:r>
              <a:rPr lang="ru-RU" dirty="0"/>
              <a:t> </a:t>
            </a:r>
            <a:r>
              <a:rPr lang="ru-RU" dirty="0" err="1"/>
              <a:t>здобувати</a:t>
            </a:r>
            <a:r>
              <a:rPr lang="ru-RU" dirty="0"/>
              <a:t> з предмета </a:t>
            </a:r>
            <a:r>
              <a:rPr lang="ru-RU" dirty="0" err="1"/>
              <a:t>застави</a:t>
            </a:r>
            <a:r>
              <a:rPr lang="ru-RU" dirty="0"/>
              <a:t> плоди та доходи.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2813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587.</a:t>
            </a:r>
            <a:r>
              <a:rPr lang="ru-RU" dirty="0"/>
              <a:t> </a:t>
            </a:r>
            <a:r>
              <a:rPr lang="ru-RU" dirty="0" err="1"/>
              <a:t>Обов'язки</a:t>
            </a:r>
            <a:r>
              <a:rPr lang="ru-RU" dirty="0"/>
              <a:t> </a:t>
            </a:r>
            <a:r>
              <a:rPr lang="ru-RU" dirty="0" err="1"/>
              <a:t>володільця</a:t>
            </a:r>
            <a:r>
              <a:rPr lang="ru-RU" dirty="0"/>
              <a:t> предмета </a:t>
            </a:r>
            <a:r>
              <a:rPr lang="ru-RU" dirty="0" err="1"/>
              <a:t>застави</a:t>
            </a:r>
            <a:endParaRPr lang="ru-RU" dirty="0"/>
          </a:p>
          <a:p>
            <a:r>
              <a:rPr lang="ru-RU" dirty="0"/>
              <a:t>1. Особа, яка </a:t>
            </a:r>
            <a:r>
              <a:rPr lang="ru-RU" dirty="0" err="1"/>
              <a:t>володіє</a:t>
            </a:r>
            <a:r>
              <a:rPr lang="ru-RU" dirty="0"/>
              <a:t> предметом </a:t>
            </a:r>
            <a:r>
              <a:rPr lang="ru-RU" dirty="0" err="1"/>
              <a:t>застави</a:t>
            </a:r>
            <a:r>
              <a:rPr lang="ru-RU" dirty="0"/>
              <a:t>, </a:t>
            </a:r>
            <a:r>
              <a:rPr lang="ru-RU" dirty="0" err="1"/>
              <a:t>зобов'язана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договором:</a:t>
            </a:r>
          </a:p>
          <a:p>
            <a:r>
              <a:rPr lang="ru-RU" dirty="0"/>
              <a:t>1) </a:t>
            </a:r>
            <a:r>
              <a:rPr lang="ru-RU" dirty="0" err="1"/>
              <a:t>вживати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, </a:t>
            </a:r>
            <a:r>
              <a:rPr lang="ru-RU" dirty="0" err="1"/>
              <a:t>необхідних</a:t>
            </a:r>
            <a:r>
              <a:rPr lang="ru-RU" dirty="0"/>
              <a:t> для </a:t>
            </a:r>
            <a:r>
              <a:rPr lang="ru-RU" dirty="0" err="1"/>
              <a:t>збереження</a:t>
            </a:r>
            <a:r>
              <a:rPr lang="ru-RU" dirty="0"/>
              <a:t> предмета </a:t>
            </a:r>
            <a:r>
              <a:rPr lang="ru-RU" dirty="0" err="1"/>
              <a:t>застави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утримувати</a:t>
            </a:r>
            <a:r>
              <a:rPr lang="ru-RU" dirty="0"/>
              <a:t> предмет </a:t>
            </a:r>
            <a:r>
              <a:rPr lang="ru-RU" dirty="0" err="1"/>
              <a:t>застави</a:t>
            </a:r>
            <a:r>
              <a:rPr lang="ru-RU" dirty="0"/>
              <a:t> </a:t>
            </a:r>
            <a:r>
              <a:rPr lang="ru-RU" dirty="0" err="1"/>
              <a:t>належним</a:t>
            </a:r>
            <a:r>
              <a:rPr lang="ru-RU" dirty="0"/>
              <a:t> чином;</a:t>
            </a:r>
          </a:p>
          <a:p>
            <a:r>
              <a:rPr lang="ru-RU" dirty="0"/>
              <a:t>3) </a:t>
            </a:r>
            <a:r>
              <a:rPr lang="ru-RU" dirty="0" err="1"/>
              <a:t>негайно</a:t>
            </a:r>
            <a:r>
              <a:rPr lang="ru-RU" dirty="0"/>
              <a:t> </a:t>
            </a:r>
            <a:r>
              <a:rPr lang="ru-RU" dirty="0" err="1"/>
              <a:t>повідомляти</a:t>
            </a:r>
            <a:r>
              <a:rPr lang="ru-RU" dirty="0"/>
              <a:t> другу сторону договору </a:t>
            </a:r>
            <a:r>
              <a:rPr lang="ru-RU" dirty="0" err="1"/>
              <a:t>застави</a:t>
            </a:r>
            <a:r>
              <a:rPr lang="ru-RU" dirty="0"/>
              <a:t> про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загрози</a:t>
            </a:r>
            <a:r>
              <a:rPr lang="ru-RU" dirty="0"/>
              <a:t> </a:t>
            </a:r>
            <a:r>
              <a:rPr lang="ru-RU" dirty="0" err="1"/>
              <a:t>знищення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пошкодження</a:t>
            </a:r>
            <a:r>
              <a:rPr lang="ru-RU" dirty="0"/>
              <a:t> предмета </a:t>
            </a:r>
            <a:r>
              <a:rPr lang="ru-RU" dirty="0" err="1"/>
              <a:t>застави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Заставодавець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володіє</a:t>
            </a:r>
            <a:r>
              <a:rPr lang="ru-RU" dirty="0"/>
              <a:t> предметом </a:t>
            </a:r>
            <a:r>
              <a:rPr lang="ru-RU" dirty="0" err="1"/>
              <a:t>застави</a:t>
            </a:r>
            <a:r>
              <a:rPr lang="ru-RU" dirty="0"/>
              <a:t>,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втрати</a:t>
            </a:r>
            <a:r>
              <a:rPr lang="ru-RU" dirty="0"/>
              <a:t>, </a:t>
            </a:r>
            <a:r>
              <a:rPr lang="ru-RU" dirty="0" err="1"/>
              <a:t>псування</a:t>
            </a:r>
            <a:r>
              <a:rPr lang="ru-RU" dirty="0"/>
              <a:t>, </a:t>
            </a:r>
            <a:r>
              <a:rPr lang="ru-RU" dirty="0" err="1"/>
              <a:t>пошкодження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знищення</a:t>
            </a:r>
            <a:r>
              <a:rPr lang="ru-RU" dirty="0"/>
              <a:t> </a:t>
            </a:r>
            <a:r>
              <a:rPr lang="ru-RU" dirty="0" err="1"/>
              <a:t>заставленого</a:t>
            </a:r>
            <a:r>
              <a:rPr lang="ru-RU" dirty="0"/>
              <a:t> майна з </a:t>
            </a:r>
            <a:r>
              <a:rPr lang="ru-RU" dirty="0" err="1"/>
              <a:t>його</a:t>
            </a:r>
            <a:r>
              <a:rPr lang="ru-RU" dirty="0"/>
              <a:t> вини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замінити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відновити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договором.</a:t>
            </a:r>
          </a:p>
          <a:p>
            <a:r>
              <a:rPr lang="ru-RU" dirty="0"/>
              <a:t>3. </a:t>
            </a:r>
            <a:r>
              <a:rPr lang="ru-RU" dirty="0" err="1"/>
              <a:t>Заставодержатель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володіє</a:t>
            </a:r>
            <a:r>
              <a:rPr lang="ru-RU" dirty="0"/>
              <a:t> предметом </a:t>
            </a:r>
            <a:r>
              <a:rPr lang="ru-RU" dirty="0" err="1"/>
              <a:t>застави</a:t>
            </a:r>
            <a:r>
              <a:rPr lang="ru-RU" dirty="0"/>
              <a:t>,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втрати</a:t>
            </a:r>
            <a:r>
              <a:rPr lang="ru-RU" dirty="0"/>
              <a:t>, </a:t>
            </a:r>
            <a:r>
              <a:rPr lang="ru-RU" dirty="0" err="1"/>
              <a:t>псування</a:t>
            </a:r>
            <a:r>
              <a:rPr lang="ru-RU" dirty="0"/>
              <a:t>, </a:t>
            </a:r>
            <a:r>
              <a:rPr lang="ru-RU" dirty="0" err="1"/>
              <a:t>пошкодження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знищення</a:t>
            </a:r>
            <a:r>
              <a:rPr lang="ru-RU" dirty="0"/>
              <a:t> </a:t>
            </a:r>
            <a:r>
              <a:rPr lang="ru-RU" dirty="0" err="1"/>
              <a:t>заставленого</a:t>
            </a:r>
            <a:r>
              <a:rPr lang="ru-RU" dirty="0"/>
              <a:t> майна з </a:t>
            </a:r>
            <a:r>
              <a:rPr lang="ru-RU" dirty="0" err="1"/>
              <a:t>його</a:t>
            </a:r>
            <a:r>
              <a:rPr lang="ru-RU" dirty="0"/>
              <a:t> вини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заставодавцю</a:t>
            </a:r>
            <a:r>
              <a:rPr lang="ru-RU" dirty="0"/>
              <a:t> </a:t>
            </a:r>
            <a:r>
              <a:rPr lang="ru-RU" dirty="0" err="1"/>
              <a:t>завдані</a:t>
            </a:r>
            <a:r>
              <a:rPr lang="ru-RU" dirty="0"/>
              <a:t> </a:t>
            </a:r>
            <a:r>
              <a:rPr lang="ru-RU" dirty="0" err="1"/>
              <a:t>збитки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8147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589.</a:t>
            </a:r>
            <a:r>
              <a:rPr lang="ru-RU" dirty="0"/>
              <a:t> 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невиконання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забезпеченого</a:t>
            </a:r>
            <a:r>
              <a:rPr lang="ru-RU" dirty="0"/>
              <a:t> заставою</a:t>
            </a:r>
          </a:p>
          <a:p>
            <a:r>
              <a:rPr lang="ru-RU" dirty="0"/>
              <a:t>1.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забезпеченого</a:t>
            </a:r>
            <a:r>
              <a:rPr lang="ru-RU" dirty="0"/>
              <a:t> заставою, а </a:t>
            </a:r>
            <a:r>
              <a:rPr lang="ru-RU" dirty="0" err="1"/>
              <a:t>також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законом, </a:t>
            </a:r>
            <a:r>
              <a:rPr lang="ru-RU" dirty="0" err="1"/>
              <a:t>заставодержатель</a:t>
            </a:r>
            <a:r>
              <a:rPr lang="ru-RU" dirty="0"/>
              <a:t> </a:t>
            </a:r>
            <a:r>
              <a:rPr lang="ru-RU" dirty="0" err="1"/>
              <a:t>набуває</a:t>
            </a:r>
            <a:r>
              <a:rPr lang="ru-RU" dirty="0"/>
              <a:t> право </a:t>
            </a:r>
            <a:r>
              <a:rPr lang="ru-RU" dirty="0" err="1"/>
              <a:t>звернення</a:t>
            </a:r>
            <a:r>
              <a:rPr lang="ru-RU" dirty="0"/>
              <a:t> </a:t>
            </a:r>
            <a:r>
              <a:rPr lang="ru-RU" dirty="0" err="1"/>
              <a:t>стягнення</a:t>
            </a:r>
            <a:r>
              <a:rPr lang="ru-RU" dirty="0"/>
              <a:t> на предмет </a:t>
            </a:r>
            <a:r>
              <a:rPr lang="ru-RU" dirty="0" err="1"/>
              <a:t>застави</a:t>
            </a:r>
            <a:r>
              <a:rPr lang="ru-RU" dirty="0"/>
              <a:t>.</a:t>
            </a:r>
          </a:p>
          <a:p>
            <a:r>
              <a:rPr lang="ru-RU" dirty="0" smtClean="0"/>
              <a:t>2</a:t>
            </a:r>
            <a:r>
              <a:rPr lang="ru-RU" dirty="0"/>
              <a:t>. За </a:t>
            </a:r>
            <a:r>
              <a:rPr lang="ru-RU" dirty="0" err="1"/>
              <a:t>рахунок</a:t>
            </a:r>
            <a:r>
              <a:rPr lang="ru-RU" dirty="0"/>
              <a:t> предмета </a:t>
            </a:r>
            <a:r>
              <a:rPr lang="ru-RU" dirty="0" err="1"/>
              <a:t>застави</a:t>
            </a:r>
            <a:r>
              <a:rPr lang="ru-RU" dirty="0"/>
              <a:t> </a:t>
            </a:r>
            <a:r>
              <a:rPr lang="ru-RU" dirty="0" err="1"/>
              <a:t>заставодержатель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задовольнити</a:t>
            </a:r>
            <a:r>
              <a:rPr lang="ru-RU" dirty="0"/>
              <a:t> в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 свою </a:t>
            </a:r>
            <a:r>
              <a:rPr lang="ru-RU" dirty="0" err="1"/>
              <a:t>вимогу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визначена</a:t>
            </a:r>
            <a:r>
              <a:rPr lang="ru-RU" dirty="0"/>
              <a:t> на момент фактичного </a:t>
            </a:r>
            <a:r>
              <a:rPr lang="ru-RU" dirty="0" err="1"/>
              <a:t>задоволення</a:t>
            </a:r>
            <a:r>
              <a:rPr lang="ru-RU" dirty="0"/>
              <a:t>, 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сплату</a:t>
            </a:r>
            <a:r>
              <a:rPr lang="ru-RU" dirty="0"/>
              <a:t> </a:t>
            </a:r>
            <a:r>
              <a:rPr lang="ru-RU" dirty="0" err="1"/>
              <a:t>процентів</a:t>
            </a:r>
            <a:r>
              <a:rPr lang="ru-RU" dirty="0"/>
              <a:t>, неустойки,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, </a:t>
            </a:r>
            <a:r>
              <a:rPr lang="ru-RU" dirty="0" err="1"/>
              <a:t>завданих</a:t>
            </a:r>
            <a:r>
              <a:rPr lang="ru-RU" dirty="0"/>
              <a:t> </a:t>
            </a:r>
            <a:r>
              <a:rPr lang="ru-RU" dirty="0" err="1"/>
              <a:t>порушенням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необхідних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на </a:t>
            </a:r>
            <a:r>
              <a:rPr lang="ru-RU" dirty="0" err="1"/>
              <a:t>утримання</a:t>
            </a:r>
            <a:r>
              <a:rPr lang="ru-RU" dirty="0"/>
              <a:t> </a:t>
            </a:r>
            <a:r>
              <a:rPr lang="ru-RU" dirty="0" err="1"/>
              <a:t>заставленого</a:t>
            </a:r>
            <a:r>
              <a:rPr lang="ru-RU" dirty="0"/>
              <a:t> майна,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, </a:t>
            </a:r>
            <a:r>
              <a:rPr lang="ru-RU" dirty="0" err="1"/>
              <a:t>понесених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пред'явленням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1661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590.</a:t>
            </a:r>
            <a:r>
              <a:rPr lang="ru-RU" dirty="0"/>
              <a:t> </a:t>
            </a:r>
            <a:r>
              <a:rPr lang="ru-RU" dirty="0" err="1"/>
              <a:t>Звернення</a:t>
            </a:r>
            <a:r>
              <a:rPr lang="ru-RU" dirty="0"/>
              <a:t> </a:t>
            </a:r>
            <a:r>
              <a:rPr lang="ru-RU" dirty="0" err="1"/>
              <a:t>стягнення</a:t>
            </a:r>
            <a:r>
              <a:rPr lang="ru-RU" dirty="0"/>
              <a:t> на предмет </a:t>
            </a:r>
            <a:r>
              <a:rPr lang="ru-RU" dirty="0" err="1"/>
              <a:t>застави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Звернення</a:t>
            </a:r>
            <a:r>
              <a:rPr lang="ru-RU" dirty="0"/>
              <a:t> </a:t>
            </a:r>
            <a:r>
              <a:rPr lang="ru-RU" dirty="0" err="1"/>
              <a:t>стягнення</a:t>
            </a:r>
            <a:r>
              <a:rPr lang="ru-RU" dirty="0"/>
              <a:t> на предмет </a:t>
            </a:r>
            <a:r>
              <a:rPr lang="ru-RU" dirty="0" err="1"/>
              <a:t>застави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законом.</a:t>
            </a:r>
          </a:p>
          <a:p>
            <a:r>
              <a:rPr lang="ru-RU" dirty="0"/>
              <a:t>2. </a:t>
            </a:r>
            <a:r>
              <a:rPr lang="ru-RU" dirty="0" err="1"/>
              <a:t>Заставодержатель</a:t>
            </a:r>
            <a:r>
              <a:rPr lang="ru-RU" dirty="0"/>
              <a:t> </a:t>
            </a:r>
            <a:r>
              <a:rPr lang="ru-RU" dirty="0" err="1"/>
              <a:t>набуває</a:t>
            </a:r>
            <a:r>
              <a:rPr lang="ru-RU" dirty="0"/>
              <a:t> право </a:t>
            </a:r>
            <a:r>
              <a:rPr lang="ru-RU" dirty="0" err="1"/>
              <a:t>звернення</a:t>
            </a:r>
            <a:r>
              <a:rPr lang="ru-RU" dirty="0"/>
              <a:t> </a:t>
            </a:r>
            <a:r>
              <a:rPr lang="ru-RU" dirty="0" err="1"/>
              <a:t>стягнення</a:t>
            </a:r>
            <a:r>
              <a:rPr lang="ru-RU" dirty="0"/>
              <a:t> на предмет </a:t>
            </a:r>
            <a:r>
              <a:rPr lang="ru-RU" dirty="0" err="1"/>
              <a:t>застави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, коли </a:t>
            </a:r>
            <a:r>
              <a:rPr lang="ru-RU" dirty="0" err="1"/>
              <a:t>зобов'язання</a:t>
            </a:r>
            <a:r>
              <a:rPr lang="ru-RU" dirty="0"/>
              <a:t> не буде </a:t>
            </a:r>
            <a:r>
              <a:rPr lang="ru-RU" dirty="0" err="1"/>
              <a:t>виконано</a:t>
            </a:r>
            <a:r>
              <a:rPr lang="ru-RU" dirty="0"/>
              <a:t> у </a:t>
            </a:r>
            <a:r>
              <a:rPr lang="ru-RU" dirty="0" err="1"/>
              <a:t>встановлений</a:t>
            </a:r>
            <a:r>
              <a:rPr lang="ru-RU" dirty="0"/>
              <a:t> строк (</a:t>
            </a:r>
            <a:r>
              <a:rPr lang="ru-RU" dirty="0" err="1"/>
              <a:t>термін</a:t>
            </a:r>
            <a:r>
              <a:rPr lang="ru-RU" dirty="0"/>
              <a:t>),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законом.</a:t>
            </a:r>
          </a:p>
          <a:p>
            <a:r>
              <a:rPr lang="ru-RU" dirty="0"/>
              <a:t>3.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ліквідації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особи-</a:t>
            </a:r>
            <a:r>
              <a:rPr lang="ru-RU" dirty="0" err="1"/>
              <a:t>заставодавця</a:t>
            </a:r>
            <a:r>
              <a:rPr lang="ru-RU" dirty="0"/>
              <a:t> </a:t>
            </a:r>
            <a:r>
              <a:rPr lang="ru-RU" dirty="0" err="1"/>
              <a:t>заставодержатель</a:t>
            </a:r>
            <a:r>
              <a:rPr lang="ru-RU" dirty="0"/>
              <a:t> </a:t>
            </a:r>
            <a:r>
              <a:rPr lang="ru-RU" dirty="0" err="1"/>
              <a:t>набуває</a:t>
            </a:r>
            <a:r>
              <a:rPr lang="ru-RU" dirty="0"/>
              <a:t> право </a:t>
            </a:r>
            <a:r>
              <a:rPr lang="ru-RU" dirty="0" err="1"/>
              <a:t>звернення</a:t>
            </a:r>
            <a:r>
              <a:rPr lang="ru-RU" dirty="0"/>
              <a:t> </a:t>
            </a:r>
            <a:r>
              <a:rPr lang="ru-RU" dirty="0" err="1"/>
              <a:t>стягнення</a:t>
            </a:r>
            <a:r>
              <a:rPr lang="ru-RU" dirty="0"/>
              <a:t> на </a:t>
            </a:r>
            <a:r>
              <a:rPr lang="ru-RU" dirty="0" err="1"/>
              <a:t>заставлене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строку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забезпеченого</a:t>
            </a:r>
            <a:r>
              <a:rPr lang="ru-RU" dirty="0"/>
              <a:t> заставою.</a:t>
            </a:r>
          </a:p>
          <a:p>
            <a:r>
              <a:rPr lang="ru-RU" dirty="0"/>
              <a:t>4.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схвалення</a:t>
            </a:r>
            <a:r>
              <a:rPr lang="ru-RU" dirty="0"/>
              <a:t> судом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про </a:t>
            </a:r>
            <a:r>
              <a:rPr lang="ru-RU" dirty="0" err="1"/>
              <a:t>банкрутство</a:t>
            </a:r>
            <a:r>
              <a:rPr lang="ru-RU" dirty="0"/>
              <a:t> плану </a:t>
            </a:r>
            <a:r>
              <a:rPr lang="ru-RU" dirty="0" err="1"/>
              <a:t>санації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реструктуризації</a:t>
            </a:r>
            <a:r>
              <a:rPr lang="ru-RU" dirty="0"/>
              <a:t> </a:t>
            </a:r>
            <a:r>
              <a:rPr lang="ru-RU" dirty="0" err="1"/>
              <a:t>боргів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 за </a:t>
            </a:r>
            <a:r>
              <a:rPr lang="ru-RU" dirty="0" err="1"/>
              <a:t>основним</a:t>
            </a:r>
            <a:r>
              <a:rPr lang="ru-RU" dirty="0"/>
              <a:t> </a:t>
            </a:r>
            <a:r>
              <a:rPr lang="ru-RU" dirty="0" err="1"/>
              <a:t>зобов’язанням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відмінний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заставодавця</a:t>
            </a:r>
            <a:r>
              <a:rPr lang="ru-RU" dirty="0"/>
              <a:t>, </a:t>
            </a:r>
            <a:r>
              <a:rPr lang="ru-RU" dirty="0" err="1"/>
              <a:t>заставодержатель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голосував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схвалення</a:t>
            </a:r>
            <a:r>
              <a:rPr lang="ru-RU" dirty="0"/>
              <a:t> плану </a:t>
            </a:r>
            <a:r>
              <a:rPr lang="ru-RU" dirty="0" err="1"/>
              <a:t>санації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 </a:t>
            </a:r>
            <a:r>
              <a:rPr lang="ru-RU" dirty="0" err="1"/>
              <a:t>чи</a:t>
            </a:r>
            <a:r>
              <a:rPr lang="ru-RU" dirty="0"/>
              <a:t> плану </a:t>
            </a:r>
            <a:r>
              <a:rPr lang="ru-RU" dirty="0" err="1"/>
              <a:t>реструктуризації</a:t>
            </a:r>
            <a:r>
              <a:rPr lang="ru-RU" dirty="0"/>
              <a:t> </a:t>
            </a:r>
            <a:r>
              <a:rPr lang="ru-RU" dirty="0" err="1"/>
              <a:t>боргів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 - </a:t>
            </a:r>
            <a:r>
              <a:rPr lang="ru-RU" dirty="0" err="1"/>
              <a:t>фізичної</a:t>
            </a:r>
            <a:r>
              <a:rPr lang="ru-RU" dirty="0"/>
              <a:t> особи, </a:t>
            </a:r>
            <a:r>
              <a:rPr lang="ru-RU" dirty="0" err="1"/>
              <a:t>набуває</a:t>
            </a:r>
            <a:r>
              <a:rPr lang="ru-RU" dirty="0"/>
              <a:t> право </a:t>
            </a:r>
            <a:r>
              <a:rPr lang="ru-RU" dirty="0" err="1"/>
              <a:t>звернення</a:t>
            </a:r>
            <a:r>
              <a:rPr lang="ru-RU" dirty="0"/>
              <a:t> </a:t>
            </a:r>
            <a:r>
              <a:rPr lang="ru-RU" dirty="0" err="1"/>
              <a:t>стягнення</a:t>
            </a:r>
            <a:r>
              <a:rPr lang="ru-RU" dirty="0"/>
              <a:t> на </a:t>
            </a:r>
            <a:r>
              <a:rPr lang="ru-RU" dirty="0" err="1"/>
              <a:t>заставлене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строку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, </a:t>
            </a:r>
            <a:r>
              <a:rPr lang="ru-RU" dirty="0" err="1"/>
              <a:t>забезпеченого</a:t>
            </a:r>
            <a:r>
              <a:rPr lang="ru-RU" dirty="0"/>
              <a:t> заставою.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3139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5.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часткового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забезпеченого</a:t>
            </a:r>
            <a:r>
              <a:rPr lang="ru-RU" dirty="0"/>
              <a:t> заставою, право </a:t>
            </a:r>
            <a:r>
              <a:rPr lang="ru-RU" dirty="0" err="1"/>
              <a:t>звернення</a:t>
            </a:r>
            <a:r>
              <a:rPr lang="ru-RU" dirty="0"/>
              <a:t> на предмет </a:t>
            </a:r>
            <a:r>
              <a:rPr lang="ru-RU" dirty="0" err="1"/>
              <a:t>застави</a:t>
            </a:r>
            <a:r>
              <a:rPr lang="ru-RU" dirty="0"/>
              <a:t> </a:t>
            </a:r>
            <a:r>
              <a:rPr lang="ru-RU" dirty="0" err="1"/>
              <a:t>зберігається</a:t>
            </a:r>
            <a:r>
              <a:rPr lang="ru-RU" dirty="0"/>
              <a:t> в </a:t>
            </a:r>
            <a:r>
              <a:rPr lang="ru-RU" dirty="0" err="1"/>
              <a:t>первісному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.</a:t>
            </a:r>
          </a:p>
          <a:p>
            <a:r>
              <a:rPr lang="ru-RU" dirty="0"/>
              <a:t>6. </a:t>
            </a:r>
            <a:r>
              <a:rPr lang="ru-RU" dirty="0" err="1"/>
              <a:t>Якщо</a:t>
            </a:r>
            <a:r>
              <a:rPr lang="ru-RU" dirty="0"/>
              <a:t> предметом </a:t>
            </a:r>
            <a:r>
              <a:rPr lang="ru-RU" dirty="0" err="1"/>
              <a:t>застави</a:t>
            </a:r>
            <a:r>
              <a:rPr lang="ru-RU" dirty="0"/>
              <a:t> є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речей (два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прав), </a:t>
            </a:r>
            <a:r>
              <a:rPr lang="ru-RU" dirty="0" err="1"/>
              <a:t>стягнення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звернене</a:t>
            </a:r>
            <a:r>
              <a:rPr lang="ru-RU" dirty="0"/>
              <a:t> на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 (права) </a:t>
            </a:r>
            <a:r>
              <a:rPr lang="ru-RU" dirty="0" err="1"/>
              <a:t>або</a:t>
            </a:r>
            <a:r>
              <a:rPr lang="ru-RU" dirty="0"/>
              <a:t> на будь-яку з речей (прав) на </a:t>
            </a:r>
            <a:r>
              <a:rPr lang="ru-RU" dirty="0" err="1"/>
              <a:t>вибір</a:t>
            </a:r>
            <a:r>
              <a:rPr lang="ru-RU" dirty="0"/>
              <a:t> </a:t>
            </a:r>
            <a:r>
              <a:rPr lang="ru-RU" dirty="0" err="1"/>
              <a:t>заставодержателя</a:t>
            </a:r>
            <a:r>
              <a:rPr lang="ru-RU" dirty="0"/>
              <a:t>.</a:t>
            </a:r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заставодержатель</a:t>
            </a:r>
            <a:r>
              <a:rPr lang="ru-RU" dirty="0"/>
              <a:t> </a:t>
            </a:r>
            <a:r>
              <a:rPr lang="ru-RU" dirty="0" err="1"/>
              <a:t>зверне</a:t>
            </a:r>
            <a:r>
              <a:rPr lang="ru-RU" dirty="0"/>
              <a:t> </a:t>
            </a:r>
            <a:r>
              <a:rPr lang="ru-RU" dirty="0" err="1"/>
              <a:t>стягнення</a:t>
            </a:r>
            <a:r>
              <a:rPr lang="ru-RU" dirty="0"/>
              <a:t> на одну </a:t>
            </a:r>
            <a:r>
              <a:rPr lang="ru-RU" dirty="0" err="1"/>
              <a:t>річ</a:t>
            </a:r>
            <a:r>
              <a:rPr lang="ru-RU" dirty="0"/>
              <a:t> (</a:t>
            </a:r>
            <a:r>
              <a:rPr lang="ru-RU" dirty="0" err="1"/>
              <a:t>одне</a:t>
            </a:r>
            <a:r>
              <a:rPr lang="ru-RU" dirty="0"/>
              <a:t> право), але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вимогу</a:t>
            </a:r>
            <a:r>
              <a:rPr lang="ru-RU" dirty="0"/>
              <a:t> не буде </a:t>
            </a:r>
            <a:r>
              <a:rPr lang="ru-RU" dirty="0" err="1"/>
              <a:t>задоволено</a:t>
            </a:r>
            <a:r>
              <a:rPr lang="ru-RU" dirty="0"/>
              <a:t> в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зберігає</a:t>
            </a:r>
            <a:r>
              <a:rPr lang="ru-RU" dirty="0"/>
              <a:t> право </a:t>
            </a:r>
            <a:r>
              <a:rPr lang="ru-RU" dirty="0" err="1"/>
              <a:t>застави</a:t>
            </a:r>
            <a:r>
              <a:rPr lang="ru-RU" dirty="0"/>
              <a:t> на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 (права), </a:t>
            </a:r>
            <a:r>
              <a:rPr lang="ru-RU" dirty="0" err="1"/>
              <a:t>які</a:t>
            </a:r>
            <a:r>
              <a:rPr lang="ru-RU" dirty="0"/>
              <a:t> є предметом </a:t>
            </a:r>
            <a:r>
              <a:rPr lang="ru-RU" dirty="0" err="1"/>
              <a:t>заст</a:t>
            </a:r>
            <a:endParaRPr lang="ru-RU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8198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591.</a:t>
            </a:r>
            <a:r>
              <a:rPr lang="ru-RU" dirty="0"/>
              <a:t> </a:t>
            </a:r>
            <a:r>
              <a:rPr lang="ru-RU" dirty="0" err="1"/>
              <a:t>Реалізація</a:t>
            </a:r>
            <a:r>
              <a:rPr lang="ru-RU" dirty="0"/>
              <a:t> предмета </a:t>
            </a:r>
            <a:r>
              <a:rPr lang="ru-RU" dirty="0" err="1"/>
              <a:t>застави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Реалізація</a:t>
            </a:r>
            <a:r>
              <a:rPr lang="ru-RU" dirty="0"/>
              <a:t> предмета </a:t>
            </a:r>
            <a:r>
              <a:rPr lang="ru-RU" dirty="0" err="1"/>
              <a:t>застави</a:t>
            </a:r>
            <a:r>
              <a:rPr lang="ru-RU" dirty="0"/>
              <a:t>, на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звернене</a:t>
            </a:r>
            <a:r>
              <a:rPr lang="ru-RU" dirty="0"/>
              <a:t> </a:t>
            </a:r>
            <a:r>
              <a:rPr lang="ru-RU" dirty="0" err="1"/>
              <a:t>стягнення</a:t>
            </a:r>
            <a:r>
              <a:rPr lang="ru-RU" dirty="0"/>
              <a:t>, </a:t>
            </a:r>
            <a:r>
              <a:rPr lang="ru-RU" dirty="0" err="1"/>
              <a:t>провадиться</a:t>
            </a:r>
            <a:r>
              <a:rPr lang="ru-RU" dirty="0"/>
              <a:t> шляхом </a:t>
            </a:r>
            <a:r>
              <a:rPr lang="ru-RU" dirty="0" err="1"/>
              <a:t>його</a:t>
            </a:r>
            <a:r>
              <a:rPr lang="ru-RU" dirty="0"/>
              <a:t> продажу з </a:t>
            </a:r>
            <a:r>
              <a:rPr lang="ru-RU" dirty="0" err="1"/>
              <a:t>публічних</a:t>
            </a:r>
            <a:r>
              <a:rPr lang="ru-RU" dirty="0"/>
              <a:t> </a:t>
            </a:r>
            <a:r>
              <a:rPr lang="ru-RU" dirty="0" err="1"/>
              <a:t>торгів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законом. Порядок </a:t>
            </a:r>
            <a:r>
              <a:rPr lang="ru-RU" dirty="0" err="1"/>
              <a:t>реалізації</a:t>
            </a:r>
            <a:r>
              <a:rPr lang="ru-RU" dirty="0"/>
              <a:t> предмета </a:t>
            </a:r>
            <a:r>
              <a:rPr lang="ru-RU" dirty="0" err="1"/>
              <a:t>застави</a:t>
            </a:r>
            <a:r>
              <a:rPr lang="ru-RU" dirty="0"/>
              <a:t> з </a:t>
            </a:r>
            <a:r>
              <a:rPr lang="ru-RU" dirty="0" err="1"/>
              <a:t>публічних</a:t>
            </a:r>
            <a:r>
              <a:rPr lang="ru-RU" dirty="0"/>
              <a:t> </a:t>
            </a:r>
            <a:r>
              <a:rPr lang="ru-RU" dirty="0" err="1"/>
              <a:t>торгів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законом.</a:t>
            </a:r>
          </a:p>
          <a:p>
            <a:r>
              <a:rPr lang="ru-RU" dirty="0"/>
              <a:t>2. Початкова </a:t>
            </a:r>
            <a:r>
              <a:rPr lang="ru-RU" dirty="0" err="1"/>
              <a:t>ціна</a:t>
            </a:r>
            <a:r>
              <a:rPr lang="ru-RU" dirty="0"/>
              <a:t> предмета </a:t>
            </a:r>
            <a:r>
              <a:rPr lang="ru-RU" dirty="0" err="1"/>
              <a:t>застави</a:t>
            </a:r>
            <a:r>
              <a:rPr lang="ru-RU" dirty="0"/>
              <a:t> для </a:t>
            </a:r>
            <a:r>
              <a:rPr lang="ru-RU" dirty="0" err="1"/>
              <a:t>його</a:t>
            </a:r>
            <a:r>
              <a:rPr lang="ru-RU" dirty="0"/>
              <a:t> продажу з </a:t>
            </a:r>
            <a:r>
              <a:rPr lang="ru-RU" dirty="0" err="1"/>
              <a:t>публічних</a:t>
            </a:r>
            <a:r>
              <a:rPr lang="ru-RU" dirty="0"/>
              <a:t> </a:t>
            </a:r>
            <a:r>
              <a:rPr lang="ru-RU" dirty="0" err="1"/>
              <a:t>торгів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в порядку, </a:t>
            </a:r>
            <a:r>
              <a:rPr lang="ru-RU" dirty="0" err="1"/>
              <a:t>встановленому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звернення</a:t>
            </a:r>
            <a:r>
              <a:rPr lang="ru-RU" dirty="0"/>
              <a:t> </a:t>
            </a:r>
            <a:r>
              <a:rPr lang="ru-RU" dirty="0" err="1"/>
              <a:t>стягнення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суду, суд у </a:t>
            </a:r>
            <a:r>
              <a:rPr lang="ru-RU" dirty="0" err="1"/>
              <a:t>своєму</a:t>
            </a:r>
            <a:r>
              <a:rPr lang="ru-RU" dirty="0"/>
              <a:t> </a:t>
            </a:r>
            <a:r>
              <a:rPr lang="ru-RU" dirty="0" err="1"/>
              <a:t>рішенні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початкову</a:t>
            </a:r>
            <a:r>
              <a:rPr lang="ru-RU" dirty="0"/>
              <a:t> </a:t>
            </a:r>
            <a:r>
              <a:rPr lang="ru-RU" dirty="0" err="1"/>
              <a:t>ціну</a:t>
            </a:r>
            <a:r>
              <a:rPr lang="ru-RU" dirty="0"/>
              <a:t> предмета </a:t>
            </a:r>
            <a:r>
              <a:rPr lang="ru-RU" dirty="0" err="1"/>
              <a:t>застави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публічні</a:t>
            </a:r>
            <a:r>
              <a:rPr lang="ru-RU" dirty="0"/>
              <a:t> торги </a:t>
            </a:r>
            <a:r>
              <a:rPr lang="ru-RU" dirty="0" err="1"/>
              <a:t>оголошено</a:t>
            </a:r>
            <a:r>
              <a:rPr lang="ru-RU" dirty="0"/>
              <a:t> такими,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відбулися</a:t>
            </a:r>
            <a:r>
              <a:rPr lang="ru-RU" dirty="0"/>
              <a:t>, предмет </a:t>
            </a:r>
            <a:r>
              <a:rPr lang="ru-RU" dirty="0" err="1"/>
              <a:t>застави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за </a:t>
            </a:r>
            <a:r>
              <a:rPr lang="ru-RU" dirty="0" err="1"/>
              <a:t>згодою</a:t>
            </a:r>
            <a:r>
              <a:rPr lang="ru-RU" dirty="0"/>
              <a:t> </a:t>
            </a:r>
            <a:r>
              <a:rPr lang="ru-RU" dirty="0" err="1"/>
              <a:t>заставодержателя</a:t>
            </a:r>
            <a:r>
              <a:rPr lang="ru-RU" dirty="0"/>
              <a:t> та </a:t>
            </a:r>
            <a:r>
              <a:rPr lang="ru-RU" dirty="0" err="1"/>
              <a:t>заставодавця</a:t>
            </a:r>
            <a:r>
              <a:rPr lang="ru-RU" dirty="0"/>
              <a:t> </a:t>
            </a:r>
            <a:r>
              <a:rPr lang="ru-RU" dirty="0" err="1"/>
              <a:t>переданий</a:t>
            </a:r>
            <a:r>
              <a:rPr lang="ru-RU" dirty="0"/>
              <a:t> у </a:t>
            </a:r>
            <a:r>
              <a:rPr lang="ru-RU" dirty="0" err="1"/>
              <a:t>власність</a:t>
            </a:r>
            <a:r>
              <a:rPr lang="ru-RU" dirty="0"/>
              <a:t> </a:t>
            </a:r>
            <a:r>
              <a:rPr lang="ru-RU" dirty="0" err="1"/>
              <a:t>заставодержателя</a:t>
            </a:r>
            <a:r>
              <a:rPr lang="ru-RU" dirty="0"/>
              <a:t> за початковою </a:t>
            </a:r>
            <a:r>
              <a:rPr lang="ru-RU" dirty="0" err="1"/>
              <a:t>ціною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3166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4. </a:t>
            </a:r>
            <a:r>
              <a:rPr lang="ru-RU" dirty="0" err="1"/>
              <a:t>Якщо</a:t>
            </a:r>
            <a:r>
              <a:rPr lang="ru-RU" dirty="0"/>
              <a:t> сума, одержана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предмета </a:t>
            </a:r>
            <a:r>
              <a:rPr lang="ru-RU" dirty="0" err="1"/>
              <a:t>застави</a:t>
            </a:r>
            <a:r>
              <a:rPr lang="ru-RU" dirty="0"/>
              <a:t>, не </a:t>
            </a:r>
            <a:r>
              <a:rPr lang="ru-RU" dirty="0" err="1"/>
              <a:t>покриває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</a:t>
            </a:r>
            <a:r>
              <a:rPr lang="ru-RU" dirty="0" err="1"/>
              <a:t>заставодержателя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отримати</a:t>
            </a:r>
            <a:r>
              <a:rPr lang="ru-RU" dirty="0"/>
              <a:t> суму, </a:t>
            </a:r>
            <a:r>
              <a:rPr lang="ru-RU" dirty="0" err="1"/>
              <a:t>якої</a:t>
            </a:r>
            <a:r>
              <a:rPr lang="ru-RU" dirty="0"/>
              <a:t> не </a:t>
            </a:r>
            <a:r>
              <a:rPr lang="ru-RU" dirty="0" err="1"/>
              <a:t>вистачає</a:t>
            </a:r>
            <a:r>
              <a:rPr lang="ru-RU" dirty="0"/>
              <a:t>, з </a:t>
            </a:r>
            <a:r>
              <a:rPr lang="ru-RU" dirty="0" err="1"/>
              <a:t>іншого</a:t>
            </a:r>
            <a:r>
              <a:rPr lang="ru-RU" dirty="0"/>
              <a:t> майна </a:t>
            </a:r>
            <a:r>
              <a:rPr lang="ru-RU" dirty="0" err="1"/>
              <a:t>боржника</a:t>
            </a:r>
            <a:r>
              <a:rPr lang="ru-RU" dirty="0"/>
              <a:t> в порядку </a:t>
            </a:r>
            <a:r>
              <a:rPr lang="ru-RU" dirty="0" err="1"/>
              <a:t>черговості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u="sng" dirty="0" err="1">
                <a:hlinkClick r:id="rId2"/>
              </a:rPr>
              <a:t>статті</a:t>
            </a:r>
            <a:r>
              <a:rPr lang="ru-RU" u="sng" dirty="0">
                <a:hlinkClick r:id="rId2"/>
              </a:rPr>
              <a:t> 112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592.</a:t>
            </a:r>
            <a:r>
              <a:rPr lang="ru-RU" dirty="0"/>
              <a:t> </a:t>
            </a:r>
            <a:r>
              <a:rPr lang="ru-RU" dirty="0" err="1"/>
              <a:t>Дострокове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забезпеченого</a:t>
            </a:r>
            <a:r>
              <a:rPr lang="ru-RU" dirty="0"/>
              <a:t> заставою</a:t>
            </a:r>
          </a:p>
          <a:p>
            <a:r>
              <a:rPr lang="ru-RU" dirty="0"/>
              <a:t>1. </a:t>
            </a:r>
            <a:r>
              <a:rPr lang="ru-RU" dirty="0" err="1"/>
              <a:t>Заставодержатель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дострокового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забезпеченого</a:t>
            </a:r>
            <a:r>
              <a:rPr lang="ru-RU" dirty="0"/>
              <a:t> заставою, у </a:t>
            </a:r>
            <a:r>
              <a:rPr lang="ru-RU" dirty="0" err="1"/>
              <a:t>разі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передання</a:t>
            </a:r>
            <a:r>
              <a:rPr lang="ru-RU" dirty="0"/>
              <a:t> </a:t>
            </a:r>
            <a:r>
              <a:rPr lang="ru-RU" dirty="0" err="1"/>
              <a:t>заставодавцем</a:t>
            </a:r>
            <a:r>
              <a:rPr lang="ru-RU" dirty="0"/>
              <a:t> предмета </a:t>
            </a:r>
            <a:r>
              <a:rPr lang="ru-RU" dirty="0" err="1"/>
              <a:t>застави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без </a:t>
            </a:r>
            <a:r>
              <a:rPr lang="ru-RU" dirty="0" err="1"/>
              <a:t>згоди</a:t>
            </a:r>
            <a:r>
              <a:rPr lang="ru-RU" dirty="0"/>
              <a:t> </a:t>
            </a:r>
            <a:r>
              <a:rPr lang="ru-RU" dirty="0" err="1"/>
              <a:t>заставодержателя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згоди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необхідним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заставодавцем</a:t>
            </a:r>
            <a:r>
              <a:rPr lang="ru-RU" dirty="0"/>
              <a:t> правил про </a:t>
            </a:r>
            <a:r>
              <a:rPr lang="ru-RU" dirty="0" err="1"/>
              <a:t>заміну</a:t>
            </a:r>
            <a:r>
              <a:rPr lang="ru-RU" dirty="0"/>
              <a:t> предмета </a:t>
            </a:r>
            <a:r>
              <a:rPr lang="ru-RU" dirty="0" err="1"/>
              <a:t>застави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втрати</a:t>
            </a:r>
            <a:r>
              <a:rPr lang="ru-RU" dirty="0"/>
              <a:t> предмета </a:t>
            </a:r>
            <a:r>
              <a:rPr lang="ru-RU" dirty="0" err="1"/>
              <a:t>застави</a:t>
            </a:r>
            <a:r>
              <a:rPr lang="ru-RU" dirty="0"/>
              <a:t> за </a:t>
            </a:r>
            <a:r>
              <a:rPr lang="ru-RU" dirty="0" err="1"/>
              <a:t>обставин</a:t>
            </a:r>
            <a:r>
              <a:rPr lang="ru-RU" dirty="0"/>
              <a:t>, за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заставодержатель</a:t>
            </a:r>
            <a:r>
              <a:rPr lang="ru-RU" dirty="0"/>
              <a:t> не </a:t>
            </a:r>
            <a:r>
              <a:rPr lang="ru-RU" dirty="0" err="1"/>
              <a:t>відповідає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заставодавець</a:t>
            </a:r>
            <a:r>
              <a:rPr lang="ru-RU" dirty="0"/>
              <a:t> не </a:t>
            </a:r>
            <a:r>
              <a:rPr lang="ru-RU" dirty="0" err="1"/>
              <a:t>замінив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не </a:t>
            </a:r>
            <a:r>
              <a:rPr lang="ru-RU" dirty="0" err="1"/>
              <a:t>відновив</a:t>
            </a:r>
            <a:r>
              <a:rPr lang="ru-RU" dirty="0"/>
              <a:t> предмет </a:t>
            </a:r>
            <a:r>
              <a:rPr lang="ru-RU" dirty="0" err="1"/>
              <a:t>застави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39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524.</a:t>
            </a:r>
            <a:r>
              <a:rPr lang="ru-RU" dirty="0"/>
              <a:t> Валюта </a:t>
            </a:r>
            <a:r>
              <a:rPr lang="ru-RU" dirty="0" err="1"/>
              <a:t>зобов'язання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виражене</a:t>
            </a:r>
            <a:r>
              <a:rPr lang="ru-RU" dirty="0"/>
              <a:t> у </a:t>
            </a:r>
            <a:r>
              <a:rPr lang="ru-RU" dirty="0" err="1"/>
              <a:t>грошовій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- </a:t>
            </a:r>
            <a:r>
              <a:rPr lang="ru-RU" dirty="0" err="1"/>
              <a:t>гривні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Сторони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грошовий</a:t>
            </a:r>
            <a:r>
              <a:rPr lang="ru-RU" dirty="0"/>
              <a:t> </a:t>
            </a:r>
            <a:r>
              <a:rPr lang="ru-RU" dirty="0" err="1"/>
              <a:t>еквівалент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525.</a:t>
            </a:r>
            <a:r>
              <a:rPr lang="ru-RU" dirty="0"/>
              <a:t> </a:t>
            </a:r>
            <a:r>
              <a:rPr lang="ru-RU" dirty="0" err="1"/>
              <a:t>Недопустимість</a:t>
            </a:r>
            <a:r>
              <a:rPr lang="ru-RU" dirty="0"/>
              <a:t> </a:t>
            </a:r>
            <a:r>
              <a:rPr lang="ru-RU" dirty="0" err="1"/>
              <a:t>односторонньої</a:t>
            </a:r>
            <a:r>
              <a:rPr lang="ru-RU" dirty="0"/>
              <a:t>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endParaRPr lang="ru-RU" dirty="0"/>
          </a:p>
          <a:p>
            <a:r>
              <a:rPr lang="ru-RU" dirty="0"/>
              <a:t>1. Одностороння </a:t>
            </a:r>
            <a:r>
              <a:rPr lang="ru-RU" dirty="0" err="1"/>
              <a:t>відмова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одностороння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умов не </a:t>
            </a:r>
            <a:r>
              <a:rPr lang="ru-RU" dirty="0" err="1"/>
              <a:t>допускається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1805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2. </a:t>
            </a:r>
            <a:r>
              <a:rPr lang="ru-RU" dirty="0" err="1"/>
              <a:t>Заставодержатель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дострокового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забезпеченого</a:t>
            </a:r>
            <a:r>
              <a:rPr lang="ru-RU" dirty="0"/>
              <a:t> заставою, а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вимога</a:t>
            </a:r>
            <a:r>
              <a:rPr lang="ru-RU" dirty="0"/>
              <a:t> не буде </a:t>
            </a:r>
            <a:r>
              <a:rPr lang="ru-RU" dirty="0" err="1"/>
              <a:t>задоволена</a:t>
            </a:r>
            <a:r>
              <a:rPr lang="ru-RU" dirty="0"/>
              <a:t>, - </a:t>
            </a:r>
            <a:r>
              <a:rPr lang="ru-RU" dirty="0" err="1"/>
              <a:t>звернути</a:t>
            </a:r>
            <a:r>
              <a:rPr lang="ru-RU" dirty="0"/>
              <a:t> </a:t>
            </a:r>
            <a:r>
              <a:rPr lang="ru-RU" dirty="0" err="1"/>
              <a:t>стягнення</a:t>
            </a:r>
            <a:r>
              <a:rPr lang="ru-RU" dirty="0"/>
              <a:t> на предмет </a:t>
            </a:r>
            <a:r>
              <a:rPr lang="ru-RU" dirty="0" err="1"/>
              <a:t>застави</a:t>
            </a:r>
            <a:r>
              <a:rPr lang="ru-RU" dirty="0"/>
              <a:t>:</a:t>
            </a:r>
          </a:p>
          <a:p>
            <a:r>
              <a:rPr lang="ru-RU" dirty="0"/>
              <a:t>1)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заставодавцем</a:t>
            </a:r>
            <a:r>
              <a:rPr lang="ru-RU" dirty="0"/>
              <a:t> правил про </a:t>
            </a:r>
            <a:r>
              <a:rPr lang="ru-RU" dirty="0" err="1"/>
              <a:t>наступну</a:t>
            </a:r>
            <a:r>
              <a:rPr lang="ru-RU" dirty="0"/>
              <a:t> заставу;</a:t>
            </a:r>
          </a:p>
          <a:p>
            <a:r>
              <a:rPr lang="ru-RU" dirty="0"/>
              <a:t>2)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заставодавцем</a:t>
            </a:r>
            <a:r>
              <a:rPr lang="ru-RU" dirty="0"/>
              <a:t> правил про </a:t>
            </a:r>
            <a:r>
              <a:rPr lang="ru-RU" dirty="0" err="1"/>
              <a:t>розпоряджання</a:t>
            </a:r>
            <a:r>
              <a:rPr lang="ru-RU" dirty="0"/>
              <a:t> предметом </a:t>
            </a:r>
            <a:r>
              <a:rPr lang="ru-RU" dirty="0" err="1"/>
              <a:t>застави</a:t>
            </a:r>
            <a:r>
              <a:rPr lang="ru-RU" dirty="0"/>
              <a:t>;</a:t>
            </a:r>
          </a:p>
          <a:p>
            <a:r>
              <a:rPr lang="ru-RU" dirty="0"/>
              <a:t>3)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 </a:t>
            </a:r>
            <a:r>
              <a:rPr lang="ru-RU" dirty="0" err="1"/>
              <a:t>або</a:t>
            </a:r>
            <a:r>
              <a:rPr lang="ru-RU" dirty="0"/>
              <a:t> договором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8396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593.</a:t>
            </a:r>
            <a:r>
              <a:rPr lang="ru-RU" dirty="0"/>
              <a:t> </a:t>
            </a:r>
            <a:r>
              <a:rPr lang="ru-RU" dirty="0" err="1"/>
              <a:t>Припинення</a:t>
            </a:r>
            <a:r>
              <a:rPr lang="ru-RU" dirty="0"/>
              <a:t> права </a:t>
            </a:r>
            <a:r>
              <a:rPr lang="ru-RU" dirty="0" err="1"/>
              <a:t>застави</a:t>
            </a:r>
            <a:endParaRPr lang="ru-RU" dirty="0"/>
          </a:p>
          <a:p>
            <a:r>
              <a:rPr lang="ru-RU" dirty="0"/>
              <a:t>1. Право </a:t>
            </a:r>
            <a:r>
              <a:rPr lang="ru-RU" dirty="0" err="1"/>
              <a:t>застави</a:t>
            </a:r>
            <a:r>
              <a:rPr lang="ru-RU" dirty="0"/>
              <a:t> </a:t>
            </a:r>
            <a:r>
              <a:rPr lang="ru-RU" dirty="0" err="1"/>
              <a:t>припиняється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, </a:t>
            </a:r>
            <a:r>
              <a:rPr lang="ru-RU" dirty="0" err="1"/>
              <a:t>забезпеченого</a:t>
            </a:r>
            <a:r>
              <a:rPr lang="ru-RU" dirty="0"/>
              <a:t> заставою;</a:t>
            </a:r>
          </a:p>
          <a:p>
            <a:r>
              <a:rPr lang="ru-RU" dirty="0"/>
              <a:t>2) </a:t>
            </a:r>
            <a:r>
              <a:rPr lang="ru-RU" dirty="0" err="1"/>
              <a:t>втрати</a:t>
            </a:r>
            <a:r>
              <a:rPr lang="ru-RU" dirty="0"/>
              <a:t> предмета </a:t>
            </a:r>
            <a:r>
              <a:rPr lang="ru-RU" dirty="0" err="1"/>
              <a:t>застави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заставодавець</a:t>
            </a:r>
            <a:r>
              <a:rPr lang="ru-RU" dirty="0"/>
              <a:t> не </a:t>
            </a:r>
            <a:r>
              <a:rPr lang="ru-RU" dirty="0" err="1"/>
              <a:t>замінив</a:t>
            </a:r>
            <a:r>
              <a:rPr lang="ru-RU" dirty="0"/>
              <a:t> предмет </a:t>
            </a:r>
            <a:r>
              <a:rPr lang="ru-RU" dirty="0" err="1"/>
              <a:t>застави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реалізації</a:t>
            </a:r>
            <a:r>
              <a:rPr lang="ru-RU" dirty="0"/>
              <a:t> предмета </a:t>
            </a:r>
            <a:r>
              <a:rPr lang="ru-RU" dirty="0" err="1"/>
              <a:t>застави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набуття</a:t>
            </a:r>
            <a:r>
              <a:rPr lang="ru-RU" dirty="0"/>
              <a:t> </a:t>
            </a:r>
            <a:r>
              <a:rPr lang="ru-RU" dirty="0" err="1"/>
              <a:t>заставодержателем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предмет </a:t>
            </a:r>
            <a:r>
              <a:rPr lang="ru-RU" dirty="0" err="1"/>
              <a:t>застави</a:t>
            </a:r>
            <a:r>
              <a:rPr lang="ru-RU" dirty="0"/>
              <a:t>.</a:t>
            </a:r>
          </a:p>
          <a:p>
            <a:r>
              <a:rPr lang="ru-RU" dirty="0"/>
              <a:t>Право </a:t>
            </a:r>
            <a:r>
              <a:rPr lang="ru-RU" dirty="0" err="1"/>
              <a:t>застави</a:t>
            </a:r>
            <a:r>
              <a:rPr lang="ru-RU" dirty="0"/>
              <a:t> </a:t>
            </a:r>
            <a:r>
              <a:rPr lang="ru-RU" dirty="0" err="1"/>
              <a:t>припиняється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</a:p>
          <a:p>
            <a:r>
              <a:rPr lang="ru-RU" dirty="0"/>
              <a:t>2.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права </a:t>
            </a:r>
            <a:r>
              <a:rPr lang="ru-RU" dirty="0" err="1"/>
              <a:t>застави</a:t>
            </a:r>
            <a:r>
              <a:rPr lang="ru-RU" dirty="0"/>
              <a:t> на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до державного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вносяться</a:t>
            </a:r>
            <a:r>
              <a:rPr lang="ru-RU" dirty="0"/>
              <a:t>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0508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§ 7. </a:t>
            </a:r>
            <a:r>
              <a:rPr lang="ru-RU" b="1" dirty="0" err="1"/>
              <a:t>Притримання</a:t>
            </a:r>
            <a:endParaRPr lang="ru-RU" dirty="0"/>
          </a:p>
          <a:p>
            <a:r>
              <a:rPr lang="ru-RU" b="1" dirty="0" err="1"/>
              <a:t>Стаття</a:t>
            </a:r>
            <a:r>
              <a:rPr lang="ru-RU" b="1" dirty="0"/>
              <a:t> 594.</a:t>
            </a:r>
            <a:r>
              <a:rPr lang="ru-RU" dirty="0"/>
              <a:t> Право </a:t>
            </a:r>
            <a:r>
              <a:rPr lang="ru-RU" dirty="0" err="1"/>
              <a:t>притримання</a:t>
            </a:r>
            <a:endParaRPr lang="ru-RU" dirty="0"/>
          </a:p>
          <a:p>
            <a:r>
              <a:rPr lang="ru-RU" dirty="0"/>
              <a:t>1. Кредитор,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правомірно</a:t>
            </a:r>
            <a:r>
              <a:rPr lang="ru-RU" dirty="0"/>
              <a:t> </a:t>
            </a:r>
            <a:r>
              <a:rPr lang="ru-RU" dirty="0" err="1"/>
              <a:t>володіє</a:t>
            </a:r>
            <a:r>
              <a:rPr lang="ru-RU" dirty="0"/>
              <a:t> </a:t>
            </a:r>
            <a:r>
              <a:rPr lang="ru-RU" dirty="0" err="1"/>
              <a:t>річчю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передачі</a:t>
            </a:r>
            <a:r>
              <a:rPr lang="ru-RU" dirty="0"/>
              <a:t> </a:t>
            </a:r>
            <a:r>
              <a:rPr lang="ru-RU" dirty="0" err="1"/>
              <a:t>боржникові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</a:t>
            </a:r>
            <a:r>
              <a:rPr lang="ru-RU" dirty="0" err="1"/>
              <a:t>вказаній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,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невиконання</a:t>
            </a:r>
            <a:r>
              <a:rPr lang="ru-RU" dirty="0"/>
              <a:t> ним у строк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оплати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кредиторові</a:t>
            </a:r>
            <a:r>
              <a:rPr lang="ru-RU" dirty="0"/>
              <a:t> </a:t>
            </a:r>
            <a:r>
              <a:rPr lang="ru-RU" dirty="0" err="1"/>
              <a:t>пов'язаних</a:t>
            </a:r>
            <a:r>
              <a:rPr lang="ru-RU" dirty="0"/>
              <a:t> з нею </a:t>
            </a:r>
            <a:r>
              <a:rPr lang="ru-RU" dirty="0" err="1"/>
              <a:t>витрат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притримати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у себе до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Притриманням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забезпечуватись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кредитора,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законом.</a:t>
            </a:r>
          </a:p>
          <a:p>
            <a:r>
              <a:rPr lang="ru-RU" dirty="0"/>
              <a:t>3. Кредитор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притримати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 у себе </a:t>
            </a:r>
            <a:r>
              <a:rPr lang="ru-RU" dirty="0" err="1"/>
              <a:t>також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права на </a:t>
            </a:r>
            <a:r>
              <a:rPr lang="ru-RU" dirty="0" err="1"/>
              <a:t>неї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виникли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передачі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 у </a:t>
            </a:r>
            <a:r>
              <a:rPr lang="ru-RU" dirty="0" err="1"/>
              <a:t>володіння</a:t>
            </a:r>
            <a:r>
              <a:rPr lang="ru-RU" dirty="0"/>
              <a:t> кредитора, </a:t>
            </a:r>
            <a:r>
              <a:rPr lang="ru-RU" dirty="0" err="1"/>
              <a:t>набула</a:t>
            </a:r>
            <a:r>
              <a:rPr lang="ru-RU" dirty="0"/>
              <a:t> </a:t>
            </a:r>
            <a:r>
              <a:rPr lang="ru-RU" dirty="0" err="1"/>
              <a:t>третя</a:t>
            </a:r>
            <a:r>
              <a:rPr lang="ru-RU" dirty="0"/>
              <a:t> особа.</a:t>
            </a:r>
          </a:p>
          <a:p>
            <a:r>
              <a:rPr lang="ru-RU" dirty="0"/>
              <a:t>4. </a:t>
            </a:r>
            <a:r>
              <a:rPr lang="ru-RU" dirty="0" err="1"/>
              <a:t>Ризик</a:t>
            </a:r>
            <a:r>
              <a:rPr lang="ru-RU" dirty="0"/>
              <a:t> </a:t>
            </a:r>
            <a:r>
              <a:rPr lang="ru-RU" dirty="0" err="1"/>
              <a:t>випадкового</a:t>
            </a:r>
            <a:r>
              <a:rPr lang="ru-RU" dirty="0"/>
              <a:t> </a:t>
            </a:r>
            <a:r>
              <a:rPr lang="ru-RU" dirty="0" err="1"/>
              <a:t>знищення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випадкового</a:t>
            </a:r>
            <a:r>
              <a:rPr lang="ru-RU" dirty="0"/>
              <a:t> </a:t>
            </a:r>
            <a:r>
              <a:rPr lang="ru-RU" dirty="0" err="1"/>
              <a:t>пошкодження</a:t>
            </a:r>
            <a:r>
              <a:rPr lang="ru-RU" dirty="0"/>
              <a:t> </a:t>
            </a:r>
            <a:r>
              <a:rPr lang="ru-RU" dirty="0" err="1"/>
              <a:t>притриманої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 </a:t>
            </a:r>
            <a:r>
              <a:rPr lang="ru-RU" dirty="0" err="1"/>
              <a:t>несе</a:t>
            </a:r>
            <a:r>
              <a:rPr lang="ru-RU" dirty="0"/>
              <a:t> кредитор,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законом.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7754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595.</a:t>
            </a:r>
            <a:r>
              <a:rPr lang="ru-RU" dirty="0"/>
              <a:t> </a:t>
            </a:r>
            <a:r>
              <a:rPr lang="ru-RU" dirty="0" err="1"/>
              <a:t>Обов'язки</a:t>
            </a:r>
            <a:r>
              <a:rPr lang="ru-RU" dirty="0"/>
              <a:t> кредитора,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притримує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 у себе</a:t>
            </a:r>
          </a:p>
          <a:p>
            <a:r>
              <a:rPr lang="ru-RU" dirty="0"/>
              <a:t>1. Кредитор,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притримує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 у себе,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негайно</a:t>
            </a:r>
            <a:r>
              <a:rPr lang="ru-RU" dirty="0"/>
              <a:t> </a:t>
            </a:r>
            <a:r>
              <a:rPr lang="ru-RU" dirty="0" err="1"/>
              <a:t>повідомити</a:t>
            </a:r>
            <a:r>
              <a:rPr lang="ru-RU" dirty="0"/>
              <a:t> про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.</a:t>
            </a:r>
          </a:p>
          <a:p>
            <a:r>
              <a:rPr lang="ru-RU" dirty="0"/>
              <a:t>2. Кредитор </a:t>
            </a:r>
            <a:r>
              <a:rPr lang="ru-RU" dirty="0" err="1"/>
              <a:t>відповідає</a:t>
            </a:r>
            <a:r>
              <a:rPr lang="ru-RU" dirty="0"/>
              <a:t> за </a:t>
            </a:r>
            <a:r>
              <a:rPr lang="ru-RU" dirty="0" err="1"/>
              <a:t>втрату</a:t>
            </a:r>
            <a:r>
              <a:rPr lang="ru-RU" dirty="0"/>
              <a:t>, </a:t>
            </a:r>
            <a:r>
              <a:rPr lang="ru-RU" dirty="0" err="1"/>
              <a:t>псування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пошкодження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, яку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притримує</a:t>
            </a:r>
            <a:r>
              <a:rPr lang="ru-RU" dirty="0"/>
              <a:t> в себе,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втрата</a:t>
            </a:r>
            <a:r>
              <a:rPr lang="ru-RU" dirty="0"/>
              <a:t>, </a:t>
            </a:r>
            <a:r>
              <a:rPr lang="ru-RU" dirty="0" err="1"/>
              <a:t>псування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пошкодження</a:t>
            </a:r>
            <a:r>
              <a:rPr lang="ru-RU" dirty="0"/>
              <a:t> </a:t>
            </a:r>
            <a:r>
              <a:rPr lang="ru-RU" dirty="0" err="1"/>
              <a:t>сталися</a:t>
            </a:r>
            <a:r>
              <a:rPr lang="ru-RU" dirty="0"/>
              <a:t> з </a:t>
            </a:r>
            <a:r>
              <a:rPr lang="ru-RU" dirty="0" err="1"/>
              <a:t>його</a:t>
            </a:r>
            <a:r>
              <a:rPr lang="ru-RU" dirty="0"/>
              <a:t> вини.</a:t>
            </a:r>
          </a:p>
          <a:p>
            <a:r>
              <a:rPr lang="ru-RU" dirty="0"/>
              <a:t>3. Кредитор не </a:t>
            </a:r>
            <a:r>
              <a:rPr lang="ru-RU" dirty="0" err="1"/>
              <a:t>має</a:t>
            </a:r>
            <a:r>
              <a:rPr lang="ru-RU" dirty="0"/>
              <a:t> права </a:t>
            </a:r>
            <a:r>
              <a:rPr lang="ru-RU" dirty="0" err="1"/>
              <a:t>користуватися</a:t>
            </a:r>
            <a:r>
              <a:rPr lang="ru-RU" dirty="0"/>
              <a:t> </a:t>
            </a:r>
            <a:r>
              <a:rPr lang="ru-RU" dirty="0" err="1"/>
              <a:t>річчю</a:t>
            </a:r>
            <a:r>
              <a:rPr lang="ru-RU" dirty="0"/>
              <a:t>, яку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притримує</a:t>
            </a:r>
            <a:r>
              <a:rPr lang="ru-RU" dirty="0"/>
              <a:t> у себе.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8270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596.</a:t>
            </a:r>
            <a:r>
              <a:rPr lang="ru-RU" dirty="0"/>
              <a:t> 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річчю</a:t>
            </a:r>
            <a:r>
              <a:rPr lang="ru-RU" dirty="0"/>
              <a:t>, яку </a:t>
            </a:r>
            <a:r>
              <a:rPr lang="ru-RU" dirty="0" err="1"/>
              <a:t>притримує</a:t>
            </a:r>
            <a:r>
              <a:rPr lang="ru-RU" dirty="0"/>
              <a:t> кредитор</a:t>
            </a:r>
          </a:p>
          <a:p>
            <a:r>
              <a:rPr lang="ru-RU" dirty="0"/>
              <a:t>1. До кредитора,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притримує</a:t>
            </a:r>
            <a:r>
              <a:rPr lang="ru-RU" dirty="0"/>
              <a:t> у себе </a:t>
            </a:r>
            <a:r>
              <a:rPr lang="ru-RU" dirty="0" err="1"/>
              <a:t>річ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, не переходить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неї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Боржник</a:t>
            </a:r>
            <a:r>
              <a:rPr lang="ru-RU" dirty="0"/>
              <a:t>, </a:t>
            </a:r>
            <a:r>
              <a:rPr lang="ru-RU" dirty="0" err="1"/>
              <a:t>річ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кредитор </a:t>
            </a:r>
            <a:r>
              <a:rPr lang="ru-RU" dirty="0" err="1"/>
              <a:t>притримує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розпорядитися</a:t>
            </a:r>
            <a:r>
              <a:rPr lang="ru-RU" dirty="0"/>
              <a:t> нею, </a:t>
            </a:r>
            <a:r>
              <a:rPr lang="ru-RU" dirty="0" err="1"/>
              <a:t>повідомивши</a:t>
            </a:r>
            <a:r>
              <a:rPr lang="ru-RU" dirty="0"/>
              <a:t> </a:t>
            </a:r>
            <a:r>
              <a:rPr lang="ru-RU" dirty="0" err="1"/>
              <a:t>набувача</a:t>
            </a:r>
            <a:r>
              <a:rPr lang="ru-RU" dirty="0"/>
              <a:t> про </a:t>
            </a:r>
            <a:r>
              <a:rPr lang="ru-RU" dirty="0" err="1"/>
              <a:t>притримання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 і права кредитора.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597.</a:t>
            </a:r>
            <a:r>
              <a:rPr lang="ru-RU" dirty="0"/>
              <a:t> </a:t>
            </a:r>
            <a:r>
              <a:rPr lang="ru-RU" dirty="0" err="1"/>
              <a:t>Задоволення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, яку </a:t>
            </a:r>
            <a:r>
              <a:rPr lang="ru-RU" dirty="0" err="1"/>
              <a:t>притримує</a:t>
            </a:r>
            <a:r>
              <a:rPr lang="ru-RU" dirty="0"/>
              <a:t> кредитор</a:t>
            </a:r>
          </a:p>
          <a:p>
            <a:r>
              <a:rPr lang="ru-RU" dirty="0"/>
              <a:t>1. </a:t>
            </a:r>
            <a:r>
              <a:rPr lang="ru-RU" dirty="0" err="1"/>
              <a:t>Вимоги</a:t>
            </a:r>
            <a:r>
              <a:rPr lang="ru-RU" dirty="0"/>
              <a:t> кредитора,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притримує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 у себе, </a:t>
            </a:r>
            <a:r>
              <a:rPr lang="ru-RU" dirty="0" err="1"/>
              <a:t>задовольняються</a:t>
            </a:r>
            <a:r>
              <a:rPr lang="ru-RU" dirty="0"/>
              <a:t> з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u="sng" dirty="0" err="1">
                <a:hlinkClick r:id="rId2"/>
              </a:rPr>
              <a:t>статті</a:t>
            </a:r>
            <a:r>
              <a:rPr lang="ru-RU" u="sng" dirty="0">
                <a:hlinkClick r:id="rId2"/>
              </a:rPr>
              <a:t> 591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7882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§ 8. </a:t>
            </a:r>
            <a:r>
              <a:rPr lang="ru-RU" b="1" dirty="0" err="1"/>
              <a:t>Довірча</a:t>
            </a:r>
            <a:r>
              <a:rPr lang="ru-RU" b="1" dirty="0"/>
              <a:t> </a:t>
            </a:r>
            <a:r>
              <a:rPr lang="ru-RU" b="1" dirty="0" err="1"/>
              <a:t>власність</a:t>
            </a:r>
            <a:endParaRPr lang="ru-RU" dirty="0"/>
          </a:p>
          <a:p>
            <a:r>
              <a:rPr lang="ru-RU" b="1" dirty="0" err="1"/>
              <a:t>Стаття</a:t>
            </a:r>
            <a:r>
              <a:rPr lang="ru-RU" b="1" dirty="0"/>
              <a:t> 597</a:t>
            </a:r>
            <a:r>
              <a:rPr lang="ru-RU" b="1" baseline="30000" dirty="0"/>
              <a:t>-1</a:t>
            </a:r>
            <a:r>
              <a:rPr lang="ru-RU" b="1" dirty="0"/>
              <a:t>.</a:t>
            </a:r>
            <a:r>
              <a:rPr lang="ru-RU" dirty="0"/>
              <a:t> Право </a:t>
            </a:r>
            <a:r>
              <a:rPr lang="ru-RU" dirty="0" err="1"/>
              <a:t>довірчої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як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за </a:t>
            </a:r>
            <a:r>
              <a:rPr lang="ru-RU" dirty="0" err="1"/>
              <a:t>кредитним</a:t>
            </a:r>
            <a:r>
              <a:rPr lang="ru-RU" dirty="0"/>
              <a:t> договором</a:t>
            </a:r>
          </a:p>
          <a:p>
            <a:r>
              <a:rPr lang="ru-RU" dirty="0"/>
              <a:t>1. За договором про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довірчої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одна сторона (</a:t>
            </a:r>
            <a:r>
              <a:rPr lang="ru-RU" dirty="0" err="1"/>
              <a:t>довірчий</a:t>
            </a:r>
            <a:r>
              <a:rPr lang="ru-RU" dirty="0"/>
              <a:t> </a:t>
            </a:r>
            <a:r>
              <a:rPr lang="ru-RU" dirty="0" err="1"/>
              <a:t>засновник</a:t>
            </a:r>
            <a:r>
              <a:rPr lang="ru-RU" dirty="0"/>
              <a:t>) </a:t>
            </a:r>
            <a:r>
              <a:rPr lang="ru-RU" dirty="0" err="1"/>
              <a:t>передає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другій</a:t>
            </a:r>
            <a:r>
              <a:rPr lang="ru-RU" dirty="0"/>
              <a:t> </a:t>
            </a:r>
            <a:r>
              <a:rPr lang="ru-RU" dirty="0" err="1"/>
              <a:t>стороні</a:t>
            </a:r>
            <a:r>
              <a:rPr lang="ru-RU" dirty="0"/>
              <a:t> (</a:t>
            </a:r>
            <a:r>
              <a:rPr lang="ru-RU" dirty="0" err="1"/>
              <a:t>довірчому</a:t>
            </a:r>
            <a:r>
              <a:rPr lang="ru-RU" dirty="0"/>
              <a:t> </a:t>
            </a:r>
            <a:r>
              <a:rPr lang="ru-RU" dirty="0" err="1"/>
              <a:t>власнику</a:t>
            </a:r>
            <a:r>
              <a:rPr lang="ru-RU" dirty="0"/>
              <a:t>) на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довірчої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 за </a:t>
            </a:r>
            <a:r>
              <a:rPr lang="ru-RU" dirty="0" err="1"/>
              <a:t>кредитним</a:t>
            </a:r>
            <a:r>
              <a:rPr lang="ru-RU" dirty="0"/>
              <a:t> договором, договором </a:t>
            </a:r>
            <a:r>
              <a:rPr lang="ru-RU" dirty="0" err="1"/>
              <a:t>позики</a:t>
            </a:r>
            <a:r>
              <a:rPr lang="ru-RU" dirty="0"/>
              <a:t>.</a:t>
            </a:r>
          </a:p>
          <a:p>
            <a:r>
              <a:rPr lang="ru-RU" dirty="0"/>
              <a:t>2. Право </a:t>
            </a:r>
            <a:r>
              <a:rPr lang="ru-RU" dirty="0" err="1"/>
              <a:t>довірчої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як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(</a:t>
            </a:r>
            <a:r>
              <a:rPr lang="ru-RU" dirty="0" err="1"/>
              <a:t>далі</a:t>
            </a:r>
            <a:r>
              <a:rPr lang="ru-RU" dirty="0"/>
              <a:t> - </a:t>
            </a:r>
            <a:r>
              <a:rPr lang="ru-RU" dirty="0" err="1"/>
              <a:t>довірча</a:t>
            </a:r>
            <a:r>
              <a:rPr lang="ru-RU" dirty="0"/>
              <a:t> </a:t>
            </a:r>
            <a:r>
              <a:rPr lang="ru-RU" dirty="0" err="1"/>
              <a:t>власність</a:t>
            </a:r>
            <a:r>
              <a:rPr lang="ru-RU" dirty="0"/>
              <a:t>) є </a:t>
            </a:r>
            <a:r>
              <a:rPr lang="ru-RU" dirty="0" err="1"/>
              <a:t>різновидом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, за </a:t>
            </a:r>
            <a:r>
              <a:rPr lang="ru-RU" dirty="0" err="1"/>
              <a:t>яким</a:t>
            </a:r>
            <a:r>
              <a:rPr lang="ru-RU" dirty="0"/>
              <a:t> кредитор,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отримав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у </a:t>
            </a:r>
            <a:r>
              <a:rPr lang="ru-RU" dirty="0" err="1"/>
              <a:t>довірчу</a:t>
            </a:r>
            <a:r>
              <a:rPr lang="ru-RU" dirty="0"/>
              <a:t> </a:t>
            </a:r>
            <a:r>
              <a:rPr lang="ru-RU" dirty="0" err="1"/>
              <a:t>власність</a:t>
            </a:r>
            <a:r>
              <a:rPr lang="ru-RU" dirty="0"/>
              <a:t> (</a:t>
            </a:r>
            <a:r>
              <a:rPr lang="ru-RU" dirty="0" err="1"/>
              <a:t>довірчий</a:t>
            </a:r>
            <a:r>
              <a:rPr lang="ru-RU" dirty="0"/>
              <a:t> </a:t>
            </a:r>
            <a:r>
              <a:rPr lang="ru-RU" dirty="0" err="1"/>
              <a:t>власник</a:t>
            </a:r>
            <a:r>
              <a:rPr lang="ru-RU" dirty="0"/>
              <a:t>), не </a:t>
            </a:r>
            <a:r>
              <a:rPr lang="ru-RU" dirty="0" err="1"/>
              <a:t>має</a:t>
            </a:r>
            <a:r>
              <a:rPr lang="ru-RU" dirty="0"/>
              <a:t> права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відчужувати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як для </a:t>
            </a:r>
            <a:r>
              <a:rPr lang="ru-RU" dirty="0" err="1"/>
              <a:t>звернення</a:t>
            </a:r>
            <a:r>
              <a:rPr lang="ru-RU" dirty="0"/>
              <a:t> </a:t>
            </a:r>
            <a:r>
              <a:rPr lang="ru-RU" dirty="0" err="1"/>
              <a:t>стягнення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викупу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для </a:t>
            </a:r>
            <a:r>
              <a:rPr lang="ru-RU" dirty="0" err="1"/>
              <a:t>суспільних</a:t>
            </a:r>
            <a:r>
              <a:rPr lang="ru-RU" dirty="0"/>
              <a:t> потреб у порядку, </a:t>
            </a:r>
            <a:r>
              <a:rPr lang="ru-RU" dirty="0" err="1"/>
              <a:t>встановленому</a:t>
            </a:r>
            <a:r>
              <a:rPr lang="ru-RU" dirty="0"/>
              <a:t> законом.</a:t>
            </a:r>
          </a:p>
          <a:p>
            <a:r>
              <a:rPr lang="ru-RU" dirty="0"/>
              <a:t>3. З моменту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довірчої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особи, яка передала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у </a:t>
            </a:r>
            <a:r>
              <a:rPr lang="ru-RU" dirty="0" err="1"/>
              <a:t>довірчу</a:t>
            </a:r>
            <a:r>
              <a:rPr lang="ru-RU" dirty="0"/>
              <a:t> </a:t>
            </a:r>
            <a:r>
              <a:rPr lang="ru-RU" dirty="0" err="1"/>
              <a:t>власність</a:t>
            </a:r>
            <a:r>
              <a:rPr lang="ru-RU" dirty="0"/>
              <a:t>, </a:t>
            </a:r>
            <a:r>
              <a:rPr lang="ru-RU" dirty="0" err="1"/>
              <a:t>припиняється</a:t>
            </a:r>
            <a:r>
              <a:rPr lang="ru-RU" dirty="0"/>
              <a:t>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0014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269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526.</a:t>
            </a:r>
            <a:r>
              <a:rPr lang="ru-RU" dirty="0"/>
              <a:t> 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виконуватися</a:t>
            </a:r>
            <a:r>
              <a:rPr lang="ru-RU" dirty="0"/>
              <a:t> </a:t>
            </a:r>
            <a:r>
              <a:rPr lang="ru-RU" dirty="0" err="1"/>
              <a:t>належним</a:t>
            </a:r>
            <a:r>
              <a:rPr lang="ru-RU" dirty="0"/>
              <a:t> чином </a:t>
            </a:r>
            <a:r>
              <a:rPr lang="ru-RU" dirty="0" err="1"/>
              <a:t>відповідно</a:t>
            </a:r>
            <a:r>
              <a:rPr lang="ru-RU" dirty="0"/>
              <a:t> до умов договору та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Кодексу,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а за </a:t>
            </a:r>
            <a:r>
              <a:rPr lang="ru-RU" dirty="0" err="1"/>
              <a:t>відсутності</a:t>
            </a:r>
            <a:r>
              <a:rPr lang="ru-RU" dirty="0"/>
              <a:t> таких умов та </a:t>
            </a:r>
            <a:r>
              <a:rPr lang="ru-RU" dirty="0" err="1"/>
              <a:t>вимог</a:t>
            </a:r>
            <a:r>
              <a:rPr lang="ru-RU" dirty="0"/>
              <a:t> -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звичаїв</a:t>
            </a:r>
            <a:r>
              <a:rPr lang="ru-RU" dirty="0"/>
              <a:t> </a:t>
            </a:r>
            <a:r>
              <a:rPr lang="ru-RU" dirty="0" err="1"/>
              <a:t>ділового</a:t>
            </a:r>
            <a:r>
              <a:rPr lang="ru-RU" dirty="0"/>
              <a:t> обороту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звичайно</a:t>
            </a:r>
            <a:r>
              <a:rPr lang="ru-RU" dirty="0"/>
              <a:t> </a:t>
            </a:r>
            <a:r>
              <a:rPr lang="ru-RU" dirty="0" err="1"/>
              <a:t>ставляться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, </a:t>
            </a:r>
            <a:r>
              <a:rPr lang="ru-RU" dirty="0" err="1"/>
              <a:t>реалізація</a:t>
            </a:r>
            <a:r>
              <a:rPr lang="ru-RU" dirty="0"/>
              <a:t>, </a:t>
            </a:r>
            <a:r>
              <a:rPr lang="ru-RU" dirty="0" err="1"/>
              <a:t>зміна</a:t>
            </a:r>
            <a:r>
              <a:rPr lang="ru-RU" dirty="0"/>
              <a:t> та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прав у </a:t>
            </a:r>
            <a:r>
              <a:rPr lang="ru-RU" dirty="0" err="1"/>
              <a:t>договірному</a:t>
            </a:r>
            <a:r>
              <a:rPr lang="ru-RU" dirty="0"/>
              <a:t> </a:t>
            </a:r>
            <a:r>
              <a:rPr lang="ru-RU" dirty="0" err="1"/>
              <a:t>зобов’язанні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зумовлені</a:t>
            </a:r>
            <a:r>
              <a:rPr lang="ru-RU" dirty="0"/>
              <a:t> </a:t>
            </a:r>
            <a:r>
              <a:rPr lang="ru-RU" dirty="0" err="1"/>
              <a:t>вчиненням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утриманням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однією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у </a:t>
            </a:r>
            <a:r>
              <a:rPr lang="ru-RU" dirty="0" err="1"/>
              <a:t>зобов’язанні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настанням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договором,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залежать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760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530.</a:t>
            </a:r>
            <a:r>
              <a:rPr lang="ru-RU" dirty="0"/>
              <a:t> Строк (</a:t>
            </a:r>
            <a:r>
              <a:rPr lang="ru-RU" dirty="0" err="1"/>
              <a:t>термін</a:t>
            </a:r>
            <a:r>
              <a:rPr lang="ru-RU" dirty="0"/>
              <a:t>)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зобов'язанні</a:t>
            </a:r>
            <a:r>
              <a:rPr lang="ru-RU" dirty="0"/>
              <a:t> </a:t>
            </a:r>
            <a:r>
              <a:rPr lang="ru-RU" dirty="0" err="1"/>
              <a:t>встановлений</a:t>
            </a:r>
            <a:r>
              <a:rPr lang="ru-RU" dirty="0"/>
              <a:t> строк (</a:t>
            </a:r>
            <a:r>
              <a:rPr lang="ru-RU" dirty="0" err="1"/>
              <a:t>термін</a:t>
            </a:r>
            <a:r>
              <a:rPr lang="ru-RU" dirty="0"/>
              <a:t>)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, то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виконанню</a:t>
            </a:r>
            <a:r>
              <a:rPr lang="ru-RU" dirty="0"/>
              <a:t> у </a:t>
            </a:r>
            <a:r>
              <a:rPr lang="ru-RU" dirty="0" err="1"/>
              <a:t>цей</a:t>
            </a:r>
            <a:r>
              <a:rPr lang="ru-RU" dirty="0"/>
              <a:t> строк (</a:t>
            </a:r>
            <a:r>
              <a:rPr lang="ru-RU" dirty="0" err="1"/>
              <a:t>термін</a:t>
            </a:r>
            <a:r>
              <a:rPr lang="ru-RU" dirty="0"/>
              <a:t>).</a:t>
            </a:r>
          </a:p>
          <a:p>
            <a:r>
              <a:rPr lang="ru-RU" dirty="0" err="1"/>
              <a:t>Зобов'язання</a:t>
            </a:r>
            <a:r>
              <a:rPr lang="ru-RU" dirty="0"/>
              <a:t>, строк (</a:t>
            </a:r>
            <a:r>
              <a:rPr lang="ru-RU" dirty="0" err="1"/>
              <a:t>термін</a:t>
            </a:r>
            <a:r>
              <a:rPr lang="ru-RU" dirty="0"/>
              <a:t>)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визначений</a:t>
            </a:r>
            <a:r>
              <a:rPr lang="ru-RU" dirty="0"/>
              <a:t> </a:t>
            </a:r>
            <a:r>
              <a:rPr lang="ru-RU" dirty="0" err="1"/>
              <a:t>вказівкою</a:t>
            </a:r>
            <a:r>
              <a:rPr lang="ru-RU" dirty="0"/>
              <a:t> на </a:t>
            </a:r>
            <a:r>
              <a:rPr lang="ru-RU" dirty="0" err="1"/>
              <a:t>подію</a:t>
            </a:r>
            <a:r>
              <a:rPr lang="ru-RU" dirty="0"/>
              <a:t>, яка неминуче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настати</a:t>
            </a:r>
            <a:r>
              <a:rPr lang="ru-RU" dirty="0"/>
              <a:t>,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виконанню</a:t>
            </a:r>
            <a:r>
              <a:rPr lang="ru-RU" dirty="0"/>
              <a:t> з </a:t>
            </a:r>
            <a:r>
              <a:rPr lang="ru-RU" dirty="0" err="1"/>
              <a:t>настанням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події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строк (</a:t>
            </a:r>
            <a:r>
              <a:rPr lang="ru-RU" dirty="0" err="1"/>
              <a:t>термін</a:t>
            </a:r>
            <a:r>
              <a:rPr lang="ru-RU" dirty="0"/>
              <a:t>)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</a:t>
            </a:r>
            <a:r>
              <a:rPr lang="ru-RU" dirty="0" err="1"/>
              <a:t>обов’язку</a:t>
            </a:r>
            <a:r>
              <a:rPr lang="ru-RU" dirty="0"/>
              <a:t> не </a:t>
            </a:r>
            <a:r>
              <a:rPr lang="ru-RU" dirty="0" err="1"/>
              <a:t>встановлений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визначений</a:t>
            </a:r>
            <a:r>
              <a:rPr lang="ru-RU" dirty="0"/>
              <a:t> моментом </a:t>
            </a:r>
            <a:r>
              <a:rPr lang="ru-RU" dirty="0" err="1"/>
              <a:t>пред’явлення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, кредитор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у будь-</a:t>
            </a:r>
            <a:r>
              <a:rPr lang="ru-RU" dirty="0" err="1"/>
              <a:t>який</a:t>
            </a:r>
            <a:r>
              <a:rPr lang="ru-RU" dirty="0"/>
              <a:t> час,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установлених</a:t>
            </a:r>
            <a:r>
              <a:rPr lang="ru-RU" dirty="0"/>
              <a:t> законом про банки і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. </a:t>
            </a:r>
            <a:r>
              <a:rPr lang="ru-RU" dirty="0" err="1"/>
              <a:t>Боржник</a:t>
            </a:r>
            <a:r>
              <a:rPr lang="ru-RU" dirty="0"/>
              <a:t> повинен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обов’язок</a:t>
            </a:r>
            <a:r>
              <a:rPr lang="ru-RU" dirty="0"/>
              <a:t> у </a:t>
            </a:r>
            <a:r>
              <a:rPr lang="ru-RU" dirty="0" err="1"/>
              <a:t>семиденний</a:t>
            </a:r>
            <a:r>
              <a:rPr lang="ru-RU" dirty="0"/>
              <a:t> строк </a:t>
            </a:r>
            <a:r>
              <a:rPr lang="ru-RU" dirty="0" err="1"/>
              <a:t>від</a:t>
            </a:r>
            <a:r>
              <a:rPr lang="ru-RU" dirty="0"/>
              <a:t> дня </a:t>
            </a:r>
            <a:r>
              <a:rPr lang="ru-RU" dirty="0" err="1"/>
              <a:t>пред’явлення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обов’язок</a:t>
            </a:r>
            <a:r>
              <a:rPr lang="ru-RU" dirty="0"/>
              <a:t> </a:t>
            </a:r>
            <a:r>
              <a:rPr lang="ru-RU" dirty="0" err="1"/>
              <a:t>негайного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не </a:t>
            </a:r>
            <a:r>
              <a:rPr lang="ru-RU" dirty="0" err="1"/>
              <a:t>випливає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договору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362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531.</a:t>
            </a:r>
            <a:r>
              <a:rPr lang="ru-RU" dirty="0"/>
              <a:t> </a:t>
            </a:r>
            <a:r>
              <a:rPr lang="ru-RU" dirty="0" err="1"/>
              <a:t>Дострокове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Боржник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свій</a:t>
            </a:r>
            <a:r>
              <a:rPr lang="ru-RU" dirty="0"/>
              <a:t> </a:t>
            </a:r>
            <a:r>
              <a:rPr lang="ru-RU" dirty="0" err="1"/>
              <a:t>обов'язок</a:t>
            </a:r>
            <a:r>
              <a:rPr lang="ru-RU" dirty="0"/>
              <a:t> </a:t>
            </a:r>
            <a:r>
              <a:rPr lang="ru-RU" dirty="0" err="1"/>
              <a:t>достроково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договором, актами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не </a:t>
            </a:r>
            <a:r>
              <a:rPr lang="ru-RU" dirty="0" err="1"/>
              <a:t>випливає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суті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звичаїв</a:t>
            </a:r>
            <a:r>
              <a:rPr lang="ru-RU" dirty="0"/>
              <a:t> </a:t>
            </a:r>
            <a:r>
              <a:rPr lang="ru-RU" dirty="0" err="1"/>
              <a:t>ділового</a:t>
            </a:r>
            <a:r>
              <a:rPr lang="ru-RU" dirty="0"/>
              <a:t> обороту.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532.</a:t>
            </a:r>
            <a:r>
              <a:rPr lang="ru-RU" dirty="0"/>
              <a:t> 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у </a:t>
            </a:r>
            <a:r>
              <a:rPr lang="ru-RU" dirty="0" err="1"/>
              <a:t>договорі</a:t>
            </a:r>
            <a:r>
              <a:rPr lang="ru-RU" dirty="0"/>
              <a:t>.</a:t>
            </a:r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у </a:t>
            </a:r>
            <a:r>
              <a:rPr lang="ru-RU" dirty="0" err="1"/>
              <a:t>договорі</a:t>
            </a:r>
            <a:r>
              <a:rPr lang="ru-RU" dirty="0"/>
              <a:t>,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провадиться</a:t>
            </a:r>
            <a:r>
              <a:rPr lang="ru-RU" dirty="0"/>
              <a:t>:</a:t>
            </a:r>
          </a:p>
          <a:p>
            <a:r>
              <a:rPr lang="ru-RU" dirty="0"/>
              <a:t>1) за </a:t>
            </a:r>
            <a:r>
              <a:rPr lang="ru-RU" dirty="0" err="1"/>
              <a:t>зобов'язанням</a:t>
            </a:r>
            <a:r>
              <a:rPr lang="ru-RU" dirty="0"/>
              <a:t> про </a:t>
            </a:r>
            <a:r>
              <a:rPr lang="ru-RU" dirty="0" err="1"/>
              <a:t>передання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- за </a:t>
            </a:r>
            <a:r>
              <a:rPr lang="ru-RU" dirty="0" err="1"/>
              <a:t>місцезнаходженням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майна;</a:t>
            </a:r>
          </a:p>
          <a:p>
            <a:r>
              <a:rPr lang="ru-RU" dirty="0"/>
              <a:t>2) за </a:t>
            </a:r>
            <a:r>
              <a:rPr lang="ru-RU" dirty="0" err="1"/>
              <a:t>зобов'язанням</a:t>
            </a:r>
            <a:r>
              <a:rPr lang="ru-RU" dirty="0"/>
              <a:t> про </a:t>
            </a:r>
            <a:r>
              <a:rPr lang="ru-RU" dirty="0" err="1"/>
              <a:t>передання</a:t>
            </a:r>
            <a:r>
              <a:rPr lang="ru-RU" dirty="0"/>
              <a:t> товару (майна),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договору </a:t>
            </a:r>
            <a:r>
              <a:rPr lang="ru-RU" dirty="0" err="1"/>
              <a:t>перевезення</a:t>
            </a:r>
            <a:r>
              <a:rPr lang="ru-RU" dirty="0"/>
              <a:t>, -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здавання</a:t>
            </a:r>
            <a:r>
              <a:rPr lang="ru-RU" dirty="0"/>
              <a:t> товару (майна) </a:t>
            </a:r>
            <a:r>
              <a:rPr lang="ru-RU" dirty="0" err="1"/>
              <a:t>перевізникові</a:t>
            </a:r>
            <a:r>
              <a:rPr lang="ru-RU" dirty="0"/>
              <a:t>;</a:t>
            </a:r>
          </a:p>
          <a:p>
            <a:r>
              <a:rPr lang="ru-RU" dirty="0"/>
              <a:t>3) за </a:t>
            </a:r>
            <a:r>
              <a:rPr lang="ru-RU" dirty="0" err="1"/>
              <a:t>зобов'язанням</a:t>
            </a:r>
            <a:r>
              <a:rPr lang="ru-RU" dirty="0"/>
              <a:t> про </a:t>
            </a:r>
            <a:r>
              <a:rPr lang="ru-RU" dirty="0" err="1"/>
              <a:t>передання</a:t>
            </a:r>
            <a:r>
              <a:rPr lang="ru-RU" dirty="0"/>
              <a:t> товару (майна),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правочинів</a:t>
            </a:r>
            <a:r>
              <a:rPr lang="ru-RU" dirty="0"/>
              <a:t>, -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виготовлення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 товару (майна),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відоме</a:t>
            </a:r>
            <a:r>
              <a:rPr lang="ru-RU" dirty="0"/>
              <a:t> </a:t>
            </a:r>
            <a:r>
              <a:rPr lang="ru-RU" dirty="0" err="1"/>
              <a:t>кредиторові</a:t>
            </a:r>
            <a:r>
              <a:rPr lang="ru-RU" dirty="0"/>
              <a:t> на момент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676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4) за </a:t>
            </a:r>
            <a:r>
              <a:rPr lang="ru-RU" dirty="0" err="1"/>
              <a:t>грошовим</a:t>
            </a:r>
            <a:r>
              <a:rPr lang="ru-RU" dirty="0"/>
              <a:t> </a:t>
            </a:r>
            <a:r>
              <a:rPr lang="ru-RU" dirty="0" err="1"/>
              <a:t>зобов'язанням</a:t>
            </a:r>
            <a:r>
              <a:rPr lang="ru-RU" dirty="0"/>
              <a:t> -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кредитора, а </a:t>
            </a:r>
            <a:r>
              <a:rPr lang="ru-RU" dirty="0" err="1"/>
              <a:t>якщо</a:t>
            </a:r>
            <a:r>
              <a:rPr lang="ru-RU" dirty="0"/>
              <a:t> кредитором є </a:t>
            </a:r>
            <a:r>
              <a:rPr lang="ru-RU" dirty="0" err="1"/>
              <a:t>юридична</a:t>
            </a:r>
            <a:r>
              <a:rPr lang="ru-RU" dirty="0"/>
              <a:t> особа, - за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місцезнаходженням</a:t>
            </a:r>
            <a:r>
              <a:rPr lang="ru-RU" dirty="0"/>
              <a:t> на момент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кредитор на момент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змінив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(</a:t>
            </a:r>
            <a:r>
              <a:rPr lang="ru-RU" dirty="0" err="1"/>
              <a:t>місцезнаходження</a:t>
            </a:r>
            <a:r>
              <a:rPr lang="ru-RU" dirty="0"/>
              <a:t>) і </a:t>
            </a:r>
            <a:r>
              <a:rPr lang="ru-RU" dirty="0" err="1"/>
              <a:t>сповістив</a:t>
            </a:r>
            <a:r>
              <a:rPr lang="ru-RU" dirty="0"/>
              <a:t> про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,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виконується</a:t>
            </a:r>
            <a:r>
              <a:rPr lang="ru-RU" dirty="0"/>
              <a:t> за </a:t>
            </a:r>
            <a:r>
              <a:rPr lang="ru-RU" dirty="0" err="1"/>
              <a:t>новим</a:t>
            </a:r>
            <a:r>
              <a:rPr lang="ru-RU" dirty="0"/>
              <a:t>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(</a:t>
            </a:r>
            <a:r>
              <a:rPr lang="ru-RU" dirty="0" err="1"/>
              <a:t>місцезнаходженням</a:t>
            </a:r>
            <a:r>
              <a:rPr lang="ru-RU" dirty="0"/>
              <a:t>) кредитора з </a:t>
            </a:r>
            <a:r>
              <a:rPr lang="ru-RU" dirty="0" err="1"/>
              <a:t>віднесенням</a:t>
            </a:r>
            <a:r>
              <a:rPr lang="ru-RU" dirty="0"/>
              <a:t> на кредитора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, </a:t>
            </a:r>
            <a:r>
              <a:rPr lang="ru-RU" dirty="0" err="1"/>
              <a:t>пов'язаних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зміною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;</a:t>
            </a:r>
          </a:p>
          <a:p>
            <a:r>
              <a:rPr lang="ru-RU" dirty="0"/>
              <a:t>5) за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зобов'язанням</a:t>
            </a:r>
            <a:r>
              <a:rPr lang="ru-RU" dirty="0"/>
              <a:t> -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(</a:t>
            </a:r>
            <a:r>
              <a:rPr lang="ru-RU" dirty="0" err="1"/>
              <a:t>місцезнаходженням</a:t>
            </a:r>
            <a:r>
              <a:rPr lang="ru-RU" dirty="0"/>
              <a:t>) </a:t>
            </a:r>
            <a:r>
              <a:rPr lang="ru-RU" dirty="0" err="1"/>
              <a:t>боржника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виконане</a:t>
            </a:r>
            <a:r>
              <a:rPr lang="ru-RU" dirty="0"/>
              <a:t> в </a:t>
            </a:r>
            <a:r>
              <a:rPr lang="ru-RU" dirty="0" err="1"/>
              <a:t>іншому</a:t>
            </a:r>
            <a:r>
              <a:rPr lang="ru-RU" dirty="0"/>
              <a:t> </a:t>
            </a:r>
            <a:r>
              <a:rPr lang="ru-RU" dirty="0" err="1"/>
              <a:t>місці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встановлено</a:t>
            </a:r>
            <a:r>
              <a:rPr lang="ru-RU" dirty="0"/>
              <a:t> актами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випливає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суті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звичаїв</a:t>
            </a:r>
            <a:r>
              <a:rPr lang="ru-RU" dirty="0"/>
              <a:t> </a:t>
            </a:r>
            <a:r>
              <a:rPr lang="ru-RU" dirty="0" err="1"/>
              <a:t>ділового</a:t>
            </a:r>
            <a:r>
              <a:rPr lang="ru-RU" dirty="0"/>
              <a:t> обороту.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533.</a:t>
            </a:r>
            <a:r>
              <a:rPr lang="ru-RU" dirty="0"/>
              <a:t> Валюта </a:t>
            </a:r>
            <a:r>
              <a:rPr lang="ru-RU" dirty="0" err="1"/>
              <a:t>виконання</a:t>
            </a:r>
            <a:r>
              <a:rPr lang="ru-RU" dirty="0"/>
              <a:t> грошового </a:t>
            </a:r>
            <a:r>
              <a:rPr lang="ru-RU" dirty="0" err="1"/>
              <a:t>зобов'язання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Грошове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виконане</a:t>
            </a:r>
            <a:r>
              <a:rPr lang="ru-RU" dirty="0"/>
              <a:t> у </a:t>
            </a:r>
            <a:r>
              <a:rPr lang="ru-RU" dirty="0" err="1"/>
              <a:t>гривнях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зобов'язанні</a:t>
            </a:r>
            <a:r>
              <a:rPr lang="ru-RU" dirty="0"/>
              <a:t> </a:t>
            </a:r>
            <a:r>
              <a:rPr lang="ru-RU" dirty="0" err="1"/>
              <a:t>визначено</a:t>
            </a:r>
            <a:r>
              <a:rPr lang="ru-RU" dirty="0"/>
              <a:t> </a:t>
            </a:r>
            <a:r>
              <a:rPr lang="ru-RU" dirty="0" err="1"/>
              <a:t>грошовий</a:t>
            </a:r>
            <a:r>
              <a:rPr lang="ru-RU" dirty="0"/>
              <a:t> </a:t>
            </a:r>
            <a:r>
              <a:rPr lang="ru-RU" dirty="0" err="1"/>
              <a:t>еквівалент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, сума,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сплаті</a:t>
            </a:r>
            <a:r>
              <a:rPr lang="ru-RU" dirty="0"/>
              <a:t> у </a:t>
            </a:r>
            <a:r>
              <a:rPr lang="ru-RU" dirty="0" err="1"/>
              <a:t>гривнях</a:t>
            </a:r>
            <a:r>
              <a:rPr lang="ru-RU" dirty="0"/>
              <a:t>, </a:t>
            </a:r>
            <a:r>
              <a:rPr lang="ru-RU" dirty="0" err="1"/>
              <a:t>визначається</a:t>
            </a:r>
            <a:r>
              <a:rPr lang="ru-RU" dirty="0"/>
              <a:t> за </a:t>
            </a:r>
            <a:r>
              <a:rPr lang="ru-RU" dirty="0" err="1"/>
              <a:t>офіційним</a:t>
            </a:r>
            <a:r>
              <a:rPr lang="ru-RU" dirty="0"/>
              <a:t> курсом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на день платежу,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інший</a:t>
            </a:r>
            <a:r>
              <a:rPr lang="ru-RU" dirty="0"/>
              <a:t> порядок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не </a:t>
            </a:r>
            <a:r>
              <a:rPr lang="ru-RU" dirty="0" err="1"/>
              <a:t>встановлений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нормативно-</a:t>
            </a:r>
            <a:r>
              <a:rPr lang="ru-RU" dirty="0" err="1"/>
              <a:t>правовим</a:t>
            </a:r>
            <a:r>
              <a:rPr lang="ru-RU" dirty="0"/>
              <a:t> актом.</a:t>
            </a:r>
          </a:p>
          <a:p>
            <a:r>
              <a:rPr lang="ru-RU" dirty="0"/>
              <a:t>3.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платіжних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при </a:t>
            </a:r>
            <a:r>
              <a:rPr lang="ru-RU" dirty="0" err="1"/>
              <a:t>здійсненні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за </a:t>
            </a:r>
            <a:r>
              <a:rPr lang="ru-RU" dirty="0" err="1"/>
              <a:t>зобов'язаннями</a:t>
            </a:r>
            <a:r>
              <a:rPr lang="ru-RU" dirty="0"/>
              <a:t> </a:t>
            </a:r>
            <a:r>
              <a:rPr lang="ru-RU" dirty="0" err="1"/>
              <a:t>допускається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порядку та на </a:t>
            </a:r>
            <a:r>
              <a:rPr lang="ru-RU" dirty="0" err="1"/>
              <a:t>умовах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812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536.</a:t>
            </a:r>
            <a:r>
              <a:rPr lang="ru-RU" dirty="0"/>
              <a:t> </a:t>
            </a:r>
            <a:r>
              <a:rPr lang="ru-RU" dirty="0" err="1"/>
              <a:t>Проценти</a:t>
            </a:r>
            <a:endParaRPr lang="ru-RU" dirty="0"/>
          </a:p>
          <a:p>
            <a:r>
              <a:rPr lang="ru-RU" dirty="0"/>
              <a:t>1. За </a:t>
            </a:r>
            <a:r>
              <a:rPr lang="ru-RU" dirty="0" err="1"/>
              <a:t>користування</a:t>
            </a:r>
            <a:r>
              <a:rPr lang="ru-RU" dirty="0"/>
              <a:t> чужими </a:t>
            </a:r>
            <a:r>
              <a:rPr lang="ru-RU" dirty="0" err="1"/>
              <a:t>грошовими</a:t>
            </a:r>
            <a:r>
              <a:rPr lang="ru-RU" dirty="0"/>
              <a:t> коштами </a:t>
            </a:r>
            <a:r>
              <a:rPr lang="ru-RU" dirty="0" err="1"/>
              <a:t>боржник</a:t>
            </a:r>
            <a:r>
              <a:rPr lang="ru-RU" dirty="0"/>
              <a:t> </a:t>
            </a:r>
            <a:r>
              <a:rPr lang="ru-RU" dirty="0" err="1"/>
              <a:t>зобов’язаний</a:t>
            </a:r>
            <a:r>
              <a:rPr lang="ru-RU" dirty="0"/>
              <a:t> </a:t>
            </a:r>
            <a:r>
              <a:rPr lang="ru-RU" dirty="0" err="1"/>
              <a:t>сплачувати</a:t>
            </a:r>
            <a:r>
              <a:rPr lang="ru-RU" dirty="0"/>
              <a:t> </a:t>
            </a:r>
            <a:r>
              <a:rPr lang="ru-RU" dirty="0" err="1"/>
              <a:t>проценти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фізичними</a:t>
            </a:r>
            <a:r>
              <a:rPr lang="ru-RU" dirty="0"/>
              <a:t> особами </a:t>
            </a:r>
            <a:r>
              <a:rPr lang="ru-RU" dirty="0" err="1"/>
              <a:t>або</a:t>
            </a:r>
            <a:r>
              <a:rPr lang="ru-RU" dirty="0"/>
              <a:t> законом про банки і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.</a:t>
            </a:r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процентів</a:t>
            </a:r>
            <a:r>
              <a:rPr lang="ru-RU" dirty="0"/>
              <a:t> за </a:t>
            </a:r>
            <a:r>
              <a:rPr lang="ru-RU" dirty="0" err="1"/>
              <a:t>користування</a:t>
            </a:r>
            <a:r>
              <a:rPr lang="ru-RU" dirty="0"/>
              <a:t> чужими </a:t>
            </a:r>
            <a:r>
              <a:rPr lang="ru-RU" dirty="0" err="1"/>
              <a:t>грошовими</a:t>
            </a:r>
            <a:r>
              <a:rPr lang="ru-RU" dirty="0"/>
              <a:t> коштами </a:t>
            </a:r>
            <a:r>
              <a:rPr lang="ru-RU" dirty="0" err="1"/>
              <a:t>встановлюється</a:t>
            </a:r>
            <a:r>
              <a:rPr lang="ru-RU" dirty="0"/>
              <a:t> договором, законом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актом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537.</a:t>
            </a:r>
            <a:r>
              <a:rPr lang="ru-RU" dirty="0"/>
              <a:t> 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внесенням</a:t>
            </a:r>
            <a:r>
              <a:rPr lang="ru-RU" dirty="0"/>
              <a:t> боргу в депозит </a:t>
            </a:r>
            <a:r>
              <a:rPr lang="ru-RU" dirty="0" err="1"/>
              <a:t>нотаріуса</a:t>
            </a:r>
            <a:r>
              <a:rPr lang="ru-RU" dirty="0"/>
              <a:t>, </a:t>
            </a:r>
            <a:r>
              <a:rPr lang="ru-RU" dirty="0" err="1"/>
              <a:t>нотаріальної</a:t>
            </a:r>
            <a:r>
              <a:rPr lang="ru-RU" dirty="0"/>
              <a:t> </a:t>
            </a:r>
            <a:r>
              <a:rPr lang="ru-RU" dirty="0" err="1"/>
              <a:t>контори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ескроу</a:t>
            </a: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40658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</TotalTime>
  <Words>707</Words>
  <Application>Microsoft Office PowerPoint</Application>
  <PresentationFormat>Широкоэкранный</PresentationFormat>
  <Paragraphs>236</Paragraphs>
  <Slides>46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0" baseType="lpstr">
      <vt:lpstr>Arial</vt:lpstr>
      <vt:lpstr>Trebuchet MS</vt:lpstr>
      <vt:lpstr>Wingdings 3</vt:lpstr>
      <vt:lpstr>Аспект</vt:lpstr>
      <vt:lpstr>Зобов’язальне право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ЗАБЕЗПЕЧЕННЯ ВИКОНАННЯ ЗОБОВ'ЯЗАННЯ  </vt:lpstr>
      <vt:lpstr> Неустойка  </vt:lpstr>
      <vt:lpstr>Презентация PowerPoint</vt:lpstr>
      <vt:lpstr>Презентация PowerPoint</vt:lpstr>
      <vt:lpstr>Порука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Гарантія</vt:lpstr>
      <vt:lpstr>Презентация PowerPoint</vt:lpstr>
      <vt:lpstr>Презентация PowerPoint</vt:lpstr>
      <vt:lpstr>Завдаток</vt:lpstr>
      <vt:lpstr>Презентация PowerPoint</vt:lpstr>
      <vt:lpstr>Застава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Зобов’язальне право</dc:title>
  <dc:creator>ASUS</dc:creator>
  <cp:lastModifiedBy>ASUS</cp:lastModifiedBy>
  <cp:revision>5</cp:revision>
  <dcterms:created xsi:type="dcterms:W3CDTF">2024-11-19T18:55:36Z</dcterms:created>
  <dcterms:modified xsi:type="dcterms:W3CDTF">2024-11-19T19:24:39Z</dcterms:modified>
</cp:coreProperties>
</file>