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yna Abramova" userId="cf8a27de836524f0" providerId="LiveId" clId="{37186611-049C-425C-80E1-310F9601DC46}"/>
    <pc:docChg chg="custSel addSld delSld modSld">
      <pc:chgData name="Iryna Abramova" userId="cf8a27de836524f0" providerId="LiveId" clId="{37186611-049C-425C-80E1-310F9601DC46}" dt="2024-10-07T06:59:50.598" v="279" actId="20577"/>
      <pc:docMkLst>
        <pc:docMk/>
      </pc:docMkLst>
      <pc:sldChg chg="modSp mod">
        <pc:chgData name="Iryna Abramova" userId="cf8a27de836524f0" providerId="LiveId" clId="{37186611-049C-425C-80E1-310F9601DC46}" dt="2024-10-07T06:59:50.598" v="279" actId="20577"/>
        <pc:sldMkLst>
          <pc:docMk/>
          <pc:sldMk cId="63647846" sldId="261"/>
        </pc:sldMkLst>
        <pc:spChg chg="mod">
          <ac:chgData name="Iryna Abramova" userId="cf8a27de836524f0" providerId="LiveId" clId="{37186611-049C-425C-80E1-310F9601DC46}" dt="2024-10-07T06:59:50.598" v="279" actId="20577"/>
          <ac:spMkLst>
            <pc:docMk/>
            <pc:sldMk cId="63647846" sldId="261"/>
            <ac:spMk id="4" creationId="{AF01AB13-D3EF-4F33-B094-82B7A5A10F62}"/>
          </ac:spMkLst>
        </pc:spChg>
      </pc:sldChg>
      <pc:sldChg chg="modSp mod">
        <pc:chgData name="Iryna Abramova" userId="cf8a27de836524f0" providerId="LiveId" clId="{37186611-049C-425C-80E1-310F9601DC46}" dt="2024-10-01T07:05:43.360" v="16" actId="255"/>
        <pc:sldMkLst>
          <pc:docMk/>
          <pc:sldMk cId="650181716" sldId="269"/>
        </pc:sldMkLst>
        <pc:spChg chg="mod">
          <ac:chgData name="Iryna Abramova" userId="cf8a27de836524f0" providerId="LiveId" clId="{37186611-049C-425C-80E1-310F9601DC46}" dt="2024-10-01T07:05:43.360" v="16" actId="255"/>
          <ac:spMkLst>
            <pc:docMk/>
            <pc:sldMk cId="650181716" sldId="269"/>
            <ac:spMk id="3" creationId="{9FC59DFA-9AB1-4DB4-B2C0-B5007251B13C}"/>
          </ac:spMkLst>
        </pc:spChg>
      </pc:sldChg>
      <pc:sldChg chg="modSp del mod">
        <pc:chgData name="Iryna Abramova" userId="cf8a27de836524f0" providerId="LiveId" clId="{37186611-049C-425C-80E1-310F9601DC46}" dt="2024-10-01T07:05:48.328" v="17" actId="2696"/>
        <pc:sldMkLst>
          <pc:docMk/>
          <pc:sldMk cId="62432858" sldId="270"/>
        </pc:sldMkLst>
        <pc:spChg chg="mod">
          <ac:chgData name="Iryna Abramova" userId="cf8a27de836524f0" providerId="LiveId" clId="{37186611-049C-425C-80E1-310F9601DC46}" dt="2024-10-01T07:02:44.941" v="12" actId="313"/>
          <ac:spMkLst>
            <pc:docMk/>
            <pc:sldMk cId="62432858" sldId="270"/>
            <ac:spMk id="3" creationId="{B01C82A1-7038-4CA1-BC8C-D93D9D2B4550}"/>
          </ac:spMkLst>
        </pc:spChg>
      </pc:sldChg>
      <pc:sldChg chg="addSp modSp new mod">
        <pc:chgData name="Iryna Abramova" userId="cf8a27de836524f0" providerId="LiveId" clId="{37186611-049C-425C-80E1-310F9601DC46}" dt="2024-10-01T07:06:46.960" v="23" actId="1076"/>
        <pc:sldMkLst>
          <pc:docMk/>
          <pc:sldMk cId="4190336341" sldId="271"/>
        </pc:sldMkLst>
        <pc:spChg chg="add mod">
          <ac:chgData name="Iryna Abramova" userId="cf8a27de836524f0" providerId="LiveId" clId="{37186611-049C-425C-80E1-310F9601DC46}" dt="2024-10-01T07:06:46.960" v="23" actId="1076"/>
          <ac:spMkLst>
            <pc:docMk/>
            <pc:sldMk cId="4190336341" sldId="271"/>
            <ac:spMk id="3" creationId="{881FEC94-1958-41DA-8B8C-39684EBDC1A5}"/>
          </ac:spMkLst>
        </pc:spChg>
      </pc:sldChg>
      <pc:sldChg chg="addSp modSp new mod">
        <pc:chgData name="Iryna Abramova" userId="cf8a27de836524f0" providerId="LiveId" clId="{37186611-049C-425C-80E1-310F9601DC46}" dt="2024-10-01T07:13:06.857" v="107" actId="122"/>
        <pc:sldMkLst>
          <pc:docMk/>
          <pc:sldMk cId="2468106793" sldId="272"/>
        </pc:sldMkLst>
        <pc:spChg chg="add mod">
          <ac:chgData name="Iryna Abramova" userId="cf8a27de836524f0" providerId="LiveId" clId="{37186611-049C-425C-80E1-310F9601DC46}" dt="2024-10-01T07:13:06.857" v="107" actId="122"/>
          <ac:spMkLst>
            <pc:docMk/>
            <pc:sldMk cId="2468106793" sldId="272"/>
            <ac:spMk id="3" creationId="{8EE1F1DC-B97D-4360-AD36-165AA94DFFFD}"/>
          </ac:spMkLst>
        </pc:spChg>
      </pc:sldChg>
      <pc:sldChg chg="addSp modSp new mod">
        <pc:chgData name="Iryna Abramova" userId="cf8a27de836524f0" providerId="LiveId" clId="{37186611-049C-425C-80E1-310F9601DC46}" dt="2024-10-01T07:12:51.782" v="105" actId="20577"/>
        <pc:sldMkLst>
          <pc:docMk/>
          <pc:sldMk cId="726058855" sldId="273"/>
        </pc:sldMkLst>
        <pc:spChg chg="add mod">
          <ac:chgData name="Iryna Abramova" userId="cf8a27de836524f0" providerId="LiveId" clId="{37186611-049C-425C-80E1-310F9601DC46}" dt="2024-10-01T07:12:51.782" v="105" actId="20577"/>
          <ac:spMkLst>
            <pc:docMk/>
            <pc:sldMk cId="726058855" sldId="273"/>
            <ac:spMk id="3" creationId="{DCB704ED-F085-410D-A8DC-91B6320B0433}"/>
          </ac:spMkLst>
        </pc:spChg>
      </pc:sldChg>
      <pc:sldChg chg="addSp modSp new mod">
        <pc:chgData name="Iryna Abramova" userId="cf8a27de836524f0" providerId="LiveId" clId="{37186611-049C-425C-80E1-310F9601DC46}" dt="2024-10-01T07:15:17.266" v="128" actId="113"/>
        <pc:sldMkLst>
          <pc:docMk/>
          <pc:sldMk cId="868722731" sldId="274"/>
        </pc:sldMkLst>
        <pc:spChg chg="add mod">
          <ac:chgData name="Iryna Abramova" userId="cf8a27de836524f0" providerId="LiveId" clId="{37186611-049C-425C-80E1-310F9601DC46}" dt="2024-10-01T07:15:17.266" v="128" actId="113"/>
          <ac:spMkLst>
            <pc:docMk/>
            <pc:sldMk cId="868722731" sldId="274"/>
            <ac:spMk id="3" creationId="{046C2AA9-51BF-4CDE-9A1F-4D35CD4D6AD3}"/>
          </ac:spMkLst>
        </pc:spChg>
      </pc:sldChg>
      <pc:sldChg chg="addSp modSp new mod">
        <pc:chgData name="Iryna Abramova" userId="cf8a27de836524f0" providerId="LiveId" clId="{37186611-049C-425C-80E1-310F9601DC46}" dt="2024-10-01T07:17:49.494" v="158" actId="1076"/>
        <pc:sldMkLst>
          <pc:docMk/>
          <pc:sldMk cId="1587499987" sldId="275"/>
        </pc:sldMkLst>
        <pc:spChg chg="add mod">
          <ac:chgData name="Iryna Abramova" userId="cf8a27de836524f0" providerId="LiveId" clId="{37186611-049C-425C-80E1-310F9601DC46}" dt="2024-10-01T07:17:49.494" v="158" actId="1076"/>
          <ac:spMkLst>
            <pc:docMk/>
            <pc:sldMk cId="1587499987" sldId="275"/>
            <ac:spMk id="3" creationId="{0B56DBBA-3D1E-45F7-A849-5A35D85D52B4}"/>
          </ac:spMkLst>
        </pc:spChg>
      </pc:sldChg>
      <pc:sldChg chg="addSp modSp new mod">
        <pc:chgData name="Iryna Abramova" userId="cf8a27de836524f0" providerId="LiveId" clId="{37186611-049C-425C-80E1-310F9601DC46}" dt="2024-10-01T07:22:21.309" v="167" actId="1076"/>
        <pc:sldMkLst>
          <pc:docMk/>
          <pc:sldMk cId="4256624408" sldId="276"/>
        </pc:sldMkLst>
        <pc:spChg chg="add mod">
          <ac:chgData name="Iryna Abramova" userId="cf8a27de836524f0" providerId="LiveId" clId="{37186611-049C-425C-80E1-310F9601DC46}" dt="2024-10-01T07:22:21.309" v="167" actId="1076"/>
          <ac:spMkLst>
            <pc:docMk/>
            <pc:sldMk cId="4256624408" sldId="276"/>
            <ac:spMk id="3" creationId="{36851CF2-8D58-462D-BAE2-D5D503ADCB67}"/>
          </ac:spMkLst>
        </pc:spChg>
      </pc:sldChg>
      <pc:sldChg chg="addSp modSp new mod">
        <pc:chgData name="Iryna Abramova" userId="cf8a27de836524f0" providerId="LiveId" clId="{37186611-049C-425C-80E1-310F9601DC46}" dt="2024-10-01T07:23:35.835" v="185" actId="20577"/>
        <pc:sldMkLst>
          <pc:docMk/>
          <pc:sldMk cId="4205031028" sldId="277"/>
        </pc:sldMkLst>
        <pc:spChg chg="add mod">
          <ac:chgData name="Iryna Abramova" userId="cf8a27de836524f0" providerId="LiveId" clId="{37186611-049C-425C-80E1-310F9601DC46}" dt="2024-10-01T07:23:35.835" v="185" actId="20577"/>
          <ac:spMkLst>
            <pc:docMk/>
            <pc:sldMk cId="4205031028" sldId="277"/>
            <ac:spMk id="3" creationId="{6642C95F-782B-4EB2-8F33-D58CD0BC5BFF}"/>
          </ac:spMkLst>
        </pc:spChg>
      </pc:sldChg>
      <pc:sldChg chg="addSp modSp new mod">
        <pc:chgData name="Iryna Abramova" userId="cf8a27de836524f0" providerId="LiveId" clId="{37186611-049C-425C-80E1-310F9601DC46}" dt="2024-10-01T07:24:39.628" v="193" actId="113"/>
        <pc:sldMkLst>
          <pc:docMk/>
          <pc:sldMk cId="3183624711" sldId="278"/>
        </pc:sldMkLst>
        <pc:spChg chg="add mod">
          <ac:chgData name="Iryna Abramova" userId="cf8a27de836524f0" providerId="LiveId" clId="{37186611-049C-425C-80E1-310F9601DC46}" dt="2024-10-01T07:24:39.628" v="193" actId="113"/>
          <ac:spMkLst>
            <pc:docMk/>
            <pc:sldMk cId="3183624711" sldId="278"/>
            <ac:spMk id="3" creationId="{6388A623-3316-4D63-93B0-D141AE1AFA6B}"/>
          </ac:spMkLst>
        </pc:spChg>
      </pc:sldChg>
      <pc:sldChg chg="addSp modSp new mod">
        <pc:chgData name="Iryna Abramova" userId="cf8a27de836524f0" providerId="LiveId" clId="{37186611-049C-425C-80E1-310F9601DC46}" dt="2024-10-01T07:51:11.256" v="245" actId="20577"/>
        <pc:sldMkLst>
          <pc:docMk/>
          <pc:sldMk cId="1567678427" sldId="279"/>
        </pc:sldMkLst>
        <pc:spChg chg="add mod">
          <ac:chgData name="Iryna Abramova" userId="cf8a27de836524f0" providerId="LiveId" clId="{37186611-049C-425C-80E1-310F9601DC46}" dt="2024-10-01T07:51:11.256" v="245" actId="20577"/>
          <ac:spMkLst>
            <pc:docMk/>
            <pc:sldMk cId="1567678427" sldId="279"/>
            <ac:spMk id="3" creationId="{C51BA459-745F-464F-B6FD-DBDD03A1E113}"/>
          </ac:spMkLst>
        </pc:spChg>
      </pc:sldChg>
      <pc:sldChg chg="addSp modSp new mod">
        <pc:chgData name="Iryna Abramova" userId="cf8a27de836524f0" providerId="LiveId" clId="{37186611-049C-425C-80E1-310F9601DC46}" dt="2024-10-01T07:55:45.301" v="252" actId="1076"/>
        <pc:sldMkLst>
          <pc:docMk/>
          <pc:sldMk cId="1724654823" sldId="280"/>
        </pc:sldMkLst>
        <pc:spChg chg="add mod">
          <ac:chgData name="Iryna Abramova" userId="cf8a27de836524f0" providerId="LiveId" clId="{37186611-049C-425C-80E1-310F9601DC46}" dt="2024-10-01T07:55:45.301" v="252" actId="1076"/>
          <ac:spMkLst>
            <pc:docMk/>
            <pc:sldMk cId="1724654823" sldId="280"/>
            <ac:spMk id="3" creationId="{55E18B98-FA15-4354-B041-CF8ECD95622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EEC3F6-9C35-4C56-BE4B-225AA4362EB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uk-UA"/>
        </a:p>
      </dgm:t>
    </dgm:pt>
    <dgm:pt modelId="{92CD567B-F773-4382-A7CB-39923B7D2F65}">
      <dgm:prSet phldrT="[Текст]"/>
      <dgm:spPr/>
      <dgm:t>
        <a:bodyPr/>
        <a:lstStyle/>
        <a:p>
          <a:r>
            <a:rPr lang="uk-UA" b="0" i="0" dirty="0"/>
            <a:t>За критерієм об'єкта</a:t>
          </a:r>
          <a:endParaRPr lang="uk-UA" dirty="0"/>
        </a:p>
      </dgm:t>
    </dgm:pt>
    <dgm:pt modelId="{77D5A778-4821-43C1-ADFE-C0A40256F141}" type="parTrans" cxnId="{710FC78D-DDF4-406A-8482-69E131F7AE7D}">
      <dgm:prSet/>
      <dgm:spPr/>
      <dgm:t>
        <a:bodyPr/>
        <a:lstStyle/>
        <a:p>
          <a:endParaRPr lang="uk-UA"/>
        </a:p>
      </dgm:t>
    </dgm:pt>
    <dgm:pt modelId="{161E08F5-3320-43E6-938F-A4314BF7B2FB}" type="sibTrans" cxnId="{710FC78D-DDF4-406A-8482-69E131F7AE7D}">
      <dgm:prSet/>
      <dgm:spPr/>
      <dgm:t>
        <a:bodyPr/>
        <a:lstStyle/>
        <a:p>
          <a:endParaRPr lang="uk-UA"/>
        </a:p>
      </dgm:t>
    </dgm:pt>
    <dgm:pt modelId="{52D45C75-E56D-4E28-9FC1-59E452A6E303}">
      <dgm:prSet phldrT="[Текст]"/>
      <dgm:spPr/>
      <dgm:t>
        <a:bodyPr/>
        <a:lstStyle/>
        <a:p>
          <a:r>
            <a:rPr lang="ru-RU" b="0" i="0" dirty="0" err="1"/>
            <a:t>сировиною</a:t>
          </a:r>
          <a:r>
            <a:rPr lang="ru-RU" b="0" i="0" dirty="0"/>
            <a:t>;</a:t>
          </a:r>
          <a:endParaRPr lang="uk-UA" dirty="0"/>
        </a:p>
      </dgm:t>
    </dgm:pt>
    <dgm:pt modelId="{5480D471-256D-4666-99A7-5D4BEC5FFE05}" type="parTrans" cxnId="{7C5C8AE1-F2E5-4380-AAFC-4074D101AEA3}">
      <dgm:prSet/>
      <dgm:spPr/>
      <dgm:t>
        <a:bodyPr/>
        <a:lstStyle/>
        <a:p>
          <a:endParaRPr lang="uk-UA"/>
        </a:p>
      </dgm:t>
    </dgm:pt>
    <dgm:pt modelId="{416A1B8A-6E3F-4FF5-94FA-D89EB344B6D8}" type="sibTrans" cxnId="{7C5C8AE1-F2E5-4380-AAFC-4074D101AEA3}">
      <dgm:prSet/>
      <dgm:spPr/>
      <dgm:t>
        <a:bodyPr/>
        <a:lstStyle/>
        <a:p>
          <a:endParaRPr lang="uk-UA"/>
        </a:p>
      </dgm:t>
    </dgm:pt>
    <dgm:pt modelId="{F8EFBD60-5A66-4F75-B804-BA6EAFA974D2}">
      <dgm:prSet phldrT="[Текст]"/>
      <dgm:spPr/>
      <dgm:t>
        <a:bodyPr/>
        <a:lstStyle/>
        <a:p>
          <a:r>
            <a:rPr lang="uk-UA" b="0" i="0" dirty="0"/>
            <a:t>За критерієм взаємодії суб'єктів </a:t>
          </a:r>
          <a:endParaRPr lang="uk-UA" dirty="0"/>
        </a:p>
      </dgm:t>
    </dgm:pt>
    <dgm:pt modelId="{4B78500E-07AA-4F38-9740-750CB431A830}" type="parTrans" cxnId="{C3B8A54D-A1C3-401F-94F6-5B61B35BE26A}">
      <dgm:prSet/>
      <dgm:spPr/>
      <dgm:t>
        <a:bodyPr/>
        <a:lstStyle/>
        <a:p>
          <a:endParaRPr lang="uk-UA"/>
        </a:p>
      </dgm:t>
    </dgm:pt>
    <dgm:pt modelId="{0E8A5E28-85E0-47D3-ACF3-4CE0A92D38E9}" type="sibTrans" cxnId="{C3B8A54D-A1C3-401F-94F6-5B61B35BE26A}">
      <dgm:prSet/>
      <dgm:spPr/>
      <dgm:t>
        <a:bodyPr/>
        <a:lstStyle/>
        <a:p>
          <a:endParaRPr lang="uk-UA"/>
        </a:p>
      </dgm:t>
    </dgm:pt>
    <dgm:pt modelId="{3A1B45CA-79A6-44A3-AE3A-801D2A7F226F}">
      <dgm:prSet phldrT="[Текст]"/>
      <dgm:spPr/>
      <dgm:t>
        <a:bodyPr/>
        <a:lstStyle/>
        <a:p>
          <a:r>
            <a:rPr lang="uk-UA" b="1" i="0" dirty="0"/>
            <a:t>традиційна торгівля </a:t>
          </a:r>
          <a:r>
            <a:rPr lang="uk-UA" b="0" i="0" dirty="0"/>
            <a:t>(експорт-імпорт товарів і послуг);</a:t>
          </a:r>
          <a:endParaRPr lang="uk-UA" dirty="0"/>
        </a:p>
      </dgm:t>
    </dgm:pt>
    <dgm:pt modelId="{488440FF-2D38-451B-9A02-60119DED9F84}" type="parTrans" cxnId="{70955908-E280-4DFD-82A8-D4256B6FB015}">
      <dgm:prSet/>
      <dgm:spPr/>
      <dgm:t>
        <a:bodyPr/>
        <a:lstStyle/>
        <a:p>
          <a:endParaRPr lang="uk-UA"/>
        </a:p>
      </dgm:t>
    </dgm:pt>
    <dgm:pt modelId="{7E506906-83AA-4C7C-9955-ED72AFFD7AC6}" type="sibTrans" cxnId="{70955908-E280-4DFD-82A8-D4256B6FB015}">
      <dgm:prSet/>
      <dgm:spPr/>
      <dgm:t>
        <a:bodyPr/>
        <a:lstStyle/>
        <a:p>
          <a:endParaRPr lang="uk-UA"/>
        </a:p>
      </dgm:t>
    </dgm:pt>
    <dgm:pt modelId="{A51A8319-8A8D-4386-AD18-8BFC47288480}">
      <dgm:prSet phldrT="[Текст]"/>
      <dgm:spPr/>
      <dgm:t>
        <a:bodyPr/>
        <a:lstStyle/>
        <a:p>
          <a:r>
            <a:rPr lang="uk-UA" b="0" i="0" dirty="0"/>
            <a:t>За критерієм регулювання</a:t>
          </a:r>
          <a:endParaRPr lang="uk-UA" dirty="0"/>
        </a:p>
      </dgm:t>
    </dgm:pt>
    <dgm:pt modelId="{B5BDFC5F-C0C5-41B3-AAB8-F911DE9E56FC}" type="parTrans" cxnId="{6B8C610C-95F2-46B1-8002-91804AC809C7}">
      <dgm:prSet/>
      <dgm:spPr/>
      <dgm:t>
        <a:bodyPr/>
        <a:lstStyle/>
        <a:p>
          <a:endParaRPr lang="uk-UA"/>
        </a:p>
      </dgm:t>
    </dgm:pt>
    <dgm:pt modelId="{A9D2DE7C-DD5C-4ACD-8572-FE8A78CDDB84}" type="sibTrans" cxnId="{6B8C610C-95F2-46B1-8002-91804AC809C7}">
      <dgm:prSet/>
      <dgm:spPr/>
      <dgm:t>
        <a:bodyPr/>
        <a:lstStyle/>
        <a:p>
          <a:endParaRPr lang="uk-UA"/>
        </a:p>
      </dgm:t>
    </dgm:pt>
    <dgm:pt modelId="{606D0B38-2E47-43C4-A0B2-9547E8B4FDE3}">
      <dgm:prSet phldrT="[Текст]"/>
      <dgm:spPr/>
      <dgm:t>
        <a:bodyPr/>
        <a:lstStyle/>
        <a:p>
          <a:r>
            <a:rPr lang="uk-UA" b="1" i="0" dirty="0"/>
            <a:t>звичайна</a:t>
          </a:r>
          <a:r>
            <a:rPr lang="uk-UA" b="0" i="0" dirty="0"/>
            <a:t> – здійснення регулювання в повному обсязі відповідно до національного законодавства;</a:t>
          </a:r>
          <a:endParaRPr lang="uk-UA" dirty="0"/>
        </a:p>
      </dgm:t>
    </dgm:pt>
    <dgm:pt modelId="{100045F7-A174-49AB-ADD2-424B5188BCEE}" type="parTrans" cxnId="{78652F43-5078-446A-9BB6-731EA70E8F0D}">
      <dgm:prSet/>
      <dgm:spPr/>
      <dgm:t>
        <a:bodyPr/>
        <a:lstStyle/>
        <a:p>
          <a:endParaRPr lang="uk-UA"/>
        </a:p>
      </dgm:t>
    </dgm:pt>
    <dgm:pt modelId="{33CAF0C0-0511-40FD-820F-4EEE73E2E034}" type="sibTrans" cxnId="{78652F43-5078-446A-9BB6-731EA70E8F0D}">
      <dgm:prSet/>
      <dgm:spPr/>
      <dgm:t>
        <a:bodyPr/>
        <a:lstStyle/>
        <a:p>
          <a:endParaRPr lang="uk-UA"/>
        </a:p>
      </dgm:t>
    </dgm:pt>
    <dgm:pt modelId="{E4660F05-FEAA-4A2A-83CE-1D9920920C60}">
      <dgm:prSet phldrT="[Текст]"/>
      <dgm:spPr/>
      <dgm:t>
        <a:bodyPr/>
        <a:lstStyle/>
        <a:p>
          <a:r>
            <a:rPr lang="ru-RU" b="0" i="0" dirty="0" err="1"/>
            <a:t>паливом</a:t>
          </a:r>
          <a:r>
            <a:rPr lang="ru-RU" b="0" i="0" dirty="0"/>
            <a:t>;</a:t>
          </a:r>
          <a:endParaRPr lang="uk-UA" dirty="0"/>
        </a:p>
      </dgm:t>
    </dgm:pt>
    <dgm:pt modelId="{ADF4D98E-EB55-46A5-A351-914B789EC26E}" type="parTrans" cxnId="{C6A4EBAF-3382-4FFD-A627-50AD9685E5AB}">
      <dgm:prSet/>
      <dgm:spPr/>
      <dgm:t>
        <a:bodyPr/>
        <a:lstStyle/>
        <a:p>
          <a:endParaRPr lang="uk-UA"/>
        </a:p>
      </dgm:t>
    </dgm:pt>
    <dgm:pt modelId="{40179D22-D85E-4FE9-8FA8-C7694578CB78}" type="sibTrans" cxnId="{C6A4EBAF-3382-4FFD-A627-50AD9685E5AB}">
      <dgm:prSet/>
      <dgm:spPr/>
      <dgm:t>
        <a:bodyPr/>
        <a:lstStyle/>
        <a:p>
          <a:endParaRPr lang="uk-UA"/>
        </a:p>
      </dgm:t>
    </dgm:pt>
    <dgm:pt modelId="{B77C54FF-694B-400F-9E68-E07845CE39D0}">
      <dgm:prSet phldrT="[Текст]"/>
      <dgm:spPr/>
      <dgm:t>
        <a:bodyPr/>
        <a:lstStyle/>
        <a:p>
          <a:r>
            <a:rPr lang="ru-RU" b="0" i="0" dirty="0" err="1"/>
            <a:t>продовольством</a:t>
          </a:r>
          <a:r>
            <a:rPr lang="ru-RU" b="0" i="0" dirty="0"/>
            <a:t>;</a:t>
          </a:r>
          <a:endParaRPr lang="uk-UA" dirty="0"/>
        </a:p>
      </dgm:t>
    </dgm:pt>
    <dgm:pt modelId="{20749CBB-5B5A-4EA0-BA2C-644E3CF0CA70}" type="parTrans" cxnId="{C9A87EE2-3504-42A9-AA87-9C48C58BC333}">
      <dgm:prSet/>
      <dgm:spPr/>
      <dgm:t>
        <a:bodyPr/>
        <a:lstStyle/>
        <a:p>
          <a:endParaRPr lang="uk-UA"/>
        </a:p>
      </dgm:t>
    </dgm:pt>
    <dgm:pt modelId="{8349236D-D764-47EF-8652-2E1B493E31E3}" type="sibTrans" cxnId="{C9A87EE2-3504-42A9-AA87-9C48C58BC333}">
      <dgm:prSet/>
      <dgm:spPr/>
      <dgm:t>
        <a:bodyPr/>
        <a:lstStyle/>
        <a:p>
          <a:endParaRPr lang="uk-UA"/>
        </a:p>
      </dgm:t>
    </dgm:pt>
    <dgm:pt modelId="{714967EC-CCFB-4DF6-A178-F9FD4DD33047}">
      <dgm:prSet phldrT="[Текст]"/>
      <dgm:spPr/>
      <dgm:t>
        <a:bodyPr/>
        <a:lstStyle/>
        <a:p>
          <a:r>
            <a:rPr lang="ru-RU" b="0" i="0" dirty="0" err="1"/>
            <a:t>напівфабрикатами</a:t>
          </a:r>
          <a:r>
            <a:rPr lang="ru-RU" b="0" i="0" dirty="0"/>
            <a:t>;</a:t>
          </a:r>
          <a:endParaRPr lang="uk-UA" dirty="0"/>
        </a:p>
      </dgm:t>
    </dgm:pt>
    <dgm:pt modelId="{F8704ECB-9FEF-4BDD-9FC6-AC9D0A3B72CB}" type="parTrans" cxnId="{1D4DCBDE-A01E-4FFB-AFED-5144E6D5528F}">
      <dgm:prSet/>
      <dgm:spPr/>
      <dgm:t>
        <a:bodyPr/>
        <a:lstStyle/>
        <a:p>
          <a:endParaRPr lang="uk-UA"/>
        </a:p>
      </dgm:t>
    </dgm:pt>
    <dgm:pt modelId="{FB589CA6-D1A0-4AA8-AB30-F3862C503A93}" type="sibTrans" cxnId="{1D4DCBDE-A01E-4FFB-AFED-5144E6D5528F}">
      <dgm:prSet/>
      <dgm:spPr/>
      <dgm:t>
        <a:bodyPr/>
        <a:lstStyle/>
        <a:p>
          <a:endParaRPr lang="uk-UA"/>
        </a:p>
      </dgm:t>
    </dgm:pt>
    <dgm:pt modelId="{9975BB9B-C42C-40D5-B0B2-26ECABBDB697}">
      <dgm:prSet phldrT="[Текст]"/>
      <dgm:spPr/>
      <dgm:t>
        <a:bodyPr/>
        <a:lstStyle/>
        <a:p>
          <a:r>
            <a:rPr lang="ru-RU" b="0" i="0" dirty="0" err="1"/>
            <a:t>готовими</a:t>
          </a:r>
          <a:r>
            <a:rPr lang="ru-RU" b="0" i="0" dirty="0"/>
            <a:t> </a:t>
          </a:r>
          <a:r>
            <a:rPr lang="ru-RU" b="0" i="0" dirty="0" err="1"/>
            <a:t>виробами</a:t>
          </a:r>
          <a:r>
            <a:rPr lang="ru-RU" b="0" i="0" dirty="0"/>
            <a:t>: </a:t>
          </a:r>
          <a:r>
            <a:rPr lang="ru-RU" b="0" i="0" dirty="0" err="1"/>
            <a:t>виробничого</a:t>
          </a:r>
          <a:r>
            <a:rPr lang="ru-RU" b="0" i="0" dirty="0"/>
            <a:t> і </a:t>
          </a:r>
          <a:r>
            <a:rPr lang="ru-RU" b="0" i="0" dirty="0" err="1"/>
            <a:t>невиробничого</a:t>
          </a:r>
          <a:r>
            <a:rPr lang="ru-RU" b="0" i="0" dirty="0"/>
            <a:t> </a:t>
          </a:r>
          <a:r>
            <a:rPr lang="ru-RU" b="0" i="0" dirty="0" err="1"/>
            <a:t>призначення</a:t>
          </a:r>
          <a:r>
            <a:rPr lang="ru-RU" b="0" i="0" dirty="0"/>
            <a:t>;</a:t>
          </a:r>
          <a:endParaRPr lang="uk-UA" dirty="0"/>
        </a:p>
      </dgm:t>
    </dgm:pt>
    <dgm:pt modelId="{967A20CB-C896-4323-90EF-9F00021CC26B}" type="parTrans" cxnId="{AA2C07E2-3A87-4EAF-B9C8-2997C2C4BB1A}">
      <dgm:prSet/>
      <dgm:spPr/>
      <dgm:t>
        <a:bodyPr/>
        <a:lstStyle/>
        <a:p>
          <a:endParaRPr lang="uk-UA"/>
        </a:p>
      </dgm:t>
    </dgm:pt>
    <dgm:pt modelId="{0FA4E88F-2AAB-42C8-9E56-E1E52255959F}" type="sibTrans" cxnId="{AA2C07E2-3A87-4EAF-B9C8-2997C2C4BB1A}">
      <dgm:prSet/>
      <dgm:spPr/>
      <dgm:t>
        <a:bodyPr/>
        <a:lstStyle/>
        <a:p>
          <a:endParaRPr lang="uk-UA"/>
        </a:p>
      </dgm:t>
    </dgm:pt>
    <dgm:pt modelId="{F26CB852-82F8-49CD-818B-59B44CD73F42}">
      <dgm:prSet phldrT="[Текст]"/>
      <dgm:spPr/>
      <dgm:t>
        <a:bodyPr/>
        <a:lstStyle/>
        <a:p>
          <a:r>
            <a:rPr lang="ru-RU" b="0" i="0" dirty="0" err="1"/>
            <a:t>послугами</a:t>
          </a:r>
          <a:r>
            <a:rPr lang="ru-RU" b="0" i="0" dirty="0"/>
            <a:t>.</a:t>
          </a:r>
          <a:endParaRPr lang="uk-UA" dirty="0"/>
        </a:p>
      </dgm:t>
    </dgm:pt>
    <dgm:pt modelId="{071EAE02-6DCC-4897-9108-7E428F814391}" type="parTrans" cxnId="{0E5B5333-1E1E-4538-A79E-0EFDBA71A098}">
      <dgm:prSet/>
      <dgm:spPr/>
      <dgm:t>
        <a:bodyPr/>
        <a:lstStyle/>
        <a:p>
          <a:endParaRPr lang="uk-UA"/>
        </a:p>
      </dgm:t>
    </dgm:pt>
    <dgm:pt modelId="{557851A3-22C1-4C19-9E7C-9524CD9B38A5}" type="sibTrans" cxnId="{0E5B5333-1E1E-4538-A79E-0EFDBA71A098}">
      <dgm:prSet/>
      <dgm:spPr/>
      <dgm:t>
        <a:bodyPr/>
        <a:lstStyle/>
        <a:p>
          <a:endParaRPr lang="uk-UA"/>
        </a:p>
      </dgm:t>
    </dgm:pt>
    <dgm:pt modelId="{AF3F2730-69BB-4B0C-B774-D573A40C70A9}">
      <dgm:prSet phldrT="[Текст]"/>
      <dgm:spPr/>
      <dgm:t>
        <a:bodyPr/>
        <a:lstStyle/>
        <a:p>
          <a:r>
            <a:rPr lang="uk-UA" b="1" i="0" dirty="0"/>
            <a:t>торгівля </a:t>
          </a:r>
          <a:r>
            <a:rPr lang="uk-UA" b="1" i="0" dirty="0" err="1"/>
            <a:t>кооперуємою</a:t>
          </a:r>
          <a:r>
            <a:rPr lang="uk-UA" b="1" i="0" dirty="0"/>
            <a:t> і спеціалізованою продукцією</a:t>
          </a:r>
          <a:r>
            <a:rPr lang="uk-UA" b="0" i="0" dirty="0"/>
            <a:t>, що здійснюється на основі довгострокових угод;</a:t>
          </a:r>
          <a:endParaRPr lang="uk-UA" dirty="0"/>
        </a:p>
      </dgm:t>
    </dgm:pt>
    <dgm:pt modelId="{137F4CB2-CD65-4F91-8CF9-D7F9AD304573}" type="parTrans" cxnId="{E6C2E03D-C7BA-462D-99C2-1BA86F038242}">
      <dgm:prSet/>
      <dgm:spPr/>
      <dgm:t>
        <a:bodyPr/>
        <a:lstStyle/>
        <a:p>
          <a:endParaRPr lang="uk-UA"/>
        </a:p>
      </dgm:t>
    </dgm:pt>
    <dgm:pt modelId="{259B2FD4-89C8-47E6-87D5-02167C24173D}" type="sibTrans" cxnId="{E6C2E03D-C7BA-462D-99C2-1BA86F038242}">
      <dgm:prSet/>
      <dgm:spPr/>
      <dgm:t>
        <a:bodyPr/>
        <a:lstStyle/>
        <a:p>
          <a:endParaRPr lang="uk-UA"/>
        </a:p>
      </dgm:t>
    </dgm:pt>
    <dgm:pt modelId="{0FF75784-A168-46B7-952D-C3FC8196EA19}">
      <dgm:prSet phldrT="[Текст]"/>
      <dgm:spPr/>
      <dgm:t>
        <a:bodyPr/>
        <a:lstStyle/>
        <a:p>
          <a:r>
            <a:rPr lang="uk-UA" b="1" i="0" dirty="0"/>
            <a:t>зустрічна торгівля </a:t>
          </a:r>
          <a:r>
            <a:rPr lang="uk-UA" b="0" i="0" dirty="0"/>
            <a:t>(бартер, операції на компенсаційній основі тощо).</a:t>
          </a:r>
          <a:endParaRPr lang="uk-UA" dirty="0"/>
        </a:p>
      </dgm:t>
    </dgm:pt>
    <dgm:pt modelId="{44867FA6-2D94-4F76-A270-E1F815F4242D}" type="parTrans" cxnId="{1961D89E-05D6-4405-972E-1E4E4124C49F}">
      <dgm:prSet/>
      <dgm:spPr/>
      <dgm:t>
        <a:bodyPr/>
        <a:lstStyle/>
        <a:p>
          <a:endParaRPr lang="uk-UA"/>
        </a:p>
      </dgm:t>
    </dgm:pt>
    <dgm:pt modelId="{E93CC77E-9478-4821-9A10-837712FA9530}" type="sibTrans" cxnId="{1961D89E-05D6-4405-972E-1E4E4124C49F}">
      <dgm:prSet/>
      <dgm:spPr/>
      <dgm:t>
        <a:bodyPr/>
        <a:lstStyle/>
        <a:p>
          <a:endParaRPr lang="uk-UA"/>
        </a:p>
      </dgm:t>
    </dgm:pt>
    <dgm:pt modelId="{36890C13-F41A-48E0-B253-E1F93798BA01}">
      <dgm:prSet phldrT="[Текст]"/>
      <dgm:spPr/>
      <dgm:t>
        <a:bodyPr/>
        <a:lstStyle/>
        <a:p>
          <a:r>
            <a:rPr lang="uk-UA" b="1" i="0" dirty="0"/>
            <a:t>дискримінаційна</a:t>
          </a:r>
          <a:r>
            <a:rPr lang="uk-UA" b="0" i="0" dirty="0"/>
            <a:t> – введення обмежень державою на експортно-імпортні операції;</a:t>
          </a:r>
          <a:endParaRPr lang="uk-UA" dirty="0"/>
        </a:p>
      </dgm:t>
    </dgm:pt>
    <dgm:pt modelId="{7EE73D27-93D0-4674-BB6F-450B52E3A0BB}" type="parTrans" cxnId="{C161851C-6B1C-4FCD-B98A-A4F444B1E2BA}">
      <dgm:prSet/>
      <dgm:spPr/>
      <dgm:t>
        <a:bodyPr/>
        <a:lstStyle/>
        <a:p>
          <a:endParaRPr lang="uk-UA"/>
        </a:p>
      </dgm:t>
    </dgm:pt>
    <dgm:pt modelId="{126442B9-9845-4E90-BFF6-70027E5D42E3}" type="sibTrans" cxnId="{C161851C-6B1C-4FCD-B98A-A4F444B1E2BA}">
      <dgm:prSet/>
      <dgm:spPr/>
      <dgm:t>
        <a:bodyPr/>
        <a:lstStyle/>
        <a:p>
          <a:endParaRPr lang="uk-UA"/>
        </a:p>
      </dgm:t>
    </dgm:pt>
    <dgm:pt modelId="{9942A636-B844-4891-A10C-1630371DB779}">
      <dgm:prSet phldrT="[Текст]"/>
      <dgm:spPr/>
      <dgm:t>
        <a:bodyPr/>
        <a:lstStyle/>
        <a:p>
          <a:r>
            <a:rPr lang="uk-UA" b="1" i="0" dirty="0"/>
            <a:t>преференційна торгівля </a:t>
          </a:r>
          <a:r>
            <a:rPr lang="uk-UA" b="0" i="0" dirty="0"/>
            <a:t>– торгівля, при здійсненні якої застосовуються пільги (податкові, митні).</a:t>
          </a:r>
          <a:endParaRPr lang="uk-UA" dirty="0"/>
        </a:p>
      </dgm:t>
    </dgm:pt>
    <dgm:pt modelId="{67947F76-751A-4B42-BE8B-78F9AA09DB91}" type="parTrans" cxnId="{A9E29577-64AD-4CA8-B4B4-E13E582075DE}">
      <dgm:prSet/>
      <dgm:spPr/>
      <dgm:t>
        <a:bodyPr/>
        <a:lstStyle/>
        <a:p>
          <a:endParaRPr lang="uk-UA"/>
        </a:p>
      </dgm:t>
    </dgm:pt>
    <dgm:pt modelId="{54C7150A-B70B-4DB1-9DCC-76B432E756AE}" type="sibTrans" cxnId="{A9E29577-64AD-4CA8-B4B4-E13E582075DE}">
      <dgm:prSet/>
      <dgm:spPr/>
      <dgm:t>
        <a:bodyPr/>
        <a:lstStyle/>
        <a:p>
          <a:endParaRPr lang="uk-UA"/>
        </a:p>
      </dgm:t>
    </dgm:pt>
    <dgm:pt modelId="{7AAED6C0-7DBD-41E3-9E03-744286FC7FFF}" type="pres">
      <dgm:prSet presAssocID="{45EEC3F6-9C35-4C56-BE4B-225AA4362EB3}" presName="Name0" presStyleCnt="0">
        <dgm:presLayoutVars>
          <dgm:dir/>
          <dgm:animLvl val="lvl"/>
          <dgm:resizeHandles val="exact"/>
        </dgm:presLayoutVars>
      </dgm:prSet>
      <dgm:spPr/>
    </dgm:pt>
    <dgm:pt modelId="{5F52228E-039E-4937-BB3D-6685038D963E}" type="pres">
      <dgm:prSet presAssocID="{92CD567B-F773-4382-A7CB-39923B7D2F65}" presName="composite" presStyleCnt="0"/>
      <dgm:spPr/>
    </dgm:pt>
    <dgm:pt modelId="{66FD2ECE-C6D9-4312-A219-C163F9722A6B}" type="pres">
      <dgm:prSet presAssocID="{92CD567B-F773-4382-A7CB-39923B7D2F65}" presName="parTx" presStyleLbl="alignNode1" presStyleIdx="0" presStyleCnt="3">
        <dgm:presLayoutVars>
          <dgm:chMax val="0"/>
          <dgm:chPref val="0"/>
          <dgm:bulletEnabled val="1"/>
        </dgm:presLayoutVars>
      </dgm:prSet>
      <dgm:spPr/>
    </dgm:pt>
    <dgm:pt modelId="{F41E1844-4AF9-4001-B558-D56ECB06B231}" type="pres">
      <dgm:prSet presAssocID="{92CD567B-F773-4382-A7CB-39923B7D2F65}" presName="desTx" presStyleLbl="alignAccFollowNode1" presStyleIdx="0" presStyleCnt="3">
        <dgm:presLayoutVars>
          <dgm:bulletEnabled val="1"/>
        </dgm:presLayoutVars>
      </dgm:prSet>
      <dgm:spPr/>
    </dgm:pt>
    <dgm:pt modelId="{C41ABF2E-67D3-47DB-916B-77FA38B4757A}" type="pres">
      <dgm:prSet presAssocID="{161E08F5-3320-43E6-938F-A4314BF7B2FB}" presName="space" presStyleCnt="0"/>
      <dgm:spPr/>
    </dgm:pt>
    <dgm:pt modelId="{BBAB5B8D-946B-4E90-A13A-F5033AC6C4BB}" type="pres">
      <dgm:prSet presAssocID="{F8EFBD60-5A66-4F75-B804-BA6EAFA974D2}" presName="composite" presStyleCnt="0"/>
      <dgm:spPr/>
    </dgm:pt>
    <dgm:pt modelId="{04C59AA8-25DE-49C9-A3D1-A569B600DCB1}" type="pres">
      <dgm:prSet presAssocID="{F8EFBD60-5A66-4F75-B804-BA6EAFA974D2}" presName="parTx" presStyleLbl="alignNode1" presStyleIdx="1" presStyleCnt="3">
        <dgm:presLayoutVars>
          <dgm:chMax val="0"/>
          <dgm:chPref val="0"/>
          <dgm:bulletEnabled val="1"/>
        </dgm:presLayoutVars>
      </dgm:prSet>
      <dgm:spPr/>
    </dgm:pt>
    <dgm:pt modelId="{3CD7A3E0-042F-4F8A-ADEA-6E8AB239B292}" type="pres">
      <dgm:prSet presAssocID="{F8EFBD60-5A66-4F75-B804-BA6EAFA974D2}" presName="desTx" presStyleLbl="alignAccFollowNode1" presStyleIdx="1" presStyleCnt="3">
        <dgm:presLayoutVars>
          <dgm:bulletEnabled val="1"/>
        </dgm:presLayoutVars>
      </dgm:prSet>
      <dgm:spPr/>
    </dgm:pt>
    <dgm:pt modelId="{9BBC19CB-5D5B-44AB-86F2-8C539A99770F}" type="pres">
      <dgm:prSet presAssocID="{0E8A5E28-85E0-47D3-ACF3-4CE0A92D38E9}" presName="space" presStyleCnt="0"/>
      <dgm:spPr/>
    </dgm:pt>
    <dgm:pt modelId="{5764036E-A223-43FF-8EEA-094F64B3FD97}" type="pres">
      <dgm:prSet presAssocID="{A51A8319-8A8D-4386-AD18-8BFC47288480}" presName="composite" presStyleCnt="0"/>
      <dgm:spPr/>
    </dgm:pt>
    <dgm:pt modelId="{53D24974-216B-4D6A-8C6C-8B0436D13401}" type="pres">
      <dgm:prSet presAssocID="{A51A8319-8A8D-4386-AD18-8BFC47288480}" presName="parTx" presStyleLbl="alignNode1" presStyleIdx="2" presStyleCnt="3">
        <dgm:presLayoutVars>
          <dgm:chMax val="0"/>
          <dgm:chPref val="0"/>
          <dgm:bulletEnabled val="1"/>
        </dgm:presLayoutVars>
      </dgm:prSet>
      <dgm:spPr/>
    </dgm:pt>
    <dgm:pt modelId="{2491C201-A292-4834-96CD-5241FB65F2F0}" type="pres">
      <dgm:prSet presAssocID="{A51A8319-8A8D-4386-AD18-8BFC47288480}" presName="desTx" presStyleLbl="alignAccFollowNode1" presStyleIdx="2" presStyleCnt="3">
        <dgm:presLayoutVars>
          <dgm:bulletEnabled val="1"/>
        </dgm:presLayoutVars>
      </dgm:prSet>
      <dgm:spPr/>
    </dgm:pt>
  </dgm:ptLst>
  <dgm:cxnLst>
    <dgm:cxn modelId="{70955908-E280-4DFD-82A8-D4256B6FB015}" srcId="{F8EFBD60-5A66-4F75-B804-BA6EAFA974D2}" destId="{3A1B45CA-79A6-44A3-AE3A-801D2A7F226F}" srcOrd="0" destOrd="0" parTransId="{488440FF-2D38-451B-9A02-60119DED9F84}" sibTransId="{7E506906-83AA-4C7C-9955-ED72AFFD7AC6}"/>
    <dgm:cxn modelId="{6B8C610C-95F2-46B1-8002-91804AC809C7}" srcId="{45EEC3F6-9C35-4C56-BE4B-225AA4362EB3}" destId="{A51A8319-8A8D-4386-AD18-8BFC47288480}" srcOrd="2" destOrd="0" parTransId="{B5BDFC5F-C0C5-41B3-AAB8-F911DE9E56FC}" sibTransId="{A9D2DE7C-DD5C-4ACD-8572-FE8A78CDDB84}"/>
    <dgm:cxn modelId="{38B6EE0F-14F0-4AC9-B911-14C319CED53B}" type="presOf" srcId="{714967EC-CCFB-4DF6-A178-F9FD4DD33047}" destId="{F41E1844-4AF9-4001-B558-D56ECB06B231}" srcOrd="0" destOrd="3" presId="urn:microsoft.com/office/officeart/2005/8/layout/hList1"/>
    <dgm:cxn modelId="{C161851C-6B1C-4FCD-B98A-A4F444B1E2BA}" srcId="{A51A8319-8A8D-4386-AD18-8BFC47288480}" destId="{36890C13-F41A-48E0-B253-E1F93798BA01}" srcOrd="1" destOrd="0" parTransId="{7EE73D27-93D0-4674-BB6F-450B52E3A0BB}" sibTransId="{126442B9-9845-4E90-BFF6-70027E5D42E3}"/>
    <dgm:cxn modelId="{0E5B5333-1E1E-4538-A79E-0EFDBA71A098}" srcId="{92CD567B-F773-4382-A7CB-39923B7D2F65}" destId="{F26CB852-82F8-49CD-818B-59B44CD73F42}" srcOrd="5" destOrd="0" parTransId="{071EAE02-6DCC-4897-9108-7E428F814391}" sibTransId="{557851A3-22C1-4C19-9E7C-9524CD9B38A5}"/>
    <dgm:cxn modelId="{E6C2E03D-C7BA-462D-99C2-1BA86F038242}" srcId="{F8EFBD60-5A66-4F75-B804-BA6EAFA974D2}" destId="{AF3F2730-69BB-4B0C-B774-D573A40C70A9}" srcOrd="1" destOrd="0" parTransId="{137F4CB2-CD65-4F91-8CF9-D7F9AD304573}" sibTransId="{259B2FD4-89C8-47E6-87D5-02167C24173D}"/>
    <dgm:cxn modelId="{584FFD5C-B0A7-45C7-8E09-24F77B301B51}" type="presOf" srcId="{AF3F2730-69BB-4B0C-B774-D573A40C70A9}" destId="{3CD7A3E0-042F-4F8A-ADEA-6E8AB239B292}" srcOrd="0" destOrd="1" presId="urn:microsoft.com/office/officeart/2005/8/layout/hList1"/>
    <dgm:cxn modelId="{78652F43-5078-446A-9BB6-731EA70E8F0D}" srcId="{A51A8319-8A8D-4386-AD18-8BFC47288480}" destId="{606D0B38-2E47-43C4-A0B2-9547E8B4FDE3}" srcOrd="0" destOrd="0" parTransId="{100045F7-A174-49AB-ADD2-424B5188BCEE}" sibTransId="{33CAF0C0-0511-40FD-820F-4EEE73E2E034}"/>
    <dgm:cxn modelId="{C3B8A54D-A1C3-401F-94F6-5B61B35BE26A}" srcId="{45EEC3F6-9C35-4C56-BE4B-225AA4362EB3}" destId="{F8EFBD60-5A66-4F75-B804-BA6EAFA974D2}" srcOrd="1" destOrd="0" parTransId="{4B78500E-07AA-4F38-9740-750CB431A830}" sibTransId="{0E8A5E28-85E0-47D3-ACF3-4CE0A92D38E9}"/>
    <dgm:cxn modelId="{A9E29577-64AD-4CA8-B4B4-E13E582075DE}" srcId="{A51A8319-8A8D-4386-AD18-8BFC47288480}" destId="{9942A636-B844-4891-A10C-1630371DB779}" srcOrd="2" destOrd="0" parTransId="{67947F76-751A-4B42-BE8B-78F9AA09DB91}" sibTransId="{54C7150A-B70B-4DB1-9DCC-76B432E756AE}"/>
    <dgm:cxn modelId="{3AD2F75A-19C0-4132-8C15-195E4664DFDB}" type="presOf" srcId="{B77C54FF-694B-400F-9E68-E07845CE39D0}" destId="{F41E1844-4AF9-4001-B558-D56ECB06B231}" srcOrd="0" destOrd="2" presId="urn:microsoft.com/office/officeart/2005/8/layout/hList1"/>
    <dgm:cxn modelId="{49B6108D-AEB5-4C2E-860B-1F600B48D99B}" type="presOf" srcId="{F8EFBD60-5A66-4F75-B804-BA6EAFA974D2}" destId="{04C59AA8-25DE-49C9-A3D1-A569B600DCB1}" srcOrd="0" destOrd="0" presId="urn:microsoft.com/office/officeart/2005/8/layout/hList1"/>
    <dgm:cxn modelId="{710FC78D-DDF4-406A-8482-69E131F7AE7D}" srcId="{45EEC3F6-9C35-4C56-BE4B-225AA4362EB3}" destId="{92CD567B-F773-4382-A7CB-39923B7D2F65}" srcOrd="0" destOrd="0" parTransId="{77D5A778-4821-43C1-ADFE-C0A40256F141}" sibTransId="{161E08F5-3320-43E6-938F-A4314BF7B2FB}"/>
    <dgm:cxn modelId="{8E373799-9CD4-4298-ADBF-BAEBD7DAA13B}" type="presOf" srcId="{45EEC3F6-9C35-4C56-BE4B-225AA4362EB3}" destId="{7AAED6C0-7DBD-41E3-9E03-744286FC7FFF}" srcOrd="0" destOrd="0" presId="urn:microsoft.com/office/officeart/2005/8/layout/hList1"/>
    <dgm:cxn modelId="{1961D89E-05D6-4405-972E-1E4E4124C49F}" srcId="{F8EFBD60-5A66-4F75-B804-BA6EAFA974D2}" destId="{0FF75784-A168-46B7-952D-C3FC8196EA19}" srcOrd="2" destOrd="0" parTransId="{44867FA6-2D94-4F76-A270-E1F815F4242D}" sibTransId="{E93CC77E-9478-4821-9A10-837712FA9530}"/>
    <dgm:cxn modelId="{0917D4A4-BD8B-4208-A4A7-4DAA4040434D}" type="presOf" srcId="{52D45C75-E56D-4E28-9FC1-59E452A6E303}" destId="{F41E1844-4AF9-4001-B558-D56ECB06B231}" srcOrd="0" destOrd="0" presId="urn:microsoft.com/office/officeart/2005/8/layout/hList1"/>
    <dgm:cxn modelId="{488B82AE-3775-4D29-ABFE-93C339123D5F}" type="presOf" srcId="{36890C13-F41A-48E0-B253-E1F93798BA01}" destId="{2491C201-A292-4834-96CD-5241FB65F2F0}" srcOrd="0" destOrd="1" presId="urn:microsoft.com/office/officeart/2005/8/layout/hList1"/>
    <dgm:cxn modelId="{C6A4EBAF-3382-4FFD-A627-50AD9685E5AB}" srcId="{92CD567B-F773-4382-A7CB-39923B7D2F65}" destId="{E4660F05-FEAA-4A2A-83CE-1D9920920C60}" srcOrd="1" destOrd="0" parTransId="{ADF4D98E-EB55-46A5-A351-914B789EC26E}" sibTransId="{40179D22-D85E-4FE9-8FA8-C7694578CB78}"/>
    <dgm:cxn modelId="{3F3821C1-328B-4112-9BF5-03237D1DA9FE}" type="presOf" srcId="{3A1B45CA-79A6-44A3-AE3A-801D2A7F226F}" destId="{3CD7A3E0-042F-4F8A-ADEA-6E8AB239B292}" srcOrd="0" destOrd="0" presId="urn:microsoft.com/office/officeart/2005/8/layout/hList1"/>
    <dgm:cxn modelId="{134A68C1-0288-467D-9DF7-E43F1F883BD7}" type="presOf" srcId="{9942A636-B844-4891-A10C-1630371DB779}" destId="{2491C201-A292-4834-96CD-5241FB65F2F0}" srcOrd="0" destOrd="2" presId="urn:microsoft.com/office/officeart/2005/8/layout/hList1"/>
    <dgm:cxn modelId="{ED0777CF-DB40-427C-8416-90FEC578974C}" type="presOf" srcId="{A51A8319-8A8D-4386-AD18-8BFC47288480}" destId="{53D24974-216B-4D6A-8C6C-8B0436D13401}" srcOrd="0" destOrd="0" presId="urn:microsoft.com/office/officeart/2005/8/layout/hList1"/>
    <dgm:cxn modelId="{FE043BD3-6F98-489F-9612-8BEC4BD010A4}" type="presOf" srcId="{F26CB852-82F8-49CD-818B-59B44CD73F42}" destId="{F41E1844-4AF9-4001-B558-D56ECB06B231}" srcOrd="0" destOrd="5" presId="urn:microsoft.com/office/officeart/2005/8/layout/hList1"/>
    <dgm:cxn modelId="{36F689D5-585A-4E31-B4E5-7A5339A5BE64}" type="presOf" srcId="{92CD567B-F773-4382-A7CB-39923B7D2F65}" destId="{66FD2ECE-C6D9-4312-A219-C163F9722A6B}" srcOrd="0" destOrd="0" presId="urn:microsoft.com/office/officeart/2005/8/layout/hList1"/>
    <dgm:cxn modelId="{1D4DCBDE-A01E-4FFB-AFED-5144E6D5528F}" srcId="{92CD567B-F773-4382-A7CB-39923B7D2F65}" destId="{714967EC-CCFB-4DF6-A178-F9FD4DD33047}" srcOrd="3" destOrd="0" parTransId="{F8704ECB-9FEF-4BDD-9FC6-AC9D0A3B72CB}" sibTransId="{FB589CA6-D1A0-4AA8-AB30-F3862C503A93}"/>
    <dgm:cxn modelId="{7C5C8AE1-F2E5-4380-AAFC-4074D101AEA3}" srcId="{92CD567B-F773-4382-A7CB-39923B7D2F65}" destId="{52D45C75-E56D-4E28-9FC1-59E452A6E303}" srcOrd="0" destOrd="0" parTransId="{5480D471-256D-4666-99A7-5D4BEC5FFE05}" sibTransId="{416A1B8A-6E3F-4FF5-94FA-D89EB344B6D8}"/>
    <dgm:cxn modelId="{AA2C07E2-3A87-4EAF-B9C8-2997C2C4BB1A}" srcId="{92CD567B-F773-4382-A7CB-39923B7D2F65}" destId="{9975BB9B-C42C-40D5-B0B2-26ECABBDB697}" srcOrd="4" destOrd="0" parTransId="{967A20CB-C896-4323-90EF-9F00021CC26B}" sibTransId="{0FA4E88F-2AAB-42C8-9E56-E1E52255959F}"/>
    <dgm:cxn modelId="{C9A87EE2-3504-42A9-AA87-9C48C58BC333}" srcId="{92CD567B-F773-4382-A7CB-39923B7D2F65}" destId="{B77C54FF-694B-400F-9E68-E07845CE39D0}" srcOrd="2" destOrd="0" parTransId="{20749CBB-5B5A-4EA0-BA2C-644E3CF0CA70}" sibTransId="{8349236D-D764-47EF-8652-2E1B493E31E3}"/>
    <dgm:cxn modelId="{3D2587EE-404E-4BCF-9B59-6D00B474A31A}" type="presOf" srcId="{9975BB9B-C42C-40D5-B0B2-26ECABBDB697}" destId="{F41E1844-4AF9-4001-B558-D56ECB06B231}" srcOrd="0" destOrd="4" presId="urn:microsoft.com/office/officeart/2005/8/layout/hList1"/>
    <dgm:cxn modelId="{B4D327F4-2599-44F7-B587-59F5B2EDE645}" type="presOf" srcId="{E4660F05-FEAA-4A2A-83CE-1D9920920C60}" destId="{F41E1844-4AF9-4001-B558-D56ECB06B231}" srcOrd="0" destOrd="1" presId="urn:microsoft.com/office/officeart/2005/8/layout/hList1"/>
    <dgm:cxn modelId="{2A8456F6-81B9-4CB3-A8CD-7E1BE71116F5}" type="presOf" srcId="{0FF75784-A168-46B7-952D-C3FC8196EA19}" destId="{3CD7A3E0-042F-4F8A-ADEA-6E8AB239B292}" srcOrd="0" destOrd="2" presId="urn:microsoft.com/office/officeart/2005/8/layout/hList1"/>
    <dgm:cxn modelId="{1CCA0CFB-02C9-491C-BAC6-68205512DE46}" type="presOf" srcId="{606D0B38-2E47-43C4-A0B2-9547E8B4FDE3}" destId="{2491C201-A292-4834-96CD-5241FB65F2F0}" srcOrd="0" destOrd="0" presId="urn:microsoft.com/office/officeart/2005/8/layout/hList1"/>
    <dgm:cxn modelId="{C6FE44EC-690C-4D7A-A0CA-B990067549E9}" type="presParOf" srcId="{7AAED6C0-7DBD-41E3-9E03-744286FC7FFF}" destId="{5F52228E-039E-4937-BB3D-6685038D963E}" srcOrd="0" destOrd="0" presId="urn:microsoft.com/office/officeart/2005/8/layout/hList1"/>
    <dgm:cxn modelId="{86F26872-64A9-44E4-B313-36CAD6F23880}" type="presParOf" srcId="{5F52228E-039E-4937-BB3D-6685038D963E}" destId="{66FD2ECE-C6D9-4312-A219-C163F9722A6B}" srcOrd="0" destOrd="0" presId="urn:microsoft.com/office/officeart/2005/8/layout/hList1"/>
    <dgm:cxn modelId="{5A2B3FC9-FEA5-45EC-B6A6-AFB9CE2FBBCC}" type="presParOf" srcId="{5F52228E-039E-4937-BB3D-6685038D963E}" destId="{F41E1844-4AF9-4001-B558-D56ECB06B231}" srcOrd="1" destOrd="0" presId="urn:microsoft.com/office/officeart/2005/8/layout/hList1"/>
    <dgm:cxn modelId="{A5D418F3-301D-4066-854B-75A44B0265D5}" type="presParOf" srcId="{7AAED6C0-7DBD-41E3-9E03-744286FC7FFF}" destId="{C41ABF2E-67D3-47DB-916B-77FA38B4757A}" srcOrd="1" destOrd="0" presId="urn:microsoft.com/office/officeart/2005/8/layout/hList1"/>
    <dgm:cxn modelId="{C5462D95-35BA-452C-A7A0-72237C011B58}" type="presParOf" srcId="{7AAED6C0-7DBD-41E3-9E03-744286FC7FFF}" destId="{BBAB5B8D-946B-4E90-A13A-F5033AC6C4BB}" srcOrd="2" destOrd="0" presId="urn:microsoft.com/office/officeart/2005/8/layout/hList1"/>
    <dgm:cxn modelId="{63859C2E-B318-4EAA-A563-34F168E63573}" type="presParOf" srcId="{BBAB5B8D-946B-4E90-A13A-F5033AC6C4BB}" destId="{04C59AA8-25DE-49C9-A3D1-A569B600DCB1}" srcOrd="0" destOrd="0" presId="urn:microsoft.com/office/officeart/2005/8/layout/hList1"/>
    <dgm:cxn modelId="{FBF921FF-C1F4-4B36-B1EF-D358C2DB0F3D}" type="presParOf" srcId="{BBAB5B8D-946B-4E90-A13A-F5033AC6C4BB}" destId="{3CD7A3E0-042F-4F8A-ADEA-6E8AB239B292}" srcOrd="1" destOrd="0" presId="urn:microsoft.com/office/officeart/2005/8/layout/hList1"/>
    <dgm:cxn modelId="{70BEDC79-4092-4E8F-974C-CBD6DC68BB32}" type="presParOf" srcId="{7AAED6C0-7DBD-41E3-9E03-744286FC7FFF}" destId="{9BBC19CB-5D5B-44AB-86F2-8C539A99770F}" srcOrd="3" destOrd="0" presId="urn:microsoft.com/office/officeart/2005/8/layout/hList1"/>
    <dgm:cxn modelId="{570A9B97-85B0-46EF-BD51-32B1BD0AE00E}" type="presParOf" srcId="{7AAED6C0-7DBD-41E3-9E03-744286FC7FFF}" destId="{5764036E-A223-43FF-8EEA-094F64B3FD97}" srcOrd="4" destOrd="0" presId="urn:microsoft.com/office/officeart/2005/8/layout/hList1"/>
    <dgm:cxn modelId="{BCDA6489-A826-46F6-B713-073176915FEF}" type="presParOf" srcId="{5764036E-A223-43FF-8EEA-094F64B3FD97}" destId="{53D24974-216B-4D6A-8C6C-8B0436D13401}" srcOrd="0" destOrd="0" presId="urn:microsoft.com/office/officeart/2005/8/layout/hList1"/>
    <dgm:cxn modelId="{6D57B4D1-27C7-46AB-9912-C1F34B91E560}" type="presParOf" srcId="{5764036E-A223-43FF-8EEA-094F64B3FD97}" destId="{2491C201-A292-4834-96CD-5241FB65F2F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44413F-CAF4-423C-82FF-26ED34BC388B}" type="doc">
      <dgm:prSet loTypeId="urn:microsoft.com/office/officeart/2005/8/layout/pyramid2" loCatId="list" qsTypeId="urn:microsoft.com/office/officeart/2005/8/quickstyle/simple1" qsCatId="simple" csTypeId="urn:microsoft.com/office/officeart/2005/8/colors/accent1_2" csCatId="accent1" phldr="1"/>
      <dgm:spPr/>
    </dgm:pt>
    <dgm:pt modelId="{5616603D-9779-4AE6-8A26-F15A1C5B482F}">
      <dgm:prSet phldrT="[Текст]"/>
      <dgm:spPr/>
      <dgm:t>
        <a:bodyPr/>
        <a:lstStyle/>
        <a:p>
          <a:r>
            <a:rPr lang="uk-UA" dirty="0"/>
            <a:t>Об’ємні (абсолютні) показники</a:t>
          </a:r>
        </a:p>
      </dgm:t>
    </dgm:pt>
    <dgm:pt modelId="{B14B5AE0-0F02-47AE-9120-00CE9499EF1D}" type="parTrans" cxnId="{2CAECFAB-57A3-41C8-840F-E7C563085212}">
      <dgm:prSet/>
      <dgm:spPr/>
      <dgm:t>
        <a:bodyPr/>
        <a:lstStyle/>
        <a:p>
          <a:endParaRPr lang="uk-UA"/>
        </a:p>
      </dgm:t>
    </dgm:pt>
    <dgm:pt modelId="{A33582E8-0B39-4B60-B343-9474625A8D9C}" type="sibTrans" cxnId="{2CAECFAB-57A3-41C8-840F-E7C563085212}">
      <dgm:prSet/>
      <dgm:spPr/>
      <dgm:t>
        <a:bodyPr/>
        <a:lstStyle/>
        <a:p>
          <a:endParaRPr lang="uk-UA"/>
        </a:p>
      </dgm:t>
    </dgm:pt>
    <dgm:pt modelId="{5DF77A26-649D-4C6B-AD1B-1F3741B1C3E6}">
      <dgm:prSet phldrT="[Текст]"/>
      <dgm:spPr/>
      <dgm:t>
        <a:bodyPr/>
        <a:lstStyle/>
        <a:p>
          <a:r>
            <a:rPr lang="uk-UA" dirty="0"/>
            <a:t>Результативні</a:t>
          </a:r>
        </a:p>
      </dgm:t>
    </dgm:pt>
    <dgm:pt modelId="{38584493-E583-44F1-AFFD-044730459382}" type="parTrans" cxnId="{78422C07-C122-475E-883F-68CF9BB11076}">
      <dgm:prSet/>
      <dgm:spPr/>
      <dgm:t>
        <a:bodyPr/>
        <a:lstStyle/>
        <a:p>
          <a:endParaRPr lang="uk-UA"/>
        </a:p>
      </dgm:t>
    </dgm:pt>
    <dgm:pt modelId="{25261381-D834-404B-A80B-CD342716BE34}" type="sibTrans" cxnId="{78422C07-C122-475E-883F-68CF9BB11076}">
      <dgm:prSet/>
      <dgm:spPr/>
      <dgm:t>
        <a:bodyPr/>
        <a:lstStyle/>
        <a:p>
          <a:endParaRPr lang="uk-UA"/>
        </a:p>
      </dgm:t>
    </dgm:pt>
    <dgm:pt modelId="{CDB94157-BA80-458F-AF1F-67B54BBED392}">
      <dgm:prSet phldrT="[Текст]"/>
      <dgm:spPr/>
      <dgm:t>
        <a:bodyPr/>
        <a:lstStyle/>
        <a:p>
          <a:r>
            <a:rPr lang="uk-UA" dirty="0"/>
            <a:t>Структурні</a:t>
          </a:r>
        </a:p>
      </dgm:t>
    </dgm:pt>
    <dgm:pt modelId="{CCF441CF-0C3C-4FFB-831E-08CBCA1C017B}" type="parTrans" cxnId="{2B535345-5E1C-49C3-BD4F-464413604AD8}">
      <dgm:prSet/>
      <dgm:spPr/>
      <dgm:t>
        <a:bodyPr/>
        <a:lstStyle/>
        <a:p>
          <a:endParaRPr lang="uk-UA"/>
        </a:p>
      </dgm:t>
    </dgm:pt>
    <dgm:pt modelId="{B144A765-5156-4645-8C02-9849500DB214}" type="sibTrans" cxnId="{2B535345-5E1C-49C3-BD4F-464413604AD8}">
      <dgm:prSet/>
      <dgm:spPr/>
      <dgm:t>
        <a:bodyPr/>
        <a:lstStyle/>
        <a:p>
          <a:endParaRPr lang="uk-UA"/>
        </a:p>
      </dgm:t>
    </dgm:pt>
    <dgm:pt modelId="{C1A2D55A-9A18-442B-AFDD-77B133415D64}">
      <dgm:prSet phldrT="[Текст]"/>
      <dgm:spPr/>
      <dgm:t>
        <a:bodyPr/>
        <a:lstStyle/>
        <a:p>
          <a:r>
            <a:rPr lang="uk-UA" dirty="0"/>
            <a:t>Інтенсивності</a:t>
          </a:r>
        </a:p>
      </dgm:t>
    </dgm:pt>
    <dgm:pt modelId="{FC1E9FB0-5E91-448C-AD5F-06A818EE3648}" type="parTrans" cxnId="{7C5DBE76-0C21-4BCA-8C49-07A4C9E11F94}">
      <dgm:prSet/>
      <dgm:spPr/>
      <dgm:t>
        <a:bodyPr/>
        <a:lstStyle/>
        <a:p>
          <a:endParaRPr lang="uk-UA"/>
        </a:p>
      </dgm:t>
    </dgm:pt>
    <dgm:pt modelId="{A5E5E05D-1DBE-4752-9850-E7953211BEB0}" type="sibTrans" cxnId="{7C5DBE76-0C21-4BCA-8C49-07A4C9E11F94}">
      <dgm:prSet/>
      <dgm:spPr/>
      <dgm:t>
        <a:bodyPr/>
        <a:lstStyle/>
        <a:p>
          <a:endParaRPr lang="uk-UA"/>
        </a:p>
      </dgm:t>
    </dgm:pt>
    <dgm:pt modelId="{F13B4BCA-ED42-487E-801F-6D36AEED72FC}">
      <dgm:prSet phldrT="[Текст]"/>
      <dgm:spPr/>
      <dgm:t>
        <a:bodyPr/>
        <a:lstStyle/>
        <a:p>
          <a:r>
            <a:rPr lang="uk-UA" dirty="0"/>
            <a:t>Динаміки</a:t>
          </a:r>
        </a:p>
      </dgm:t>
    </dgm:pt>
    <dgm:pt modelId="{6748E6B9-6453-4631-9DAB-CBD8828CC3A9}" type="parTrans" cxnId="{432DC25C-4B72-4D03-AAEF-966DDD1F44A0}">
      <dgm:prSet/>
      <dgm:spPr/>
      <dgm:t>
        <a:bodyPr/>
        <a:lstStyle/>
        <a:p>
          <a:endParaRPr lang="uk-UA"/>
        </a:p>
      </dgm:t>
    </dgm:pt>
    <dgm:pt modelId="{E86071E2-5963-4F94-8830-D6C596C1BA1E}" type="sibTrans" cxnId="{432DC25C-4B72-4D03-AAEF-966DDD1F44A0}">
      <dgm:prSet/>
      <dgm:spPr/>
      <dgm:t>
        <a:bodyPr/>
        <a:lstStyle/>
        <a:p>
          <a:endParaRPr lang="uk-UA"/>
        </a:p>
      </dgm:t>
    </dgm:pt>
    <dgm:pt modelId="{E9AADCCF-4619-450A-9B2A-F6446B4D9DA2}">
      <dgm:prSet phldrT="[Текст]"/>
      <dgm:spPr/>
      <dgm:t>
        <a:bodyPr/>
        <a:lstStyle/>
        <a:p>
          <a:r>
            <a:rPr lang="uk-UA" dirty="0"/>
            <a:t>Зіставлення</a:t>
          </a:r>
        </a:p>
      </dgm:t>
    </dgm:pt>
    <dgm:pt modelId="{55B27762-E263-4403-B5C5-7E44D914C4F9}" type="parTrans" cxnId="{5C713A0C-4C1E-4DB9-A8E6-402C5A96618D}">
      <dgm:prSet/>
      <dgm:spPr/>
      <dgm:t>
        <a:bodyPr/>
        <a:lstStyle/>
        <a:p>
          <a:endParaRPr lang="uk-UA"/>
        </a:p>
      </dgm:t>
    </dgm:pt>
    <dgm:pt modelId="{AFD86755-D7AF-4DC9-8C71-085EE7225015}" type="sibTrans" cxnId="{5C713A0C-4C1E-4DB9-A8E6-402C5A96618D}">
      <dgm:prSet/>
      <dgm:spPr/>
      <dgm:t>
        <a:bodyPr/>
        <a:lstStyle/>
        <a:p>
          <a:endParaRPr lang="uk-UA"/>
        </a:p>
      </dgm:t>
    </dgm:pt>
    <dgm:pt modelId="{95686DB5-DFE4-4BEE-8887-98AC2E2505DD}" type="pres">
      <dgm:prSet presAssocID="{3144413F-CAF4-423C-82FF-26ED34BC388B}" presName="compositeShape" presStyleCnt="0">
        <dgm:presLayoutVars>
          <dgm:dir/>
          <dgm:resizeHandles/>
        </dgm:presLayoutVars>
      </dgm:prSet>
      <dgm:spPr/>
    </dgm:pt>
    <dgm:pt modelId="{1DB3401E-34B5-4778-AC8A-3FDB35D5C4E0}" type="pres">
      <dgm:prSet presAssocID="{3144413F-CAF4-423C-82FF-26ED34BC388B}" presName="pyramid" presStyleLbl="node1" presStyleIdx="0" presStyleCnt="1"/>
      <dgm:spPr/>
    </dgm:pt>
    <dgm:pt modelId="{CD060EC3-BC94-4F6B-8541-C62F86ACA33A}" type="pres">
      <dgm:prSet presAssocID="{3144413F-CAF4-423C-82FF-26ED34BC388B}" presName="theList" presStyleCnt="0"/>
      <dgm:spPr/>
    </dgm:pt>
    <dgm:pt modelId="{75099D99-C447-4212-9FFF-49E714A7CF55}" type="pres">
      <dgm:prSet presAssocID="{5616603D-9779-4AE6-8A26-F15A1C5B482F}" presName="aNode" presStyleLbl="fgAcc1" presStyleIdx="0" presStyleCnt="6">
        <dgm:presLayoutVars>
          <dgm:bulletEnabled val="1"/>
        </dgm:presLayoutVars>
      </dgm:prSet>
      <dgm:spPr/>
    </dgm:pt>
    <dgm:pt modelId="{793E559D-695E-4D37-A88F-BEFB2101856B}" type="pres">
      <dgm:prSet presAssocID="{5616603D-9779-4AE6-8A26-F15A1C5B482F}" presName="aSpace" presStyleCnt="0"/>
      <dgm:spPr/>
    </dgm:pt>
    <dgm:pt modelId="{63B02C62-8930-4BD1-BB04-D81E48469C17}" type="pres">
      <dgm:prSet presAssocID="{5DF77A26-649D-4C6B-AD1B-1F3741B1C3E6}" presName="aNode" presStyleLbl="fgAcc1" presStyleIdx="1" presStyleCnt="6">
        <dgm:presLayoutVars>
          <dgm:bulletEnabled val="1"/>
        </dgm:presLayoutVars>
      </dgm:prSet>
      <dgm:spPr/>
    </dgm:pt>
    <dgm:pt modelId="{AC1B622A-1355-4D2E-BC41-4FC8241DE3C6}" type="pres">
      <dgm:prSet presAssocID="{5DF77A26-649D-4C6B-AD1B-1F3741B1C3E6}" presName="aSpace" presStyleCnt="0"/>
      <dgm:spPr/>
    </dgm:pt>
    <dgm:pt modelId="{7F7D178A-AC55-47BD-A78B-611CF586777F}" type="pres">
      <dgm:prSet presAssocID="{CDB94157-BA80-458F-AF1F-67B54BBED392}" presName="aNode" presStyleLbl="fgAcc1" presStyleIdx="2" presStyleCnt="6">
        <dgm:presLayoutVars>
          <dgm:bulletEnabled val="1"/>
        </dgm:presLayoutVars>
      </dgm:prSet>
      <dgm:spPr/>
    </dgm:pt>
    <dgm:pt modelId="{BE04C863-91C9-4B80-AC91-92787C0E175E}" type="pres">
      <dgm:prSet presAssocID="{CDB94157-BA80-458F-AF1F-67B54BBED392}" presName="aSpace" presStyleCnt="0"/>
      <dgm:spPr/>
    </dgm:pt>
    <dgm:pt modelId="{5BFF4D97-7D68-4F35-A79E-B17325AA160A}" type="pres">
      <dgm:prSet presAssocID="{C1A2D55A-9A18-442B-AFDD-77B133415D64}" presName="aNode" presStyleLbl="fgAcc1" presStyleIdx="3" presStyleCnt="6">
        <dgm:presLayoutVars>
          <dgm:bulletEnabled val="1"/>
        </dgm:presLayoutVars>
      </dgm:prSet>
      <dgm:spPr/>
    </dgm:pt>
    <dgm:pt modelId="{29A5E12A-E71C-413F-B491-60E46C278F70}" type="pres">
      <dgm:prSet presAssocID="{C1A2D55A-9A18-442B-AFDD-77B133415D64}" presName="aSpace" presStyleCnt="0"/>
      <dgm:spPr/>
    </dgm:pt>
    <dgm:pt modelId="{F67312BE-6A60-49EA-A575-B7951065CFB9}" type="pres">
      <dgm:prSet presAssocID="{F13B4BCA-ED42-487E-801F-6D36AEED72FC}" presName="aNode" presStyleLbl="fgAcc1" presStyleIdx="4" presStyleCnt="6">
        <dgm:presLayoutVars>
          <dgm:bulletEnabled val="1"/>
        </dgm:presLayoutVars>
      </dgm:prSet>
      <dgm:spPr/>
    </dgm:pt>
    <dgm:pt modelId="{22790794-1167-45EA-A4DF-B4594B59FC84}" type="pres">
      <dgm:prSet presAssocID="{F13B4BCA-ED42-487E-801F-6D36AEED72FC}" presName="aSpace" presStyleCnt="0"/>
      <dgm:spPr/>
    </dgm:pt>
    <dgm:pt modelId="{4205B374-9F0B-4617-80FB-59C4FE2B241D}" type="pres">
      <dgm:prSet presAssocID="{E9AADCCF-4619-450A-9B2A-F6446B4D9DA2}" presName="aNode" presStyleLbl="fgAcc1" presStyleIdx="5" presStyleCnt="6">
        <dgm:presLayoutVars>
          <dgm:bulletEnabled val="1"/>
        </dgm:presLayoutVars>
      </dgm:prSet>
      <dgm:spPr/>
    </dgm:pt>
    <dgm:pt modelId="{EAC40E2E-6179-4EA4-980A-44123BFD9D8A}" type="pres">
      <dgm:prSet presAssocID="{E9AADCCF-4619-450A-9B2A-F6446B4D9DA2}" presName="aSpace" presStyleCnt="0"/>
      <dgm:spPr/>
    </dgm:pt>
  </dgm:ptLst>
  <dgm:cxnLst>
    <dgm:cxn modelId="{0C8E3404-0486-43D7-B5B0-A77BB2AD41C9}" type="presOf" srcId="{E9AADCCF-4619-450A-9B2A-F6446B4D9DA2}" destId="{4205B374-9F0B-4617-80FB-59C4FE2B241D}" srcOrd="0" destOrd="0" presId="urn:microsoft.com/office/officeart/2005/8/layout/pyramid2"/>
    <dgm:cxn modelId="{78422C07-C122-475E-883F-68CF9BB11076}" srcId="{3144413F-CAF4-423C-82FF-26ED34BC388B}" destId="{5DF77A26-649D-4C6B-AD1B-1F3741B1C3E6}" srcOrd="1" destOrd="0" parTransId="{38584493-E583-44F1-AFFD-044730459382}" sibTransId="{25261381-D834-404B-A80B-CD342716BE34}"/>
    <dgm:cxn modelId="{966BFA07-9F81-4E06-B039-8FDBC08AC7B9}" type="presOf" srcId="{F13B4BCA-ED42-487E-801F-6D36AEED72FC}" destId="{F67312BE-6A60-49EA-A575-B7951065CFB9}" srcOrd="0" destOrd="0" presId="urn:microsoft.com/office/officeart/2005/8/layout/pyramid2"/>
    <dgm:cxn modelId="{5C713A0C-4C1E-4DB9-A8E6-402C5A96618D}" srcId="{3144413F-CAF4-423C-82FF-26ED34BC388B}" destId="{E9AADCCF-4619-450A-9B2A-F6446B4D9DA2}" srcOrd="5" destOrd="0" parTransId="{55B27762-E263-4403-B5C5-7E44D914C4F9}" sibTransId="{AFD86755-D7AF-4DC9-8C71-085EE7225015}"/>
    <dgm:cxn modelId="{CEBEA71A-5BE3-4F21-9FF8-3F2E5C3214AB}" type="presOf" srcId="{CDB94157-BA80-458F-AF1F-67B54BBED392}" destId="{7F7D178A-AC55-47BD-A78B-611CF586777F}" srcOrd="0" destOrd="0" presId="urn:microsoft.com/office/officeart/2005/8/layout/pyramid2"/>
    <dgm:cxn modelId="{432DC25C-4B72-4D03-AAEF-966DDD1F44A0}" srcId="{3144413F-CAF4-423C-82FF-26ED34BC388B}" destId="{F13B4BCA-ED42-487E-801F-6D36AEED72FC}" srcOrd="4" destOrd="0" parTransId="{6748E6B9-6453-4631-9DAB-CBD8828CC3A9}" sibTransId="{E86071E2-5963-4F94-8830-D6C596C1BA1E}"/>
    <dgm:cxn modelId="{2B535345-5E1C-49C3-BD4F-464413604AD8}" srcId="{3144413F-CAF4-423C-82FF-26ED34BC388B}" destId="{CDB94157-BA80-458F-AF1F-67B54BBED392}" srcOrd="2" destOrd="0" parTransId="{CCF441CF-0C3C-4FFB-831E-08CBCA1C017B}" sibTransId="{B144A765-5156-4645-8C02-9849500DB214}"/>
    <dgm:cxn modelId="{91783569-A82C-4929-A578-93C1C4E692B8}" type="presOf" srcId="{5DF77A26-649D-4C6B-AD1B-1F3741B1C3E6}" destId="{63B02C62-8930-4BD1-BB04-D81E48469C17}" srcOrd="0" destOrd="0" presId="urn:microsoft.com/office/officeart/2005/8/layout/pyramid2"/>
    <dgm:cxn modelId="{3A52EB50-ABFA-4475-BB8C-F29D598C95AE}" type="presOf" srcId="{3144413F-CAF4-423C-82FF-26ED34BC388B}" destId="{95686DB5-DFE4-4BEE-8887-98AC2E2505DD}" srcOrd="0" destOrd="0" presId="urn:microsoft.com/office/officeart/2005/8/layout/pyramid2"/>
    <dgm:cxn modelId="{7C5DBE76-0C21-4BCA-8C49-07A4C9E11F94}" srcId="{3144413F-CAF4-423C-82FF-26ED34BC388B}" destId="{C1A2D55A-9A18-442B-AFDD-77B133415D64}" srcOrd="3" destOrd="0" parTransId="{FC1E9FB0-5E91-448C-AD5F-06A818EE3648}" sibTransId="{A5E5E05D-1DBE-4752-9850-E7953211BEB0}"/>
    <dgm:cxn modelId="{2CAECFAB-57A3-41C8-840F-E7C563085212}" srcId="{3144413F-CAF4-423C-82FF-26ED34BC388B}" destId="{5616603D-9779-4AE6-8A26-F15A1C5B482F}" srcOrd="0" destOrd="0" parTransId="{B14B5AE0-0F02-47AE-9120-00CE9499EF1D}" sibTransId="{A33582E8-0B39-4B60-B343-9474625A8D9C}"/>
    <dgm:cxn modelId="{8207E8C0-2E5A-4772-AC53-64690BADB536}" type="presOf" srcId="{C1A2D55A-9A18-442B-AFDD-77B133415D64}" destId="{5BFF4D97-7D68-4F35-A79E-B17325AA160A}" srcOrd="0" destOrd="0" presId="urn:microsoft.com/office/officeart/2005/8/layout/pyramid2"/>
    <dgm:cxn modelId="{7630DAEC-9F72-499D-ADA4-34037C240A78}" type="presOf" srcId="{5616603D-9779-4AE6-8A26-F15A1C5B482F}" destId="{75099D99-C447-4212-9FFF-49E714A7CF55}" srcOrd="0" destOrd="0" presId="urn:microsoft.com/office/officeart/2005/8/layout/pyramid2"/>
    <dgm:cxn modelId="{125EC587-6632-44A1-B4F1-265B15E35F25}" type="presParOf" srcId="{95686DB5-DFE4-4BEE-8887-98AC2E2505DD}" destId="{1DB3401E-34B5-4778-AC8A-3FDB35D5C4E0}" srcOrd="0" destOrd="0" presId="urn:microsoft.com/office/officeart/2005/8/layout/pyramid2"/>
    <dgm:cxn modelId="{0F6EAF89-441C-4A93-8E1C-95C70F83B88D}" type="presParOf" srcId="{95686DB5-DFE4-4BEE-8887-98AC2E2505DD}" destId="{CD060EC3-BC94-4F6B-8541-C62F86ACA33A}" srcOrd="1" destOrd="0" presId="urn:microsoft.com/office/officeart/2005/8/layout/pyramid2"/>
    <dgm:cxn modelId="{B8C1E400-AAB0-4C00-9409-3512D9A80681}" type="presParOf" srcId="{CD060EC3-BC94-4F6B-8541-C62F86ACA33A}" destId="{75099D99-C447-4212-9FFF-49E714A7CF55}" srcOrd="0" destOrd="0" presId="urn:microsoft.com/office/officeart/2005/8/layout/pyramid2"/>
    <dgm:cxn modelId="{670F06A4-C0CA-4495-AC4C-9AD447D39466}" type="presParOf" srcId="{CD060EC3-BC94-4F6B-8541-C62F86ACA33A}" destId="{793E559D-695E-4D37-A88F-BEFB2101856B}" srcOrd="1" destOrd="0" presId="urn:microsoft.com/office/officeart/2005/8/layout/pyramid2"/>
    <dgm:cxn modelId="{2A12A8FC-E812-4053-92B1-BBE23F134AA8}" type="presParOf" srcId="{CD060EC3-BC94-4F6B-8541-C62F86ACA33A}" destId="{63B02C62-8930-4BD1-BB04-D81E48469C17}" srcOrd="2" destOrd="0" presId="urn:microsoft.com/office/officeart/2005/8/layout/pyramid2"/>
    <dgm:cxn modelId="{80E0DEB8-1259-4B2F-B801-6EB4C96431EB}" type="presParOf" srcId="{CD060EC3-BC94-4F6B-8541-C62F86ACA33A}" destId="{AC1B622A-1355-4D2E-BC41-4FC8241DE3C6}" srcOrd="3" destOrd="0" presId="urn:microsoft.com/office/officeart/2005/8/layout/pyramid2"/>
    <dgm:cxn modelId="{EE99B0D9-C8BB-4942-AC46-72CBB3297CBE}" type="presParOf" srcId="{CD060EC3-BC94-4F6B-8541-C62F86ACA33A}" destId="{7F7D178A-AC55-47BD-A78B-611CF586777F}" srcOrd="4" destOrd="0" presId="urn:microsoft.com/office/officeart/2005/8/layout/pyramid2"/>
    <dgm:cxn modelId="{1B269A3C-B6FE-414C-8EA4-ACE6A2C8C96D}" type="presParOf" srcId="{CD060EC3-BC94-4F6B-8541-C62F86ACA33A}" destId="{BE04C863-91C9-4B80-AC91-92787C0E175E}" srcOrd="5" destOrd="0" presId="urn:microsoft.com/office/officeart/2005/8/layout/pyramid2"/>
    <dgm:cxn modelId="{270B72C9-5B13-4D97-939B-6C5E25C6EC7F}" type="presParOf" srcId="{CD060EC3-BC94-4F6B-8541-C62F86ACA33A}" destId="{5BFF4D97-7D68-4F35-A79E-B17325AA160A}" srcOrd="6" destOrd="0" presId="urn:microsoft.com/office/officeart/2005/8/layout/pyramid2"/>
    <dgm:cxn modelId="{A18ECB70-E15A-4187-91D6-D4359B9E72B5}" type="presParOf" srcId="{CD060EC3-BC94-4F6B-8541-C62F86ACA33A}" destId="{29A5E12A-E71C-413F-B491-60E46C278F70}" srcOrd="7" destOrd="0" presId="urn:microsoft.com/office/officeart/2005/8/layout/pyramid2"/>
    <dgm:cxn modelId="{8A2B00E6-7468-4C31-AC8A-C5768F58358E}" type="presParOf" srcId="{CD060EC3-BC94-4F6B-8541-C62F86ACA33A}" destId="{F67312BE-6A60-49EA-A575-B7951065CFB9}" srcOrd="8" destOrd="0" presId="urn:microsoft.com/office/officeart/2005/8/layout/pyramid2"/>
    <dgm:cxn modelId="{AEA65223-2F83-4135-9BAC-4C0B1BF66F71}" type="presParOf" srcId="{CD060EC3-BC94-4F6B-8541-C62F86ACA33A}" destId="{22790794-1167-45EA-A4DF-B4594B59FC84}" srcOrd="9" destOrd="0" presId="urn:microsoft.com/office/officeart/2005/8/layout/pyramid2"/>
    <dgm:cxn modelId="{7AF01E2B-38AA-4261-941D-2DA10B258411}" type="presParOf" srcId="{CD060EC3-BC94-4F6B-8541-C62F86ACA33A}" destId="{4205B374-9F0B-4617-80FB-59C4FE2B241D}" srcOrd="10" destOrd="0" presId="urn:microsoft.com/office/officeart/2005/8/layout/pyramid2"/>
    <dgm:cxn modelId="{0319954D-C6F8-48D2-ADA5-48F6F1D50BC1}" type="presParOf" srcId="{CD060EC3-BC94-4F6B-8541-C62F86ACA33A}" destId="{EAC40E2E-6179-4EA4-980A-44123BFD9D8A}" srcOrd="1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D2ECE-C6D9-4312-A219-C163F9722A6B}">
      <dsp:nvSpPr>
        <dsp:cNvPr id="0" name=""/>
        <dsp:cNvSpPr/>
      </dsp:nvSpPr>
      <dsp:spPr>
        <a:xfrm>
          <a:off x="3086" y="262852"/>
          <a:ext cx="3008947" cy="668282"/>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uk-UA" sz="1800" b="0" i="0" kern="1200" dirty="0"/>
            <a:t>За критерієм об'єкта</a:t>
          </a:r>
          <a:endParaRPr lang="uk-UA" sz="1800" kern="1200" dirty="0"/>
        </a:p>
      </dsp:txBody>
      <dsp:txXfrm>
        <a:off x="3086" y="262852"/>
        <a:ext cx="3008947" cy="668282"/>
      </dsp:txXfrm>
    </dsp:sp>
    <dsp:sp modelId="{F41E1844-4AF9-4001-B558-D56ECB06B231}">
      <dsp:nvSpPr>
        <dsp:cNvPr id="0" name=""/>
        <dsp:cNvSpPr/>
      </dsp:nvSpPr>
      <dsp:spPr>
        <a:xfrm>
          <a:off x="3086" y="931135"/>
          <a:ext cx="3008947" cy="4377417"/>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ru-RU" sz="1800" b="0" i="0" kern="1200" dirty="0" err="1"/>
            <a:t>сировиною</a:t>
          </a:r>
          <a:r>
            <a:rPr lang="ru-RU" sz="1800" b="0" i="0" kern="1200" dirty="0"/>
            <a:t>;</a:t>
          </a:r>
          <a:endParaRPr lang="uk-UA" sz="1800" kern="1200" dirty="0"/>
        </a:p>
        <a:p>
          <a:pPr marL="171450" lvl="1" indent="-171450" algn="l" defTabSz="800100">
            <a:lnSpc>
              <a:spcPct val="90000"/>
            </a:lnSpc>
            <a:spcBef>
              <a:spcPct val="0"/>
            </a:spcBef>
            <a:spcAft>
              <a:spcPct val="15000"/>
            </a:spcAft>
            <a:buChar char="•"/>
          </a:pPr>
          <a:r>
            <a:rPr lang="ru-RU" sz="1800" b="0" i="0" kern="1200" dirty="0" err="1"/>
            <a:t>паливом</a:t>
          </a:r>
          <a:r>
            <a:rPr lang="ru-RU" sz="1800" b="0" i="0" kern="1200" dirty="0"/>
            <a:t>;</a:t>
          </a:r>
          <a:endParaRPr lang="uk-UA" sz="1800" kern="1200" dirty="0"/>
        </a:p>
        <a:p>
          <a:pPr marL="171450" lvl="1" indent="-171450" algn="l" defTabSz="800100">
            <a:lnSpc>
              <a:spcPct val="90000"/>
            </a:lnSpc>
            <a:spcBef>
              <a:spcPct val="0"/>
            </a:spcBef>
            <a:spcAft>
              <a:spcPct val="15000"/>
            </a:spcAft>
            <a:buChar char="•"/>
          </a:pPr>
          <a:r>
            <a:rPr lang="ru-RU" sz="1800" b="0" i="0" kern="1200" dirty="0" err="1"/>
            <a:t>продовольством</a:t>
          </a:r>
          <a:r>
            <a:rPr lang="ru-RU" sz="1800" b="0" i="0" kern="1200" dirty="0"/>
            <a:t>;</a:t>
          </a:r>
          <a:endParaRPr lang="uk-UA" sz="1800" kern="1200" dirty="0"/>
        </a:p>
        <a:p>
          <a:pPr marL="171450" lvl="1" indent="-171450" algn="l" defTabSz="800100">
            <a:lnSpc>
              <a:spcPct val="90000"/>
            </a:lnSpc>
            <a:spcBef>
              <a:spcPct val="0"/>
            </a:spcBef>
            <a:spcAft>
              <a:spcPct val="15000"/>
            </a:spcAft>
            <a:buChar char="•"/>
          </a:pPr>
          <a:r>
            <a:rPr lang="ru-RU" sz="1800" b="0" i="0" kern="1200" dirty="0" err="1"/>
            <a:t>напівфабрикатами</a:t>
          </a:r>
          <a:r>
            <a:rPr lang="ru-RU" sz="1800" b="0" i="0" kern="1200" dirty="0"/>
            <a:t>;</a:t>
          </a:r>
          <a:endParaRPr lang="uk-UA" sz="1800" kern="1200" dirty="0"/>
        </a:p>
        <a:p>
          <a:pPr marL="171450" lvl="1" indent="-171450" algn="l" defTabSz="800100">
            <a:lnSpc>
              <a:spcPct val="90000"/>
            </a:lnSpc>
            <a:spcBef>
              <a:spcPct val="0"/>
            </a:spcBef>
            <a:spcAft>
              <a:spcPct val="15000"/>
            </a:spcAft>
            <a:buChar char="•"/>
          </a:pPr>
          <a:r>
            <a:rPr lang="ru-RU" sz="1800" b="0" i="0" kern="1200" dirty="0" err="1"/>
            <a:t>готовими</a:t>
          </a:r>
          <a:r>
            <a:rPr lang="ru-RU" sz="1800" b="0" i="0" kern="1200" dirty="0"/>
            <a:t> </a:t>
          </a:r>
          <a:r>
            <a:rPr lang="ru-RU" sz="1800" b="0" i="0" kern="1200" dirty="0" err="1"/>
            <a:t>виробами</a:t>
          </a:r>
          <a:r>
            <a:rPr lang="ru-RU" sz="1800" b="0" i="0" kern="1200" dirty="0"/>
            <a:t>: </a:t>
          </a:r>
          <a:r>
            <a:rPr lang="ru-RU" sz="1800" b="0" i="0" kern="1200" dirty="0" err="1"/>
            <a:t>виробничого</a:t>
          </a:r>
          <a:r>
            <a:rPr lang="ru-RU" sz="1800" b="0" i="0" kern="1200" dirty="0"/>
            <a:t> і </a:t>
          </a:r>
          <a:r>
            <a:rPr lang="ru-RU" sz="1800" b="0" i="0" kern="1200" dirty="0" err="1"/>
            <a:t>невиробничого</a:t>
          </a:r>
          <a:r>
            <a:rPr lang="ru-RU" sz="1800" b="0" i="0" kern="1200" dirty="0"/>
            <a:t> </a:t>
          </a:r>
          <a:r>
            <a:rPr lang="ru-RU" sz="1800" b="0" i="0" kern="1200" dirty="0" err="1"/>
            <a:t>призначення</a:t>
          </a:r>
          <a:r>
            <a:rPr lang="ru-RU" sz="1800" b="0" i="0" kern="1200" dirty="0"/>
            <a:t>;</a:t>
          </a:r>
          <a:endParaRPr lang="uk-UA" sz="1800" kern="1200" dirty="0"/>
        </a:p>
        <a:p>
          <a:pPr marL="171450" lvl="1" indent="-171450" algn="l" defTabSz="800100">
            <a:lnSpc>
              <a:spcPct val="90000"/>
            </a:lnSpc>
            <a:spcBef>
              <a:spcPct val="0"/>
            </a:spcBef>
            <a:spcAft>
              <a:spcPct val="15000"/>
            </a:spcAft>
            <a:buChar char="•"/>
          </a:pPr>
          <a:r>
            <a:rPr lang="ru-RU" sz="1800" b="0" i="0" kern="1200" dirty="0" err="1"/>
            <a:t>послугами</a:t>
          </a:r>
          <a:r>
            <a:rPr lang="ru-RU" sz="1800" b="0" i="0" kern="1200" dirty="0"/>
            <a:t>.</a:t>
          </a:r>
          <a:endParaRPr lang="uk-UA" sz="1800" kern="1200" dirty="0"/>
        </a:p>
      </dsp:txBody>
      <dsp:txXfrm>
        <a:off x="3086" y="931135"/>
        <a:ext cx="3008947" cy="4377417"/>
      </dsp:txXfrm>
    </dsp:sp>
    <dsp:sp modelId="{04C59AA8-25DE-49C9-A3D1-A569B600DCB1}">
      <dsp:nvSpPr>
        <dsp:cNvPr id="0" name=""/>
        <dsp:cNvSpPr/>
      </dsp:nvSpPr>
      <dsp:spPr>
        <a:xfrm>
          <a:off x="3433286" y="262852"/>
          <a:ext cx="3008947" cy="668282"/>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uk-UA" sz="1800" b="0" i="0" kern="1200" dirty="0"/>
            <a:t>За критерієм взаємодії суб'єктів </a:t>
          </a:r>
          <a:endParaRPr lang="uk-UA" sz="1800" kern="1200" dirty="0"/>
        </a:p>
      </dsp:txBody>
      <dsp:txXfrm>
        <a:off x="3433286" y="262852"/>
        <a:ext cx="3008947" cy="668282"/>
      </dsp:txXfrm>
    </dsp:sp>
    <dsp:sp modelId="{3CD7A3E0-042F-4F8A-ADEA-6E8AB239B292}">
      <dsp:nvSpPr>
        <dsp:cNvPr id="0" name=""/>
        <dsp:cNvSpPr/>
      </dsp:nvSpPr>
      <dsp:spPr>
        <a:xfrm>
          <a:off x="3433286" y="931135"/>
          <a:ext cx="3008947" cy="4377417"/>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uk-UA" sz="1800" b="1" i="0" kern="1200" dirty="0"/>
            <a:t>традиційна торгівля </a:t>
          </a:r>
          <a:r>
            <a:rPr lang="uk-UA" sz="1800" b="0" i="0" kern="1200" dirty="0"/>
            <a:t>(експорт-імпорт товарів і послуг);</a:t>
          </a:r>
          <a:endParaRPr lang="uk-UA" sz="1800" kern="1200" dirty="0"/>
        </a:p>
        <a:p>
          <a:pPr marL="171450" lvl="1" indent="-171450" algn="l" defTabSz="800100">
            <a:lnSpc>
              <a:spcPct val="90000"/>
            </a:lnSpc>
            <a:spcBef>
              <a:spcPct val="0"/>
            </a:spcBef>
            <a:spcAft>
              <a:spcPct val="15000"/>
            </a:spcAft>
            <a:buChar char="•"/>
          </a:pPr>
          <a:r>
            <a:rPr lang="uk-UA" sz="1800" b="1" i="0" kern="1200" dirty="0"/>
            <a:t>торгівля </a:t>
          </a:r>
          <a:r>
            <a:rPr lang="uk-UA" sz="1800" b="1" i="0" kern="1200" dirty="0" err="1"/>
            <a:t>кооперуємою</a:t>
          </a:r>
          <a:r>
            <a:rPr lang="uk-UA" sz="1800" b="1" i="0" kern="1200" dirty="0"/>
            <a:t> і спеціалізованою продукцією</a:t>
          </a:r>
          <a:r>
            <a:rPr lang="uk-UA" sz="1800" b="0" i="0" kern="1200" dirty="0"/>
            <a:t>, що здійснюється на основі довгострокових угод;</a:t>
          </a:r>
          <a:endParaRPr lang="uk-UA" sz="1800" kern="1200" dirty="0"/>
        </a:p>
        <a:p>
          <a:pPr marL="171450" lvl="1" indent="-171450" algn="l" defTabSz="800100">
            <a:lnSpc>
              <a:spcPct val="90000"/>
            </a:lnSpc>
            <a:spcBef>
              <a:spcPct val="0"/>
            </a:spcBef>
            <a:spcAft>
              <a:spcPct val="15000"/>
            </a:spcAft>
            <a:buChar char="•"/>
          </a:pPr>
          <a:r>
            <a:rPr lang="uk-UA" sz="1800" b="1" i="0" kern="1200" dirty="0"/>
            <a:t>зустрічна торгівля </a:t>
          </a:r>
          <a:r>
            <a:rPr lang="uk-UA" sz="1800" b="0" i="0" kern="1200" dirty="0"/>
            <a:t>(бартер, операції на компенсаційній основі тощо).</a:t>
          </a:r>
          <a:endParaRPr lang="uk-UA" sz="1800" kern="1200" dirty="0"/>
        </a:p>
      </dsp:txBody>
      <dsp:txXfrm>
        <a:off x="3433286" y="931135"/>
        <a:ext cx="3008947" cy="4377417"/>
      </dsp:txXfrm>
    </dsp:sp>
    <dsp:sp modelId="{53D24974-216B-4D6A-8C6C-8B0436D13401}">
      <dsp:nvSpPr>
        <dsp:cNvPr id="0" name=""/>
        <dsp:cNvSpPr/>
      </dsp:nvSpPr>
      <dsp:spPr>
        <a:xfrm>
          <a:off x="6863486" y="262852"/>
          <a:ext cx="3008947" cy="668282"/>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uk-UA" sz="1800" b="0" i="0" kern="1200" dirty="0"/>
            <a:t>За критерієм регулювання</a:t>
          </a:r>
          <a:endParaRPr lang="uk-UA" sz="1800" kern="1200" dirty="0"/>
        </a:p>
      </dsp:txBody>
      <dsp:txXfrm>
        <a:off x="6863486" y="262852"/>
        <a:ext cx="3008947" cy="668282"/>
      </dsp:txXfrm>
    </dsp:sp>
    <dsp:sp modelId="{2491C201-A292-4834-96CD-5241FB65F2F0}">
      <dsp:nvSpPr>
        <dsp:cNvPr id="0" name=""/>
        <dsp:cNvSpPr/>
      </dsp:nvSpPr>
      <dsp:spPr>
        <a:xfrm>
          <a:off x="6863486" y="931135"/>
          <a:ext cx="3008947" cy="4377417"/>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uk-UA" sz="1800" b="1" i="0" kern="1200" dirty="0"/>
            <a:t>звичайна</a:t>
          </a:r>
          <a:r>
            <a:rPr lang="uk-UA" sz="1800" b="0" i="0" kern="1200" dirty="0"/>
            <a:t> – здійснення регулювання в повному обсязі відповідно до національного законодавства;</a:t>
          </a:r>
          <a:endParaRPr lang="uk-UA" sz="1800" kern="1200" dirty="0"/>
        </a:p>
        <a:p>
          <a:pPr marL="171450" lvl="1" indent="-171450" algn="l" defTabSz="800100">
            <a:lnSpc>
              <a:spcPct val="90000"/>
            </a:lnSpc>
            <a:spcBef>
              <a:spcPct val="0"/>
            </a:spcBef>
            <a:spcAft>
              <a:spcPct val="15000"/>
            </a:spcAft>
            <a:buChar char="•"/>
          </a:pPr>
          <a:r>
            <a:rPr lang="uk-UA" sz="1800" b="1" i="0" kern="1200" dirty="0"/>
            <a:t>дискримінаційна</a:t>
          </a:r>
          <a:r>
            <a:rPr lang="uk-UA" sz="1800" b="0" i="0" kern="1200" dirty="0"/>
            <a:t> – введення обмежень державою на експортно-імпортні операції;</a:t>
          </a:r>
          <a:endParaRPr lang="uk-UA" sz="1800" kern="1200" dirty="0"/>
        </a:p>
        <a:p>
          <a:pPr marL="171450" lvl="1" indent="-171450" algn="l" defTabSz="800100">
            <a:lnSpc>
              <a:spcPct val="90000"/>
            </a:lnSpc>
            <a:spcBef>
              <a:spcPct val="0"/>
            </a:spcBef>
            <a:spcAft>
              <a:spcPct val="15000"/>
            </a:spcAft>
            <a:buChar char="•"/>
          </a:pPr>
          <a:r>
            <a:rPr lang="uk-UA" sz="1800" b="1" i="0" kern="1200" dirty="0"/>
            <a:t>преференційна торгівля </a:t>
          </a:r>
          <a:r>
            <a:rPr lang="uk-UA" sz="1800" b="0" i="0" kern="1200" dirty="0"/>
            <a:t>– торгівля, при здійсненні якої застосовуються пільги (податкові, митні).</a:t>
          </a:r>
          <a:endParaRPr lang="uk-UA" sz="1800" kern="1200" dirty="0"/>
        </a:p>
      </dsp:txBody>
      <dsp:txXfrm>
        <a:off x="6863486" y="931135"/>
        <a:ext cx="3008947" cy="43774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B3401E-34B5-4778-AC8A-3FDB35D5C4E0}">
      <dsp:nvSpPr>
        <dsp:cNvPr id="0" name=""/>
        <dsp:cNvSpPr/>
      </dsp:nvSpPr>
      <dsp:spPr>
        <a:xfrm>
          <a:off x="971092" y="0"/>
          <a:ext cx="4608576" cy="4608576"/>
        </a:xfrm>
        <a:prstGeom prst="triangl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099D99-C447-4212-9FFF-49E714A7CF55}">
      <dsp:nvSpPr>
        <dsp:cNvPr id="0" name=""/>
        <dsp:cNvSpPr/>
      </dsp:nvSpPr>
      <dsp:spPr>
        <a:xfrm>
          <a:off x="3275380" y="463333"/>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Об’ємні (абсолютні) показники</a:t>
          </a:r>
        </a:p>
      </dsp:txBody>
      <dsp:txXfrm>
        <a:off x="3302008" y="489961"/>
        <a:ext cx="2942319" cy="492212"/>
      </dsp:txXfrm>
    </dsp:sp>
    <dsp:sp modelId="{63B02C62-8930-4BD1-BB04-D81E48469C17}">
      <dsp:nvSpPr>
        <dsp:cNvPr id="0" name=""/>
        <dsp:cNvSpPr/>
      </dsp:nvSpPr>
      <dsp:spPr>
        <a:xfrm>
          <a:off x="3275380" y="1076984"/>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Результативні</a:t>
          </a:r>
        </a:p>
      </dsp:txBody>
      <dsp:txXfrm>
        <a:off x="3302008" y="1103612"/>
        <a:ext cx="2942319" cy="492212"/>
      </dsp:txXfrm>
    </dsp:sp>
    <dsp:sp modelId="{7F7D178A-AC55-47BD-A78B-611CF586777F}">
      <dsp:nvSpPr>
        <dsp:cNvPr id="0" name=""/>
        <dsp:cNvSpPr/>
      </dsp:nvSpPr>
      <dsp:spPr>
        <a:xfrm>
          <a:off x="3275380" y="1690636"/>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Структурні</a:t>
          </a:r>
        </a:p>
      </dsp:txBody>
      <dsp:txXfrm>
        <a:off x="3302008" y="1717264"/>
        <a:ext cx="2942319" cy="492212"/>
      </dsp:txXfrm>
    </dsp:sp>
    <dsp:sp modelId="{5BFF4D97-7D68-4F35-A79E-B17325AA160A}">
      <dsp:nvSpPr>
        <dsp:cNvPr id="0" name=""/>
        <dsp:cNvSpPr/>
      </dsp:nvSpPr>
      <dsp:spPr>
        <a:xfrm>
          <a:off x="3275380" y="2304288"/>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Інтенсивності</a:t>
          </a:r>
        </a:p>
      </dsp:txBody>
      <dsp:txXfrm>
        <a:off x="3302008" y="2330916"/>
        <a:ext cx="2942319" cy="492212"/>
      </dsp:txXfrm>
    </dsp:sp>
    <dsp:sp modelId="{F67312BE-6A60-49EA-A575-B7951065CFB9}">
      <dsp:nvSpPr>
        <dsp:cNvPr id="0" name=""/>
        <dsp:cNvSpPr/>
      </dsp:nvSpPr>
      <dsp:spPr>
        <a:xfrm>
          <a:off x="3275380" y="2917940"/>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Динаміки</a:t>
          </a:r>
        </a:p>
      </dsp:txBody>
      <dsp:txXfrm>
        <a:off x="3302008" y="2944568"/>
        <a:ext cx="2942319" cy="492212"/>
      </dsp:txXfrm>
    </dsp:sp>
    <dsp:sp modelId="{4205B374-9F0B-4617-80FB-59C4FE2B241D}">
      <dsp:nvSpPr>
        <dsp:cNvPr id="0" name=""/>
        <dsp:cNvSpPr/>
      </dsp:nvSpPr>
      <dsp:spPr>
        <a:xfrm>
          <a:off x="3275380" y="3531592"/>
          <a:ext cx="2995575" cy="54546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Зіставлення</a:t>
          </a:r>
        </a:p>
      </dsp:txBody>
      <dsp:txXfrm>
        <a:off x="3302008" y="3558220"/>
        <a:ext cx="2942319" cy="49221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CA94A0-90D6-4FC6-8A4C-938C70CD9CCC}"/>
              </a:ext>
            </a:extLst>
          </p:cNvPr>
          <p:cNvSpPr>
            <a:spLocks noGrp="1"/>
          </p:cNvSpPr>
          <p:nvPr>
            <p:ph type="ctrTitle"/>
          </p:nvPr>
        </p:nvSpPr>
        <p:spPr>
          <a:xfrm>
            <a:off x="2374060" y="461682"/>
            <a:ext cx="8915399" cy="2262781"/>
          </a:xfrm>
        </p:spPr>
        <p:txBody>
          <a:bodyPr>
            <a:normAutofit/>
          </a:bodyPr>
          <a:lstStyle/>
          <a:p>
            <a:pPr algn="ctr"/>
            <a:r>
              <a:rPr lang="ru-RU" sz="2800" b="1" i="0" u="none" strike="noStrike" baseline="0" dirty="0">
                <a:solidFill>
                  <a:srgbClr val="000000"/>
                </a:solidFill>
                <a:latin typeface="Times New Roman" panose="02020603050405020304" pitchFamily="18" charset="0"/>
              </a:rPr>
              <a:t>Тема 3. </a:t>
            </a:r>
            <a:r>
              <a:rPr lang="ru-RU" sz="2800" b="1" i="0" u="none" strike="noStrike" baseline="0" dirty="0" err="1">
                <a:solidFill>
                  <a:srgbClr val="000000"/>
                </a:solidFill>
                <a:latin typeface="Times New Roman" panose="02020603050405020304" pitchFamily="18" charset="0"/>
              </a:rPr>
              <a:t>Сутність</a:t>
            </a:r>
            <a:r>
              <a:rPr lang="ru-RU" sz="2800" b="1" i="0" u="none" strike="noStrike" baseline="0" dirty="0">
                <a:solidFill>
                  <a:srgbClr val="000000"/>
                </a:solidFill>
                <a:latin typeface="Times New Roman" panose="02020603050405020304" pitchFamily="18" charset="0"/>
              </a:rPr>
              <a:t> та </a:t>
            </a:r>
            <a:r>
              <a:rPr lang="ru-RU" sz="2800" b="1" i="0" u="none" strike="noStrike" baseline="0" dirty="0" err="1">
                <a:solidFill>
                  <a:srgbClr val="000000"/>
                </a:solidFill>
                <a:latin typeface="Times New Roman" panose="02020603050405020304" pitchFamily="18" charset="0"/>
              </a:rPr>
              <a:t>еволюція</a:t>
            </a:r>
            <a:r>
              <a:rPr lang="ru-RU" sz="2800" b="1" i="0" u="none" strike="noStrike" baseline="0" dirty="0">
                <a:solidFill>
                  <a:srgbClr val="000000"/>
                </a:solidFill>
                <a:latin typeface="Times New Roman" panose="02020603050405020304" pitchFamily="18" charset="0"/>
              </a:rPr>
              <a:t> </a:t>
            </a:r>
            <a:r>
              <a:rPr lang="ru-RU" sz="2800" b="1" i="0" u="none" strike="noStrike" baseline="0" dirty="0" err="1">
                <a:solidFill>
                  <a:srgbClr val="000000"/>
                </a:solidFill>
                <a:latin typeface="Times New Roman" panose="02020603050405020304" pitchFamily="18" charset="0"/>
              </a:rPr>
              <a:t>міжнародної</a:t>
            </a:r>
            <a:r>
              <a:rPr lang="ru-RU" sz="2800" b="1" i="0" u="none" strike="noStrike" baseline="0" dirty="0">
                <a:solidFill>
                  <a:srgbClr val="000000"/>
                </a:solidFill>
                <a:latin typeface="Times New Roman" panose="02020603050405020304" pitchFamily="18" charset="0"/>
              </a:rPr>
              <a:t> </a:t>
            </a:r>
            <a:r>
              <a:rPr lang="ru-RU" sz="2800" b="1" i="0" u="none" strike="noStrike" baseline="0" dirty="0" err="1">
                <a:solidFill>
                  <a:srgbClr val="000000"/>
                </a:solidFill>
                <a:latin typeface="Times New Roman" panose="02020603050405020304" pitchFamily="18" charset="0"/>
              </a:rPr>
              <a:t>торгівлі</a:t>
            </a:r>
            <a:endParaRPr lang="uk-UA" sz="2800" dirty="0"/>
          </a:p>
        </p:txBody>
      </p:sp>
      <p:sp>
        <p:nvSpPr>
          <p:cNvPr id="3" name="Підзаголовок 2">
            <a:extLst>
              <a:ext uri="{FF2B5EF4-FFF2-40B4-BE49-F238E27FC236}">
                <a16:creationId xmlns:a16="http://schemas.microsoft.com/office/drawing/2014/main" id="{912B43D5-92D9-4E50-921F-B6C33B192FF0}"/>
              </a:ext>
            </a:extLst>
          </p:cNvPr>
          <p:cNvSpPr>
            <a:spLocks noGrp="1"/>
          </p:cNvSpPr>
          <p:nvPr>
            <p:ph type="subTitle" idx="1"/>
          </p:nvPr>
        </p:nvSpPr>
        <p:spPr>
          <a:xfrm>
            <a:off x="2436813" y="3074084"/>
            <a:ext cx="8915399" cy="1126283"/>
          </a:xfrm>
        </p:spPr>
        <p:txBody>
          <a:bodyPr>
            <a:noAutofit/>
          </a:bodyPr>
          <a:lstStyle/>
          <a:p>
            <a:pPr marL="342900" indent="-342900">
              <a:buAutoNum type="arabicPeriod"/>
            </a:pPr>
            <a:r>
              <a:rPr lang="uk-UA" sz="1600" dirty="0"/>
              <a:t>Сутність міжнародної торгівлі</a:t>
            </a:r>
          </a:p>
          <a:p>
            <a:pPr marL="342900" indent="-342900">
              <a:buAutoNum type="arabicPeriod"/>
            </a:pPr>
            <a:r>
              <a:rPr lang="uk-UA" sz="1600" dirty="0"/>
              <a:t>Форми міжнародної торгівлі товарами</a:t>
            </a:r>
          </a:p>
          <a:p>
            <a:pPr marL="342900" indent="-342900">
              <a:buAutoNum type="arabicPeriod"/>
            </a:pPr>
            <a:r>
              <a:rPr lang="uk-UA" sz="1600" dirty="0"/>
              <a:t>Методи міжнародної торгівлі товарами</a:t>
            </a:r>
          </a:p>
          <a:p>
            <a:pPr marL="342900" indent="-342900">
              <a:buAutoNum type="arabicPeriod"/>
            </a:pPr>
            <a:r>
              <a:rPr lang="uk-UA" sz="1600" dirty="0"/>
              <a:t>Показники міжнародної торгівлі</a:t>
            </a:r>
          </a:p>
          <a:p>
            <a:pPr marL="342900" indent="-342900">
              <a:buAutoNum type="arabicPeriod"/>
            </a:pPr>
            <a:r>
              <a:rPr lang="uk-UA" sz="1600" dirty="0"/>
              <a:t>Еволюція міжнародної торгівлі</a:t>
            </a:r>
          </a:p>
          <a:p>
            <a:pPr marL="342900" indent="-342900">
              <a:buAutoNum type="arabicPeriod"/>
            </a:pPr>
            <a:endParaRPr lang="uk-UA" sz="1600" dirty="0"/>
          </a:p>
          <a:p>
            <a:pPr marL="342900" indent="-342900">
              <a:buAutoNum type="arabicPeriod"/>
            </a:pPr>
            <a:endParaRPr lang="uk-UA" sz="1600" dirty="0"/>
          </a:p>
        </p:txBody>
      </p:sp>
    </p:spTree>
    <p:extLst>
      <p:ext uri="{BB962C8B-B14F-4D97-AF65-F5344CB8AC3E}">
        <p14:creationId xmlns:p14="http://schemas.microsoft.com/office/powerpoint/2010/main" val="2676657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7CF41F-2760-4AB3-A548-4B50849DE2D8}"/>
              </a:ext>
            </a:extLst>
          </p:cNvPr>
          <p:cNvSpPr>
            <a:spLocks noGrp="1"/>
          </p:cNvSpPr>
          <p:nvPr>
            <p:ph type="title"/>
          </p:nvPr>
        </p:nvSpPr>
        <p:spPr>
          <a:xfrm>
            <a:off x="1536192" y="1319054"/>
            <a:ext cx="9956227" cy="1280890"/>
          </a:xfrm>
        </p:spPr>
        <p:txBody>
          <a:bodyPr>
            <a:normAutofit fontScale="90000"/>
          </a:bodyPr>
          <a:lstStyle/>
          <a:p>
            <a:r>
              <a:rPr lang="uk-UA" sz="2200" b="0" i="0" dirty="0">
                <a:solidFill>
                  <a:srgbClr val="402A18"/>
                </a:solidFill>
                <a:effectLst/>
                <a:latin typeface="Montserrat" panose="00000500000000000000" pitchFamily="2" charset="-52"/>
              </a:rPr>
              <a:t>Поряд з цими видами посередників існують організаційні форми посередників.</a:t>
            </a:r>
            <a:br>
              <a:rPr lang="uk-UA" sz="2200" dirty="0"/>
            </a:br>
            <a:br>
              <a:rPr lang="uk-UA" sz="2200" dirty="0"/>
            </a:br>
            <a:r>
              <a:rPr lang="uk-UA" sz="2200" b="0" i="0" dirty="0">
                <a:solidFill>
                  <a:srgbClr val="402A18"/>
                </a:solidFill>
                <a:effectLst/>
                <a:latin typeface="Montserrat" panose="00000500000000000000" pitchFamily="2" charset="-52"/>
              </a:rPr>
              <a:t>1. </a:t>
            </a:r>
            <a:r>
              <a:rPr lang="uk-UA" sz="2200" b="1" i="0" dirty="0">
                <a:solidFill>
                  <a:srgbClr val="402A18"/>
                </a:solidFill>
                <a:effectLst/>
                <a:latin typeface="Montserrat" panose="00000500000000000000" pitchFamily="2" charset="-52"/>
              </a:rPr>
              <a:t>Міжнародні товарні біржі (МТБ)</a:t>
            </a:r>
            <a:r>
              <a:rPr lang="uk-UA" sz="2200" b="0" i="0" dirty="0">
                <a:solidFill>
                  <a:srgbClr val="402A18"/>
                </a:solidFill>
                <a:effectLst/>
                <a:latin typeface="Montserrat" panose="00000500000000000000" pitchFamily="2" charset="-52"/>
              </a:rPr>
              <a:t> – це такі торговельні установи, де здійснюється продаж одного товару великими партіями:</a:t>
            </a:r>
            <a:br>
              <a:rPr lang="uk-UA" sz="2200" dirty="0"/>
            </a:br>
            <a:br>
              <a:rPr lang="uk-UA" sz="2200" dirty="0"/>
            </a:br>
            <a:r>
              <a:rPr lang="uk-UA" sz="2200" b="1" i="0" dirty="0">
                <a:solidFill>
                  <a:srgbClr val="402A18"/>
                </a:solidFill>
                <a:effectLst/>
                <a:latin typeface="Montserrat" panose="00000500000000000000" pitchFamily="2" charset="-52"/>
              </a:rPr>
              <a:t>публічні</a:t>
            </a:r>
            <a:r>
              <a:rPr lang="uk-UA" sz="2200" b="0" i="0" dirty="0">
                <a:solidFill>
                  <a:srgbClr val="402A18"/>
                </a:solidFill>
                <a:effectLst/>
                <a:latin typeface="Montserrat" panose="00000500000000000000" pitchFamily="2" charset="-52"/>
              </a:rPr>
              <a:t>, у яких беруть участь усі бажаючі фізичні і юридичні особи;</a:t>
            </a:r>
            <a:br>
              <a:rPr lang="uk-UA" sz="2200" dirty="0"/>
            </a:br>
            <a:br>
              <a:rPr lang="uk-UA" sz="2200" dirty="0"/>
            </a:br>
            <a:r>
              <a:rPr lang="uk-UA" sz="2200" b="1" i="0" dirty="0">
                <a:solidFill>
                  <a:srgbClr val="402A18"/>
                </a:solidFill>
                <a:effectLst/>
                <a:latin typeface="Montserrat" panose="00000500000000000000" pitchFamily="2" charset="-52"/>
              </a:rPr>
              <a:t>акціонерні товариства, у яких здійснюють торговельні операції тільки їхні члени. </a:t>
            </a:r>
            <a:endParaRPr lang="uk-UA" dirty="0"/>
          </a:p>
        </p:txBody>
      </p:sp>
    </p:spTree>
    <p:extLst>
      <p:ext uri="{BB962C8B-B14F-4D97-AF65-F5344CB8AC3E}">
        <p14:creationId xmlns:p14="http://schemas.microsoft.com/office/powerpoint/2010/main" val="2001613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DCCC80-274E-4369-BD76-5FC8128A71C3}"/>
              </a:ext>
            </a:extLst>
          </p:cNvPr>
          <p:cNvSpPr txBox="1"/>
          <p:nvPr/>
        </p:nvSpPr>
        <p:spPr>
          <a:xfrm>
            <a:off x="1018032" y="612844"/>
            <a:ext cx="10155936" cy="5632311"/>
          </a:xfrm>
          <a:prstGeom prst="rect">
            <a:avLst/>
          </a:prstGeom>
          <a:noFill/>
        </p:spPr>
        <p:txBody>
          <a:bodyPr wrap="square">
            <a:spAutoFit/>
          </a:bodyPr>
          <a:lstStyle/>
          <a:p>
            <a:r>
              <a:rPr lang="ru-RU" b="1" i="0" dirty="0" err="1">
                <a:solidFill>
                  <a:srgbClr val="402A18"/>
                </a:solidFill>
                <a:effectLst/>
                <a:latin typeface="Montserrat" panose="00000500000000000000" pitchFamily="2" charset="-52"/>
              </a:rPr>
              <a:t>Операції</a:t>
            </a:r>
            <a:r>
              <a:rPr lang="ru-RU" b="1" i="0" dirty="0">
                <a:solidFill>
                  <a:srgbClr val="402A18"/>
                </a:solidFill>
                <a:effectLst/>
                <a:latin typeface="Montserrat" panose="00000500000000000000" pitchFamily="2" charset="-52"/>
              </a:rPr>
              <a:t> на МТБ:</a:t>
            </a:r>
            <a:br>
              <a:rPr lang="ru-RU" dirty="0"/>
            </a:br>
            <a:br>
              <a:rPr lang="ru-RU" dirty="0"/>
            </a:br>
            <a:r>
              <a:rPr lang="ru-RU" b="1" i="0" dirty="0">
                <a:solidFill>
                  <a:srgbClr val="402A18"/>
                </a:solidFill>
                <a:effectLst/>
                <a:latin typeface="Montserrat" panose="00000500000000000000" pitchFamily="2" charset="-52"/>
              </a:rPr>
              <a:t>1) угоди на </a:t>
            </a:r>
            <a:r>
              <a:rPr lang="ru-RU" b="1" i="0" dirty="0" err="1">
                <a:solidFill>
                  <a:srgbClr val="402A18"/>
                </a:solidFill>
                <a:effectLst/>
                <a:latin typeface="Montserrat" panose="00000500000000000000" pitchFamily="2" charset="-52"/>
              </a:rPr>
              <a:t>реальний</a:t>
            </a:r>
            <a:r>
              <a:rPr lang="ru-RU" b="1" i="0" dirty="0">
                <a:solidFill>
                  <a:srgbClr val="402A18"/>
                </a:solidFill>
                <a:effectLst/>
                <a:latin typeface="Montserrat" panose="00000500000000000000" pitchFamily="2" charset="-52"/>
              </a:rPr>
              <a:t> товар (СПОТ) </a:t>
            </a:r>
            <a:r>
              <a:rPr lang="ru-RU" b="0" i="0" dirty="0" err="1">
                <a:solidFill>
                  <a:srgbClr val="402A18"/>
                </a:solidFill>
                <a:effectLst/>
                <a:latin typeface="Montserrat" panose="00000500000000000000" pitchFamily="2" charset="-52"/>
              </a:rPr>
              <a:t>визначають</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що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продавці</a:t>
            </a:r>
            <a:r>
              <a:rPr lang="ru-RU" b="0" i="0" dirty="0">
                <a:solidFill>
                  <a:srgbClr val="402A18"/>
                </a:solidFill>
                <a:effectLst/>
                <a:latin typeface="Montserrat" panose="00000500000000000000" pitchFamily="2" charset="-52"/>
              </a:rPr>
              <a:t> і </a:t>
            </a:r>
            <a:r>
              <a:rPr lang="ru-RU" b="0" i="0" dirty="0" err="1">
                <a:solidFill>
                  <a:srgbClr val="402A18"/>
                </a:solidFill>
                <a:effectLst/>
                <a:latin typeface="Montserrat" panose="00000500000000000000" pitchFamily="2" charset="-52"/>
              </a:rPr>
              <a:t>покупці</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дійсно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мають</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намір</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продати</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або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придбати</a:t>
            </a:r>
            <a:r>
              <a:rPr lang="ru-RU" b="0" i="0" dirty="0">
                <a:solidFill>
                  <a:srgbClr val="402A18"/>
                </a:solidFill>
                <a:effectLst/>
                <a:latin typeface="Montserrat" panose="00000500000000000000" pitchFamily="2" charset="-52"/>
              </a:rPr>
              <a:t> товар:</a:t>
            </a:r>
            <a:br>
              <a:rPr lang="ru-RU" dirty="0"/>
            </a:br>
            <a:br>
              <a:rPr lang="ru-RU" dirty="0"/>
            </a:br>
            <a:r>
              <a:rPr lang="ru-RU" dirty="0"/>
              <a:t>- </a:t>
            </a:r>
            <a:r>
              <a:rPr lang="ru-RU" b="0" i="0" dirty="0">
                <a:solidFill>
                  <a:srgbClr val="402A18"/>
                </a:solidFill>
                <a:effectLst/>
                <a:latin typeface="Montserrat" panose="00000500000000000000" pitchFamily="2" charset="-52"/>
              </a:rPr>
              <a:t>угода СПОТ з </a:t>
            </a:r>
            <a:r>
              <a:rPr lang="ru-RU" b="0" i="0" dirty="0" err="1">
                <a:solidFill>
                  <a:srgbClr val="402A18"/>
                </a:solidFill>
                <a:effectLst/>
                <a:latin typeface="Montserrat" panose="00000500000000000000" pitchFamily="2" charset="-52"/>
              </a:rPr>
              <a:t>негайним</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постачанням</a:t>
            </a:r>
            <a:r>
              <a:rPr lang="ru-RU" b="0" i="0" dirty="0">
                <a:solidFill>
                  <a:srgbClr val="402A18"/>
                </a:solidFill>
                <a:effectLst/>
                <a:latin typeface="Montserrat" panose="00000500000000000000" pitchFamily="2" charset="-52"/>
              </a:rPr>
              <a:t> товару </a:t>
            </a:r>
            <a:r>
              <a:rPr lang="ru-RU" b="0" i="0" dirty="0" err="1">
                <a:solidFill>
                  <a:srgbClr val="402A18"/>
                </a:solidFill>
                <a:effectLst/>
                <a:latin typeface="Montserrat" panose="00000500000000000000" pitchFamily="2" charset="-52"/>
              </a:rPr>
              <a:t>означає</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що</a:t>
            </a:r>
            <a:r>
              <a:rPr lang="ru-RU" b="0" i="0" dirty="0">
                <a:solidFill>
                  <a:srgbClr val="402A18"/>
                </a:solidFill>
                <a:effectLst/>
                <a:latin typeface="Montserrat" panose="00000500000000000000" pitchFamily="2" charset="-52"/>
              </a:rPr>
              <a:t> товар буде </a:t>
            </a:r>
            <a:r>
              <a:rPr lang="ru-RU" b="0" i="0" dirty="0" err="1">
                <a:solidFill>
                  <a:srgbClr val="402A18"/>
                </a:solidFill>
                <a:effectLst/>
                <a:latin typeface="Montserrat" panose="00000500000000000000" pitchFamily="2" charset="-52"/>
              </a:rPr>
              <a:t>поставлений</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покупцеві</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протягом</a:t>
            </a:r>
            <a:r>
              <a:rPr lang="ru-RU" b="0" i="0" dirty="0">
                <a:solidFill>
                  <a:srgbClr val="402A18"/>
                </a:solidFill>
                <a:effectLst/>
                <a:latin typeface="Montserrat" panose="00000500000000000000" pitchFamily="2" charset="-52"/>
              </a:rPr>
              <a:t> 15 </a:t>
            </a:r>
            <a:r>
              <a:rPr lang="ru-RU" b="0" i="0" dirty="0" err="1">
                <a:solidFill>
                  <a:srgbClr val="402A18"/>
                </a:solidFill>
                <a:effectLst/>
                <a:latin typeface="Montserrat" panose="00000500000000000000" pitchFamily="2" charset="-52"/>
              </a:rPr>
              <a:t>днів</a:t>
            </a:r>
            <a:r>
              <a:rPr lang="ru-RU" b="0" i="0" dirty="0">
                <a:solidFill>
                  <a:srgbClr val="402A18"/>
                </a:solidFill>
                <a:effectLst/>
                <a:latin typeface="Montserrat" panose="00000500000000000000" pitchFamily="2" charset="-52"/>
              </a:rPr>
              <a:t>;</a:t>
            </a:r>
            <a:br>
              <a:rPr lang="ru-RU" dirty="0"/>
            </a:br>
            <a:br>
              <a:rPr lang="ru-RU" dirty="0"/>
            </a:br>
            <a:r>
              <a:rPr lang="ru-RU" dirty="0"/>
              <a:t>- </a:t>
            </a:r>
            <a:r>
              <a:rPr lang="ru-RU" b="0" i="0" dirty="0">
                <a:solidFill>
                  <a:srgbClr val="402A18"/>
                </a:solidFill>
                <a:effectLst/>
                <a:latin typeface="Montserrat" panose="00000500000000000000" pitchFamily="2" charset="-52"/>
              </a:rPr>
              <a:t>угода на товар з </a:t>
            </a:r>
            <a:r>
              <a:rPr lang="ru-RU" b="0" i="0" dirty="0" err="1">
                <a:solidFill>
                  <a:srgbClr val="402A18"/>
                </a:solidFill>
                <a:effectLst/>
                <a:latin typeface="Montserrat" panose="00000500000000000000" pitchFamily="2" charset="-52"/>
              </a:rPr>
              <a:t>постачанням</a:t>
            </a:r>
            <a:r>
              <a:rPr lang="ru-RU" b="0" i="0" dirty="0">
                <a:solidFill>
                  <a:srgbClr val="402A18"/>
                </a:solidFill>
                <a:effectLst/>
                <a:latin typeface="Montserrat" panose="00000500000000000000" pitchFamily="2" charset="-52"/>
              </a:rPr>
              <a:t> у </a:t>
            </a:r>
            <a:r>
              <a:rPr lang="ru-RU" b="0" i="0" dirty="0" err="1">
                <a:solidFill>
                  <a:srgbClr val="402A18"/>
                </a:solidFill>
                <a:effectLst/>
                <a:latin typeface="Montserrat" panose="00000500000000000000" pitchFamily="2" charset="-52"/>
              </a:rPr>
              <a:t>майбутньому</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означає</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що</a:t>
            </a:r>
            <a:r>
              <a:rPr lang="ru-RU" b="0" i="0" dirty="0">
                <a:solidFill>
                  <a:srgbClr val="402A18"/>
                </a:solidFill>
                <a:effectLst/>
                <a:latin typeface="Montserrat" panose="00000500000000000000" pitchFamily="2" charset="-52"/>
              </a:rPr>
              <a:t> товар буде </a:t>
            </a:r>
            <a:r>
              <a:rPr lang="ru-RU" b="0" i="0" dirty="0" err="1">
                <a:solidFill>
                  <a:srgbClr val="402A18"/>
                </a:solidFill>
                <a:effectLst/>
                <a:latin typeface="Montserrat" panose="00000500000000000000" pitchFamily="2" charset="-52"/>
              </a:rPr>
              <a:t>поставлений</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після</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укладення</a:t>
            </a:r>
            <a:r>
              <a:rPr lang="ru-RU" b="0" i="0" dirty="0">
                <a:solidFill>
                  <a:srgbClr val="402A18"/>
                </a:solidFill>
                <a:effectLst/>
                <a:latin typeface="Montserrat" panose="00000500000000000000" pitchFamily="2" charset="-52"/>
              </a:rPr>
              <a:t> угоди </a:t>
            </a:r>
            <a:r>
              <a:rPr lang="ru-RU" b="0" i="0" dirty="0" err="1">
                <a:solidFill>
                  <a:srgbClr val="402A18"/>
                </a:solidFill>
                <a:effectLst/>
                <a:latin typeface="Montserrat" panose="00000500000000000000" pitchFamily="2" charset="-52"/>
              </a:rPr>
              <a:t>протягом</a:t>
            </a:r>
            <a:r>
              <a:rPr lang="ru-RU" b="0" i="0" dirty="0">
                <a:solidFill>
                  <a:srgbClr val="402A18"/>
                </a:solidFill>
                <a:effectLst/>
                <a:latin typeface="Montserrat" panose="00000500000000000000" pitchFamily="2" charset="-52"/>
              </a:rPr>
              <a:t> 3 </a:t>
            </a:r>
            <a:r>
              <a:rPr lang="ru-RU" b="0" i="0" dirty="0" err="1">
                <a:solidFill>
                  <a:srgbClr val="402A18"/>
                </a:solidFill>
                <a:effectLst/>
                <a:latin typeface="Montserrat" panose="00000500000000000000" pitchFamily="2" charset="-52"/>
              </a:rPr>
              <a:t>років</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Це</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форвардні</a:t>
            </a:r>
            <a:r>
              <a:rPr lang="ru-RU" b="0" i="0" dirty="0">
                <a:solidFill>
                  <a:srgbClr val="402A18"/>
                </a:solidFill>
                <a:effectLst/>
                <a:latin typeface="Montserrat" panose="00000500000000000000" pitchFamily="2" charset="-52"/>
              </a:rPr>
              <a:t> угоди;</a:t>
            </a:r>
            <a:br>
              <a:rPr lang="ru-RU" dirty="0"/>
            </a:br>
            <a:br>
              <a:rPr lang="ru-RU" dirty="0"/>
            </a:br>
            <a:r>
              <a:rPr lang="ru-RU" b="0" i="0" dirty="0">
                <a:solidFill>
                  <a:srgbClr val="402A18"/>
                </a:solidFill>
                <a:effectLst/>
                <a:latin typeface="Montserrat" panose="00000500000000000000" pitchFamily="2" charset="-52"/>
              </a:rPr>
              <a:t>2) </a:t>
            </a:r>
            <a:r>
              <a:rPr lang="ru-RU" b="0" i="0" dirty="0" err="1">
                <a:solidFill>
                  <a:srgbClr val="402A18"/>
                </a:solidFill>
                <a:effectLst/>
                <a:latin typeface="Montserrat" panose="00000500000000000000" pitchFamily="2" charset="-52"/>
              </a:rPr>
              <a:t>термінові</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ф'ючерсні</a:t>
            </a:r>
            <a:r>
              <a:rPr lang="ru-RU" b="0" i="0" dirty="0">
                <a:solidFill>
                  <a:srgbClr val="402A18"/>
                </a:solidFill>
                <a:effectLst/>
                <a:latin typeface="Montserrat" panose="00000500000000000000" pitchFamily="2" charset="-52"/>
              </a:rPr>
              <a:t>) угоди –  </a:t>
            </a:r>
            <a:r>
              <a:rPr lang="ru-RU" b="0" i="0" dirty="0" err="1">
                <a:solidFill>
                  <a:srgbClr val="402A18"/>
                </a:solidFill>
                <a:effectLst/>
                <a:latin typeface="Montserrat" panose="00000500000000000000" pitchFamily="2" charset="-52"/>
              </a:rPr>
              <a:t>передбачають</a:t>
            </a:r>
            <a:r>
              <a:rPr lang="ru-RU" b="0" i="0" dirty="0">
                <a:solidFill>
                  <a:srgbClr val="402A18"/>
                </a:solidFill>
                <a:effectLst/>
                <a:latin typeface="Montserrat" panose="00000500000000000000" pitchFamily="2" charset="-52"/>
              </a:rPr>
              <a:t> не </a:t>
            </a:r>
            <a:r>
              <a:rPr lang="ru-RU" b="0" i="0" dirty="0" err="1">
                <a:solidFill>
                  <a:srgbClr val="402A18"/>
                </a:solidFill>
                <a:effectLst/>
                <a:latin typeface="Montserrat" panose="00000500000000000000" pitchFamily="2" charset="-52"/>
              </a:rPr>
              <a:t>реальний</a:t>
            </a:r>
            <a:r>
              <a:rPr lang="ru-RU" b="0" i="0" dirty="0">
                <a:solidFill>
                  <a:srgbClr val="402A18"/>
                </a:solidFill>
                <a:effectLst/>
                <a:latin typeface="Montserrat" panose="00000500000000000000" pitchFamily="2" charset="-52"/>
              </a:rPr>
              <a:t> продаж </a:t>
            </a:r>
            <a:r>
              <a:rPr lang="ru-RU" b="0" i="0" dirty="0" err="1">
                <a:solidFill>
                  <a:srgbClr val="402A18"/>
                </a:solidFill>
                <a:effectLst/>
                <a:latin typeface="Montserrat" panose="00000500000000000000" pitchFamily="2" charset="-52"/>
              </a:rPr>
              <a:t>товарів</a:t>
            </a:r>
            <a:r>
              <a:rPr lang="ru-RU" b="0" i="0" dirty="0">
                <a:solidFill>
                  <a:srgbClr val="402A18"/>
                </a:solidFill>
                <a:effectLst/>
                <a:latin typeface="Montserrat" panose="00000500000000000000" pitchFamily="2" charset="-52"/>
              </a:rPr>
              <a:t> у </a:t>
            </a:r>
            <a:r>
              <a:rPr lang="ru-RU" b="0" i="0" dirty="0" err="1">
                <a:solidFill>
                  <a:srgbClr val="402A18"/>
                </a:solidFill>
                <a:effectLst/>
                <a:latin typeface="Montserrat" panose="00000500000000000000" pitchFamily="2" charset="-52"/>
              </a:rPr>
              <a:t>термін</a:t>
            </a:r>
            <a:r>
              <a:rPr lang="ru-RU" b="0" i="0" dirty="0">
                <a:solidFill>
                  <a:srgbClr val="402A18"/>
                </a:solidFill>
                <a:effectLst/>
                <a:latin typeface="Montserrat" panose="00000500000000000000" pitchFamily="2" charset="-52"/>
              </a:rPr>
              <a:t>, а права, </a:t>
            </a:r>
            <a:r>
              <a:rPr lang="ru-RU" b="0" i="0" dirty="0" err="1">
                <a:solidFill>
                  <a:srgbClr val="402A18"/>
                </a:solidFill>
                <a:effectLst/>
                <a:latin typeface="Montserrat" panose="00000500000000000000" pitchFamily="2" charset="-52"/>
              </a:rPr>
              <a:t>що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передбачають</a:t>
            </a:r>
            <a:r>
              <a:rPr lang="ru-RU" b="0" i="0" dirty="0">
                <a:solidFill>
                  <a:srgbClr val="402A18"/>
                </a:solidFill>
                <a:effectLst/>
                <a:latin typeface="Montserrat" panose="00000500000000000000" pitchFamily="2" charset="-52"/>
              </a:rPr>
              <a:t> продаж, на товар (</a:t>
            </a:r>
            <a:r>
              <a:rPr lang="ru-RU" b="0" i="0" dirty="0" err="1">
                <a:solidFill>
                  <a:srgbClr val="402A18"/>
                </a:solidFill>
                <a:effectLst/>
                <a:latin typeface="Montserrat" panose="00000500000000000000" pitchFamily="2" charset="-52"/>
              </a:rPr>
              <a:t>тобто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продаються</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документи</a:t>
            </a:r>
            <a:r>
              <a:rPr lang="ru-RU" b="0" i="0" dirty="0">
                <a:solidFill>
                  <a:srgbClr val="402A18"/>
                </a:solidFill>
                <a:effectLst/>
                <a:latin typeface="Montserrat" panose="00000500000000000000" pitchFamily="2" charset="-52"/>
              </a:rPr>
              <a:t> на </a:t>
            </a:r>
            <a:r>
              <a:rPr lang="ru-RU" b="0" i="0" dirty="0" err="1">
                <a:solidFill>
                  <a:srgbClr val="402A18"/>
                </a:solidFill>
                <a:effectLst/>
                <a:latin typeface="Montserrat" panose="00000500000000000000" pitchFamily="2" charset="-52"/>
              </a:rPr>
              <a:t>володіння</a:t>
            </a:r>
            <a:r>
              <a:rPr lang="ru-RU" b="0" i="0" dirty="0">
                <a:solidFill>
                  <a:srgbClr val="402A18"/>
                </a:solidFill>
                <a:effectLst/>
                <a:latin typeface="Montserrat" panose="00000500000000000000" pitchFamily="2" charset="-52"/>
              </a:rPr>
              <a:t> товаром);</a:t>
            </a:r>
            <a:br>
              <a:rPr lang="ru-RU" dirty="0"/>
            </a:br>
            <a:br>
              <a:rPr lang="ru-RU" dirty="0"/>
            </a:br>
            <a:r>
              <a:rPr lang="ru-RU" b="0" i="0" dirty="0">
                <a:solidFill>
                  <a:srgbClr val="402A18"/>
                </a:solidFill>
                <a:effectLst/>
                <a:latin typeface="Montserrat" panose="00000500000000000000" pitchFamily="2" charset="-52"/>
              </a:rPr>
              <a:t>3) </a:t>
            </a:r>
            <a:r>
              <a:rPr lang="ru-RU" b="0" i="0" dirty="0" err="1">
                <a:solidFill>
                  <a:srgbClr val="402A18"/>
                </a:solidFill>
                <a:effectLst/>
                <a:latin typeface="Montserrat" panose="00000500000000000000" pitchFamily="2" charset="-52"/>
              </a:rPr>
              <a:t>спекулятивні</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операції</a:t>
            </a:r>
            <a:r>
              <a:rPr lang="ru-RU" b="0" i="0" dirty="0">
                <a:solidFill>
                  <a:srgbClr val="402A18"/>
                </a:solidFill>
                <a:effectLst/>
                <a:latin typeface="Montserrat" panose="00000500000000000000" pitchFamily="2" charset="-52"/>
              </a:rPr>
              <a:t> – </a:t>
            </a:r>
            <a:r>
              <a:rPr lang="ru-RU" b="0" i="0" dirty="0" err="1">
                <a:solidFill>
                  <a:srgbClr val="402A18"/>
                </a:solidFill>
                <a:effectLst/>
                <a:latin typeface="Montserrat" panose="00000500000000000000" pitchFamily="2" charset="-52"/>
              </a:rPr>
              <a:t>це</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операції</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пов'язані</a:t>
            </a:r>
            <a:r>
              <a:rPr lang="ru-RU" b="0" i="0" dirty="0">
                <a:solidFill>
                  <a:srgbClr val="402A18"/>
                </a:solidFill>
                <a:effectLst/>
                <a:latin typeface="Montserrat" panose="00000500000000000000" pitchFamily="2" charset="-52"/>
              </a:rPr>
              <a:t> з </a:t>
            </a:r>
            <a:r>
              <a:rPr lang="ru-RU" b="0" i="0" dirty="0" err="1">
                <a:solidFill>
                  <a:srgbClr val="402A18"/>
                </a:solidFill>
                <a:effectLst/>
                <a:latin typeface="Montserrat" panose="00000500000000000000" pitchFamily="2" charset="-52"/>
              </a:rPr>
              <a:t>продажем</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документів</a:t>
            </a:r>
            <a:r>
              <a:rPr lang="ru-RU" b="0" i="0" dirty="0">
                <a:solidFill>
                  <a:srgbClr val="402A18"/>
                </a:solidFill>
                <a:effectLst/>
                <a:latin typeface="Montserrat" panose="00000500000000000000" pitchFamily="2" charset="-52"/>
              </a:rPr>
              <a:t> на </a:t>
            </a:r>
            <a:r>
              <a:rPr lang="ru-RU" b="0" i="0" dirty="0" err="1">
                <a:solidFill>
                  <a:srgbClr val="402A18"/>
                </a:solidFill>
                <a:effectLst/>
                <a:latin typeface="Montserrat" panose="00000500000000000000" pitchFamily="2" charset="-52"/>
              </a:rPr>
              <a:t>володіння</a:t>
            </a:r>
            <a:r>
              <a:rPr lang="ru-RU" b="0" i="0" dirty="0">
                <a:solidFill>
                  <a:srgbClr val="402A18"/>
                </a:solidFill>
                <a:effectLst/>
                <a:latin typeface="Montserrat" panose="00000500000000000000" pitchFamily="2" charset="-52"/>
              </a:rPr>
              <a:t> товаром з </a:t>
            </a:r>
            <a:r>
              <a:rPr lang="ru-RU" b="0" i="0" dirty="0" err="1">
                <a:solidFill>
                  <a:srgbClr val="402A18"/>
                </a:solidFill>
                <a:effectLst/>
                <a:latin typeface="Montserrat" panose="00000500000000000000" pitchFamily="2" charset="-52"/>
              </a:rPr>
              <a:t>урахуванням</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підвищення</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або</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зниження</a:t>
            </a:r>
            <a:r>
              <a:rPr lang="ru-RU" b="0" i="0" dirty="0">
                <a:solidFill>
                  <a:srgbClr val="402A18"/>
                </a:solidFill>
                <a:effectLst/>
                <a:latin typeface="Montserrat" panose="00000500000000000000" pitchFamily="2" charset="-52"/>
              </a:rPr>
              <a:t> на них </a:t>
            </a:r>
            <a:r>
              <a:rPr lang="ru-RU" b="0" i="0" dirty="0" err="1">
                <a:solidFill>
                  <a:srgbClr val="402A18"/>
                </a:solidFill>
                <a:effectLst/>
                <a:latin typeface="Montserrat" panose="00000500000000000000" pitchFamily="2" charset="-52"/>
              </a:rPr>
              <a:t>цін</a:t>
            </a:r>
            <a:r>
              <a:rPr lang="ru-RU" b="0" i="0" dirty="0">
                <a:solidFill>
                  <a:srgbClr val="402A18"/>
                </a:solidFill>
                <a:effectLst/>
                <a:latin typeface="Montserrat" panose="00000500000000000000" pitchFamily="2" charset="-52"/>
              </a:rPr>
              <a:t>;</a:t>
            </a:r>
            <a:br>
              <a:rPr lang="ru-RU" dirty="0"/>
            </a:br>
            <a:br>
              <a:rPr lang="ru-RU" dirty="0"/>
            </a:br>
            <a:r>
              <a:rPr lang="ru-RU" b="0" i="0" dirty="0">
                <a:solidFill>
                  <a:srgbClr val="402A18"/>
                </a:solidFill>
                <a:effectLst/>
                <a:latin typeface="Montserrat" panose="00000500000000000000" pitchFamily="2" charset="-52"/>
              </a:rPr>
              <a:t>4) </a:t>
            </a:r>
            <a:r>
              <a:rPr lang="ru-RU" b="0" i="0" dirty="0" err="1">
                <a:solidFill>
                  <a:srgbClr val="402A18"/>
                </a:solidFill>
                <a:effectLst/>
                <a:latin typeface="Montserrat" panose="00000500000000000000" pitchFamily="2" charset="-52"/>
              </a:rPr>
              <a:t>хеджування</a:t>
            </a:r>
            <a:r>
              <a:rPr lang="ru-RU" b="0" i="0" dirty="0">
                <a:solidFill>
                  <a:srgbClr val="402A18"/>
                </a:solidFill>
                <a:effectLst/>
                <a:latin typeface="Montserrat" panose="00000500000000000000" pitchFamily="2" charset="-52"/>
              </a:rPr>
              <a:t> – </a:t>
            </a:r>
            <a:r>
              <a:rPr lang="ru-RU" b="0" i="0" dirty="0" err="1">
                <a:solidFill>
                  <a:srgbClr val="402A18"/>
                </a:solidFill>
                <a:effectLst/>
                <a:latin typeface="Montserrat" panose="00000500000000000000" pitchFamily="2" charset="-52"/>
              </a:rPr>
              <a:t>страхування</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операцій</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здійснюваних</a:t>
            </a:r>
            <a:r>
              <a:rPr lang="ru-RU" b="0" i="0" dirty="0">
                <a:solidFill>
                  <a:srgbClr val="402A18"/>
                </a:solidFill>
                <a:effectLst/>
                <a:latin typeface="Montserrat" panose="00000500000000000000" pitchFamily="2" charset="-52"/>
              </a:rPr>
              <a:t> на МТБ </a:t>
            </a:r>
            <a:r>
              <a:rPr lang="ru-RU" b="0" i="0" dirty="0" err="1">
                <a:solidFill>
                  <a:srgbClr val="402A18"/>
                </a:solidFill>
                <a:effectLst/>
                <a:latin typeface="Montserrat" panose="00000500000000000000" pitchFamily="2" charset="-52"/>
              </a:rPr>
              <a:t>із</a:t>
            </a:r>
            <a:r>
              <a:rPr lang="ru-RU" b="0" i="0" dirty="0">
                <a:solidFill>
                  <a:srgbClr val="402A18"/>
                </a:solidFill>
                <a:effectLst/>
                <a:latin typeface="Montserrat" panose="00000500000000000000" pitchFamily="2" charset="-52"/>
              </a:rPr>
              <a:t> метою </a:t>
            </a:r>
            <a:r>
              <a:rPr lang="ru-RU" b="0" i="0" dirty="0" err="1">
                <a:solidFill>
                  <a:srgbClr val="402A18"/>
                </a:solidFill>
                <a:effectLst/>
                <a:latin typeface="Montserrat" panose="00000500000000000000" pitchFamily="2" charset="-52"/>
              </a:rPr>
              <a:t>запобігання</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втрат</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від</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зміни</a:t>
            </a:r>
            <a:r>
              <a:rPr lang="ru-RU" b="0" i="0" dirty="0">
                <a:solidFill>
                  <a:srgbClr val="402A18"/>
                </a:solidFill>
                <a:effectLst/>
                <a:latin typeface="Montserrat" panose="00000500000000000000" pitchFamily="2" charset="-52"/>
              </a:rPr>
              <a:t> </a:t>
            </a:r>
            <a:r>
              <a:rPr lang="ru-RU" b="0" i="0" dirty="0" err="1">
                <a:solidFill>
                  <a:srgbClr val="402A18"/>
                </a:solidFill>
                <a:effectLst/>
                <a:latin typeface="Montserrat" panose="00000500000000000000" pitchFamily="2" charset="-52"/>
              </a:rPr>
              <a:t>цін</a:t>
            </a:r>
            <a:r>
              <a:rPr lang="ru-RU" b="0" i="0" dirty="0">
                <a:solidFill>
                  <a:srgbClr val="402A18"/>
                </a:solidFill>
                <a:effectLst/>
                <a:latin typeface="Montserrat" panose="00000500000000000000" pitchFamily="2" charset="-52"/>
              </a:rPr>
              <a:t>.</a:t>
            </a:r>
            <a:endParaRPr lang="uk-UA" dirty="0"/>
          </a:p>
        </p:txBody>
      </p:sp>
    </p:spTree>
    <p:extLst>
      <p:ext uri="{BB962C8B-B14F-4D97-AF65-F5344CB8AC3E}">
        <p14:creationId xmlns:p14="http://schemas.microsoft.com/office/powerpoint/2010/main" val="3270856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8A7C9D-BD93-47A0-879C-1CDCC7416EAB}"/>
              </a:ext>
            </a:extLst>
          </p:cNvPr>
          <p:cNvSpPr txBox="1"/>
          <p:nvPr/>
        </p:nvSpPr>
        <p:spPr>
          <a:xfrm>
            <a:off x="658368" y="1098583"/>
            <a:ext cx="11972544" cy="5078313"/>
          </a:xfrm>
          <a:prstGeom prst="rect">
            <a:avLst/>
          </a:prstGeom>
          <a:noFill/>
        </p:spPr>
        <p:txBody>
          <a:bodyPr wrap="square">
            <a:spAutoFit/>
          </a:bodyPr>
          <a:lstStyle/>
          <a:p>
            <a:r>
              <a:rPr lang="uk-UA" b="1" i="0" dirty="0">
                <a:solidFill>
                  <a:srgbClr val="402A18"/>
                </a:solidFill>
                <a:effectLst/>
                <a:latin typeface="Montserrat" panose="00000500000000000000" pitchFamily="2" charset="-52"/>
              </a:rPr>
              <a:t>2. Міжнародні аукціони (МА) </a:t>
            </a:r>
            <a:r>
              <a:rPr lang="uk-UA" b="0" i="0" dirty="0">
                <a:solidFill>
                  <a:srgbClr val="402A18"/>
                </a:solidFill>
                <a:effectLst/>
                <a:latin typeface="Montserrat" panose="00000500000000000000" pitchFamily="2" charset="-52"/>
              </a:rPr>
              <a:t>– це міжнародні установи, де здійснюється продаж </a:t>
            </a:r>
            <a:r>
              <a:rPr lang="uk-UA" b="0" i="0" dirty="0" err="1">
                <a:solidFill>
                  <a:srgbClr val="402A18"/>
                </a:solidFill>
                <a:effectLst/>
                <a:latin typeface="Montserrat" panose="00000500000000000000" pitchFamily="2" charset="-52"/>
              </a:rPr>
              <a:t>коштовностей</a:t>
            </a:r>
            <a:r>
              <a:rPr lang="uk-UA" b="0" i="0" dirty="0">
                <a:solidFill>
                  <a:srgbClr val="402A18"/>
                </a:solidFill>
                <a:effectLst/>
                <a:latin typeface="Montserrat" panose="00000500000000000000" pitchFamily="2" charset="-52"/>
              </a:rPr>
              <a:t>,  предметів розкоші й ін.</a:t>
            </a:r>
            <a:br>
              <a:rPr lang="uk-UA" dirty="0"/>
            </a:br>
            <a:br>
              <a:rPr lang="uk-UA" dirty="0"/>
            </a:br>
            <a:r>
              <a:rPr lang="uk-UA" b="1" i="0" dirty="0">
                <a:solidFill>
                  <a:srgbClr val="402A18"/>
                </a:solidFill>
                <a:effectLst/>
                <a:latin typeface="Montserrat" panose="00000500000000000000" pitchFamily="2" charset="-52"/>
              </a:rPr>
              <a:t>Види аукціонів:</a:t>
            </a:r>
            <a:br>
              <a:rPr lang="uk-UA" dirty="0"/>
            </a:br>
            <a:r>
              <a:rPr lang="uk-UA" b="0" i="0" dirty="0">
                <a:solidFill>
                  <a:srgbClr val="402A18"/>
                </a:solidFill>
                <a:effectLst/>
                <a:latin typeface="Montserrat" panose="00000500000000000000" pitchFamily="2" charset="-52"/>
              </a:rPr>
              <a:t>гласні аукціони – де покупці відкрито називають свою ціну на товар;</a:t>
            </a:r>
            <a:br>
              <a:rPr lang="uk-UA" dirty="0"/>
            </a:br>
            <a:r>
              <a:rPr lang="uk-UA" b="0" i="0" dirty="0">
                <a:solidFill>
                  <a:srgbClr val="402A18"/>
                </a:solidFill>
                <a:effectLst/>
                <a:latin typeface="Montserrat" panose="00000500000000000000" pitchFamily="2" charset="-52"/>
              </a:rPr>
              <a:t>негласні аукціони – де покупці подають умовний сигнал;</a:t>
            </a:r>
            <a:br>
              <a:rPr lang="uk-UA" dirty="0"/>
            </a:br>
            <a:r>
              <a:rPr lang="uk-UA" b="0" i="0" dirty="0">
                <a:solidFill>
                  <a:srgbClr val="402A18"/>
                </a:solidFill>
                <a:effectLst/>
                <a:latin typeface="Montserrat" panose="00000500000000000000" pitchFamily="2" charset="-52"/>
              </a:rPr>
              <a:t>автоматизовані аукціони – де застосовується відповідна техніка, а пропозиції покупців висвітлюються на табло.</a:t>
            </a:r>
            <a:br>
              <a:rPr lang="uk-UA" dirty="0"/>
            </a:br>
            <a:br>
              <a:rPr lang="uk-UA" dirty="0"/>
            </a:br>
            <a:r>
              <a:rPr lang="uk-UA" b="1" i="0" dirty="0">
                <a:solidFill>
                  <a:srgbClr val="402A18"/>
                </a:solidFill>
                <a:effectLst/>
                <a:latin typeface="Montserrat" panose="00000500000000000000" pitchFamily="2" charset="-52"/>
              </a:rPr>
              <a:t>Форми аукціонів:</a:t>
            </a:r>
            <a:br>
              <a:rPr lang="uk-UA" dirty="0"/>
            </a:br>
            <a:r>
              <a:rPr lang="uk-UA" b="0" i="0" dirty="0">
                <a:solidFill>
                  <a:srgbClr val="402A18"/>
                </a:solidFill>
                <a:effectLst/>
                <a:latin typeface="Montserrat" panose="00000500000000000000" pitchFamily="2" charset="-52"/>
              </a:rPr>
              <a:t>працюють на принципі підвищення цін;</a:t>
            </a:r>
            <a:br>
              <a:rPr lang="uk-UA" dirty="0"/>
            </a:br>
            <a:r>
              <a:rPr lang="uk-UA" b="0" i="0" dirty="0">
                <a:solidFill>
                  <a:srgbClr val="402A18"/>
                </a:solidFill>
                <a:effectLst/>
                <a:latin typeface="Montserrat" panose="00000500000000000000" pitchFamily="2" charset="-52"/>
              </a:rPr>
              <a:t>працюють на принципі зниження цін.</a:t>
            </a:r>
            <a:br>
              <a:rPr lang="uk-UA" dirty="0"/>
            </a:br>
            <a:br>
              <a:rPr lang="uk-UA" dirty="0"/>
            </a:br>
            <a:r>
              <a:rPr lang="uk-UA" b="1" i="0" dirty="0">
                <a:solidFill>
                  <a:srgbClr val="402A18"/>
                </a:solidFill>
                <a:effectLst/>
                <a:latin typeface="Montserrat" panose="00000500000000000000" pitchFamily="2" charset="-52"/>
              </a:rPr>
              <a:t>3. Міжнародні торги (МТ):</a:t>
            </a:r>
            <a:br>
              <a:rPr lang="uk-UA" dirty="0"/>
            </a:br>
            <a:r>
              <a:rPr lang="uk-UA" b="0" i="0" dirty="0">
                <a:solidFill>
                  <a:srgbClr val="402A18"/>
                </a:solidFill>
                <a:effectLst/>
                <a:latin typeface="Montserrat" panose="00000500000000000000" pitchFamily="2" charset="-52"/>
              </a:rPr>
              <a:t>відкриті – такі, у яких мають право брати участь усі бажаючі фізичні і юридичні особи;</a:t>
            </a:r>
            <a:br>
              <a:rPr lang="uk-UA" dirty="0"/>
            </a:br>
            <a:r>
              <a:rPr lang="uk-UA" b="0" i="0" dirty="0">
                <a:solidFill>
                  <a:srgbClr val="402A18"/>
                </a:solidFill>
                <a:effectLst/>
                <a:latin typeface="Montserrat" panose="00000500000000000000" pitchFamily="2" charset="-52"/>
              </a:rPr>
              <a:t>закриті – такі, у яких беруть участь найбільш авторитетні фірми за спеціальними запрошеннями.</a:t>
            </a:r>
            <a:br>
              <a:rPr lang="uk-UA" dirty="0"/>
            </a:br>
            <a:r>
              <a:rPr lang="uk-UA" b="0" i="0" dirty="0">
                <a:solidFill>
                  <a:srgbClr val="402A18"/>
                </a:solidFill>
                <a:effectLst/>
                <a:latin typeface="Montserrat" panose="00000500000000000000" pitchFamily="2" charset="-52"/>
              </a:rPr>
              <a:t>Принципова відмінність МТБ і МА від МТ полягає в тому, що перші організовують продавці, а останні – покупці.</a:t>
            </a:r>
            <a:endParaRPr lang="uk-UA" dirty="0"/>
          </a:p>
        </p:txBody>
      </p:sp>
    </p:spTree>
    <p:extLst>
      <p:ext uri="{BB962C8B-B14F-4D97-AF65-F5344CB8AC3E}">
        <p14:creationId xmlns:p14="http://schemas.microsoft.com/office/powerpoint/2010/main" val="2842463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7B2016-85FF-42F7-9CAE-800BB3E4433A}"/>
              </a:ext>
            </a:extLst>
          </p:cNvPr>
          <p:cNvSpPr txBox="1"/>
          <p:nvPr/>
        </p:nvSpPr>
        <p:spPr>
          <a:xfrm>
            <a:off x="3791712" y="711446"/>
            <a:ext cx="6096000" cy="369332"/>
          </a:xfrm>
          <a:prstGeom prst="rect">
            <a:avLst/>
          </a:prstGeom>
          <a:noFill/>
        </p:spPr>
        <p:txBody>
          <a:bodyPr wrap="square">
            <a:spAutoFit/>
          </a:bodyPr>
          <a:lstStyle/>
          <a:p>
            <a:r>
              <a:rPr lang="uk-UA" b="1" dirty="0"/>
              <a:t>4. Показники міжнародної торгівлі</a:t>
            </a:r>
          </a:p>
        </p:txBody>
      </p:sp>
      <p:graphicFrame>
        <p:nvGraphicFramePr>
          <p:cNvPr id="4" name="Схема 3">
            <a:extLst>
              <a:ext uri="{FF2B5EF4-FFF2-40B4-BE49-F238E27FC236}">
                <a16:creationId xmlns:a16="http://schemas.microsoft.com/office/drawing/2014/main" id="{96DFD8FB-6FF2-41EB-8237-90F18E573ED9}"/>
              </a:ext>
            </a:extLst>
          </p:cNvPr>
          <p:cNvGraphicFramePr/>
          <p:nvPr>
            <p:extLst>
              <p:ext uri="{D42A27DB-BD31-4B8C-83A1-F6EECF244321}">
                <p14:modId xmlns:p14="http://schemas.microsoft.com/office/powerpoint/2010/main" val="2670769541"/>
              </p:ext>
            </p:extLst>
          </p:nvPr>
        </p:nvGraphicFramePr>
        <p:xfrm>
          <a:off x="2279904" y="1645919"/>
          <a:ext cx="7242048" cy="46085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155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C59DFA-9AB1-4DB4-B2C0-B5007251B13C}"/>
              </a:ext>
            </a:extLst>
          </p:cNvPr>
          <p:cNvSpPr txBox="1"/>
          <p:nvPr/>
        </p:nvSpPr>
        <p:spPr>
          <a:xfrm>
            <a:off x="2145792" y="892892"/>
            <a:ext cx="8887968" cy="4401205"/>
          </a:xfrm>
          <a:prstGeom prst="rect">
            <a:avLst/>
          </a:prstGeom>
          <a:noFill/>
        </p:spPr>
        <p:txBody>
          <a:bodyPr wrap="square">
            <a:spAutoFit/>
          </a:bodyPr>
          <a:lstStyle/>
          <a:p>
            <a:pPr marL="342900" indent="-342900" algn="just">
              <a:buAutoNum type="arabicPeriod"/>
            </a:pPr>
            <a:r>
              <a:rPr lang="uk-UA" sz="2000" b="1" i="0" u="none" strike="noStrike" baseline="0" dirty="0">
                <a:solidFill>
                  <a:srgbClr val="000000"/>
                </a:solidFill>
                <a:latin typeface="Times New Roman" panose="02020603050405020304" pitchFamily="18" charset="0"/>
              </a:rPr>
              <a:t>Об’ємні (абсолютні) показники</a:t>
            </a:r>
            <a:endParaRPr lang="uk-UA" sz="2000" b="1" dirty="0">
              <a:solidFill>
                <a:srgbClr val="000000"/>
              </a:solidFill>
              <a:latin typeface="Times New Roman" panose="02020603050405020304" pitchFamily="18" charset="0"/>
            </a:endParaRPr>
          </a:p>
          <a:p>
            <a:pPr algn="just"/>
            <a:endParaRPr lang="uk-UA" sz="2000" b="0" i="0" u="none" strike="noStrike" baseline="0" dirty="0">
              <a:solidFill>
                <a:srgbClr val="000000"/>
              </a:solidFill>
              <a:latin typeface="Times New Roman" panose="02020603050405020304" pitchFamily="18" charset="0"/>
            </a:endParaRPr>
          </a:p>
          <a:p>
            <a:pPr algn="just"/>
            <a:r>
              <a:rPr lang="uk-UA" sz="2000" b="1" i="0" u="none" strike="noStrike" baseline="0" dirty="0">
                <a:solidFill>
                  <a:srgbClr val="000000"/>
                </a:solidFill>
                <a:latin typeface="Times New Roman" panose="02020603050405020304" pitchFamily="18" charset="0"/>
              </a:rPr>
              <a:t>1.1. Експорт </a:t>
            </a:r>
            <a:r>
              <a:rPr lang="uk-UA" sz="2000" b="0" i="0" u="none" strike="noStrike" baseline="0" dirty="0">
                <a:solidFill>
                  <a:srgbClr val="000000"/>
                </a:solidFill>
                <a:latin typeface="Times New Roman" panose="02020603050405020304" pitchFamily="18" charset="0"/>
              </a:rPr>
              <a:t>(від. лат. </a:t>
            </a:r>
            <a:r>
              <a:rPr lang="en-GB" sz="2000" b="0" i="1" u="none" strike="noStrike" baseline="0" dirty="0" err="1">
                <a:solidFill>
                  <a:srgbClr val="000000"/>
                </a:solidFill>
                <a:latin typeface="Times New Roman" panose="02020603050405020304" pitchFamily="18" charset="0"/>
              </a:rPr>
              <a:t>exportare</a:t>
            </a:r>
            <a:r>
              <a:rPr lang="en-GB" sz="2000" b="0" i="1" u="none" strike="noStrike" baseline="0" dirty="0">
                <a:solidFill>
                  <a:srgbClr val="000000"/>
                </a:solidFill>
                <a:latin typeface="Times New Roman" panose="02020603050405020304" pitchFamily="18" charset="0"/>
              </a:rPr>
              <a:t> </a:t>
            </a:r>
            <a:r>
              <a:rPr lang="en-GB" sz="2000" b="0" i="0" u="none" strike="noStrike" baseline="0" dirty="0">
                <a:solidFill>
                  <a:srgbClr val="000000"/>
                </a:solidFill>
                <a:latin typeface="Times New Roman" panose="02020603050405020304" pitchFamily="18" charset="0"/>
              </a:rPr>
              <a:t>— </a:t>
            </a:r>
            <a:r>
              <a:rPr lang="uk-UA" sz="2000" b="0" i="0" u="none" strike="noStrike" baseline="0" dirty="0">
                <a:solidFill>
                  <a:srgbClr val="000000"/>
                </a:solidFill>
                <a:latin typeface="Times New Roman" panose="02020603050405020304" pitchFamily="18" charset="0"/>
              </a:rPr>
              <a:t>вивозити) — вивіз товарів, робіт, послуг, результатів інтелектуальної діяльності, в тому числі виключних прав на них, з митної території країни за кордон без зобов’язання їх зворотного ввозу. Факт експорту фіксується в момент перетинання товаром митного кордону, надання послуг та прав на результати інтелектуальної діяльності. Як експорт може зараховуватися продаж товарів та послуг іноземним особам, фірмам, організаціям і спільним підприємствам, без вивозу їх за кордон. </a:t>
            </a:r>
          </a:p>
          <a:p>
            <a:pPr algn="just"/>
            <a:r>
              <a:rPr lang="uk-UA" sz="2000" b="0" i="0" u="none" strike="noStrike" baseline="0" dirty="0">
                <a:solidFill>
                  <a:srgbClr val="000000"/>
                </a:solidFill>
                <a:latin typeface="Times New Roman" panose="02020603050405020304" pitchFamily="18" charset="0"/>
              </a:rPr>
              <a:t>Обсяги вивозу товарів, робіт, послуг та результатів інтелектуальної діяльності характеризує показник «експорт», який розраховується у вартісних одиницях за певний період часу, як правило — рік. Експорт може вимірюватися й натуральними одиницями, коли йдеться про однорідні, порівнянні товари (вугілля, нафта, газ тощо). 	</a:t>
            </a:r>
          </a:p>
        </p:txBody>
      </p:sp>
    </p:spTree>
    <p:extLst>
      <p:ext uri="{BB962C8B-B14F-4D97-AF65-F5344CB8AC3E}">
        <p14:creationId xmlns:p14="http://schemas.microsoft.com/office/powerpoint/2010/main" val="650181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1FEC94-1958-41DA-8B8C-39684EBDC1A5}"/>
              </a:ext>
            </a:extLst>
          </p:cNvPr>
          <p:cNvSpPr txBox="1"/>
          <p:nvPr/>
        </p:nvSpPr>
        <p:spPr>
          <a:xfrm>
            <a:off x="2322576" y="963091"/>
            <a:ext cx="7351776" cy="2862322"/>
          </a:xfrm>
          <a:prstGeom prst="rect">
            <a:avLst/>
          </a:prstGeom>
          <a:noFill/>
        </p:spPr>
        <p:txBody>
          <a:bodyPr wrap="square">
            <a:spAutoFit/>
          </a:bodyPr>
          <a:lstStyle/>
          <a:p>
            <a:pPr algn="just"/>
            <a:r>
              <a:rPr lang="uk-UA" sz="2000" b="1" i="0" u="none" strike="noStrike" baseline="0" dirty="0">
                <a:solidFill>
                  <a:srgbClr val="000000"/>
                </a:solidFill>
                <a:latin typeface="Times New Roman" panose="02020603050405020304" pitchFamily="18" charset="0"/>
              </a:rPr>
              <a:t>1.2. Імпорт </a:t>
            </a:r>
            <a:r>
              <a:rPr lang="uk-UA" sz="2000" b="0" i="0" u="none" strike="noStrike" baseline="0" dirty="0">
                <a:solidFill>
                  <a:srgbClr val="000000"/>
                </a:solidFill>
                <a:latin typeface="Times New Roman" panose="02020603050405020304" pitchFamily="18" charset="0"/>
              </a:rPr>
              <a:t>(від лат. </a:t>
            </a:r>
            <a:r>
              <a:rPr lang="en-GB" sz="2000" b="0" i="1" u="none" strike="noStrike" baseline="0" dirty="0" err="1">
                <a:solidFill>
                  <a:srgbClr val="000000"/>
                </a:solidFill>
                <a:latin typeface="Times New Roman" panose="02020603050405020304" pitchFamily="18" charset="0"/>
              </a:rPr>
              <a:t>importare</a:t>
            </a:r>
            <a:r>
              <a:rPr lang="en-GB" sz="2000" b="0" i="1" u="none" strike="noStrike" baseline="0" dirty="0">
                <a:solidFill>
                  <a:srgbClr val="000000"/>
                </a:solidFill>
                <a:latin typeface="Times New Roman" panose="02020603050405020304" pitchFamily="18" charset="0"/>
              </a:rPr>
              <a:t> </a:t>
            </a:r>
            <a:r>
              <a:rPr lang="en-GB" sz="2000" b="0" i="0" u="none" strike="noStrike" baseline="0" dirty="0">
                <a:solidFill>
                  <a:srgbClr val="000000"/>
                </a:solidFill>
                <a:latin typeface="Times New Roman" panose="02020603050405020304" pitchFamily="18" charset="0"/>
              </a:rPr>
              <a:t>— </a:t>
            </a:r>
            <a:r>
              <a:rPr lang="uk-UA" sz="2000" b="0" i="0" u="none" strike="noStrike" baseline="0" dirty="0">
                <a:solidFill>
                  <a:srgbClr val="000000"/>
                </a:solidFill>
                <a:latin typeface="Times New Roman" panose="02020603050405020304" pitchFamily="18" charset="0"/>
              </a:rPr>
              <a:t>ввозити) — ввезення товарів, робіт, послуг, результатів інтелектуальної діяльності, в тому числі виключних прав на них, на митну територію країни з-за кордону без зобов’язання про зворотній вивіз. Цей процес характеризує показник «імпорт», який розраховується у вартісних одиницях за певний період часу, найчастіше за рік. Обсяги імпорту однорідних, порівнянних товарів можуть розраховуватися в кількісних одиницях (цукор, пшениця, цемент тощо). 	</a:t>
            </a:r>
          </a:p>
          <a:p>
            <a:pPr algn="just"/>
            <a:r>
              <a:rPr lang="uk-UA"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4190336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E1F1DC-B97D-4360-AD36-165AA94DFFFD}"/>
              </a:ext>
            </a:extLst>
          </p:cNvPr>
          <p:cNvSpPr txBox="1"/>
          <p:nvPr/>
        </p:nvSpPr>
        <p:spPr>
          <a:xfrm>
            <a:off x="1511808" y="560291"/>
            <a:ext cx="9168384" cy="3170099"/>
          </a:xfrm>
          <a:prstGeom prst="rect">
            <a:avLst/>
          </a:prstGeom>
          <a:noFill/>
        </p:spPr>
        <p:txBody>
          <a:bodyPr wrap="square">
            <a:spAutoFit/>
          </a:bodyPr>
          <a:lstStyle/>
          <a:p>
            <a:pPr algn="just"/>
            <a:r>
              <a:rPr lang="uk-UA" sz="2000" b="1" i="1" u="none" strike="noStrike" baseline="0" dirty="0">
                <a:solidFill>
                  <a:srgbClr val="000000"/>
                </a:solidFill>
                <a:latin typeface="Times New Roman" panose="02020603050405020304" pitchFamily="18" charset="0"/>
              </a:rPr>
              <a:t>1.3. Зовнішньоторговельний обіг </a:t>
            </a:r>
            <a:r>
              <a:rPr lang="uk-UA" sz="2000" b="0" i="1" u="none" strike="noStrike" baseline="0" dirty="0">
                <a:solidFill>
                  <a:srgbClr val="000000"/>
                </a:solidFill>
                <a:latin typeface="Times New Roman" panose="02020603050405020304" pitchFamily="18" charset="0"/>
              </a:rPr>
              <a:t>— сума вартості експорту та імпорту країни, або груп країн за певний період часу: рік, квартал, місяць. Зовнішньоторговельний обіг показує загальні обсяги зовнішньоторговельної діяльності, тобто як експорту, так і імпорту разом: </a:t>
            </a:r>
            <a:endParaRPr lang="uk-UA" sz="2000" b="0" i="0" u="none" strike="noStrike" baseline="0" dirty="0">
              <a:solidFill>
                <a:srgbClr val="000000"/>
              </a:solidFill>
              <a:latin typeface="Times New Roman" panose="02020603050405020304" pitchFamily="18" charset="0"/>
            </a:endParaRPr>
          </a:p>
          <a:p>
            <a:pPr algn="ctr"/>
            <a:r>
              <a:rPr lang="uk-UA" sz="2000" b="1" i="0" u="none" strike="noStrike" baseline="0" dirty="0">
                <a:solidFill>
                  <a:srgbClr val="000000"/>
                </a:solidFill>
                <a:highlight>
                  <a:srgbClr val="FFFF00"/>
                </a:highlight>
                <a:latin typeface="Times New Roman" panose="02020603050405020304" pitchFamily="18" charset="0"/>
              </a:rPr>
              <a:t>ЗТО </a:t>
            </a:r>
            <a:r>
              <a:rPr lang="uk-UA" sz="2000" b="1" dirty="0">
                <a:solidFill>
                  <a:srgbClr val="000000"/>
                </a:solidFill>
                <a:highlight>
                  <a:srgbClr val="FFFF00"/>
                </a:highlight>
                <a:latin typeface="Times New Roman" panose="02020603050405020304" pitchFamily="18" charset="0"/>
              </a:rPr>
              <a:t>= Е + І, </a:t>
            </a:r>
            <a:r>
              <a:rPr lang="uk-UA" sz="2000" b="1" i="0" u="none" strike="noStrike" baseline="0" dirty="0">
                <a:solidFill>
                  <a:srgbClr val="000000"/>
                </a:solidFill>
                <a:highlight>
                  <a:srgbClr val="FFFF00"/>
                </a:highlight>
                <a:latin typeface="Times New Roman" panose="02020603050405020304" pitchFamily="18" charset="0"/>
              </a:rPr>
              <a:t>де </a:t>
            </a:r>
          </a:p>
          <a:p>
            <a:pPr algn="just"/>
            <a:r>
              <a:rPr lang="uk-UA" sz="2000" b="1" i="0" u="none" strike="noStrike" baseline="0" dirty="0">
                <a:solidFill>
                  <a:srgbClr val="000000"/>
                </a:solidFill>
                <a:latin typeface="Times New Roman" panose="02020603050405020304" pitchFamily="18" charset="0"/>
              </a:rPr>
              <a:t>ЗТО</a:t>
            </a:r>
            <a:r>
              <a:rPr lang="uk-UA" sz="2000" b="0" i="0" u="none" strike="noStrike" baseline="0" dirty="0">
                <a:solidFill>
                  <a:srgbClr val="000000"/>
                </a:solidFill>
                <a:latin typeface="Times New Roman" panose="02020603050405020304" pitchFamily="18" charset="0"/>
              </a:rPr>
              <a:t> - зовнішньоторговельний обіг; </a:t>
            </a:r>
          </a:p>
          <a:p>
            <a:pPr algn="just"/>
            <a:r>
              <a:rPr lang="ru-RU" sz="2000" b="1" i="0" u="none" strike="noStrike" baseline="0" dirty="0">
                <a:solidFill>
                  <a:srgbClr val="000000"/>
                </a:solidFill>
                <a:latin typeface="Times New Roman" panose="02020603050405020304" pitchFamily="18" charset="0"/>
              </a:rPr>
              <a:t>Е</a:t>
            </a:r>
            <a:r>
              <a:rPr lang="ru-RU" sz="2000" b="0" i="0" u="none" strike="noStrike" baseline="0" dirty="0">
                <a:solidFill>
                  <a:srgbClr val="000000"/>
                </a:solidFill>
                <a:latin typeface="Times New Roman" panose="02020603050405020304" pitchFamily="18" charset="0"/>
              </a:rPr>
              <a:t> - </a:t>
            </a:r>
            <a:r>
              <a:rPr lang="ru-RU" sz="2000" b="0" i="0" u="none" strike="noStrike" baseline="0" dirty="0" err="1">
                <a:solidFill>
                  <a:srgbClr val="000000"/>
                </a:solidFill>
                <a:latin typeface="Times New Roman" panose="02020603050405020304" pitchFamily="18" charset="0"/>
              </a:rPr>
              <a:t>обсяг</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експорту</a:t>
            </a:r>
            <a:r>
              <a:rPr lang="ru-RU" sz="2000" b="0" i="0" u="none" strike="noStrike" baseline="0" dirty="0">
                <a:solidFill>
                  <a:srgbClr val="000000"/>
                </a:solidFill>
                <a:latin typeface="Times New Roman" panose="02020603050405020304" pitchFamily="18" charset="0"/>
              </a:rPr>
              <a:t> (у </a:t>
            </a:r>
            <a:r>
              <a:rPr lang="ru-RU" sz="2000" b="0" i="0" u="none" strike="noStrike" baseline="0" dirty="0" err="1">
                <a:solidFill>
                  <a:srgbClr val="000000"/>
                </a:solidFill>
                <a:latin typeface="Times New Roman" panose="02020603050405020304" pitchFamily="18" charset="0"/>
              </a:rPr>
              <a:t>вартісних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одиницях</a:t>
            </a:r>
            <a:r>
              <a:rPr lang="ru-RU" sz="2000" b="0" i="0" u="none" strike="noStrike" baseline="0" dirty="0">
                <a:solidFill>
                  <a:srgbClr val="000000"/>
                </a:solidFill>
                <a:latin typeface="Times New Roman" panose="02020603050405020304" pitchFamily="18" charset="0"/>
              </a:rPr>
              <a:t>); </a:t>
            </a:r>
          </a:p>
          <a:p>
            <a:pPr algn="just"/>
            <a:r>
              <a:rPr lang="ru-RU" sz="2000" b="1" i="0" u="none" strike="noStrike" baseline="0" dirty="0">
                <a:solidFill>
                  <a:srgbClr val="000000"/>
                </a:solidFill>
                <a:latin typeface="Times New Roman" panose="02020603050405020304" pitchFamily="18" charset="0"/>
              </a:rPr>
              <a:t>І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обсяг</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імпорту</a:t>
            </a:r>
            <a:r>
              <a:rPr lang="ru-RU" sz="2000" b="0" i="0" u="none" strike="noStrike" baseline="0" dirty="0">
                <a:solidFill>
                  <a:srgbClr val="000000"/>
                </a:solidFill>
                <a:latin typeface="Times New Roman" panose="02020603050405020304" pitchFamily="18" charset="0"/>
              </a:rPr>
              <a:t> (у </a:t>
            </a:r>
            <a:r>
              <a:rPr lang="ru-RU" sz="2000" b="0" i="0" u="none" strike="noStrike" baseline="0" dirty="0" err="1">
                <a:solidFill>
                  <a:srgbClr val="000000"/>
                </a:solidFill>
                <a:latin typeface="Times New Roman" panose="02020603050405020304" pitchFamily="18" charset="0"/>
              </a:rPr>
              <a:t>вартісних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одиницях</a:t>
            </a:r>
            <a:r>
              <a:rPr lang="ru-RU" sz="2000" b="0" i="0" u="none" strike="noStrike" baseline="0" dirty="0">
                <a:solidFill>
                  <a:srgbClr val="000000"/>
                </a:solidFill>
                <a:latin typeface="Times New Roman" panose="02020603050405020304" pitchFamily="18" charset="0"/>
              </a:rPr>
              <a:t>). </a:t>
            </a:r>
          </a:p>
          <a:p>
            <a:pPr algn="just"/>
            <a:r>
              <a:rPr lang="uk-UA" sz="2000" b="0" i="1" u="none" strike="noStrike" baseline="0" dirty="0">
                <a:solidFill>
                  <a:srgbClr val="000000"/>
                </a:solidFill>
                <a:latin typeface="Times New Roman" panose="02020603050405020304" pitchFamily="18" charset="0"/>
              </a:rPr>
              <a:t>Світовий товарообіг </a:t>
            </a:r>
            <a:r>
              <a:rPr lang="uk-UA" sz="2000" b="0" i="0" u="none" strike="noStrike" baseline="0" dirty="0">
                <a:solidFill>
                  <a:srgbClr val="000000"/>
                </a:solidFill>
                <a:latin typeface="Times New Roman" panose="02020603050405020304" pitchFamily="18" charset="0"/>
              </a:rPr>
              <a:t>— сума вартості експорту та імпорту всіх країн світу (вартість усіх товарів, що перетинають державні кордони). </a:t>
            </a:r>
            <a:endParaRPr lang="en-GB" sz="20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468106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B704ED-F085-410D-A8DC-91B6320B0433}"/>
              </a:ext>
            </a:extLst>
          </p:cNvPr>
          <p:cNvSpPr txBox="1"/>
          <p:nvPr/>
        </p:nvSpPr>
        <p:spPr>
          <a:xfrm>
            <a:off x="1182624" y="340328"/>
            <a:ext cx="10216896" cy="6247864"/>
          </a:xfrm>
          <a:prstGeom prst="rect">
            <a:avLst/>
          </a:prstGeom>
          <a:noFill/>
        </p:spPr>
        <p:txBody>
          <a:bodyPr wrap="square">
            <a:spAutoFit/>
          </a:bodyPr>
          <a:lstStyle/>
          <a:p>
            <a:pPr algn="just"/>
            <a:r>
              <a:rPr lang="ru-RU" sz="2000" b="1" i="0" u="none" strike="noStrike" baseline="0" dirty="0">
                <a:solidFill>
                  <a:srgbClr val="000000"/>
                </a:solidFill>
                <a:latin typeface="Times New Roman" panose="02020603050405020304" pitchFamily="18" charset="0"/>
              </a:rPr>
              <a:t>1.4. </a:t>
            </a:r>
            <a:r>
              <a:rPr lang="ru-RU" sz="2000" b="1" i="0" u="none" strike="noStrike" baseline="0" dirty="0" err="1">
                <a:solidFill>
                  <a:srgbClr val="000000"/>
                </a:solidFill>
                <a:latin typeface="Times New Roman" panose="02020603050405020304" pitchFamily="18" charset="0"/>
              </a:rPr>
              <a:t>Генеральна</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загальна</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торгівля</a:t>
            </a:r>
            <a:r>
              <a:rPr lang="ru-RU" sz="2000" b="1" i="0" u="none" strike="noStrike" baseline="0" dirty="0">
                <a:solidFill>
                  <a:srgbClr val="000000"/>
                </a:solidFill>
                <a:latin typeface="Times New Roman" panose="02020603050405020304" pitchFamily="18" charset="0"/>
              </a:rPr>
              <a:t>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прийняте</a:t>
            </a:r>
            <a:r>
              <a:rPr lang="ru-RU" sz="2000" b="0" i="0" u="none" strike="noStrike" baseline="0" dirty="0">
                <a:solidFill>
                  <a:srgbClr val="000000"/>
                </a:solidFill>
                <a:latin typeface="Times New Roman" panose="02020603050405020304" pitchFamily="18" charset="0"/>
              </a:rPr>
              <a:t> в </a:t>
            </a:r>
            <a:r>
              <a:rPr lang="ru-RU" sz="2000" b="0" i="0" u="none" strike="noStrike" baseline="0" dirty="0" err="1">
                <a:solidFill>
                  <a:srgbClr val="000000"/>
                </a:solidFill>
                <a:latin typeface="Times New Roman" panose="02020603050405020304" pitchFamily="18" charset="0"/>
              </a:rPr>
              <a:t>міжнародній</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статистиці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позначення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зовнішньоторговельного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обігу</a:t>
            </a:r>
            <a:r>
              <a:rPr lang="ru-RU" sz="2000" b="0" i="0" u="none" strike="noStrike" baseline="0" dirty="0">
                <a:solidFill>
                  <a:srgbClr val="000000"/>
                </a:solidFill>
                <a:latin typeface="Times New Roman" panose="02020603050405020304" pitchFamily="18" charset="0"/>
              </a:rPr>
              <a:t> з </a:t>
            </a:r>
            <a:r>
              <a:rPr lang="ru-RU" sz="2000" b="0" i="0" u="none" strike="noStrike" baseline="0" dirty="0" err="1">
                <a:solidFill>
                  <a:srgbClr val="000000"/>
                </a:solidFill>
                <a:latin typeface="Times New Roman" panose="02020603050405020304" pitchFamily="18" charset="0"/>
              </a:rPr>
              <a:t>урахуванням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вартості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транзитних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показує</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загальне</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зовнішньоторговельне</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навантаження</a:t>
            </a:r>
            <a:r>
              <a:rPr lang="ru-RU" sz="2000" b="0" i="0" u="none" strike="noStrike" baseline="0" dirty="0">
                <a:solidFill>
                  <a:srgbClr val="000000"/>
                </a:solidFill>
                <a:latin typeface="Times New Roman" panose="02020603050405020304" pitchFamily="18" charset="0"/>
              </a:rPr>
              <a:t>» на </a:t>
            </a:r>
            <a:r>
              <a:rPr lang="ru-RU" sz="2000" b="0" i="0" u="none" strike="noStrike" baseline="0" dirty="0" err="1">
                <a:solidFill>
                  <a:srgbClr val="000000"/>
                </a:solidFill>
                <a:latin typeface="Times New Roman" panose="02020603050405020304" pitchFamily="18" charset="0"/>
              </a:rPr>
              <a:t>країну</a:t>
            </a:r>
            <a:r>
              <a:rPr lang="ru-RU" sz="2000" b="0"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включаючи</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обсяги</a:t>
            </a:r>
            <a:r>
              <a:rPr lang="ru-RU" sz="2000" b="1" i="0" u="none" strike="noStrike" baseline="0" dirty="0">
                <a:solidFill>
                  <a:srgbClr val="000000"/>
                </a:solidFill>
                <a:latin typeface="Times New Roman" panose="02020603050405020304" pitchFamily="18" charset="0"/>
              </a:rPr>
              <a:t> ввозу, </a:t>
            </a:r>
            <a:r>
              <a:rPr lang="ru-RU" sz="2000" b="1" i="0" u="none" strike="noStrike" baseline="0" dirty="0" err="1">
                <a:solidFill>
                  <a:srgbClr val="000000"/>
                </a:solidFill>
                <a:latin typeface="Times New Roman" panose="02020603050405020304" pitchFamily="18" charset="0"/>
              </a:rPr>
              <a:t>вивозу</a:t>
            </a:r>
            <a:r>
              <a:rPr lang="ru-RU" sz="2000" b="1" i="0" u="none" strike="noStrike" baseline="0" dirty="0">
                <a:solidFill>
                  <a:srgbClr val="000000"/>
                </a:solidFill>
                <a:latin typeface="Times New Roman" panose="02020603050405020304" pitchFamily="18" charset="0"/>
              </a:rPr>
              <a:t> та транзиту </a:t>
            </a:r>
            <a:r>
              <a:rPr lang="ru-RU" sz="2000" b="1" i="0" u="none" strike="noStrike" baseline="0" dirty="0" err="1">
                <a:solidFill>
                  <a:srgbClr val="000000"/>
                </a:solidFill>
                <a:latin typeface="Times New Roman" panose="02020603050405020304" pitchFamily="18" charset="0"/>
              </a:rPr>
              <a:t>товарів</a:t>
            </a:r>
            <a:r>
              <a:rPr lang="ru-RU" sz="2000" b="1" i="0" u="none" strike="noStrike" baseline="0" dirty="0">
                <a:solidFill>
                  <a:srgbClr val="000000"/>
                </a:solidFill>
                <a:latin typeface="Times New Roman" panose="02020603050405020304" pitchFamily="18" charset="0"/>
              </a:rPr>
              <a:t>: </a:t>
            </a:r>
            <a:endParaRPr lang="ru-RU" sz="2000" b="0" i="0" u="none" strike="noStrike" baseline="0" dirty="0">
              <a:solidFill>
                <a:srgbClr val="000000"/>
              </a:solidFill>
              <a:latin typeface="Times New Roman" panose="02020603050405020304" pitchFamily="18" charset="0"/>
            </a:endParaRPr>
          </a:p>
          <a:p>
            <a:pPr algn="ctr"/>
            <a:r>
              <a:rPr lang="uk-UA" sz="2000" b="1" i="0" u="none" strike="noStrike" baseline="0" dirty="0">
                <a:solidFill>
                  <a:srgbClr val="000000"/>
                </a:solidFill>
                <a:highlight>
                  <a:srgbClr val="FFFF00"/>
                </a:highlight>
                <a:latin typeface="Times New Roman" panose="02020603050405020304" pitchFamily="18" charset="0"/>
              </a:rPr>
              <a:t>ГТ </a:t>
            </a:r>
            <a:r>
              <a:rPr lang="uk-UA" sz="2000" b="1" dirty="0">
                <a:solidFill>
                  <a:srgbClr val="000000"/>
                </a:solidFill>
                <a:highlight>
                  <a:srgbClr val="FFFF00"/>
                </a:highlight>
                <a:latin typeface="Times New Roman" panose="02020603050405020304" pitchFamily="18" charset="0"/>
              </a:rPr>
              <a:t>= Е + І + Т, </a:t>
            </a:r>
            <a:r>
              <a:rPr lang="uk-UA" sz="2000" dirty="0">
                <a:solidFill>
                  <a:srgbClr val="000000"/>
                </a:solidFill>
                <a:latin typeface="Times New Roman" panose="02020603050405020304" pitchFamily="18" charset="0"/>
              </a:rPr>
              <a:t>де</a:t>
            </a:r>
            <a:endParaRPr lang="uk-UA" sz="2000" b="1" i="0" u="none" strike="noStrike" baseline="0" dirty="0">
              <a:solidFill>
                <a:srgbClr val="000000"/>
              </a:solidFill>
              <a:latin typeface="Times New Roman" panose="02020603050405020304" pitchFamily="18" charset="0"/>
            </a:endParaRPr>
          </a:p>
          <a:p>
            <a:pPr algn="just"/>
            <a:r>
              <a:rPr lang="ru-RU" sz="2000" b="1" i="0" u="none" strike="noStrike" baseline="0" dirty="0">
                <a:solidFill>
                  <a:srgbClr val="000000"/>
                </a:solidFill>
                <a:latin typeface="Times New Roman" panose="02020603050405020304" pitchFamily="18" charset="0"/>
              </a:rPr>
              <a:t>ГТ</a:t>
            </a:r>
            <a:r>
              <a:rPr lang="ru-RU" sz="2000" b="0" i="0" u="none" strike="noStrike" baseline="0" dirty="0">
                <a:solidFill>
                  <a:srgbClr val="000000"/>
                </a:solidFill>
                <a:latin typeface="Times New Roman" panose="02020603050405020304" pitchFamily="18" charset="0"/>
              </a:rPr>
              <a:t> -</a:t>
            </a:r>
            <a:r>
              <a:rPr lang="ru-RU" sz="200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показник</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генеральної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загальної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торгівлі</a:t>
            </a:r>
            <a:r>
              <a:rPr lang="ru-RU" sz="2000" b="0" i="0" u="none" strike="noStrike" baseline="0" dirty="0">
                <a:solidFill>
                  <a:srgbClr val="000000"/>
                </a:solidFill>
                <a:latin typeface="Times New Roman" panose="02020603050405020304" pitchFamily="18" charset="0"/>
              </a:rPr>
              <a:t>; </a:t>
            </a:r>
          </a:p>
          <a:p>
            <a:pPr algn="just"/>
            <a:r>
              <a:rPr lang="uk-UA" sz="2000" b="1" i="0" u="none" strike="noStrike" baseline="0" dirty="0">
                <a:solidFill>
                  <a:srgbClr val="000000"/>
                </a:solidFill>
                <a:latin typeface="Times New Roman" panose="02020603050405020304" pitchFamily="18" charset="0"/>
              </a:rPr>
              <a:t>Е</a:t>
            </a:r>
            <a:r>
              <a:rPr lang="uk-UA" sz="2000" b="0" i="0" u="none" strike="noStrike" baseline="0" dirty="0">
                <a:solidFill>
                  <a:srgbClr val="000000"/>
                </a:solidFill>
                <a:latin typeface="Times New Roman" panose="02020603050405020304" pitchFamily="18" charset="0"/>
              </a:rPr>
              <a:t> - вартість експорту; </a:t>
            </a:r>
          </a:p>
          <a:p>
            <a:pPr algn="just"/>
            <a:r>
              <a:rPr lang="uk-UA" sz="2000" b="1" i="0" u="none" strike="noStrike" baseline="0" dirty="0">
                <a:solidFill>
                  <a:srgbClr val="000000"/>
                </a:solidFill>
                <a:latin typeface="Times New Roman" panose="02020603050405020304" pitchFamily="18" charset="0"/>
              </a:rPr>
              <a:t>І</a:t>
            </a:r>
            <a:r>
              <a:rPr lang="uk-UA" sz="2000" b="0" i="0" u="none" strike="noStrike" baseline="0" dirty="0">
                <a:solidFill>
                  <a:srgbClr val="000000"/>
                </a:solidFill>
                <a:latin typeface="Times New Roman" panose="02020603050405020304" pitchFamily="18" charset="0"/>
              </a:rPr>
              <a:t> - вартість імпорту; </a:t>
            </a:r>
          </a:p>
          <a:p>
            <a:pPr algn="just"/>
            <a:r>
              <a:rPr lang="ru-RU" sz="2000" b="1" i="0" u="none" strike="noStrike" baseline="0" dirty="0">
                <a:solidFill>
                  <a:srgbClr val="000000"/>
                </a:solidFill>
                <a:latin typeface="Times New Roman" panose="02020603050405020304" pitchFamily="18" charset="0"/>
              </a:rPr>
              <a:t>Т</a:t>
            </a:r>
            <a:r>
              <a:rPr lang="ru-RU" sz="2000" b="0" i="0" u="none" strike="noStrike" baseline="0" dirty="0">
                <a:solidFill>
                  <a:srgbClr val="000000"/>
                </a:solidFill>
                <a:latin typeface="Times New Roman" panose="02020603050405020304" pitchFamily="18" charset="0"/>
              </a:rPr>
              <a:t> - </a:t>
            </a:r>
            <a:r>
              <a:rPr lang="ru-RU" sz="2000" b="0" i="0" u="none" strike="noStrike" baseline="0" dirty="0" err="1">
                <a:solidFill>
                  <a:srgbClr val="000000"/>
                </a:solidFill>
                <a:latin typeface="Times New Roman" panose="02020603050405020304" pitchFamily="18" charset="0"/>
              </a:rPr>
              <a:t>вартість</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транзитних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перевезених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територією</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a:t>
            </a:r>
          </a:p>
          <a:p>
            <a:pPr algn="just"/>
            <a:r>
              <a:rPr lang="uk-UA" sz="2000" b="0" i="0" u="none" strike="noStrike" baseline="0" dirty="0">
                <a:solidFill>
                  <a:srgbClr val="000000"/>
                </a:solidFill>
                <a:latin typeface="Times New Roman" panose="02020603050405020304" pitchFamily="18" charset="0"/>
              </a:rPr>
              <a:t>В міжнародній торгівлі транзит умовно поділяють на два види: прямий та опосередкований. </a:t>
            </a:r>
          </a:p>
          <a:p>
            <a:pPr algn="just"/>
            <a:r>
              <a:rPr lang="uk-UA" sz="2000" b="1" i="0" u="none" strike="noStrike" baseline="0" dirty="0">
                <a:solidFill>
                  <a:srgbClr val="000000"/>
                </a:solidFill>
                <a:latin typeface="Times New Roman" panose="02020603050405020304" pitchFamily="18" charset="0"/>
              </a:rPr>
              <a:t>Прямий транзит </a:t>
            </a:r>
            <a:r>
              <a:rPr lang="uk-UA" sz="2000" b="0" i="0" u="none" strike="noStrike" baseline="0" dirty="0">
                <a:solidFill>
                  <a:srgbClr val="000000"/>
                </a:solidFill>
                <a:latin typeface="Times New Roman" panose="02020603050405020304" pitchFamily="18" charset="0"/>
              </a:rPr>
              <a:t>- це провезення товарів однієї країни до іншої через територію третьої без складування. Товари прямого транзиту в підсумки зовнішньої торгівлі не включаються, але обліковуються: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за видами транспортних засобів;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за кількістю перевезеного вантажу; </a:t>
            </a:r>
          </a:p>
          <a:p>
            <a:pPr marL="342900" indent="-342900" algn="just">
              <a:buFont typeface="Wingdings" panose="05000000000000000000" pitchFamily="2" charset="2"/>
              <a:buChar char="v"/>
            </a:pPr>
            <a:r>
              <a:rPr lang="ru-RU" sz="2000" b="0" i="0" u="none" strike="noStrike" baseline="0" dirty="0">
                <a:solidFill>
                  <a:srgbClr val="000000"/>
                </a:solidFill>
                <a:latin typeface="Times New Roman" panose="02020603050405020304" pitchFamily="18" charset="0"/>
              </a:rPr>
              <a:t>за </a:t>
            </a:r>
            <a:r>
              <a:rPr lang="ru-RU" sz="2000" b="0" i="0" u="none" strike="noStrike" baseline="0" dirty="0" err="1">
                <a:solidFill>
                  <a:srgbClr val="000000"/>
                </a:solidFill>
                <a:latin typeface="Times New Roman" panose="02020603050405020304" pitchFamily="18" charset="0"/>
              </a:rPr>
              <a:t>країнами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відправлення</a:t>
            </a:r>
            <a:r>
              <a:rPr lang="ru-RU" sz="2000" b="0" i="0" u="none" strike="noStrike" baseline="0" dirty="0">
                <a:solidFill>
                  <a:srgbClr val="000000"/>
                </a:solidFill>
                <a:latin typeface="Times New Roman" panose="02020603050405020304" pitchFamily="18" charset="0"/>
              </a:rPr>
              <a:t> та </a:t>
            </a:r>
            <a:r>
              <a:rPr lang="ru-RU" sz="2000" b="0" i="0" u="none" strike="noStrike" baseline="0" dirty="0" err="1">
                <a:solidFill>
                  <a:srgbClr val="000000"/>
                </a:solidFill>
                <a:latin typeface="Times New Roman" panose="02020603050405020304" pitchFamily="18" charset="0"/>
              </a:rPr>
              <a:t>призначення</a:t>
            </a:r>
            <a:r>
              <a:rPr lang="ru-RU" sz="2000" b="0" i="0" u="none" strike="noStrike" baseline="0" dirty="0">
                <a:solidFill>
                  <a:srgbClr val="000000"/>
                </a:solidFill>
                <a:latin typeface="Times New Roman" panose="02020603050405020304" pitchFamily="18" charset="0"/>
              </a:rPr>
              <a:t>. </a:t>
            </a:r>
            <a:endParaRPr lang="uk-UA" sz="2000" b="0" i="0" u="none" strike="noStrike" baseline="0" dirty="0">
              <a:solidFill>
                <a:srgbClr val="000000"/>
              </a:solidFill>
              <a:latin typeface="Times New Roman" panose="02020603050405020304" pitchFamily="18" charset="0"/>
            </a:endParaRPr>
          </a:p>
          <a:p>
            <a:pPr algn="just"/>
            <a:r>
              <a:rPr lang="uk-UA" sz="2000" b="1" i="0" u="none" strike="noStrike" baseline="0" dirty="0">
                <a:solidFill>
                  <a:srgbClr val="000000"/>
                </a:solidFill>
                <a:latin typeface="Times New Roman" panose="02020603050405020304" pitchFamily="18" charset="0"/>
              </a:rPr>
              <a:t>Опосередкований транзит </a:t>
            </a:r>
            <a:r>
              <a:rPr lang="uk-UA" sz="2000" b="0" i="0" u="none" strike="noStrike" baseline="0" dirty="0">
                <a:solidFill>
                  <a:srgbClr val="000000"/>
                </a:solidFill>
                <a:latin typeface="Times New Roman" panose="02020603050405020304" pitchFamily="18" charset="0"/>
              </a:rPr>
              <a:t>- це провезення товарів однієї країни до іншої через територію третьої з розміщенням їх на митних складах. Він враховується як реекспорт та включається в загальний імпорт та експорт. 	</a:t>
            </a:r>
          </a:p>
          <a:p>
            <a:pPr algn="just"/>
            <a:r>
              <a:rPr lang="ru-RU"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726058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6C2AA9-51BF-4CDE-9A1F-4D35CD4D6AD3}"/>
              </a:ext>
            </a:extLst>
          </p:cNvPr>
          <p:cNvSpPr txBox="1"/>
          <p:nvPr/>
        </p:nvSpPr>
        <p:spPr>
          <a:xfrm>
            <a:off x="1688592" y="337036"/>
            <a:ext cx="8814816" cy="5632311"/>
          </a:xfrm>
          <a:prstGeom prst="rect">
            <a:avLst/>
          </a:prstGeom>
          <a:noFill/>
        </p:spPr>
        <p:txBody>
          <a:bodyPr wrap="square">
            <a:spAutoFit/>
          </a:bodyPr>
          <a:lstStyle/>
          <a:p>
            <a:r>
              <a:rPr lang="ru-RU" sz="2000" b="1" i="0" u="none" strike="noStrike" baseline="0" dirty="0">
                <a:solidFill>
                  <a:srgbClr val="000000"/>
                </a:solidFill>
                <a:latin typeface="Times New Roman" panose="02020603050405020304" pitchFamily="18" charset="0"/>
              </a:rPr>
              <a:t>1.5. </a:t>
            </a:r>
            <a:r>
              <a:rPr lang="ru-RU" sz="2000" b="1" i="0" u="none" strike="noStrike" baseline="0" dirty="0" err="1">
                <a:solidFill>
                  <a:srgbClr val="000000"/>
                </a:solidFill>
                <a:latin typeface="Times New Roman" panose="02020603050405020304" pitchFamily="18" charset="0"/>
              </a:rPr>
              <a:t>Спеціальна</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торгівля</a:t>
            </a:r>
            <a:r>
              <a:rPr lang="ru-RU" sz="2000" b="1" i="0" u="none" strike="noStrike" baseline="0" dirty="0">
                <a:solidFill>
                  <a:srgbClr val="000000"/>
                </a:solidFill>
                <a:latin typeface="Times New Roman" panose="02020603050405020304" pitchFamily="18" charset="0"/>
              </a:rPr>
              <a:t> </a:t>
            </a:r>
            <a:r>
              <a:rPr lang="ru-RU" sz="2000" b="0" i="0"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експорт</a:t>
            </a:r>
            <a:r>
              <a:rPr lang="ru-RU" sz="2000" b="0" i="1" u="none" strike="noStrike" baseline="0" dirty="0">
                <a:solidFill>
                  <a:srgbClr val="000000"/>
                </a:solidFill>
                <a:latin typeface="Times New Roman" panose="02020603050405020304" pitchFamily="18" charset="0"/>
              </a:rPr>
              <a:t> та </a:t>
            </a:r>
            <a:r>
              <a:rPr lang="ru-RU" sz="2000" b="0" i="1" u="none" strike="noStrike" baseline="0" dirty="0" err="1">
                <a:solidFill>
                  <a:srgbClr val="000000"/>
                </a:solidFill>
                <a:latin typeface="Times New Roman" panose="02020603050405020304" pitchFamily="18" charset="0"/>
              </a:rPr>
              <a:t>імпорт</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обумовлені</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існуванням</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двох</a:t>
            </a:r>
            <a:r>
              <a:rPr lang="ru-RU" sz="2000" b="0" i="1" u="none" strike="noStrike" baseline="0" dirty="0">
                <a:solidFill>
                  <a:srgbClr val="000000"/>
                </a:solidFill>
                <a:latin typeface="Times New Roman" panose="02020603050405020304" pitchFamily="18" charset="0"/>
              </a:rPr>
              <a:t> систем </a:t>
            </a:r>
            <a:r>
              <a:rPr lang="ru-RU" sz="2000" b="0" i="1" u="none" strike="noStrike" baseline="0" dirty="0" err="1">
                <a:solidFill>
                  <a:srgbClr val="000000"/>
                </a:solidFill>
                <a:latin typeface="Times New Roman" panose="02020603050405020304" pitchFamily="18" charset="0"/>
              </a:rPr>
              <a:t>обліку</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товарів</a:t>
            </a:r>
            <a:r>
              <a:rPr lang="ru-RU" sz="2000" b="0" i="1" u="none" strike="noStrike" baseline="0" dirty="0">
                <a:solidFill>
                  <a:srgbClr val="000000"/>
                </a:solidFill>
                <a:latin typeface="Times New Roman" panose="02020603050405020304" pitchFamily="18" charset="0"/>
              </a:rPr>
              <a:t> у </a:t>
            </a:r>
            <a:r>
              <a:rPr lang="ru-RU" sz="2000" b="0" i="1" u="none" strike="noStrike" baseline="0" dirty="0" err="1">
                <a:solidFill>
                  <a:srgbClr val="000000"/>
                </a:solidFill>
                <a:latin typeface="Times New Roman" panose="02020603050405020304" pitchFamily="18" charset="0"/>
              </a:rPr>
              <a:t>статистиці</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зовнішньої</a:t>
            </a:r>
            <a:r>
              <a:rPr lang="ru-RU" sz="2000" b="0" i="1" u="none" strike="noStrike" baseline="0" dirty="0">
                <a:solidFill>
                  <a:srgbClr val="000000"/>
                </a:solidFill>
                <a:latin typeface="Times New Roman" panose="02020603050405020304" pitchFamily="18" charset="0"/>
              </a:rPr>
              <a:t> </a:t>
            </a:r>
            <a:r>
              <a:rPr lang="ru-RU" sz="2000" b="0" i="1" u="none" strike="noStrike" baseline="0" dirty="0" err="1">
                <a:solidFill>
                  <a:srgbClr val="000000"/>
                </a:solidFill>
                <a:latin typeface="Times New Roman" panose="02020603050405020304" pitchFamily="18" charset="0"/>
              </a:rPr>
              <a:t>торгівлі</a:t>
            </a:r>
            <a:r>
              <a:rPr lang="ru-RU" sz="2000" b="0" i="1" u="none" strike="noStrike" baseline="0" dirty="0">
                <a:solidFill>
                  <a:srgbClr val="000000"/>
                </a:solidFill>
                <a:latin typeface="Times New Roman" panose="02020603050405020304" pitchFamily="18" charset="0"/>
              </a:rPr>
              <a:t>: </a:t>
            </a:r>
            <a:endParaRPr lang="ru-RU" sz="2000" b="0" i="0" u="none" strike="noStrike" baseline="0" dirty="0">
              <a:solidFill>
                <a:srgbClr val="000000"/>
              </a:solidFill>
              <a:latin typeface="Times New Roman" panose="02020603050405020304" pitchFamily="18" charset="0"/>
            </a:endParaRPr>
          </a:p>
          <a:p>
            <a:pPr marL="342900" indent="-342900">
              <a:buFont typeface="Wingdings" panose="05000000000000000000" pitchFamily="2" charset="2"/>
              <a:buChar char="v"/>
            </a:pPr>
            <a:r>
              <a:rPr lang="ru-RU" sz="2000" b="0" i="0" u="none" strike="noStrike" baseline="0" dirty="0" err="1">
                <a:solidFill>
                  <a:srgbClr val="000000"/>
                </a:solidFill>
                <a:latin typeface="Times New Roman" panose="02020603050405020304" pitchFamily="18" charset="0"/>
              </a:rPr>
              <a:t>спеціальної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системи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обліку</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деяких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видів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p>
          <a:p>
            <a:pPr marL="342900" indent="-342900">
              <a:buFont typeface="Wingdings" panose="05000000000000000000" pitchFamily="2" charset="2"/>
              <a:buChar char="v"/>
            </a:pPr>
            <a:r>
              <a:rPr lang="ru-RU" sz="2000" b="0" i="0" u="none" strike="noStrike" baseline="0" dirty="0" err="1">
                <a:solidFill>
                  <a:srgbClr val="000000"/>
                </a:solidFill>
                <a:latin typeface="Times New Roman" panose="02020603050405020304" pitchFamily="18" charset="0"/>
              </a:rPr>
              <a:t>загальної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системи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що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застосовується</a:t>
            </a:r>
            <a:r>
              <a:rPr lang="ru-RU" sz="2000" b="0" i="0" u="none" strike="noStrike" baseline="0" dirty="0">
                <a:solidFill>
                  <a:srgbClr val="000000"/>
                </a:solidFill>
                <a:latin typeface="Times New Roman" panose="02020603050405020304" pitchFamily="18" charset="0"/>
              </a:rPr>
              <a:t> до </a:t>
            </a:r>
            <a:r>
              <a:rPr lang="ru-RU" sz="2000" b="0" i="0" u="none" strike="noStrike" baseline="0" dirty="0" err="1">
                <a:solidFill>
                  <a:srgbClr val="000000"/>
                </a:solidFill>
                <a:latin typeface="Times New Roman" panose="02020603050405020304" pitchFamily="18" charset="0"/>
              </a:rPr>
              <a:t>всіх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p>
          <a:p>
            <a:endParaRPr lang="uk-UA" sz="2000" b="0" i="0" u="none" strike="noStrike" baseline="0" dirty="0">
              <a:solidFill>
                <a:srgbClr val="000000"/>
              </a:solidFill>
              <a:latin typeface="Times New Roman" panose="02020603050405020304" pitchFamily="18" charset="0"/>
            </a:endParaRPr>
          </a:p>
          <a:p>
            <a:r>
              <a:rPr lang="uk-UA" sz="2000" b="1" i="0" u="none" strike="noStrike" baseline="0" dirty="0">
                <a:solidFill>
                  <a:srgbClr val="000000"/>
                </a:solidFill>
                <a:latin typeface="Times New Roman" panose="02020603050405020304" pitchFamily="18" charset="0"/>
              </a:rPr>
              <a:t>Спеціальний експорт включає: </a:t>
            </a:r>
          </a:p>
          <a:p>
            <a:pPr marL="342900" indent="-342900">
              <a:buFont typeface="Wingdings" panose="05000000000000000000" pitchFamily="2" charset="2"/>
              <a:buChar char="Ø"/>
            </a:pPr>
            <a:r>
              <a:rPr lang="uk-UA" sz="2000" b="0" i="0" u="none" strike="noStrike" baseline="0" dirty="0">
                <a:solidFill>
                  <a:srgbClr val="000000"/>
                </a:solidFill>
                <a:latin typeface="Times New Roman" panose="02020603050405020304" pitchFamily="18" charset="0"/>
              </a:rPr>
              <a:t>національний експорт; </a:t>
            </a:r>
          </a:p>
          <a:p>
            <a:pPr marL="342900" indent="-342900">
              <a:buFont typeface="Wingdings" panose="05000000000000000000" pitchFamily="2" charset="2"/>
              <a:buChar char="Ø"/>
            </a:pPr>
            <a:r>
              <a:rPr lang="ru-RU" sz="2000" b="0" i="0" u="none" strike="noStrike" baseline="0" dirty="0" err="1">
                <a:solidFill>
                  <a:srgbClr val="000000"/>
                </a:solidFill>
                <a:latin typeface="Times New Roman" panose="02020603050405020304" pitchFamily="18" charset="0"/>
              </a:rPr>
              <a:t>вивіз</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після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переробки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під</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митним</a:t>
            </a:r>
            <a:r>
              <a:rPr lang="ru-RU" sz="2000" b="0" i="0" u="none" strike="noStrike" baseline="0" dirty="0">
                <a:solidFill>
                  <a:srgbClr val="000000"/>
                </a:solidFill>
                <a:latin typeface="Times New Roman" panose="02020603050405020304" pitchFamily="18" charset="0"/>
              </a:rPr>
              <a:t> контролем; </a:t>
            </a:r>
          </a:p>
          <a:p>
            <a:pPr marL="342900" indent="-342900">
              <a:buFont typeface="Wingdings" panose="05000000000000000000" pitchFamily="2" charset="2"/>
              <a:buChar char="Ø"/>
            </a:pPr>
            <a:r>
              <a:rPr lang="uk-UA" sz="2000" b="0" i="0" u="none" strike="noStrike" baseline="0" dirty="0">
                <a:solidFill>
                  <a:srgbClr val="000000"/>
                </a:solidFill>
                <a:latin typeface="Times New Roman" panose="02020603050405020304" pitchFamily="18" charset="0"/>
              </a:rPr>
              <a:t>націоналізовані товари. </a:t>
            </a:r>
          </a:p>
          <a:p>
            <a:r>
              <a:rPr lang="ru-RU" sz="2000" b="1" i="0" u="none" strike="noStrike" baseline="0" dirty="0" err="1">
                <a:solidFill>
                  <a:srgbClr val="000000"/>
                </a:solidFill>
                <a:latin typeface="Times New Roman" panose="02020603050405020304" pitchFamily="18" charset="0"/>
              </a:rPr>
              <a:t>Загальний</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експорт</a:t>
            </a:r>
            <a:r>
              <a:rPr lang="ru-RU" sz="2000" b="1"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складається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спеціального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експорту</a:t>
            </a:r>
            <a:r>
              <a:rPr lang="ru-RU" sz="2000" b="0" i="0" u="none" strike="noStrike" baseline="0" dirty="0">
                <a:solidFill>
                  <a:srgbClr val="000000"/>
                </a:solidFill>
                <a:latin typeface="Times New Roman" panose="02020603050405020304" pitchFamily="18" charset="0"/>
              </a:rPr>
              <a:t> та </a:t>
            </a:r>
            <a:r>
              <a:rPr lang="ru-RU" sz="2000" b="0" i="0" u="none" strike="noStrike" baseline="0" dirty="0" err="1">
                <a:solidFill>
                  <a:srgbClr val="000000"/>
                </a:solidFill>
                <a:latin typeface="Times New Roman" panose="02020603050405020304" pitchFamily="18" charset="0"/>
              </a:rPr>
              <a:t>реекспорту</a:t>
            </a:r>
            <a:r>
              <a:rPr lang="ru-RU" sz="2000" b="0" i="0" u="none" strike="noStrike" baseline="0" dirty="0">
                <a:solidFill>
                  <a:srgbClr val="000000"/>
                </a:solidFill>
                <a:latin typeface="Times New Roman" panose="02020603050405020304" pitchFamily="18" charset="0"/>
              </a:rPr>
              <a:t>. </a:t>
            </a:r>
          </a:p>
          <a:p>
            <a:endParaRPr lang="uk-UA" sz="2000" b="1" i="0" u="none" strike="noStrike" baseline="0" dirty="0">
              <a:solidFill>
                <a:srgbClr val="000000"/>
              </a:solidFill>
              <a:latin typeface="Times New Roman" panose="02020603050405020304" pitchFamily="18" charset="0"/>
            </a:endParaRPr>
          </a:p>
          <a:p>
            <a:r>
              <a:rPr lang="uk-UA" sz="2000" b="1" i="0" u="none" strike="noStrike" baseline="0" dirty="0">
                <a:solidFill>
                  <a:srgbClr val="000000"/>
                </a:solidFill>
                <a:latin typeface="Times New Roman" panose="02020603050405020304" pitchFamily="18" charset="0"/>
              </a:rPr>
              <a:t>Спеціальний імпорт включає: </a:t>
            </a:r>
          </a:p>
          <a:p>
            <a:pPr marL="342900" indent="-342900">
              <a:buFont typeface="Wingdings" panose="05000000000000000000" pitchFamily="2" charset="2"/>
              <a:buChar char="Ø"/>
            </a:pPr>
            <a:r>
              <a:rPr lang="ru-RU" sz="2000" b="0" i="0" u="none" strike="noStrike" baseline="0" dirty="0" err="1">
                <a:solidFill>
                  <a:srgbClr val="000000"/>
                </a:solidFill>
                <a:latin typeface="Times New Roman" panose="02020603050405020304" pitchFamily="18" charset="0"/>
              </a:rPr>
              <a:t>товари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ввезені</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внутрішнього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споживання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чи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переробки</a:t>
            </a:r>
            <a:r>
              <a:rPr lang="ru-RU" sz="2000" b="0" i="0" u="none" strike="noStrike" baseline="0" dirty="0">
                <a:solidFill>
                  <a:srgbClr val="000000"/>
                </a:solidFill>
                <a:latin typeface="Times New Roman" panose="02020603050405020304" pitchFamily="18" charset="0"/>
              </a:rPr>
              <a:t>; </a:t>
            </a:r>
          </a:p>
          <a:p>
            <a:pPr marL="342900" indent="-342900">
              <a:buFont typeface="Wingdings" panose="05000000000000000000" pitchFamily="2" charset="2"/>
              <a:buChar char="Ø"/>
            </a:pPr>
            <a:r>
              <a:rPr lang="ru-RU" sz="2000" b="0" i="0" u="none" strike="noStrike" baseline="0" dirty="0" err="1">
                <a:solidFill>
                  <a:srgbClr val="000000"/>
                </a:solidFill>
                <a:latin typeface="Times New Roman" panose="02020603050405020304" pitchFamily="18" charset="0"/>
              </a:rPr>
              <a:t>товари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ввезені</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переробки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під</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митним</a:t>
            </a:r>
            <a:r>
              <a:rPr lang="ru-RU" sz="2000" b="0" i="0" u="none" strike="noStrike" baseline="0" dirty="0">
                <a:solidFill>
                  <a:srgbClr val="000000"/>
                </a:solidFill>
                <a:latin typeface="Times New Roman" panose="02020603050405020304" pitchFamily="18" charset="0"/>
              </a:rPr>
              <a:t> контролем; </a:t>
            </a:r>
          </a:p>
          <a:p>
            <a:pPr marL="342900" indent="-342900">
              <a:buFont typeface="Wingdings" panose="05000000000000000000" pitchFamily="2" charset="2"/>
              <a:buChar char="Ø"/>
            </a:pPr>
            <a:r>
              <a:rPr lang="ru-RU" sz="2000" b="0" i="0" u="none" strike="noStrike" baseline="0" dirty="0" err="1">
                <a:solidFill>
                  <a:srgbClr val="000000"/>
                </a:solidFill>
                <a:latin typeface="Times New Roman" panose="02020603050405020304" pitchFamily="18" charset="0"/>
              </a:rPr>
              <a:t>товари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ввезені</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переробки</a:t>
            </a:r>
            <a:r>
              <a:rPr lang="ru-RU" sz="2000" b="0" i="0" u="none" strike="noStrike" baseline="0" dirty="0">
                <a:solidFill>
                  <a:srgbClr val="000000"/>
                </a:solidFill>
                <a:latin typeface="Times New Roman" panose="02020603050405020304" pitchFamily="18" charset="0"/>
              </a:rPr>
              <a:t> на </a:t>
            </a:r>
            <a:r>
              <a:rPr lang="ru-RU" sz="2000" b="0" i="0" u="none" strike="noStrike" baseline="0" dirty="0" err="1">
                <a:solidFill>
                  <a:srgbClr val="000000"/>
                </a:solidFill>
                <a:latin typeface="Times New Roman" panose="02020603050405020304" pitchFamily="18" charset="0"/>
              </a:rPr>
              <a:t>приписних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митних</a:t>
            </a:r>
            <a:r>
              <a:rPr lang="ru-RU" sz="2000" b="0" i="0" u="none" strike="noStrike" baseline="0" dirty="0">
                <a:solidFill>
                  <a:srgbClr val="000000"/>
                </a:solidFill>
                <a:latin typeface="Times New Roman" panose="02020603050405020304" pitchFamily="18" charset="0"/>
              </a:rPr>
              <a:t> складах. </a:t>
            </a:r>
            <a:endParaRPr lang="uk-UA" sz="2000" b="0" i="0" u="none" strike="noStrike" baseline="0" dirty="0">
              <a:solidFill>
                <a:srgbClr val="000000"/>
              </a:solidFill>
              <a:latin typeface="Times New Roman" panose="02020603050405020304" pitchFamily="18" charset="0"/>
            </a:endParaRPr>
          </a:p>
          <a:p>
            <a:r>
              <a:rPr lang="ru-RU" sz="2000" b="1" i="0" u="none" strike="noStrike" baseline="0" dirty="0" err="1">
                <a:solidFill>
                  <a:srgbClr val="000000"/>
                </a:solidFill>
                <a:latin typeface="Times New Roman" panose="02020603050405020304" pitchFamily="18" charset="0"/>
              </a:rPr>
              <a:t>Загальний</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імпорт</a:t>
            </a:r>
            <a:r>
              <a:rPr lang="ru-RU" sz="2000" b="1"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складається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спеціального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імпорту</a:t>
            </a:r>
            <a:r>
              <a:rPr lang="ru-RU" sz="2000" b="0" i="0" u="none" strike="noStrike" baseline="0" dirty="0">
                <a:solidFill>
                  <a:srgbClr val="000000"/>
                </a:solidFill>
                <a:latin typeface="Times New Roman" panose="02020603050405020304" pitchFamily="18" charset="0"/>
              </a:rPr>
              <a:t> та </a:t>
            </a:r>
            <a:r>
              <a:rPr lang="ru-RU" sz="2000" b="0" i="0" u="none" strike="noStrike" baseline="0" dirty="0" err="1">
                <a:solidFill>
                  <a:srgbClr val="000000"/>
                </a:solidFill>
                <a:latin typeface="Times New Roman" panose="02020603050405020304" pitchFamily="18" charset="0"/>
              </a:rPr>
              <a:t>вартості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що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перебувають</a:t>
            </a:r>
            <a:r>
              <a:rPr lang="ru-RU" sz="2000" b="0" i="0" u="none" strike="noStrike" baseline="0" dirty="0">
                <a:solidFill>
                  <a:srgbClr val="000000"/>
                </a:solidFill>
                <a:latin typeface="Times New Roman" panose="02020603050405020304" pitchFamily="18" charset="0"/>
              </a:rPr>
              <a:t> на </a:t>
            </a:r>
            <a:r>
              <a:rPr lang="ru-RU" sz="2000" b="0" i="0" u="none" strike="noStrike" baseline="0" dirty="0" err="1">
                <a:solidFill>
                  <a:srgbClr val="000000"/>
                </a:solidFill>
                <a:latin typeface="Times New Roman" panose="02020603050405020304" pitchFamily="18" charset="0"/>
              </a:rPr>
              <a:t>приписних</a:t>
            </a:r>
            <a:r>
              <a:rPr lang="ru-RU" sz="2000" b="0" i="0" u="none" strike="noStrike" baseline="0" dirty="0">
                <a:solidFill>
                  <a:srgbClr val="000000"/>
                </a:solidFill>
                <a:latin typeface="Times New Roman" panose="02020603050405020304" pitchFamily="18" charset="0"/>
              </a:rPr>
              <a:t> складах. 	</a:t>
            </a:r>
          </a:p>
          <a:p>
            <a:r>
              <a:rPr lang="ru-RU"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868722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56DBBA-3D1E-45F7-A849-5A35D85D52B4}"/>
              </a:ext>
            </a:extLst>
          </p:cNvPr>
          <p:cNvSpPr txBox="1"/>
          <p:nvPr/>
        </p:nvSpPr>
        <p:spPr>
          <a:xfrm>
            <a:off x="1645920" y="656856"/>
            <a:ext cx="9826752" cy="5909310"/>
          </a:xfrm>
          <a:prstGeom prst="rect">
            <a:avLst/>
          </a:prstGeom>
          <a:noFill/>
        </p:spPr>
        <p:txBody>
          <a:bodyPr wrap="square">
            <a:spAutoFit/>
          </a:bodyPr>
          <a:lstStyle/>
          <a:p>
            <a:pPr algn="just"/>
            <a:r>
              <a:rPr lang="uk-UA" sz="2000" b="1" i="1" u="none" strike="noStrike" baseline="0" dirty="0">
                <a:solidFill>
                  <a:srgbClr val="000000"/>
                </a:solidFill>
                <a:latin typeface="Times New Roman" panose="02020603050405020304" pitchFamily="18" charset="0"/>
              </a:rPr>
              <a:t>2. РЕЗУЛЬТУЮЧІ ПОКАЗНИКИ:</a:t>
            </a:r>
            <a:endParaRPr lang="uk-UA" sz="2000" b="0" i="1" u="none" strike="noStrike" baseline="0" dirty="0">
              <a:solidFill>
                <a:srgbClr val="000000"/>
              </a:solidFill>
              <a:latin typeface="Times New Roman" panose="02020603050405020304" pitchFamily="18" charset="0"/>
            </a:endParaRP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сальдо торговельного балансу,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сальдо балансу послуг,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сальдо балансу поточних операцій,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індекси стану платіжного балансу,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індекс «умови торгівлі»,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індекс «концентрації» експорту,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коефіцієнт імпортної залежності країни.</a:t>
            </a:r>
          </a:p>
          <a:p>
            <a:pPr algn="just"/>
            <a:r>
              <a:rPr lang="uk-UA" sz="2000" dirty="0">
                <a:solidFill>
                  <a:srgbClr val="000000"/>
                </a:solidFill>
                <a:latin typeface="Times New Roman" panose="02020603050405020304" pitchFamily="18" charset="0"/>
              </a:rPr>
              <a:t>В</a:t>
            </a:r>
            <a:r>
              <a:rPr lang="uk-UA" sz="2000" b="0" i="0" u="none" strike="noStrike" baseline="0" dirty="0">
                <a:solidFill>
                  <a:srgbClr val="000000"/>
                </a:solidFill>
                <a:latin typeface="Times New Roman" panose="02020603050405020304" pitchFamily="18" charset="0"/>
              </a:rPr>
              <a:t> сукупності характеризують стан зовнішньої торгівлі за критерієм збалансованості експорту та імпорту, ефективності та місця країни в світовій торгівлі. </a:t>
            </a:r>
          </a:p>
          <a:p>
            <a:pPr algn="just"/>
            <a:r>
              <a:rPr lang="uk-UA" sz="2000" b="1" i="0" u="none" strike="noStrike" baseline="0" dirty="0">
                <a:solidFill>
                  <a:srgbClr val="000000"/>
                </a:solidFill>
                <a:latin typeface="Times New Roman" panose="02020603050405020304" pitchFamily="18" charset="0"/>
              </a:rPr>
              <a:t>Міжнародні відносини </a:t>
            </a:r>
            <a:r>
              <a:rPr lang="uk-UA" sz="2000" b="0" i="0" u="none" strike="noStrike" baseline="0" dirty="0">
                <a:solidFill>
                  <a:srgbClr val="000000"/>
                </a:solidFill>
                <a:latin typeface="Times New Roman" panose="02020603050405020304" pitchFamily="18" charset="0"/>
              </a:rPr>
              <a:t>(економічні, гуманітарні, політичні, культурні тощо) знаходять своє віддзеркалення в балансах міжнародних розрахунків. </a:t>
            </a:r>
          </a:p>
          <a:p>
            <a:pPr algn="just"/>
            <a:r>
              <a:rPr lang="uk-UA" sz="2000" b="1" i="0" u="none" strike="noStrike" baseline="0" dirty="0">
                <a:solidFill>
                  <a:srgbClr val="000000"/>
                </a:solidFill>
                <a:latin typeface="Times New Roman" panose="02020603050405020304" pitchFamily="18" charset="0"/>
              </a:rPr>
              <a:t>Баланси міжнародних розрахунків </a:t>
            </a:r>
            <a:r>
              <a:rPr lang="uk-UA" sz="2000" b="0" i="0" u="none" strike="noStrike" baseline="0" dirty="0">
                <a:solidFill>
                  <a:srgbClr val="000000"/>
                </a:solidFill>
                <a:latin typeface="Times New Roman" panose="02020603050405020304" pitchFamily="18" charset="0"/>
              </a:rPr>
              <a:t>— це співвідношення грошових вимог та зобов’язань, надходжень та платежів однієї країни по відношенню до інших країн. До системи балансів міжнародних розрахунків входять: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розрахунковий баланс;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баланс міжнародної заборгованості; </a:t>
            </a:r>
          </a:p>
          <a:p>
            <a:pPr marL="342900" indent="-342900" algn="just">
              <a:buFont typeface="Wingdings" panose="05000000000000000000" pitchFamily="2" charset="2"/>
              <a:buChar char="v"/>
            </a:pPr>
            <a:r>
              <a:rPr lang="uk-UA" sz="2000" b="0" i="0" u="none" strike="noStrike" baseline="0" dirty="0">
                <a:solidFill>
                  <a:srgbClr val="000000"/>
                </a:solidFill>
                <a:latin typeface="Times New Roman" panose="02020603050405020304" pitchFamily="18" charset="0"/>
              </a:rPr>
              <a:t>платіжний баланс. </a:t>
            </a:r>
          </a:p>
          <a:p>
            <a:pPr marL="285750" indent="-285750" algn="just">
              <a:buFont typeface="Wingdings" panose="05000000000000000000" pitchFamily="2" charset="2"/>
              <a:buChar char="v"/>
            </a:pPr>
            <a:r>
              <a:rPr lang="uk-UA" sz="18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58749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6F3008-04E1-4061-A29F-C64DC0E9D903}"/>
              </a:ext>
            </a:extLst>
          </p:cNvPr>
          <p:cNvSpPr txBox="1"/>
          <p:nvPr/>
        </p:nvSpPr>
        <p:spPr>
          <a:xfrm>
            <a:off x="1780032" y="1720840"/>
            <a:ext cx="9497568" cy="3416320"/>
          </a:xfrm>
          <a:prstGeom prst="rect">
            <a:avLst/>
          </a:prstGeom>
          <a:noFill/>
        </p:spPr>
        <p:txBody>
          <a:bodyPr wrap="square">
            <a:spAutoFit/>
          </a:bodyPr>
          <a:lstStyle/>
          <a:p>
            <a:pPr marL="342900" indent="-342900">
              <a:buAutoNum type="arabicPeriod"/>
            </a:pPr>
            <a:endParaRPr lang="uk-UA" sz="2400" dirty="0"/>
          </a:p>
          <a:p>
            <a:pPr algn="just"/>
            <a:r>
              <a:rPr lang="uk-UA" sz="2400" b="1" dirty="0"/>
              <a:t>Міжнародна торгівля </a:t>
            </a:r>
            <a:r>
              <a:rPr lang="uk-UA" sz="2400" dirty="0"/>
              <a:t>- це первинна форма міжнародних економічних зв'язків, що являє собою обмін товарами, послугами між державами. </a:t>
            </a:r>
          </a:p>
          <a:p>
            <a:pPr algn="just"/>
            <a:r>
              <a:rPr lang="uk-UA" sz="2400" dirty="0"/>
              <a:t>Для національного господарства участь у міжнародній торгівлі набуває форми зовнішньої торгівлі. </a:t>
            </a:r>
            <a:r>
              <a:rPr lang="uk-UA" sz="2400" b="1" dirty="0"/>
              <a:t>Зовнішня торгівля </a:t>
            </a:r>
            <a:r>
              <a:rPr lang="uk-UA" sz="2400" dirty="0"/>
              <a:t>- це торгівля однієї країни з іншими, яка передбачає оплачуване вивезення (експорт) та ввезення (імпорт) товарів і послуг.</a:t>
            </a:r>
          </a:p>
        </p:txBody>
      </p:sp>
      <p:sp>
        <p:nvSpPr>
          <p:cNvPr id="5" name="TextBox 4">
            <a:extLst>
              <a:ext uri="{FF2B5EF4-FFF2-40B4-BE49-F238E27FC236}">
                <a16:creationId xmlns:a16="http://schemas.microsoft.com/office/drawing/2014/main" id="{D9178C48-86DA-46F1-B85C-CEC853DB0E02}"/>
              </a:ext>
            </a:extLst>
          </p:cNvPr>
          <p:cNvSpPr txBox="1"/>
          <p:nvPr/>
        </p:nvSpPr>
        <p:spPr>
          <a:xfrm>
            <a:off x="3048000" y="673084"/>
            <a:ext cx="6096000" cy="830997"/>
          </a:xfrm>
          <a:prstGeom prst="rect">
            <a:avLst/>
          </a:prstGeom>
          <a:noFill/>
        </p:spPr>
        <p:txBody>
          <a:bodyPr wrap="square">
            <a:spAutoFit/>
          </a:bodyPr>
          <a:lstStyle/>
          <a:p>
            <a:pPr marL="342900" indent="-342900" algn="ctr">
              <a:buAutoNum type="arabicPeriod"/>
            </a:pPr>
            <a:r>
              <a:rPr lang="uk-UA" sz="2400" b="1" dirty="0"/>
              <a:t>Сутність міжнародної торгівлі товарами</a:t>
            </a:r>
          </a:p>
        </p:txBody>
      </p:sp>
    </p:spTree>
    <p:extLst>
      <p:ext uri="{BB962C8B-B14F-4D97-AF65-F5344CB8AC3E}">
        <p14:creationId xmlns:p14="http://schemas.microsoft.com/office/powerpoint/2010/main" val="27607042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851CF2-8D58-462D-BAE2-D5D503ADCB67}"/>
              </a:ext>
            </a:extLst>
          </p:cNvPr>
          <p:cNvSpPr txBox="1"/>
          <p:nvPr/>
        </p:nvSpPr>
        <p:spPr>
          <a:xfrm>
            <a:off x="2011680" y="1128421"/>
            <a:ext cx="7863840" cy="3785652"/>
          </a:xfrm>
          <a:prstGeom prst="rect">
            <a:avLst/>
          </a:prstGeom>
          <a:noFill/>
        </p:spPr>
        <p:txBody>
          <a:bodyPr wrap="square">
            <a:spAutoFit/>
          </a:bodyPr>
          <a:lstStyle/>
          <a:p>
            <a:pPr algn="just"/>
            <a:r>
              <a:rPr lang="uk-UA" sz="2000" b="1" i="0" u="none" strike="noStrike" baseline="0" dirty="0">
                <a:solidFill>
                  <a:srgbClr val="000000"/>
                </a:solidFill>
                <a:latin typeface="Times New Roman" panose="02020603050405020304" pitchFamily="18" charset="0"/>
              </a:rPr>
              <a:t>Розрахунковий баланс </a:t>
            </a:r>
            <a:r>
              <a:rPr lang="uk-UA" sz="2000" b="0" i="0" u="none" strike="noStrike" baseline="0" dirty="0">
                <a:solidFill>
                  <a:srgbClr val="000000"/>
                </a:solidFill>
                <a:latin typeface="Times New Roman" panose="02020603050405020304" pitchFamily="18" charset="0"/>
              </a:rPr>
              <a:t>— це співвідношення вимог та зобов’язань даної країни по відношенню до інших країн на певну дату незалежно від термінів надходження платежів. Вимоги та зобов’язання виникають внаслідок участі в міжнародній торгівлі (експорті та імпорті товарів і послуг), міжнародній 	міграції капіталу (наданні та отриманні позик і кредитів), міжнародній міграції робочої сили. Розрахунковий баланс за певний період характеризує лише динаміку вимог та зобов’язань однієї країни по відношенню до інших, але не може використовуватися для оцінки результативності, збалансованості міжнародних економічних, у тому числі торговельних відносин. Цю функцію виконує платіжний баланс. 	</a:t>
            </a:r>
          </a:p>
          <a:p>
            <a:pPr algn="just"/>
            <a:endParaRPr lang="uk-UA" sz="20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256624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2C95F-782B-4EB2-8F33-D58CD0BC5BFF}"/>
              </a:ext>
            </a:extLst>
          </p:cNvPr>
          <p:cNvSpPr txBox="1"/>
          <p:nvPr/>
        </p:nvSpPr>
        <p:spPr>
          <a:xfrm>
            <a:off x="2438400" y="774853"/>
            <a:ext cx="7815072" cy="3877985"/>
          </a:xfrm>
          <a:prstGeom prst="rect">
            <a:avLst/>
          </a:prstGeom>
          <a:noFill/>
        </p:spPr>
        <p:txBody>
          <a:bodyPr wrap="square">
            <a:spAutoFit/>
          </a:bodyPr>
          <a:lstStyle/>
          <a:p>
            <a:pPr algn="just"/>
            <a:r>
              <a:rPr lang="uk-UA" sz="2000" b="1" i="0" u="none" strike="noStrike" baseline="0" dirty="0">
                <a:solidFill>
                  <a:srgbClr val="000000"/>
                </a:solidFill>
                <a:latin typeface="Times New Roman" panose="02020603050405020304" pitchFamily="18" charset="0"/>
              </a:rPr>
              <a:t>Платіжний баланс </a:t>
            </a:r>
            <a:r>
              <a:rPr lang="uk-UA" sz="2000" b="0" i="0" u="none" strike="noStrike" baseline="0" dirty="0">
                <a:solidFill>
                  <a:srgbClr val="000000"/>
                </a:solidFill>
                <a:latin typeface="Times New Roman" panose="02020603050405020304" pitchFamily="18" charset="0"/>
              </a:rPr>
              <a:t>— це співвідношення суми платежів, здійснених даною країною за кордоном, та надходжень, отриманих нею з-за кордону, за певний період часу (рік, квартал, місяць). Крім того, платіжний баланс фіксується на певну дату (день) для </a:t>
            </a:r>
            <a:r>
              <a:rPr lang="uk-UA" sz="2000" b="0" i="0" u="none" strike="noStrike" baseline="0" dirty="0" err="1">
                <a:solidFill>
                  <a:srgbClr val="000000"/>
                </a:solidFill>
                <a:latin typeface="Times New Roman" panose="02020603050405020304" pitchFamily="18" charset="0"/>
              </a:rPr>
              <a:t>відслідкування</a:t>
            </a:r>
            <a:r>
              <a:rPr lang="uk-UA" sz="2000" b="0" i="0" u="none" strike="noStrike" baseline="0" dirty="0">
                <a:solidFill>
                  <a:srgbClr val="000000"/>
                </a:solidFill>
                <a:latin typeface="Times New Roman" panose="02020603050405020304" pitchFamily="18" charset="0"/>
              </a:rPr>
              <a:t> стану та співвідношення платежів та надходжень. 	</a:t>
            </a:r>
          </a:p>
          <a:p>
            <a:r>
              <a:rPr lang="uk-UA" sz="1800" b="1" i="0" u="none" strike="noStrike" baseline="0" dirty="0">
                <a:solidFill>
                  <a:srgbClr val="000000"/>
                </a:solidFill>
                <a:latin typeface="Times New Roman" panose="02020603050405020304" pitchFamily="18" charset="0"/>
              </a:rPr>
              <a:t>Сальдо </a:t>
            </a:r>
            <a:r>
              <a:rPr lang="uk-UA" sz="1800" b="0" i="0" u="none" strike="noStrike" baseline="0" dirty="0">
                <a:solidFill>
                  <a:srgbClr val="000000"/>
                </a:solidFill>
                <a:latin typeface="Times New Roman" panose="02020603050405020304" pitchFamily="18" charset="0"/>
              </a:rPr>
              <a:t>(від </a:t>
            </a:r>
            <a:r>
              <a:rPr lang="uk-UA" sz="1800" b="0" i="0" u="none" strike="noStrike" baseline="0" dirty="0" err="1">
                <a:solidFill>
                  <a:srgbClr val="000000"/>
                </a:solidFill>
                <a:latin typeface="Times New Roman" panose="02020603050405020304" pitchFamily="18" charset="0"/>
              </a:rPr>
              <a:t>італ</a:t>
            </a:r>
            <a:r>
              <a:rPr lang="uk-UA" sz="1800" b="0" i="0" u="none" strike="noStrike" baseline="0" dirty="0">
                <a:solidFill>
                  <a:srgbClr val="000000"/>
                </a:solidFill>
                <a:latin typeface="Times New Roman" panose="02020603050405020304" pitchFamily="18" charset="0"/>
              </a:rPr>
              <a:t>. </a:t>
            </a:r>
            <a:r>
              <a:rPr lang="en-GB" sz="1800" b="0" i="1" u="none" strike="noStrike" baseline="0" dirty="0" err="1">
                <a:solidFill>
                  <a:srgbClr val="000000"/>
                </a:solidFill>
                <a:latin typeface="Times New Roman" panose="02020603050405020304" pitchFamily="18" charset="0"/>
              </a:rPr>
              <a:t>saldo</a:t>
            </a:r>
            <a:r>
              <a:rPr lang="en-GB" sz="1800" b="0" i="1" u="none" strike="noStrike" baseline="0" dirty="0">
                <a:solidFill>
                  <a:srgbClr val="000000"/>
                </a:solidFill>
                <a:latin typeface="Times New Roman" panose="02020603050405020304" pitchFamily="18" charset="0"/>
              </a:rPr>
              <a:t> </a:t>
            </a:r>
            <a:r>
              <a:rPr lang="en-GB" sz="1800" b="0" i="0" u="none" strike="noStrike" baseline="0"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розрахунок, залишок) — різниця між грошовими надходженнями і витратами за певний проміжок часу. </a:t>
            </a:r>
          </a:p>
          <a:p>
            <a:r>
              <a:rPr lang="uk-UA" sz="1800" b="0" i="0" u="none" strike="noStrike" baseline="0" dirty="0">
                <a:solidFill>
                  <a:srgbClr val="000000"/>
                </a:solidFill>
                <a:latin typeface="Times New Roman" panose="02020603050405020304" pitchFamily="18" charset="0"/>
              </a:rPr>
              <a:t>Сальдо торговельного балансу: </a:t>
            </a:r>
          </a:p>
          <a:p>
            <a:r>
              <a:rPr lang="uk-UA" sz="1800" b="1" i="0" u="none" strike="noStrike" baseline="0" dirty="0" err="1">
                <a:solidFill>
                  <a:srgbClr val="000000"/>
                </a:solidFill>
                <a:latin typeface="Times New Roman" panose="02020603050405020304" pitchFamily="18" charset="0"/>
              </a:rPr>
              <a:t>Ст</a:t>
            </a:r>
            <a:r>
              <a:rPr lang="uk-UA" sz="1800" b="1" i="0" u="none" strike="noStrike" baseline="0" dirty="0">
                <a:solidFill>
                  <a:srgbClr val="000000"/>
                </a:solidFill>
                <a:latin typeface="Times New Roman" panose="02020603050405020304" pitchFamily="18" charset="0"/>
              </a:rPr>
              <a:t> = Ет – Іт, </a:t>
            </a:r>
            <a:endParaRPr lang="uk-UA" sz="1800" b="0" i="0" u="none" strike="noStrike" baseline="0" dirty="0">
              <a:solidFill>
                <a:srgbClr val="000000"/>
              </a:solidFill>
              <a:latin typeface="Times New Roman" panose="02020603050405020304" pitchFamily="18" charset="0"/>
            </a:endParaRPr>
          </a:p>
          <a:p>
            <a:r>
              <a:rPr lang="ru-RU" sz="1800" b="0" i="0" u="none" strike="noStrike" baseline="0" dirty="0">
                <a:solidFill>
                  <a:srgbClr val="000000"/>
                </a:solidFill>
                <a:latin typeface="Times New Roman" panose="02020603050405020304" pitchFamily="18" charset="0"/>
              </a:rPr>
              <a:t>де </a:t>
            </a:r>
            <a:r>
              <a:rPr lang="ru-RU" sz="1800" b="0" i="0" u="none" strike="noStrike" baseline="0" dirty="0" err="1">
                <a:solidFill>
                  <a:srgbClr val="000000"/>
                </a:solidFill>
                <a:latin typeface="Times New Roman" panose="02020603050405020304" pitchFamily="18" charset="0"/>
              </a:rPr>
              <a:t>Ст</a:t>
            </a:r>
            <a:r>
              <a:rPr lang="ru-RU" sz="1800" b="0" i="0" u="none" strike="noStrike" baseline="0" dirty="0">
                <a:solidFill>
                  <a:srgbClr val="000000"/>
                </a:solidFill>
                <a:latin typeface="Times New Roman" panose="02020603050405020304" pitchFamily="18" charset="0"/>
              </a:rPr>
              <a:t> — сальдо </a:t>
            </a:r>
            <a:r>
              <a:rPr lang="ru-RU" sz="1800" b="0" i="0" u="none" strike="noStrike" baseline="0" dirty="0" err="1">
                <a:solidFill>
                  <a:srgbClr val="000000"/>
                </a:solidFill>
                <a:latin typeface="Times New Roman" panose="02020603050405020304" pitchFamily="18" charset="0"/>
              </a:rPr>
              <a:t>торговельного</a:t>
            </a:r>
            <a:r>
              <a:rPr lang="ru-RU" sz="1800" b="0" i="0" u="none" strike="noStrike" baseline="0" dirty="0">
                <a:solidFill>
                  <a:srgbClr val="000000"/>
                </a:solidFill>
                <a:latin typeface="Times New Roman" panose="02020603050405020304" pitchFamily="18" charset="0"/>
              </a:rPr>
              <a:t> балансу; </a:t>
            </a:r>
          </a:p>
          <a:p>
            <a:r>
              <a:rPr lang="uk-UA" sz="1800" b="0" i="0" u="none" strike="noStrike" baseline="0" dirty="0">
                <a:solidFill>
                  <a:srgbClr val="000000"/>
                </a:solidFill>
                <a:latin typeface="Times New Roman" panose="02020603050405020304" pitchFamily="18" charset="0"/>
              </a:rPr>
              <a:t>Ет — вартість товарного експорту; </a:t>
            </a:r>
          </a:p>
          <a:p>
            <a:r>
              <a:rPr lang="uk-UA" sz="1800" b="0" i="0" u="none" strike="noStrike" baseline="0" dirty="0">
                <a:solidFill>
                  <a:srgbClr val="000000"/>
                </a:solidFill>
                <a:latin typeface="Times New Roman" panose="02020603050405020304" pitchFamily="18" charset="0"/>
              </a:rPr>
              <a:t>Іт — вартість товарного імпорту. 	</a:t>
            </a:r>
          </a:p>
          <a:p>
            <a:pPr algn="just"/>
            <a:endParaRPr lang="uk-UA" sz="20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205031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88A623-3316-4D63-93B0-D141AE1AFA6B}"/>
              </a:ext>
            </a:extLst>
          </p:cNvPr>
          <p:cNvSpPr txBox="1"/>
          <p:nvPr/>
        </p:nvSpPr>
        <p:spPr>
          <a:xfrm>
            <a:off x="1999488" y="812905"/>
            <a:ext cx="8790432" cy="3170099"/>
          </a:xfrm>
          <a:prstGeom prst="rect">
            <a:avLst/>
          </a:prstGeom>
          <a:noFill/>
        </p:spPr>
        <p:txBody>
          <a:bodyPr wrap="square">
            <a:spAutoFit/>
          </a:bodyPr>
          <a:lstStyle/>
          <a:p>
            <a:pPr algn="just"/>
            <a:r>
              <a:rPr lang="ru-RU" sz="2000" b="1" i="0" u="none" strike="noStrike" baseline="0" dirty="0">
                <a:solidFill>
                  <a:srgbClr val="000000"/>
                </a:solidFill>
                <a:latin typeface="Times New Roman" panose="02020603050405020304" pitchFamily="18" charset="0"/>
              </a:rPr>
              <a:t>3. </a:t>
            </a:r>
            <a:r>
              <a:rPr lang="ru-RU" sz="2000" b="1" i="1" u="none" strike="noStrike" baseline="0" dirty="0">
                <a:solidFill>
                  <a:srgbClr val="000000"/>
                </a:solidFill>
                <a:latin typeface="Times New Roman" panose="02020603050405020304" pitchFamily="18" charset="0"/>
              </a:rPr>
              <a:t>СТРУКТУРНІ ПОКАЗНИКИ </a:t>
            </a:r>
            <a:r>
              <a:rPr lang="ru-RU" sz="2000" b="0" i="0" u="none" strike="noStrike" baseline="0" dirty="0" err="1">
                <a:solidFill>
                  <a:srgbClr val="000000"/>
                </a:solidFill>
                <a:latin typeface="Times New Roman" panose="02020603050405020304" pitchFamily="18" charset="0"/>
              </a:rPr>
              <a:t>розвитку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міжнародної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торгівлі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характеризують</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експортні</a:t>
            </a:r>
            <a:r>
              <a:rPr lang="ru-RU" sz="2000" b="0" i="0" u="none" strike="noStrike" baseline="0" dirty="0">
                <a:solidFill>
                  <a:srgbClr val="000000"/>
                </a:solidFill>
                <a:latin typeface="Times New Roman" panose="02020603050405020304" pitchFamily="18" charset="0"/>
              </a:rPr>
              <a:t> та </a:t>
            </a:r>
            <a:r>
              <a:rPr lang="ru-RU" sz="2000" b="0" i="0" u="none" strike="noStrike" baseline="0" dirty="0" err="1">
                <a:solidFill>
                  <a:srgbClr val="000000"/>
                </a:solidFill>
                <a:latin typeface="Times New Roman" panose="02020603050405020304" pitchFamily="18" charset="0"/>
              </a:rPr>
              <a:t>імпортні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товарні</a:t>
            </a:r>
            <a:r>
              <a:rPr lang="ru-RU" sz="2000" b="0" i="0" u="none" strike="noStrike" baseline="0" dirty="0">
                <a:solidFill>
                  <a:srgbClr val="000000"/>
                </a:solidFill>
                <a:latin typeface="Times New Roman" panose="02020603050405020304" pitchFamily="18" charset="0"/>
              </a:rPr>
              <a:t> потоки за такими </a:t>
            </a:r>
            <a:r>
              <a:rPr lang="ru-RU" sz="2000" b="0" i="0" u="none" strike="noStrike" baseline="0" dirty="0" err="1">
                <a:solidFill>
                  <a:srgbClr val="000000"/>
                </a:solidFill>
                <a:latin typeface="Times New Roman" panose="02020603050405020304" pitchFamily="18" charset="0"/>
              </a:rPr>
              <a:t>ознаками</a:t>
            </a:r>
            <a:r>
              <a:rPr lang="ru-RU" sz="2000" b="0" i="0" u="none" strike="noStrike" baseline="0" dirty="0">
                <a:solidFill>
                  <a:srgbClr val="000000"/>
                </a:solidFill>
                <a:latin typeface="Times New Roman" panose="02020603050405020304" pitchFamily="18" charset="0"/>
              </a:rPr>
              <a:t>, як </a:t>
            </a:r>
            <a:r>
              <a:rPr lang="ru-RU" sz="2000" b="0" i="0" u="none" strike="noStrike" baseline="0" dirty="0" err="1">
                <a:solidFill>
                  <a:srgbClr val="000000"/>
                </a:solidFill>
                <a:latin typeface="Times New Roman" panose="02020603050405020304" pitchFamily="18" charset="0"/>
              </a:rPr>
              <a:t>товарний</a:t>
            </a:r>
            <a:r>
              <a:rPr lang="ru-RU" sz="2000" b="0" i="0" u="none" strike="noStrike" baseline="0" dirty="0">
                <a:solidFill>
                  <a:srgbClr val="000000"/>
                </a:solidFill>
                <a:latin typeface="Times New Roman" panose="02020603050405020304" pitchFamily="18" charset="0"/>
              </a:rPr>
              <a:t> склад і </a:t>
            </a:r>
            <a:r>
              <a:rPr lang="ru-RU" sz="2000" b="0" i="0" u="none" strike="noStrike" baseline="0" dirty="0" err="1">
                <a:solidFill>
                  <a:srgbClr val="000000"/>
                </a:solidFill>
                <a:latin typeface="Times New Roman" panose="02020603050405020304" pitchFamily="18" charset="0"/>
              </a:rPr>
              <a:t>реґіональна</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спрямованість</a:t>
            </a:r>
            <a:r>
              <a:rPr lang="ru-RU" sz="2000" b="0" i="0" u="none" strike="noStrike" baseline="0" dirty="0">
                <a:solidFill>
                  <a:srgbClr val="000000"/>
                </a:solidFill>
                <a:latin typeface="Times New Roman" panose="02020603050405020304" pitchFamily="18" charset="0"/>
              </a:rPr>
              <a:t>. </a:t>
            </a:r>
          </a:p>
          <a:p>
            <a:pPr algn="just"/>
            <a:r>
              <a:rPr lang="uk-UA" sz="2000" b="1" i="0" u="none" strike="noStrike" baseline="0" dirty="0">
                <a:solidFill>
                  <a:srgbClr val="000000"/>
                </a:solidFill>
                <a:latin typeface="Times New Roman" panose="02020603050405020304" pitchFamily="18" charset="0"/>
              </a:rPr>
              <a:t>Товарна структура експорту </a:t>
            </a:r>
            <a:r>
              <a:rPr lang="uk-UA" sz="2000" b="0" i="0" u="none" strike="noStrike" baseline="0" dirty="0">
                <a:solidFill>
                  <a:srgbClr val="000000"/>
                </a:solidFill>
                <a:latin typeface="Times New Roman" panose="02020603050405020304" pitchFamily="18" charset="0"/>
              </a:rPr>
              <a:t>— це систематизація за певними ознаками сукупності товарів, що вивозяться з країни (групи країн, усіх країн світу), а товарна структура імпорту, відповідно — систематизація за певними ознаками сукупності товарів, що ввозяться до країни або групи країн. </a:t>
            </a:r>
          </a:p>
          <a:p>
            <a:pPr algn="just"/>
            <a:r>
              <a:rPr lang="ru-RU" sz="2000" b="0" i="0" u="none" strike="noStrike" baseline="0" dirty="0">
                <a:solidFill>
                  <a:srgbClr val="000000"/>
                </a:solidFill>
                <a:latin typeface="Times New Roman" panose="02020603050405020304" pitchFamily="18" charset="0"/>
              </a:rPr>
              <a:t>Таким чином, </a:t>
            </a:r>
            <a:r>
              <a:rPr lang="ru-RU" sz="2000" b="0" i="0" u="none" strike="noStrike" baseline="0" dirty="0" err="1">
                <a:solidFill>
                  <a:srgbClr val="000000"/>
                </a:solidFill>
                <a:latin typeface="Times New Roman" panose="02020603050405020304" pitchFamily="18" charset="0"/>
              </a:rPr>
              <a:t>товарна</a:t>
            </a:r>
            <a:r>
              <a:rPr lang="ru-RU" sz="2000" b="0" i="0" u="none" strike="noStrike" baseline="0" dirty="0">
                <a:solidFill>
                  <a:srgbClr val="000000"/>
                </a:solidFill>
                <a:latin typeface="Times New Roman" panose="02020603050405020304" pitchFamily="18" charset="0"/>
              </a:rPr>
              <a:t> структура </a:t>
            </a:r>
            <a:r>
              <a:rPr lang="ru-RU" sz="2000" b="0" i="0" u="none" strike="noStrike" baseline="0" dirty="0" err="1">
                <a:solidFill>
                  <a:srgbClr val="000000"/>
                </a:solidFill>
                <a:latin typeface="Times New Roman" panose="02020603050405020304" pitchFamily="18" charset="0"/>
              </a:rPr>
              <a:t>експорту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може</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розраховуватися</a:t>
            </a:r>
            <a:r>
              <a:rPr lang="ru-RU" sz="2000" b="0" i="0" u="none" strike="noStrike" baseline="0" dirty="0">
                <a:solidFill>
                  <a:srgbClr val="000000"/>
                </a:solidFill>
                <a:latin typeface="Times New Roman" panose="02020603050405020304" pitchFamily="18" charset="0"/>
              </a:rPr>
              <a:t> для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групи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усіх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світу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товарна</a:t>
            </a:r>
            <a:r>
              <a:rPr lang="ru-RU" sz="2000" b="0" i="0" u="none" strike="noStrike" baseline="0" dirty="0">
                <a:solidFill>
                  <a:srgbClr val="000000"/>
                </a:solidFill>
                <a:latin typeface="Times New Roman" panose="02020603050405020304" pitchFamily="18" charset="0"/>
              </a:rPr>
              <a:t> структура </a:t>
            </a:r>
            <a:r>
              <a:rPr lang="ru-RU" sz="2000" b="0" i="0" u="none" strike="noStrike" baseline="0" dirty="0" err="1">
                <a:solidFill>
                  <a:srgbClr val="000000"/>
                </a:solidFill>
                <a:latin typeface="Times New Roman" panose="02020603050405020304" pitchFamily="18" charset="0"/>
              </a:rPr>
              <a:t>світового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експорту</a:t>
            </a:r>
            <a:r>
              <a:rPr lang="ru-RU" sz="2000" b="0" i="0" u="none" strike="noStrike" baseline="0" dirty="0">
                <a:solidFill>
                  <a:srgbClr val="000000"/>
                </a:solidFill>
                <a:latin typeface="Times New Roman" panose="02020603050405020304" pitchFamily="18" charset="0"/>
              </a:rPr>
              <a:t>), а </a:t>
            </a:r>
            <a:r>
              <a:rPr lang="ru-RU" sz="2000" b="0" i="0" u="none" strike="noStrike" baseline="0" dirty="0" err="1">
                <a:solidFill>
                  <a:srgbClr val="000000"/>
                </a:solidFill>
                <a:latin typeface="Times New Roman" panose="02020603050405020304" pitchFamily="18" charset="0"/>
              </a:rPr>
              <a:t>товарна</a:t>
            </a:r>
            <a:r>
              <a:rPr lang="ru-RU" sz="2000" b="0" i="0" u="none" strike="noStrike" baseline="0" dirty="0">
                <a:solidFill>
                  <a:srgbClr val="000000"/>
                </a:solidFill>
                <a:latin typeface="Times New Roman" panose="02020603050405020304" pitchFamily="18" charset="0"/>
              </a:rPr>
              <a:t> структура </a:t>
            </a:r>
            <a:r>
              <a:rPr lang="ru-RU" sz="2000" b="0" i="0" u="none" strike="noStrike" baseline="0" dirty="0" err="1">
                <a:solidFill>
                  <a:srgbClr val="000000"/>
                </a:solidFill>
                <a:latin typeface="Times New Roman" panose="02020603050405020304" pitchFamily="18" charset="0"/>
              </a:rPr>
              <a:t>імпорту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розраховується</a:t>
            </a:r>
            <a:r>
              <a:rPr lang="ru-RU" sz="2000" b="0" i="0" u="none" strike="noStrike" baseline="0" dirty="0">
                <a:solidFill>
                  <a:srgbClr val="000000"/>
                </a:solidFill>
                <a:latin typeface="Times New Roman" panose="02020603050405020304" pitchFamily="18" charset="0"/>
              </a:rPr>
              <a:t> по </a:t>
            </a:r>
            <a:r>
              <a:rPr lang="ru-RU" sz="2000" b="0" i="0" u="none" strike="noStrike" baseline="0" dirty="0" err="1">
                <a:solidFill>
                  <a:srgbClr val="000000"/>
                </a:solidFill>
                <a:latin typeface="Times New Roman" panose="02020603050405020304" pitchFamily="18" charset="0"/>
              </a:rPr>
              <a:t>окремих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країнах</a:t>
            </a:r>
            <a:r>
              <a:rPr lang="ru-RU" sz="2000" b="0" i="0" u="none" strike="noStrike" baseline="0" dirty="0">
                <a:solidFill>
                  <a:srgbClr val="000000"/>
                </a:solidFill>
                <a:latin typeface="Times New Roman" panose="02020603050405020304" pitchFamily="18" charset="0"/>
              </a:rPr>
              <a:t> та </a:t>
            </a:r>
            <a:r>
              <a:rPr lang="ru-RU" sz="2000" b="0" i="0" u="none" strike="noStrike" baseline="0" dirty="0" err="1">
                <a:solidFill>
                  <a:srgbClr val="000000"/>
                </a:solidFill>
                <a:latin typeface="Times New Roman" panose="02020603050405020304" pitchFamily="18" charset="0"/>
              </a:rPr>
              <a:t>групах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a:t>
            </a:r>
            <a:r>
              <a:rPr lang="ru-RU"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3183624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1BA459-745F-464F-B6FD-DBDD03A1E113}"/>
              </a:ext>
            </a:extLst>
          </p:cNvPr>
          <p:cNvSpPr txBox="1"/>
          <p:nvPr/>
        </p:nvSpPr>
        <p:spPr>
          <a:xfrm>
            <a:off x="1670304" y="754392"/>
            <a:ext cx="9156192" cy="5632311"/>
          </a:xfrm>
          <a:prstGeom prst="rect">
            <a:avLst/>
          </a:prstGeom>
          <a:noFill/>
        </p:spPr>
        <p:txBody>
          <a:bodyPr wrap="square">
            <a:spAutoFit/>
          </a:bodyPr>
          <a:lstStyle/>
          <a:p>
            <a:r>
              <a:rPr lang="uk-UA" sz="2000" b="0" i="0" u="none" strike="noStrike" baseline="0" dirty="0">
                <a:solidFill>
                  <a:srgbClr val="000000"/>
                </a:solidFill>
                <a:latin typeface="Times New Roman" panose="02020603050405020304" pitchFamily="18" charset="0"/>
              </a:rPr>
              <a:t>4. </a:t>
            </a:r>
            <a:r>
              <a:rPr lang="uk-UA" sz="2000" b="1" i="1" u="none" strike="noStrike" baseline="0" dirty="0">
                <a:solidFill>
                  <a:srgbClr val="000000"/>
                </a:solidFill>
                <a:latin typeface="Times New Roman" panose="02020603050405020304" pitchFamily="18" charset="0"/>
              </a:rPr>
              <a:t>ПОКАЗНИКИ ІНТЕНСИВНОСТІ МІЖНАРОДНОЇ ТОРГІВЛІ. </a:t>
            </a:r>
          </a:p>
          <a:p>
            <a:r>
              <a:rPr lang="uk-UA" sz="2000" b="0" i="0" u="none" strike="noStrike" baseline="0" dirty="0">
                <a:solidFill>
                  <a:srgbClr val="000000"/>
                </a:solidFill>
                <a:latin typeface="Times New Roman" panose="02020603050405020304" pitchFamily="18" charset="0"/>
              </a:rPr>
              <a:t>В світовій практиці для вимірювання зовнішньоторговельної інтенсивності країн використовуються два типи показників: обсяг зовнішньої торгівлі (або експорту, або імпорту окремо) на душу населення країни та відношення експорту (або імпорту, або зовнішньоторговельного обігу окремо) до валового внутрішнього продукту (ВВП) країни. </a:t>
            </a:r>
          </a:p>
          <a:p>
            <a:endParaRPr lang="uk-UA" sz="2000" b="0" i="0" u="none" strike="noStrike" baseline="0" dirty="0">
              <a:solidFill>
                <a:srgbClr val="000000"/>
              </a:solidFill>
              <a:latin typeface="Times New Roman" panose="02020603050405020304" pitchFamily="18" charset="0"/>
            </a:endParaRPr>
          </a:p>
          <a:p>
            <a:r>
              <a:rPr lang="ru-RU" sz="2000" b="1" i="0" u="none" strike="noStrike" baseline="0" dirty="0" err="1">
                <a:solidFill>
                  <a:srgbClr val="000000"/>
                </a:solidFill>
                <a:latin typeface="Times New Roman" panose="02020603050405020304" pitchFamily="18" charset="0"/>
              </a:rPr>
              <a:t>Обсяг</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експорту</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імпорту</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або</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зовнішньоторговельного</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обігу</a:t>
            </a:r>
            <a:r>
              <a:rPr lang="ru-RU" sz="2000" b="1" i="0" u="none" strike="noStrike" baseline="0" dirty="0">
                <a:solidFill>
                  <a:srgbClr val="000000"/>
                </a:solidFill>
                <a:latin typeface="Times New Roman" panose="02020603050405020304" pitchFamily="18" charset="0"/>
              </a:rPr>
              <a:t> на душу </a:t>
            </a:r>
            <a:r>
              <a:rPr lang="ru-RU" sz="2000" b="1" i="0" u="none" strike="noStrike" baseline="0" dirty="0" err="1">
                <a:solidFill>
                  <a:srgbClr val="000000"/>
                </a:solidFill>
                <a:latin typeface="Times New Roman" panose="02020603050405020304" pitchFamily="18" charset="0"/>
              </a:rPr>
              <a:t>населення</a:t>
            </a:r>
            <a:r>
              <a:rPr lang="ru-RU" sz="2000" b="1" i="0" u="none" strike="noStrike" baseline="0" dirty="0">
                <a:solidFill>
                  <a:srgbClr val="000000"/>
                </a:solidFill>
                <a:latin typeface="Times New Roman" panose="02020603050405020304" pitchFamily="18" charset="0"/>
              </a:rPr>
              <a:t>: </a:t>
            </a:r>
            <a:endParaRPr lang="ru-RU" sz="2000" b="0" i="0" u="none" strike="noStrike" baseline="0" dirty="0">
              <a:solidFill>
                <a:srgbClr val="000000"/>
              </a:solidFill>
              <a:latin typeface="Times New Roman" panose="02020603050405020304" pitchFamily="18" charset="0"/>
            </a:endParaRPr>
          </a:p>
          <a:p>
            <a:r>
              <a:rPr lang="ru-RU" sz="2000" b="0" i="0" u="none" strike="noStrike" baseline="0" dirty="0" err="1">
                <a:solidFill>
                  <a:srgbClr val="000000"/>
                </a:solidFill>
                <a:latin typeface="Times New Roman" panose="02020603050405020304" pitchFamily="18" charset="0"/>
              </a:rPr>
              <a:t>Варіанти</a:t>
            </a:r>
            <a:r>
              <a:rPr lang="ru-RU" sz="2000" b="0" i="0" u="none" strike="noStrike" baseline="0" dirty="0">
                <a:solidFill>
                  <a:srgbClr val="000000"/>
                </a:solidFill>
                <a:latin typeface="Times New Roman" panose="02020603050405020304" pitchFamily="18" charset="0"/>
              </a:rPr>
              <a:t> названого </a:t>
            </a:r>
            <a:r>
              <a:rPr lang="ru-RU" sz="2000" b="0" i="0" u="none" strike="noStrike" baseline="0" dirty="0" err="1">
                <a:solidFill>
                  <a:srgbClr val="000000"/>
                </a:solidFill>
                <a:latin typeface="Times New Roman" panose="02020603050405020304" pitchFamily="18" charset="0"/>
              </a:rPr>
              <a:t>обсягу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розраховуємо</a:t>
            </a:r>
            <a:r>
              <a:rPr lang="ru-RU" sz="2000" b="0" i="0" u="none" strike="noStrike" baseline="0" dirty="0">
                <a:solidFill>
                  <a:srgbClr val="000000"/>
                </a:solidFill>
                <a:latin typeface="Times New Roman" panose="02020603050405020304" pitchFamily="18" charset="0"/>
              </a:rPr>
              <a:t> за формулами: </a:t>
            </a:r>
          </a:p>
          <a:p>
            <a:pPr algn="ctr"/>
            <a:r>
              <a:rPr lang="en-GB" sz="2000" b="0" i="0" u="none" strike="noStrike" baseline="0" dirty="0">
                <a:solidFill>
                  <a:srgbClr val="000000"/>
                </a:solidFill>
                <a:highlight>
                  <a:srgbClr val="FFFF00"/>
                </a:highlight>
                <a:latin typeface="Times New Roman" panose="02020603050405020304" pitchFamily="18" charset="0"/>
              </a:rPr>
              <a:t>E</a:t>
            </a:r>
            <a:r>
              <a:rPr lang="uk-UA" sz="2000" b="0" i="0" u="none" strike="noStrike" baseline="0" dirty="0">
                <a:solidFill>
                  <a:srgbClr val="000000"/>
                </a:solidFill>
                <a:highlight>
                  <a:srgbClr val="FFFF00"/>
                </a:highlight>
                <a:latin typeface="Times New Roman" panose="02020603050405020304" pitchFamily="18" charset="0"/>
              </a:rPr>
              <a:t>д = Е/Ч ; Ід = І/Ч</a:t>
            </a:r>
            <a:r>
              <a:rPr lang="uk-UA" sz="2000" dirty="0">
                <a:solidFill>
                  <a:srgbClr val="000000"/>
                </a:solidFill>
                <a:highlight>
                  <a:srgbClr val="FFFF00"/>
                </a:highlight>
                <a:latin typeface="Times New Roman" panose="02020603050405020304" pitchFamily="18" charset="0"/>
              </a:rPr>
              <a:t>; </a:t>
            </a:r>
            <a:r>
              <a:rPr lang="uk-UA" sz="2000" dirty="0" err="1">
                <a:solidFill>
                  <a:srgbClr val="000000"/>
                </a:solidFill>
                <a:highlight>
                  <a:srgbClr val="FFFF00"/>
                </a:highlight>
                <a:latin typeface="Times New Roman" panose="02020603050405020304" pitchFamily="18" charset="0"/>
              </a:rPr>
              <a:t>ЗТОд</a:t>
            </a:r>
            <a:r>
              <a:rPr lang="uk-UA" sz="2000" dirty="0">
                <a:solidFill>
                  <a:srgbClr val="000000"/>
                </a:solidFill>
                <a:highlight>
                  <a:srgbClr val="FFFF00"/>
                </a:highlight>
                <a:latin typeface="Times New Roman" panose="02020603050405020304" pitchFamily="18" charset="0"/>
              </a:rPr>
              <a:t> = ЗТО/Ч </a:t>
            </a:r>
            <a:endParaRPr lang="uk-UA" sz="2000" b="0" i="0" u="none" strike="noStrike" baseline="0" dirty="0">
              <a:solidFill>
                <a:srgbClr val="000000"/>
              </a:solidFill>
              <a:highlight>
                <a:srgbClr val="FFFF00"/>
              </a:highlight>
              <a:latin typeface="Times New Roman" panose="02020603050405020304" pitchFamily="18" charset="0"/>
            </a:endParaRPr>
          </a:p>
          <a:p>
            <a:r>
              <a:rPr lang="ru-RU" sz="2000" b="0" i="0" u="none" strike="noStrike" baseline="0" dirty="0">
                <a:solidFill>
                  <a:srgbClr val="000000"/>
                </a:solidFill>
                <a:latin typeface="Times New Roman" panose="02020603050405020304" pitchFamily="18" charset="0"/>
              </a:rPr>
              <a:t>де</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Eд</a:t>
            </a:r>
            <a:r>
              <a:rPr lang="ru-RU" sz="2000" b="1" i="0" u="none" strike="noStrike" baseline="0" dirty="0">
                <a:solidFill>
                  <a:srgbClr val="000000"/>
                </a:solidFill>
                <a:latin typeface="Times New Roman" panose="02020603050405020304" pitchFamily="18" charset="0"/>
              </a:rPr>
              <a:t>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a:t>
            </a:r>
            <a:r>
              <a:rPr lang="ru-RU" sz="2000" b="0" i="0" u="none" strike="noStrike" baseline="0" dirty="0">
                <a:solidFill>
                  <a:srgbClr val="000000"/>
                </a:solidFill>
                <a:latin typeface="Times New Roman" panose="02020603050405020304" pitchFamily="18" charset="0"/>
              </a:rPr>
              <a:t> на душу </a:t>
            </a:r>
            <a:r>
              <a:rPr lang="ru-RU" sz="2000" b="0" i="0" u="none" strike="noStrike" baseline="0" dirty="0" err="1">
                <a:solidFill>
                  <a:srgbClr val="000000"/>
                </a:solidFill>
                <a:latin typeface="Times New Roman" panose="02020603050405020304" pitchFamily="18" charset="0"/>
              </a:rPr>
              <a:t>населення</a:t>
            </a:r>
            <a:r>
              <a:rPr lang="ru-RU" sz="2000" b="0" i="0" u="none" strike="noStrike" baseline="0" dirty="0">
                <a:solidFill>
                  <a:srgbClr val="000000"/>
                </a:solidFill>
                <a:latin typeface="Times New Roman" panose="02020603050405020304" pitchFamily="18" charset="0"/>
              </a:rPr>
              <a:t>; </a:t>
            </a:r>
          </a:p>
          <a:p>
            <a:r>
              <a:rPr lang="ru-RU" sz="2000" b="1" i="0" u="none" strike="noStrike" baseline="0" dirty="0" err="1">
                <a:solidFill>
                  <a:srgbClr val="000000"/>
                </a:solidFill>
                <a:latin typeface="Times New Roman" panose="02020603050405020304" pitchFamily="18" charset="0"/>
              </a:rPr>
              <a:t>Iд</a:t>
            </a:r>
            <a:r>
              <a:rPr lang="ru-RU" sz="2000" b="0" i="0" u="none" strike="noStrike" baseline="0" dirty="0">
                <a:solidFill>
                  <a:srgbClr val="000000"/>
                </a:solidFill>
                <a:latin typeface="Times New Roman" panose="02020603050405020304" pitchFamily="18" charset="0"/>
              </a:rPr>
              <a:t> — </a:t>
            </a:r>
            <a:r>
              <a:rPr lang="ru-RU" sz="2000" b="0" i="0" u="none" strike="noStrike" baseline="0" dirty="0" err="1">
                <a:solidFill>
                  <a:srgbClr val="000000"/>
                </a:solidFill>
                <a:latin typeface="Times New Roman" panose="02020603050405020304" pitchFamily="18" charset="0"/>
              </a:rPr>
              <a:t>імпорт</a:t>
            </a:r>
            <a:r>
              <a:rPr lang="ru-RU" sz="2000" b="0" i="0" u="none" strike="noStrike" baseline="0" dirty="0">
                <a:solidFill>
                  <a:srgbClr val="000000"/>
                </a:solidFill>
                <a:latin typeface="Times New Roman" panose="02020603050405020304" pitchFamily="18" charset="0"/>
              </a:rPr>
              <a:t> на душу </a:t>
            </a:r>
            <a:r>
              <a:rPr lang="ru-RU" sz="2000" b="0" i="0" u="none" strike="noStrike" baseline="0" dirty="0" err="1">
                <a:solidFill>
                  <a:srgbClr val="000000"/>
                </a:solidFill>
                <a:latin typeface="Times New Roman" panose="02020603050405020304" pitchFamily="18" charset="0"/>
              </a:rPr>
              <a:t>населення</a:t>
            </a:r>
            <a:r>
              <a:rPr lang="ru-RU" sz="2000" b="0" i="0" u="none" strike="noStrike" baseline="0" dirty="0">
                <a:solidFill>
                  <a:srgbClr val="000000"/>
                </a:solidFill>
                <a:latin typeface="Times New Roman" panose="02020603050405020304" pitchFamily="18" charset="0"/>
              </a:rPr>
              <a:t>; </a:t>
            </a:r>
          </a:p>
          <a:p>
            <a:r>
              <a:rPr lang="ru-RU" sz="2000" b="1" i="0" u="none" strike="noStrike" baseline="0" dirty="0" err="1">
                <a:solidFill>
                  <a:srgbClr val="000000"/>
                </a:solidFill>
                <a:latin typeface="Times New Roman" panose="02020603050405020304" pitchFamily="18" charset="0"/>
              </a:rPr>
              <a:t>ЗТОд</a:t>
            </a:r>
            <a:r>
              <a:rPr lang="ru-RU" sz="2000" b="0" i="0" u="none" strike="noStrike" baseline="0" dirty="0">
                <a:solidFill>
                  <a:srgbClr val="000000"/>
                </a:solidFill>
                <a:latin typeface="Times New Roman" panose="02020603050405020304" pitchFamily="18" charset="0"/>
              </a:rPr>
              <a:t> — </a:t>
            </a:r>
            <a:r>
              <a:rPr lang="ru-RU" sz="2000" b="0" i="0" u="none" strike="noStrike" baseline="0" dirty="0" err="1">
                <a:solidFill>
                  <a:srgbClr val="000000"/>
                </a:solidFill>
                <a:latin typeface="Times New Roman" panose="02020603050405020304" pitchFamily="18" charset="0"/>
              </a:rPr>
              <a:t>зовнішньоторговельний</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обіг</a:t>
            </a:r>
            <a:r>
              <a:rPr lang="ru-RU" sz="2000" b="0" i="0" u="none" strike="noStrike" baseline="0" dirty="0">
                <a:solidFill>
                  <a:srgbClr val="000000"/>
                </a:solidFill>
                <a:latin typeface="Times New Roman" panose="02020603050405020304" pitchFamily="18" charset="0"/>
              </a:rPr>
              <a:t> на душу </a:t>
            </a:r>
            <a:r>
              <a:rPr lang="ru-RU" sz="2000" b="0" i="0" u="none" strike="noStrike" baseline="0" dirty="0" err="1">
                <a:solidFill>
                  <a:srgbClr val="000000"/>
                </a:solidFill>
                <a:latin typeface="Times New Roman" panose="02020603050405020304" pitchFamily="18" charset="0"/>
              </a:rPr>
              <a:t>населення</a:t>
            </a:r>
            <a:r>
              <a:rPr lang="ru-RU" sz="2000" b="0" i="0" u="none" strike="noStrike" baseline="0" dirty="0">
                <a:solidFill>
                  <a:srgbClr val="000000"/>
                </a:solidFill>
                <a:latin typeface="Times New Roman" panose="02020603050405020304" pitchFamily="18" charset="0"/>
              </a:rPr>
              <a:t>; </a:t>
            </a:r>
          </a:p>
          <a:p>
            <a:r>
              <a:rPr lang="ru-RU" sz="2000" b="1" i="0" u="none" strike="noStrike" baseline="0" dirty="0">
                <a:solidFill>
                  <a:srgbClr val="000000"/>
                </a:solidFill>
                <a:latin typeface="Times New Roman" panose="02020603050405020304" pitchFamily="18" charset="0"/>
              </a:rPr>
              <a:t>E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вартість</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національного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експорту</a:t>
            </a:r>
            <a:r>
              <a:rPr lang="ru-RU" sz="2000" b="0" i="0" u="none" strike="noStrike" baseline="0" dirty="0">
                <a:solidFill>
                  <a:srgbClr val="000000"/>
                </a:solidFill>
                <a:latin typeface="Times New Roman" panose="02020603050405020304" pitchFamily="18" charset="0"/>
              </a:rPr>
              <a:t> за </a:t>
            </a:r>
            <a:r>
              <a:rPr lang="ru-RU" sz="2000" b="0" i="0" u="none" strike="noStrike" baseline="0" dirty="0" err="1">
                <a:solidFill>
                  <a:srgbClr val="000000"/>
                </a:solidFill>
                <a:latin typeface="Times New Roman" panose="02020603050405020304" pitchFamily="18" charset="0"/>
              </a:rPr>
              <a:t>рік</a:t>
            </a:r>
            <a:r>
              <a:rPr lang="ru-RU" sz="2000" b="0" i="0" u="none" strike="noStrike" baseline="0" dirty="0">
                <a:solidFill>
                  <a:srgbClr val="000000"/>
                </a:solidFill>
                <a:latin typeface="Times New Roman" panose="02020603050405020304" pitchFamily="18" charset="0"/>
              </a:rPr>
              <a:t>; </a:t>
            </a:r>
          </a:p>
          <a:p>
            <a:r>
              <a:rPr lang="ru-RU" sz="2000" b="1" i="0" u="none" strike="noStrike" baseline="0" dirty="0">
                <a:solidFill>
                  <a:srgbClr val="000000"/>
                </a:solidFill>
                <a:latin typeface="Times New Roman" panose="02020603050405020304" pitchFamily="18" charset="0"/>
              </a:rPr>
              <a:t>I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вартість</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національного</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імпорту</a:t>
            </a:r>
            <a:r>
              <a:rPr lang="ru-RU" sz="2000" b="0" i="0" u="none" strike="noStrike" baseline="0" dirty="0">
                <a:solidFill>
                  <a:srgbClr val="000000"/>
                </a:solidFill>
                <a:latin typeface="Times New Roman" panose="02020603050405020304" pitchFamily="18" charset="0"/>
              </a:rPr>
              <a:t> за </a:t>
            </a:r>
            <a:r>
              <a:rPr lang="ru-RU" sz="2000" b="0" i="0" u="none" strike="noStrike" baseline="0" dirty="0" err="1">
                <a:solidFill>
                  <a:srgbClr val="000000"/>
                </a:solidFill>
                <a:latin typeface="Times New Roman" panose="02020603050405020304" pitchFamily="18" charset="0"/>
              </a:rPr>
              <a:t>рік</a:t>
            </a:r>
            <a:r>
              <a:rPr lang="ru-RU" sz="2000" b="0" i="0" u="none" strike="noStrike" baseline="0" dirty="0">
                <a:solidFill>
                  <a:srgbClr val="000000"/>
                </a:solidFill>
                <a:latin typeface="Times New Roman" panose="02020603050405020304" pitchFamily="18" charset="0"/>
              </a:rPr>
              <a:t>; </a:t>
            </a:r>
          </a:p>
          <a:p>
            <a:r>
              <a:rPr lang="ru-RU" sz="2000" b="1" i="0" u="none" strike="noStrike" baseline="0" dirty="0">
                <a:solidFill>
                  <a:srgbClr val="000000"/>
                </a:solidFill>
                <a:latin typeface="Times New Roman" panose="02020603050405020304" pitchFamily="18" charset="0"/>
              </a:rPr>
              <a:t>ЗТО</a:t>
            </a:r>
            <a:r>
              <a:rPr lang="ru-RU" sz="2000" b="0" i="0" u="none" strike="noStrike" baseline="0" dirty="0">
                <a:solidFill>
                  <a:srgbClr val="000000"/>
                </a:solidFill>
                <a:latin typeface="Times New Roman" panose="02020603050405020304" pitchFamily="18" charset="0"/>
              </a:rPr>
              <a:t> — </a:t>
            </a:r>
            <a:r>
              <a:rPr lang="ru-RU" sz="2000" b="0" i="0" u="none" strike="noStrike" baseline="0" dirty="0" err="1">
                <a:solidFill>
                  <a:srgbClr val="000000"/>
                </a:solidFill>
                <a:latin typeface="Times New Roman" panose="02020603050405020304" pitchFamily="18" charset="0"/>
              </a:rPr>
              <a:t>зовнішньоторговельний</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обіг</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за </a:t>
            </a:r>
            <a:r>
              <a:rPr lang="ru-RU" sz="2000" b="0" i="0" u="none" strike="noStrike" baseline="0" dirty="0" err="1">
                <a:solidFill>
                  <a:srgbClr val="000000"/>
                </a:solidFill>
                <a:latin typeface="Times New Roman" panose="02020603050405020304" pitchFamily="18" charset="0"/>
              </a:rPr>
              <a:t>рік</a:t>
            </a:r>
            <a:r>
              <a:rPr lang="ru-RU" sz="2000" b="0" i="0" u="none" strike="noStrike" baseline="0" dirty="0">
                <a:solidFill>
                  <a:srgbClr val="000000"/>
                </a:solidFill>
                <a:latin typeface="Times New Roman" panose="02020603050405020304" pitchFamily="18" charset="0"/>
              </a:rPr>
              <a:t> (Е + І); </a:t>
            </a:r>
          </a:p>
          <a:p>
            <a:r>
              <a:rPr lang="ru-RU" sz="2000" b="1" i="0" u="none" strike="noStrike" baseline="0" dirty="0">
                <a:solidFill>
                  <a:srgbClr val="000000"/>
                </a:solidFill>
                <a:latin typeface="Times New Roman" panose="02020603050405020304" pitchFamily="18" charset="0"/>
              </a:rPr>
              <a:t>Ч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чисельність</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населення</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на </a:t>
            </a:r>
            <a:r>
              <a:rPr lang="ru-RU" sz="2000" b="0" i="0" u="none" strike="noStrike" baseline="0" dirty="0" err="1">
                <a:solidFill>
                  <a:srgbClr val="000000"/>
                </a:solidFill>
                <a:latin typeface="Times New Roman" panose="02020603050405020304" pitchFamily="18" charset="0"/>
              </a:rPr>
              <a:t>відповідний</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рік</a:t>
            </a:r>
            <a:r>
              <a:rPr lang="ru-RU"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567678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E18B98-FA15-4354-B041-CF8ECD95622F}"/>
              </a:ext>
            </a:extLst>
          </p:cNvPr>
          <p:cNvSpPr txBox="1"/>
          <p:nvPr/>
        </p:nvSpPr>
        <p:spPr>
          <a:xfrm>
            <a:off x="2267712" y="1306914"/>
            <a:ext cx="8253984" cy="2246769"/>
          </a:xfrm>
          <a:prstGeom prst="rect">
            <a:avLst/>
          </a:prstGeom>
          <a:noFill/>
        </p:spPr>
        <p:txBody>
          <a:bodyPr wrap="square">
            <a:spAutoFit/>
          </a:bodyPr>
          <a:lstStyle/>
          <a:p>
            <a:pPr algn="just"/>
            <a:r>
              <a:rPr lang="uk-UA" sz="2000" b="1" i="0" u="none" strike="noStrike" baseline="0" dirty="0">
                <a:solidFill>
                  <a:srgbClr val="000000"/>
                </a:solidFill>
                <a:latin typeface="Times New Roman" panose="02020603050405020304" pitchFamily="18" charset="0"/>
              </a:rPr>
              <a:t>5. Показники динаміки розвитку міжнародної торгівлі </a:t>
            </a:r>
            <a:r>
              <a:rPr lang="uk-UA" sz="2000" b="0" i="0" u="none" strike="noStrike" baseline="0" dirty="0">
                <a:solidFill>
                  <a:srgbClr val="000000"/>
                </a:solidFill>
                <a:latin typeface="Times New Roman" panose="02020603050405020304" pitchFamily="18" charset="0"/>
              </a:rPr>
              <a:t>— це будь- який з розглянутих вище показників, зміни якого (темпи зростання, темпи приросту) досліджуються за певний період часу (20,10, 5 років, рік — по місяцях тощо). </a:t>
            </a:r>
          </a:p>
          <a:p>
            <a:pPr algn="just"/>
            <a:r>
              <a:rPr lang="ru-RU" sz="2000" b="1" i="0" u="none" strike="noStrike" baseline="0" dirty="0">
                <a:solidFill>
                  <a:srgbClr val="000000"/>
                </a:solidFill>
                <a:latin typeface="Times New Roman" panose="02020603050405020304" pitchFamily="18" charset="0"/>
              </a:rPr>
              <a:t>6. </a:t>
            </a:r>
            <a:r>
              <a:rPr lang="ru-RU" sz="2000" b="1" i="0" u="none" strike="noStrike" baseline="0" dirty="0" err="1">
                <a:solidFill>
                  <a:srgbClr val="000000"/>
                </a:solidFill>
                <a:latin typeface="Times New Roman" panose="02020603050405020304" pitchFamily="18" charset="0"/>
              </a:rPr>
              <a:t>Показники</a:t>
            </a:r>
            <a:r>
              <a:rPr lang="ru-RU" sz="2000" b="1" i="0" u="none" strike="noStrike" baseline="0" dirty="0">
                <a:solidFill>
                  <a:srgbClr val="000000"/>
                </a:solidFill>
                <a:latin typeface="Times New Roman" panose="02020603050405020304" pitchFamily="18" charset="0"/>
              </a:rPr>
              <a:t> </a:t>
            </a:r>
            <a:r>
              <a:rPr lang="ru-RU" sz="2000" b="1" i="0" u="none" strike="noStrike" baseline="0" dirty="0" err="1">
                <a:solidFill>
                  <a:srgbClr val="000000"/>
                </a:solidFill>
                <a:latin typeface="Times New Roman" panose="02020603050405020304" pitchFamily="18" charset="0"/>
              </a:rPr>
              <a:t>зіставлення</a:t>
            </a:r>
            <a:r>
              <a:rPr lang="ru-RU" sz="2000" b="1" i="0" u="none" strike="noStrike" baseline="0" dirty="0">
                <a:solidFill>
                  <a:srgbClr val="000000"/>
                </a:solidFill>
                <a:latin typeface="Times New Roman" panose="02020603050405020304" pitchFamily="18" charset="0"/>
              </a:rPr>
              <a:t> </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це</a:t>
            </a:r>
            <a:r>
              <a:rPr lang="ru-RU" sz="2000" b="0" i="0" u="none" strike="noStrike" baseline="0" dirty="0">
                <a:solidFill>
                  <a:srgbClr val="000000"/>
                </a:solidFill>
                <a:latin typeface="Times New Roman" panose="02020603050405020304" pitchFamily="18" charset="0"/>
              </a:rPr>
              <a:t> будь-</a:t>
            </a:r>
            <a:r>
              <a:rPr lang="ru-RU" sz="2000" b="0" i="0" u="none" strike="noStrike" baseline="0" dirty="0" err="1">
                <a:solidFill>
                  <a:srgbClr val="000000"/>
                </a:solidFill>
                <a:latin typeface="Times New Roman" panose="02020603050405020304" pitchFamily="18" charset="0"/>
              </a:rPr>
              <a:t>який</a:t>
            </a:r>
            <a:r>
              <a:rPr lang="ru-RU" sz="2000" b="0" i="0" u="none" strike="noStrike" baseline="0" dirty="0">
                <a:solidFill>
                  <a:srgbClr val="000000"/>
                </a:solidFill>
                <a:latin typeface="Times New Roman" panose="02020603050405020304" pitchFamily="18" charset="0"/>
              </a:rPr>
              <a:t> з </a:t>
            </a:r>
            <a:r>
              <a:rPr lang="ru-RU" sz="2000" b="0" i="0" u="none" strike="noStrike" baseline="0" dirty="0" err="1">
                <a:solidFill>
                  <a:srgbClr val="000000"/>
                </a:solidFill>
                <a:latin typeface="Times New Roman" panose="02020603050405020304" pitchFamily="18" charset="0"/>
              </a:rPr>
              <a:t>розглянутих</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вище</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показників</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зіставлений</a:t>
            </a:r>
            <a:r>
              <a:rPr lang="ru-RU" sz="2000" b="0" i="0" u="none" strike="noStrike" baseline="0" dirty="0">
                <a:solidFill>
                  <a:srgbClr val="000000"/>
                </a:solidFill>
                <a:latin typeface="Times New Roman" panose="02020603050405020304" pitchFamily="18" charset="0"/>
              </a:rPr>
              <a:t> з </a:t>
            </a:r>
            <a:r>
              <a:rPr lang="ru-RU" sz="2000" b="0" i="0" u="none" strike="noStrike" baseline="0" dirty="0" err="1">
                <a:solidFill>
                  <a:srgbClr val="000000"/>
                </a:solidFill>
                <a:latin typeface="Times New Roman" panose="02020603050405020304" pitchFamily="18" charset="0"/>
              </a:rPr>
              <a:t>аналогічним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показником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іншої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реґіону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чи</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світу</a:t>
            </a:r>
            <a:r>
              <a:rPr lang="ru-RU" sz="2000" b="0" i="0" u="none" strike="noStrike" baseline="0" dirty="0">
                <a:solidFill>
                  <a:srgbClr val="000000"/>
                </a:solidFill>
                <a:latin typeface="Times New Roman" panose="02020603050405020304" pitchFamily="18" charset="0"/>
              </a:rPr>
              <a:t> в </a:t>
            </a:r>
            <a:r>
              <a:rPr lang="ru-RU" sz="2000" b="0" i="0" u="none" strike="noStrike" baseline="0" dirty="0" err="1">
                <a:solidFill>
                  <a:srgbClr val="000000"/>
                </a:solidFill>
                <a:latin typeface="Times New Roman" panose="02020603050405020304" pitchFamily="18" charset="0"/>
              </a:rPr>
              <a:t>цілому</a:t>
            </a:r>
            <a:r>
              <a:rPr lang="ru-RU"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724654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857910-5668-4535-89F9-F393751C706B}"/>
              </a:ext>
            </a:extLst>
          </p:cNvPr>
          <p:cNvSpPr txBox="1"/>
          <p:nvPr/>
        </p:nvSpPr>
        <p:spPr>
          <a:xfrm>
            <a:off x="2042746" y="843677"/>
            <a:ext cx="8106508" cy="2585323"/>
          </a:xfrm>
          <a:prstGeom prst="rect">
            <a:avLst/>
          </a:prstGeom>
          <a:noFill/>
        </p:spPr>
        <p:txBody>
          <a:bodyPr wrap="square">
            <a:spAutoFit/>
          </a:bodyPr>
          <a:lstStyle/>
          <a:p>
            <a:pPr algn="ctr"/>
            <a:r>
              <a:rPr lang="uk-UA" sz="1800" b="0" i="0" u="none" strike="noStrike" baseline="0" dirty="0">
                <a:solidFill>
                  <a:srgbClr val="000000"/>
                </a:solidFill>
                <a:latin typeface="Times New Roman" panose="02020603050405020304" pitchFamily="18" charset="0"/>
              </a:rPr>
              <a:t>5. </a:t>
            </a:r>
            <a:r>
              <a:rPr lang="uk-UA" sz="1800" b="1" i="1" u="none" strike="noStrike" baseline="0" dirty="0">
                <a:solidFill>
                  <a:srgbClr val="000000"/>
                </a:solidFill>
                <a:latin typeface="Times New Roman" panose="02020603050405020304" pitchFamily="18" charset="0"/>
              </a:rPr>
              <a:t>Еволюція міжнародної торгівлі  </a:t>
            </a:r>
          </a:p>
          <a:p>
            <a:pPr algn="ctr"/>
            <a:endParaRPr lang="uk-UA" b="1" i="1" dirty="0">
              <a:solidFill>
                <a:srgbClr val="000000"/>
              </a:solidFill>
              <a:latin typeface="Times New Roman" panose="02020603050405020304" pitchFamily="18" charset="0"/>
            </a:endParaRPr>
          </a:p>
          <a:p>
            <a:pPr algn="l" fontAlgn="base"/>
            <a:r>
              <a:rPr lang="uk-UA" b="0" i="0" dirty="0">
                <a:effectLst/>
                <a:latin typeface="Montserrat" panose="00000500000000000000" pitchFamily="2" charset="-52"/>
              </a:rPr>
              <a:t>Можна виокремити такі етапи розвитку міжнародної торгівлі:</a:t>
            </a:r>
          </a:p>
          <a:p>
            <a:pPr algn="l" fontAlgn="base">
              <a:buFont typeface="Arial" panose="020B0604020202020204" pitchFamily="34" charset="0"/>
              <a:buChar char="•"/>
            </a:pPr>
            <a:r>
              <a:rPr lang="uk-UA" b="0" i="0" dirty="0">
                <a:solidFill>
                  <a:srgbClr val="000000"/>
                </a:solidFill>
                <a:effectLst/>
                <a:latin typeface="Montserrat" panose="00000500000000000000" pitchFamily="2" charset="-52"/>
              </a:rPr>
              <a:t>І - початковий (з </a:t>
            </a:r>
            <a:r>
              <a:rPr lang="en-GB" b="0" i="0" dirty="0">
                <a:solidFill>
                  <a:srgbClr val="000000"/>
                </a:solidFill>
                <a:effectLst/>
                <a:latin typeface="Montserrat" panose="00000500000000000000" pitchFamily="2" charset="-52"/>
              </a:rPr>
              <a:t>XVIII </a:t>
            </a:r>
            <a:r>
              <a:rPr lang="uk-UA" b="0" i="0" dirty="0">
                <a:solidFill>
                  <a:srgbClr val="000000"/>
                </a:solidFill>
                <a:effectLst/>
                <a:latin typeface="Montserrat" panose="00000500000000000000" pitchFamily="2" charset="-52"/>
              </a:rPr>
              <a:t>ст. до першої половини </a:t>
            </a:r>
            <a:r>
              <a:rPr lang="en-GB" b="0" i="0" dirty="0">
                <a:solidFill>
                  <a:srgbClr val="000000"/>
                </a:solidFill>
                <a:effectLst/>
                <a:latin typeface="Montserrat" panose="00000500000000000000" pitchFamily="2" charset="-52"/>
              </a:rPr>
              <a:t>XIX </a:t>
            </a:r>
            <a:r>
              <a:rPr lang="uk-UA" b="0" i="0" dirty="0">
                <a:solidFill>
                  <a:srgbClr val="000000"/>
                </a:solidFill>
                <a:effectLst/>
                <a:latin typeface="Montserrat" panose="00000500000000000000" pitchFamily="2" charset="-52"/>
              </a:rPr>
              <a:t>ст.);</a:t>
            </a:r>
          </a:p>
          <a:p>
            <a:pPr algn="l" fontAlgn="base">
              <a:buFont typeface="Arial" panose="020B0604020202020204" pitchFamily="34" charset="0"/>
              <a:buChar char="•"/>
            </a:pPr>
            <a:r>
              <a:rPr lang="en-GB" b="0" i="0" dirty="0">
                <a:solidFill>
                  <a:srgbClr val="000000"/>
                </a:solidFill>
                <a:effectLst/>
                <a:latin typeface="Montserrat" panose="00000500000000000000" pitchFamily="2" charset="-52"/>
              </a:rPr>
              <a:t>II - </a:t>
            </a:r>
            <a:r>
              <a:rPr lang="uk-UA" b="0" i="0" dirty="0">
                <a:solidFill>
                  <a:srgbClr val="000000"/>
                </a:solidFill>
                <a:effectLst/>
                <a:latin typeface="Montserrat" panose="00000500000000000000" pitchFamily="2" charset="-52"/>
              </a:rPr>
              <a:t>друга половина </a:t>
            </a:r>
            <a:r>
              <a:rPr lang="en-GB" b="0" i="0" dirty="0">
                <a:solidFill>
                  <a:srgbClr val="000000"/>
                </a:solidFill>
                <a:effectLst/>
                <a:latin typeface="Montserrat" panose="00000500000000000000" pitchFamily="2" charset="-52"/>
              </a:rPr>
              <a:t>XIX </a:t>
            </a:r>
            <a:r>
              <a:rPr lang="uk-UA" b="0" i="0" dirty="0">
                <a:solidFill>
                  <a:srgbClr val="000000"/>
                </a:solidFill>
                <a:effectLst/>
                <a:latin typeface="Montserrat" panose="00000500000000000000" pitchFamily="2" charset="-52"/>
              </a:rPr>
              <a:t>ст. - початок Першої світової війни (1914р.);</a:t>
            </a:r>
          </a:p>
          <a:p>
            <a:pPr algn="l" fontAlgn="base">
              <a:buFont typeface="Arial" panose="020B0604020202020204" pitchFamily="34" charset="0"/>
              <a:buChar char="•"/>
            </a:pPr>
            <a:r>
              <a:rPr lang="en-GB" b="0" i="0" dirty="0">
                <a:solidFill>
                  <a:srgbClr val="000000"/>
                </a:solidFill>
                <a:effectLst/>
                <a:latin typeface="Montserrat" panose="00000500000000000000" pitchFamily="2" charset="-52"/>
              </a:rPr>
              <a:t>III - </a:t>
            </a:r>
            <a:r>
              <a:rPr lang="uk-UA" b="0" i="0" dirty="0">
                <a:solidFill>
                  <a:srgbClr val="000000"/>
                </a:solidFill>
                <a:effectLst/>
                <a:latin typeface="Montserrat" panose="00000500000000000000" pitchFamily="2" charset="-52"/>
              </a:rPr>
              <a:t>період між двома світовими війнами (1914-1939рр.);</a:t>
            </a:r>
          </a:p>
          <a:p>
            <a:pPr algn="l" fontAlgn="base">
              <a:buFont typeface="Arial" panose="020B0604020202020204" pitchFamily="34" charset="0"/>
              <a:buChar char="•"/>
            </a:pPr>
            <a:r>
              <a:rPr lang="en-GB" b="0" i="0" dirty="0">
                <a:solidFill>
                  <a:srgbClr val="000000"/>
                </a:solidFill>
                <a:effectLst/>
                <a:latin typeface="Montserrat" panose="00000500000000000000" pitchFamily="2" charset="-52"/>
              </a:rPr>
              <a:t>IV - </a:t>
            </a:r>
            <a:r>
              <a:rPr lang="uk-UA" b="0" i="0" dirty="0">
                <a:solidFill>
                  <a:srgbClr val="000000"/>
                </a:solidFill>
                <a:effectLst/>
                <a:latin typeface="Montserrat" panose="00000500000000000000" pitchFamily="2" charset="-52"/>
              </a:rPr>
              <a:t>повоєнний (50-60-ті роки);</a:t>
            </a:r>
          </a:p>
          <a:p>
            <a:pPr algn="l" fontAlgn="base">
              <a:buFont typeface="Arial" panose="020B0604020202020204" pitchFamily="34" charset="0"/>
              <a:buChar char="•"/>
            </a:pPr>
            <a:r>
              <a:rPr lang="en-GB" b="0" i="0" dirty="0">
                <a:solidFill>
                  <a:srgbClr val="000000"/>
                </a:solidFill>
                <a:effectLst/>
                <a:latin typeface="Montserrat" panose="00000500000000000000" pitchFamily="2" charset="-52"/>
              </a:rPr>
              <a:t>V - </a:t>
            </a:r>
            <a:r>
              <a:rPr lang="uk-UA" b="0" i="0" dirty="0">
                <a:solidFill>
                  <a:srgbClr val="000000"/>
                </a:solidFill>
                <a:effectLst/>
                <a:latin typeface="Montserrat" panose="00000500000000000000" pitchFamily="2" charset="-52"/>
              </a:rPr>
              <a:t>сучасний (з початку 70-х років).</a:t>
            </a:r>
          </a:p>
          <a:p>
            <a:pPr algn="ctr"/>
            <a:endParaRPr lang="uk-UA" sz="1800" b="1" i="1"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658111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E64E9B-7C00-4C4B-8A7A-E19A7B139FB6}"/>
              </a:ext>
            </a:extLst>
          </p:cNvPr>
          <p:cNvSpPr txBox="1"/>
          <p:nvPr/>
        </p:nvSpPr>
        <p:spPr>
          <a:xfrm>
            <a:off x="1899138" y="760136"/>
            <a:ext cx="8229600" cy="4247317"/>
          </a:xfrm>
          <a:prstGeom prst="rect">
            <a:avLst/>
          </a:prstGeom>
          <a:noFill/>
        </p:spPr>
        <p:txBody>
          <a:bodyPr wrap="square">
            <a:spAutoFit/>
          </a:bodyPr>
          <a:lstStyle/>
          <a:p>
            <a:pPr algn="just" fontAlgn="base"/>
            <a:r>
              <a:rPr lang="en-GB" b="1" i="0" dirty="0">
                <a:effectLst/>
                <a:latin typeface="Montserrat" panose="00000500000000000000" pitchFamily="2" charset="-52"/>
              </a:rPr>
              <a:t>I </a:t>
            </a:r>
            <a:r>
              <a:rPr lang="uk-UA" b="1" i="0" dirty="0">
                <a:effectLst/>
                <a:latin typeface="Montserrat" panose="00000500000000000000" pitchFamily="2" charset="-52"/>
              </a:rPr>
              <a:t>Етап.</a:t>
            </a:r>
            <a:r>
              <a:rPr lang="uk-UA" b="0" i="0" dirty="0">
                <a:effectLst/>
                <a:latin typeface="Montserrat" panose="00000500000000000000" pitchFamily="2" charset="-52"/>
              </a:rPr>
              <a:t> Характеризується </a:t>
            </a:r>
            <a:r>
              <a:rPr lang="uk-UA" b="1" i="0" dirty="0">
                <a:effectLst/>
                <a:latin typeface="Montserrat" panose="00000500000000000000" pitchFamily="2" charset="-52"/>
              </a:rPr>
              <a:t>промисловими революціями</a:t>
            </a:r>
            <a:r>
              <a:rPr lang="uk-UA" b="0" i="0" dirty="0">
                <a:effectLst/>
                <a:latin typeface="Montserrat" panose="00000500000000000000" pitchFamily="2" charset="-52"/>
              </a:rPr>
              <a:t>, що замінили мануфактурне виробництво великою машинною індустрією в усіх розвинутих країнах. Важка промисловість фактично сформувала світовий ринок і одночасно різко посилила свою залежність від нього. У цей період міжнародна торгівля розвивалась дуже швидкими темпами, чому сприяли такі </a:t>
            </a:r>
            <a:r>
              <a:rPr lang="uk-UA" b="0" i="0" dirty="0" err="1">
                <a:effectLst/>
                <a:latin typeface="Montserrat" panose="00000500000000000000" pitchFamily="2" charset="-52"/>
              </a:rPr>
              <a:t>середовищні</a:t>
            </a:r>
            <a:r>
              <a:rPr lang="uk-UA" b="0" i="0" dirty="0">
                <a:effectLst/>
                <a:latin typeface="Montserrat" panose="00000500000000000000" pitchFamily="2" charset="-52"/>
              </a:rPr>
              <a:t> чинники:</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залучення нових регіонів</a:t>
            </a:r>
            <a:r>
              <a:rPr lang="uk-UA" b="0" i="0" dirty="0">
                <a:solidFill>
                  <a:srgbClr val="000000"/>
                </a:solidFill>
                <a:effectLst/>
                <a:latin typeface="Montserrat" panose="00000500000000000000" pitchFamily="2" charset="-52"/>
              </a:rPr>
              <a:t> земної кулі до міжнародного товарообмін" прогрес у розвитку транспортної системи світу (збільшення загального тоннажу суден; заміна вітрильників пароплавами; відкриття Суецького каналу, що з'єднав Азію з Європою).</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революція в засобах зв'язку </a:t>
            </a:r>
            <a:r>
              <a:rPr lang="uk-UA" b="0" i="0" dirty="0">
                <a:solidFill>
                  <a:srgbClr val="000000"/>
                </a:solidFill>
                <a:effectLst/>
                <a:latin typeface="Montserrat" panose="00000500000000000000" pitchFamily="2" charset="-52"/>
              </a:rPr>
              <a:t>(винахід електричного телеграфу; прокладання в 1866 р. трансатлантичного кабелю, що дозволило встановити зв'язок між Америкою та Європою).</a:t>
            </a:r>
          </a:p>
        </p:txBody>
      </p:sp>
    </p:spTree>
    <p:extLst>
      <p:ext uri="{BB962C8B-B14F-4D97-AF65-F5344CB8AC3E}">
        <p14:creationId xmlns:p14="http://schemas.microsoft.com/office/powerpoint/2010/main" val="2642975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27B196-0B12-43A0-8BF7-0929B39033A8}"/>
              </a:ext>
            </a:extLst>
          </p:cNvPr>
          <p:cNvSpPr txBox="1"/>
          <p:nvPr/>
        </p:nvSpPr>
        <p:spPr>
          <a:xfrm>
            <a:off x="2074985" y="1045845"/>
            <a:ext cx="8493369" cy="3970318"/>
          </a:xfrm>
          <a:prstGeom prst="rect">
            <a:avLst/>
          </a:prstGeom>
          <a:noFill/>
        </p:spPr>
        <p:txBody>
          <a:bodyPr wrap="square">
            <a:spAutoFit/>
          </a:bodyPr>
          <a:lstStyle/>
          <a:p>
            <a:pPr algn="just" fontAlgn="base"/>
            <a:r>
              <a:rPr lang="uk-UA" b="0" i="0" dirty="0">
                <a:effectLst/>
                <a:latin typeface="Montserrat" panose="00000500000000000000" pitchFamily="2" charset="-52"/>
              </a:rPr>
              <a:t>Характерною рисою цього етапу є випереджаючі темпи зростання світового товарообороту порівняно з темпами зростання промислового виробництва в світі, що свідчить про велике значення для країн розвитку зовнішньої торгівлі. Головну роль на світовому ринку в цей період відігравала Великобританія, частка якої в обсязі світової торгівлі становила 25%.</a:t>
            </a:r>
          </a:p>
          <a:p>
            <a:pPr algn="just" fontAlgn="base"/>
            <a:r>
              <a:rPr lang="uk-UA" b="0" i="0" dirty="0">
                <a:effectLst/>
                <a:latin typeface="Montserrat" panose="00000500000000000000" pitchFamily="2" charset="-52"/>
              </a:rPr>
              <a:t>Слід зазначити, що за всю подальшу історію світової торгівлі жодній країні не вдавалось досягти такої домінантної позиції на світовому ринку. У 1997р. частка трьох найбільших експортерів світу - США. Німеччини та Японії - у світовій торгівлі становила 28,7%, а Великобританії - лише 5%. Основною статтею експорту однієї з найбільших колоніальних держав були текстильні вироби, а ввозились переважно сировина для текстильної промисловості та продовольчі товари з колоній і США.</a:t>
            </a:r>
          </a:p>
        </p:txBody>
      </p:sp>
    </p:spTree>
    <p:extLst>
      <p:ext uri="{BB962C8B-B14F-4D97-AF65-F5344CB8AC3E}">
        <p14:creationId xmlns:p14="http://schemas.microsoft.com/office/powerpoint/2010/main" val="3036722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B4D306-E521-40F1-BB5D-0DD691069928}"/>
              </a:ext>
            </a:extLst>
          </p:cNvPr>
          <p:cNvSpPr txBox="1"/>
          <p:nvPr/>
        </p:nvSpPr>
        <p:spPr>
          <a:xfrm>
            <a:off x="1712259" y="621637"/>
            <a:ext cx="9067110" cy="3970318"/>
          </a:xfrm>
          <a:prstGeom prst="rect">
            <a:avLst/>
          </a:prstGeom>
          <a:noFill/>
        </p:spPr>
        <p:txBody>
          <a:bodyPr wrap="square">
            <a:spAutoFit/>
          </a:bodyPr>
          <a:lstStyle/>
          <a:p>
            <a:pPr algn="just"/>
            <a:r>
              <a:rPr lang="en-GB" b="1" dirty="0"/>
              <a:t>I</a:t>
            </a:r>
            <a:r>
              <a:rPr lang="uk-UA" b="1" dirty="0"/>
              <a:t>І Етап</a:t>
            </a:r>
            <a:r>
              <a:rPr lang="uk-UA" dirty="0"/>
              <a:t>. Характеризується такими основними </a:t>
            </a:r>
            <a:r>
              <a:rPr lang="uk-UA" dirty="0" err="1"/>
              <a:t>середовищними</a:t>
            </a:r>
            <a:r>
              <a:rPr lang="uk-UA" dirty="0"/>
              <a:t> чинниками:</a:t>
            </a:r>
          </a:p>
          <a:p>
            <a:pPr algn="just"/>
            <a:endParaRPr lang="uk-UA" dirty="0"/>
          </a:p>
          <a:p>
            <a:pPr marL="285750" indent="-285750" algn="just">
              <a:buFont typeface="Wingdings" panose="05000000000000000000" pitchFamily="2" charset="2"/>
              <a:buChar char="ü"/>
            </a:pPr>
            <a:r>
              <a:rPr lang="uk-UA" b="1" dirty="0"/>
              <a:t>науково-технічний прогрес </a:t>
            </a:r>
            <a:r>
              <a:rPr lang="uk-UA" dirty="0"/>
              <a:t>у виробництві товарів, який забезпечив зниження ваги одиниці товару, підвищення якості збереження продукції під час транспортування (консервування, заморожування);</a:t>
            </a:r>
          </a:p>
          <a:p>
            <a:pPr marL="285750" indent="-285750" algn="just">
              <a:buFont typeface="Wingdings" panose="05000000000000000000" pitchFamily="2" charset="2"/>
              <a:buChar char="ü"/>
            </a:pPr>
            <a:r>
              <a:rPr lang="uk-UA" b="1" dirty="0"/>
              <a:t>подальше вдосконалення транспортних шляхів </a:t>
            </a:r>
            <a:r>
              <a:rPr lang="uk-UA" dirty="0"/>
              <a:t>(збільшення до 1900 р. загальної довжини залізничних шляхів майже в 100 разів порівняно з 1840 </a:t>
            </a:r>
            <a:r>
              <a:rPr lang="en-GB" dirty="0"/>
              <a:t>p.; </a:t>
            </a:r>
            <a:endParaRPr lang="uk-UA" dirty="0"/>
          </a:p>
          <a:p>
            <a:pPr marL="285750" indent="-285750" algn="just">
              <a:buFont typeface="Wingdings" panose="05000000000000000000" pitchFamily="2" charset="2"/>
              <a:buChar char="ü"/>
            </a:pPr>
            <a:r>
              <a:rPr lang="uk-UA" b="1" dirty="0"/>
              <a:t>завершення будівництва Панамського каналу</a:t>
            </a:r>
            <a:r>
              <a:rPr lang="uk-UA" dirty="0"/>
              <a:t>, що з'єднав найкоротшим шляхом Атлантичний і Тихий океани) та суттєве вдосконалення якісних характеристик транспортних засобів (збільшення місткості, розширення номенклатури: поява спеціалізованих транспортних засобів для транспортування специфічних товарів, збільшення швидкості пересування).</a:t>
            </a:r>
          </a:p>
        </p:txBody>
      </p:sp>
    </p:spTree>
    <p:extLst>
      <p:ext uri="{BB962C8B-B14F-4D97-AF65-F5344CB8AC3E}">
        <p14:creationId xmlns:p14="http://schemas.microsoft.com/office/powerpoint/2010/main" val="3305731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ABDFC-86DC-49E2-AA92-6AD1AA3F63E1}"/>
              </a:ext>
            </a:extLst>
          </p:cNvPr>
          <p:cNvSpPr txBox="1"/>
          <p:nvPr/>
        </p:nvSpPr>
        <p:spPr>
          <a:xfrm>
            <a:off x="1664677" y="168627"/>
            <a:ext cx="9317088" cy="6186309"/>
          </a:xfrm>
          <a:prstGeom prst="rect">
            <a:avLst/>
          </a:prstGeom>
          <a:noFill/>
        </p:spPr>
        <p:txBody>
          <a:bodyPr wrap="square">
            <a:spAutoFit/>
          </a:bodyPr>
          <a:lstStyle/>
          <a:p>
            <a:pPr algn="just" fontAlgn="base"/>
            <a:r>
              <a:rPr lang="en-GB" b="1" i="0" dirty="0">
                <a:effectLst/>
                <a:latin typeface="Montserrat" panose="00000500000000000000" pitchFamily="2" charset="-52"/>
              </a:rPr>
              <a:t>III </a:t>
            </a:r>
            <a:r>
              <a:rPr lang="uk-UA" b="1" i="0" dirty="0">
                <a:effectLst/>
                <a:latin typeface="Montserrat" panose="00000500000000000000" pitchFamily="2" charset="-52"/>
              </a:rPr>
              <a:t>Етап.</a:t>
            </a:r>
            <a:r>
              <a:rPr lang="uk-UA" b="0" i="0" dirty="0">
                <a:effectLst/>
                <a:latin typeface="Montserrat" panose="00000500000000000000" pitchFamily="2" charset="-52"/>
              </a:rPr>
              <a:t> Деякі фахівці називають "мертвим", або "чорним" періодом у розвитку міжнародної торгівлі. </a:t>
            </a:r>
          </a:p>
          <a:p>
            <a:pPr algn="just" fontAlgn="base"/>
            <a:r>
              <a:rPr lang="uk-UA" b="0" i="0" dirty="0">
                <a:effectLst/>
                <a:latin typeface="Montserrat" panose="00000500000000000000" pitchFamily="2" charset="-52"/>
              </a:rPr>
              <a:t>Чверть сторіччя (1914-1939рр.), що тривав цей етап, позначені подіями Першої світової війни та її руйнівними наслідками для економік європейських країн, економічними кризами 1920-1921 </a:t>
            </a:r>
            <a:r>
              <a:rPr lang="en-GB" b="0" i="0" dirty="0">
                <a:effectLst/>
                <a:latin typeface="Montserrat" panose="00000500000000000000" pitchFamily="2" charset="-52"/>
              </a:rPr>
              <a:t>pp. </a:t>
            </a:r>
            <a:r>
              <a:rPr lang="uk-UA" b="0" i="0" dirty="0">
                <a:effectLst/>
                <a:latin typeface="Montserrat" panose="00000500000000000000" pitchFamily="2" charset="-52"/>
              </a:rPr>
              <a:t>та 1929-1933 </a:t>
            </a:r>
            <a:r>
              <a:rPr lang="en-GB" b="0" i="0" dirty="0">
                <a:effectLst/>
                <a:latin typeface="Montserrat" panose="00000500000000000000" pitchFamily="2" charset="-52"/>
              </a:rPr>
              <a:t>pp., </a:t>
            </a:r>
            <a:r>
              <a:rPr lang="uk-UA" b="0" i="0" dirty="0">
                <a:effectLst/>
                <a:latin typeface="Montserrat" panose="00000500000000000000" pitchFamily="2" charset="-52"/>
              </a:rPr>
              <a:t>початком формування двох світових систем господарства.</a:t>
            </a:r>
          </a:p>
          <a:p>
            <a:pPr algn="just" fontAlgn="base"/>
            <a:r>
              <a:rPr lang="uk-UA" b="0" i="0" dirty="0">
                <a:effectLst/>
                <a:latin typeface="Montserrat" panose="00000500000000000000" pitchFamily="2" charset="-52"/>
              </a:rPr>
              <a:t>Основні особливості і риси цього етапу можна охарактеризувати таким чином:</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довготермінове і глибоке порушення міжнародних торговельно-економічних зв'язків</a:t>
            </a:r>
            <a:r>
              <a:rPr lang="uk-UA" b="0" i="0" dirty="0">
                <a:solidFill>
                  <a:srgbClr val="000000"/>
                </a:solidFill>
                <a:effectLst/>
                <a:latin typeface="Montserrat" panose="00000500000000000000" pitchFamily="2" charset="-52"/>
              </a:rPr>
              <a:t>, зумовлених наслідками світової війни та революції в Росії;</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значне скорочення світового товарообороту </a:t>
            </a:r>
            <a:r>
              <a:rPr lang="uk-UA" b="0" i="0" dirty="0">
                <a:solidFill>
                  <a:srgbClr val="000000"/>
                </a:solidFill>
                <a:effectLst/>
                <a:latin typeface="Montserrat" panose="00000500000000000000" pitchFamily="2" charset="-52"/>
              </a:rPr>
              <a:t>внаслідок загальних несприятливих економічних і політичних умов, що спричинили як падіння фізичного обсягу торгівлі, так і зниження світових цін (середньорічний приріст обсягів виробництва індустріальне розвинутих країн становив приблизно 2%, що вдвічі менше, ніж у 1889- 1913 </a:t>
            </a:r>
            <a:r>
              <a:rPr lang="en-GB" b="0" i="0" dirty="0">
                <a:solidFill>
                  <a:srgbClr val="000000"/>
                </a:solidFill>
                <a:effectLst/>
                <a:latin typeface="Montserrat" panose="00000500000000000000" pitchFamily="2" charset="-52"/>
              </a:rPr>
              <a:t>pp.; </a:t>
            </a:r>
            <a:endParaRPr lang="uk-UA" b="0" i="0" dirty="0">
              <a:solidFill>
                <a:srgbClr val="000000"/>
              </a:solidFill>
              <a:effectLst/>
              <a:latin typeface="Montserrat" panose="00000500000000000000" pitchFamily="2" charset="-52"/>
            </a:endParaRPr>
          </a:p>
          <a:p>
            <a:pPr algn="just" fontAlgn="base">
              <a:buFont typeface="Arial" panose="020B0604020202020204" pitchFamily="34" charset="0"/>
              <a:buChar char="•"/>
            </a:pPr>
            <a:r>
              <a:rPr lang="uk-UA" b="0" i="0" dirty="0">
                <a:solidFill>
                  <a:srgbClr val="000000"/>
                </a:solidFill>
                <a:effectLst/>
                <a:latin typeface="Montserrat" panose="00000500000000000000" pitchFamily="2" charset="-52"/>
              </a:rPr>
              <a:t>у 1937 р. обсяг світової торгівлі був у 2 рази нижчим за передкризовий 1929р.; на початку Другої світової війни експорт був майже у 1,5 рази меншим, ніж у 1913 </a:t>
            </a:r>
            <a:r>
              <a:rPr lang="en-GB" b="0" i="0" dirty="0">
                <a:solidFill>
                  <a:srgbClr val="000000"/>
                </a:solidFill>
                <a:effectLst/>
                <a:latin typeface="Montserrat" panose="00000500000000000000" pitchFamily="2" charset="-52"/>
              </a:rPr>
              <a:t>p.);</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незмінність товарної структури світового товарообороту </a:t>
            </a:r>
            <a:r>
              <a:rPr lang="uk-UA" b="0" i="0" dirty="0">
                <a:solidFill>
                  <a:srgbClr val="000000"/>
                </a:solidFill>
                <a:effectLst/>
                <a:latin typeface="Montserrat" panose="00000500000000000000" pitchFamily="2" charset="-52"/>
              </a:rPr>
              <a:t>(основними товарами залишились сировина, продовольство та паливо, частка яких сягала 60% світового експорту).</a:t>
            </a:r>
          </a:p>
        </p:txBody>
      </p:sp>
    </p:spTree>
    <p:extLst>
      <p:ext uri="{BB962C8B-B14F-4D97-AF65-F5344CB8AC3E}">
        <p14:creationId xmlns:p14="http://schemas.microsoft.com/office/powerpoint/2010/main" val="676967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51F6FC-25CE-4E05-B1E4-919FDA277871}"/>
              </a:ext>
            </a:extLst>
          </p:cNvPr>
          <p:cNvSpPr txBox="1"/>
          <p:nvPr/>
        </p:nvSpPr>
        <p:spPr>
          <a:xfrm>
            <a:off x="847344" y="754898"/>
            <a:ext cx="10497312" cy="5632311"/>
          </a:xfrm>
          <a:prstGeom prst="rect">
            <a:avLst/>
          </a:prstGeom>
          <a:noFill/>
        </p:spPr>
        <p:txBody>
          <a:bodyPr wrap="square">
            <a:spAutoFit/>
          </a:bodyPr>
          <a:lstStyle/>
          <a:p>
            <a:pPr algn="just"/>
            <a:r>
              <a:rPr lang="uk-UA" dirty="0"/>
              <a:t>Міжнародна торгівля складається із двох зустрічних потоків товарів - експорту та імпорту і характеризується зовнішньоторговельним </a:t>
            </a:r>
            <a:r>
              <a:rPr lang="uk-UA" b="1" dirty="0"/>
              <a:t>обігом, товарною та географічною структурою. </a:t>
            </a:r>
          </a:p>
          <a:p>
            <a:pPr algn="just"/>
            <a:r>
              <a:rPr lang="uk-UA" b="1" dirty="0"/>
              <a:t>Експорт </a:t>
            </a:r>
            <a:r>
              <a:rPr lang="uk-UA" dirty="0"/>
              <a:t>- це продаж та вивезення товару за кордон. </a:t>
            </a:r>
          </a:p>
          <a:p>
            <a:pPr algn="just"/>
            <a:r>
              <a:rPr lang="uk-UA" b="1" dirty="0"/>
              <a:t>Імпорт</a:t>
            </a:r>
            <a:r>
              <a:rPr lang="uk-UA" dirty="0"/>
              <a:t> - це купівля та ввезення товару з-за кордону. Зовнішньоторговельний обіг - сума вартісних обсягів експорту та імпорту. </a:t>
            </a:r>
          </a:p>
          <a:p>
            <a:pPr algn="just"/>
            <a:r>
              <a:rPr lang="uk-UA" b="1" dirty="0"/>
              <a:t>Зовнішньоторговельне сальдо </a:t>
            </a:r>
            <a:r>
              <a:rPr lang="uk-UA" dirty="0"/>
              <a:t>- різниця вартісних обсягів експорту та імпорту. За прийнятими у світі стандартами статистики міжнародної торгівлі головною ознакою для визнання торгівлі міжнародною, продажу товарів - експортом, а купівлі - імпортом є перетин товаром </a:t>
            </a:r>
            <a:r>
              <a:rPr lang="uk-UA" b="1" dirty="0"/>
              <a:t>митного кордону держави та фіксація цього факту у відповідній митній звітності</a:t>
            </a:r>
            <a:r>
              <a:rPr lang="uk-UA" dirty="0"/>
              <a:t>.</a:t>
            </a:r>
          </a:p>
          <a:p>
            <a:pPr algn="just"/>
            <a:r>
              <a:rPr lang="uk-UA" b="1" dirty="0"/>
              <a:t>Товарна структура експорту </a:t>
            </a:r>
            <a:r>
              <a:rPr lang="uk-UA" dirty="0"/>
              <a:t>- це систематизація за певними ознаками сукупності товарів, які вивозяться з країни (групи країн, з усіх країн світу). </a:t>
            </a:r>
          </a:p>
          <a:p>
            <a:pPr algn="just"/>
            <a:r>
              <a:rPr lang="uk-UA" b="1" dirty="0"/>
              <a:t>Товарна структура імпорту </a:t>
            </a:r>
            <a:r>
              <a:rPr lang="uk-UA" dirty="0"/>
              <a:t>- систематизація за певними ознаками сукупності товарів, що ввозяться до країни або групи країн. Товарну структуру експорту можна розраховувати </a:t>
            </a:r>
            <a:r>
              <a:rPr lang="uk-UA" dirty="0">
                <a:highlight>
                  <a:srgbClr val="FFFF00"/>
                </a:highlight>
              </a:rPr>
              <a:t>для країни, групи країн, усіх країн світу </a:t>
            </a:r>
            <a:r>
              <a:rPr lang="uk-UA" dirty="0"/>
              <a:t>(товарна структура світового експорту), а товарну структуру імпорту - </a:t>
            </a:r>
            <a:r>
              <a:rPr lang="uk-UA" dirty="0">
                <a:highlight>
                  <a:srgbClr val="FFFF00"/>
                </a:highlight>
              </a:rPr>
              <a:t>за окремими країнами та групами країн</a:t>
            </a:r>
            <a:r>
              <a:rPr lang="uk-UA" dirty="0"/>
              <a:t>. У світовій економіці, як у замкнутій системі, всі експортовані засоби одночасно являють собою предмет імпорту. </a:t>
            </a:r>
            <a:r>
              <a:rPr lang="uk-UA" b="1" dirty="0"/>
              <a:t>Тому товарна структура світового експорту одночасно характеризує і структуру імпорту .</a:t>
            </a:r>
          </a:p>
        </p:txBody>
      </p:sp>
    </p:spTree>
    <p:extLst>
      <p:ext uri="{BB962C8B-B14F-4D97-AF65-F5344CB8AC3E}">
        <p14:creationId xmlns:p14="http://schemas.microsoft.com/office/powerpoint/2010/main" val="417791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EBADE2-37D9-46D2-A032-6D8F58C13770}"/>
              </a:ext>
            </a:extLst>
          </p:cNvPr>
          <p:cNvSpPr txBox="1"/>
          <p:nvPr/>
        </p:nvSpPr>
        <p:spPr>
          <a:xfrm>
            <a:off x="1925687" y="648531"/>
            <a:ext cx="9181584" cy="3970318"/>
          </a:xfrm>
          <a:prstGeom prst="rect">
            <a:avLst/>
          </a:prstGeom>
          <a:noFill/>
        </p:spPr>
        <p:txBody>
          <a:bodyPr wrap="square">
            <a:spAutoFit/>
          </a:bodyPr>
          <a:lstStyle/>
          <a:p>
            <a:pPr algn="just" fontAlgn="base"/>
            <a:r>
              <a:rPr lang="en-GB" b="1" i="0" dirty="0">
                <a:effectLst/>
                <a:latin typeface="Montserrat" panose="00000500000000000000" pitchFamily="2" charset="-52"/>
              </a:rPr>
              <a:t>IV </a:t>
            </a:r>
            <a:r>
              <a:rPr lang="uk-UA" b="1" i="0" dirty="0">
                <a:effectLst/>
                <a:latin typeface="Montserrat" panose="00000500000000000000" pitchFamily="2" charset="-52"/>
              </a:rPr>
              <a:t>етап.</a:t>
            </a:r>
            <a:r>
              <a:rPr lang="uk-UA" b="0" i="0" dirty="0">
                <a:effectLst/>
                <a:latin typeface="Montserrat" panose="00000500000000000000" pitchFamily="2" charset="-52"/>
              </a:rPr>
              <a:t> Повоєнний, етап розвитку міжнародної торгівлі дістав ще назву "золотого" - саме в цей період було досягнуто 7% щорічного приросту світового експорту. В цей період міжнародна торгівля розвивалась під впливом таких </a:t>
            </a:r>
            <a:r>
              <a:rPr lang="uk-UA" b="0" i="0" dirty="0" err="1">
                <a:effectLst/>
                <a:latin typeface="Montserrat" panose="00000500000000000000" pitchFamily="2" charset="-52"/>
              </a:rPr>
              <a:t>середовищних</a:t>
            </a:r>
            <a:r>
              <a:rPr lang="uk-UA" b="0" i="0" dirty="0">
                <a:effectLst/>
                <a:latin typeface="Montserrat" panose="00000500000000000000" pitchFamily="2" charset="-52"/>
              </a:rPr>
              <a:t> чинників:</a:t>
            </a:r>
          </a:p>
          <a:p>
            <a:pPr algn="just" fontAlgn="base"/>
            <a:r>
              <a:rPr lang="uk-UA" b="1" i="0" dirty="0">
                <a:effectLst/>
                <a:latin typeface="Montserrat" panose="00000500000000000000" pitchFamily="2" charset="-52"/>
              </a:rPr>
              <a:t>1.</a:t>
            </a:r>
            <a:r>
              <a:rPr lang="uk-UA" b="0" i="0" dirty="0">
                <a:effectLst/>
                <a:latin typeface="Montserrat" panose="00000500000000000000" pitchFamily="2" charset="-52"/>
              </a:rPr>
              <a:t> посилення двох світових систем господарства - капіталістичної та соціалістичної; у 1947 р. було створено Раду економічної взаємодопомоги (РЕВ), яка об'єднала такі соціалістичні країни: Радянський Союз (у складі 15 республік), Болгарія, Угорщина, Німецька Демократична Республіка, Польща, Румунія, Чехословаччина;</a:t>
            </a:r>
          </a:p>
          <a:p>
            <a:pPr algn="just" fontAlgn="base"/>
            <a:r>
              <a:rPr lang="uk-UA" b="1" i="0" dirty="0">
                <a:effectLst/>
                <a:latin typeface="Montserrat" panose="00000500000000000000" pitchFamily="2" charset="-52"/>
              </a:rPr>
              <a:t>2.</a:t>
            </a:r>
            <a:r>
              <a:rPr lang="uk-UA" b="0" i="0" dirty="0">
                <a:effectLst/>
                <a:latin typeface="Montserrat" panose="00000500000000000000" pitchFamily="2" charset="-52"/>
              </a:rPr>
              <a:t> розпад колоніальної системи, який почався після Другої світової війни: за ЗО повоєнних років політичну незалежність завоювали більше ніж 100 колишніх колоній і напівколоній, а повна ліквідація колоніальної системи закінчилась у середині 70-х років падінням останньої і найстарішої португальської колоніальної імпері</a:t>
            </a:r>
            <a:r>
              <a:rPr lang="uk-UA" dirty="0">
                <a:latin typeface="Montserrat" panose="00000500000000000000" pitchFamily="2" charset="-52"/>
              </a:rPr>
              <a:t>ї.</a:t>
            </a:r>
            <a:endParaRPr lang="uk-UA" b="0" i="0" dirty="0">
              <a:effectLst/>
              <a:latin typeface="Montserrat" panose="00000500000000000000" pitchFamily="2" charset="-52"/>
            </a:endParaRPr>
          </a:p>
        </p:txBody>
      </p:sp>
    </p:spTree>
    <p:extLst>
      <p:ext uri="{BB962C8B-B14F-4D97-AF65-F5344CB8AC3E}">
        <p14:creationId xmlns:p14="http://schemas.microsoft.com/office/powerpoint/2010/main" val="38717887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44D5F5-5525-4A58-92F8-93D587593AA1}"/>
              </a:ext>
            </a:extLst>
          </p:cNvPr>
          <p:cNvSpPr txBox="1"/>
          <p:nvPr/>
        </p:nvSpPr>
        <p:spPr>
          <a:xfrm>
            <a:off x="2070847" y="474345"/>
            <a:ext cx="9054353" cy="5355312"/>
          </a:xfrm>
          <a:prstGeom prst="rect">
            <a:avLst/>
          </a:prstGeom>
          <a:noFill/>
        </p:spPr>
        <p:txBody>
          <a:bodyPr wrap="square">
            <a:spAutoFit/>
          </a:bodyPr>
          <a:lstStyle/>
          <a:p>
            <a:pPr algn="just" fontAlgn="base"/>
            <a:r>
              <a:rPr lang="en-GB" b="1" i="0" dirty="0">
                <a:effectLst/>
                <a:latin typeface="Montserrat" panose="00000500000000000000" pitchFamily="2" charset="-52"/>
              </a:rPr>
              <a:t>V </a:t>
            </a:r>
            <a:r>
              <a:rPr lang="uk-UA" b="1" i="0" dirty="0">
                <a:effectLst/>
                <a:latin typeface="Montserrat" panose="00000500000000000000" pitchFamily="2" charset="-52"/>
              </a:rPr>
              <a:t>етап</a:t>
            </a:r>
            <a:r>
              <a:rPr lang="uk-UA" b="0" i="0" dirty="0">
                <a:effectLst/>
                <a:latin typeface="Montserrat" panose="00000500000000000000" pitchFamily="2" charset="-52"/>
              </a:rPr>
              <a:t>. </a:t>
            </a:r>
            <a:r>
              <a:rPr lang="uk-UA" b="1" i="0" dirty="0">
                <a:effectLst/>
                <a:latin typeface="Montserrat" panose="00000500000000000000" pitchFamily="2" charset="-52"/>
              </a:rPr>
              <a:t>Сучасний, етап розвитку міжнародної торгівлі вже сьогодні можна поділити на два періоди:</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конкуренції двох світових систем господарства </a:t>
            </a:r>
            <a:r>
              <a:rPr lang="uk-UA" b="0" i="0" dirty="0">
                <a:solidFill>
                  <a:srgbClr val="000000"/>
                </a:solidFill>
                <a:effectLst/>
                <a:latin typeface="Montserrat" panose="00000500000000000000" pitchFamily="2" charset="-52"/>
              </a:rPr>
              <a:t>- капіталістичної та соціалістичної (до початку 90-х років);</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глобалізації світової економіки </a:t>
            </a:r>
            <a:r>
              <a:rPr lang="uk-UA" b="0" i="0" dirty="0">
                <a:solidFill>
                  <a:srgbClr val="000000"/>
                </a:solidFill>
                <a:effectLst/>
                <a:latin typeface="Montserrat" panose="00000500000000000000" pitchFamily="2" charset="-52"/>
              </a:rPr>
              <a:t>(з початку 90-х років). Кожному із зазначених вище п'яти етапів розвитку міжнародної торгівлі притаманні:</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певні </a:t>
            </a:r>
            <a:r>
              <a:rPr lang="uk-UA" b="1" i="0" dirty="0" err="1">
                <a:solidFill>
                  <a:srgbClr val="000000"/>
                </a:solidFill>
                <a:effectLst/>
                <a:latin typeface="Montserrat" panose="00000500000000000000" pitchFamily="2" charset="-52"/>
              </a:rPr>
              <a:t>середовищні</a:t>
            </a:r>
            <a:r>
              <a:rPr lang="uk-UA" b="1" i="0" dirty="0">
                <a:solidFill>
                  <a:srgbClr val="000000"/>
                </a:solidFill>
                <a:effectLst/>
                <a:latin typeface="Montserrat" panose="00000500000000000000" pitchFamily="2" charset="-52"/>
              </a:rPr>
              <a:t> чинники розвитку</a:t>
            </a:r>
            <a:r>
              <a:rPr lang="uk-UA" b="0" i="0" dirty="0">
                <a:solidFill>
                  <a:srgbClr val="000000"/>
                </a:solidFill>
                <a:effectLst/>
                <a:latin typeface="Montserrat" panose="00000500000000000000" pitchFamily="2" charset="-52"/>
              </a:rPr>
              <a:t>;</a:t>
            </a:r>
          </a:p>
          <a:p>
            <a:pPr algn="just" fontAlgn="base">
              <a:buFont typeface="Arial" panose="020B0604020202020204" pitchFamily="34" charset="0"/>
              <a:buChar char="•"/>
            </a:pPr>
            <a:r>
              <a:rPr lang="uk-UA" b="0" i="0" dirty="0">
                <a:solidFill>
                  <a:srgbClr val="000000"/>
                </a:solidFill>
                <a:effectLst/>
                <a:latin typeface="Montserrat" panose="00000500000000000000" pitchFamily="2" charset="-52"/>
              </a:rPr>
              <a:t>особливості, що відтворюють рівень інтернаціоналізації виробництва і роль міжнародної торгівлі у розвитку національних господарств;</a:t>
            </a:r>
          </a:p>
          <a:p>
            <a:pPr algn="just" fontAlgn="base">
              <a:buFont typeface="Arial" panose="020B0604020202020204" pitchFamily="34" charset="0"/>
              <a:buChar char="•"/>
            </a:pPr>
            <a:r>
              <a:rPr lang="uk-UA" b="1" i="0" dirty="0">
                <a:solidFill>
                  <a:srgbClr val="000000"/>
                </a:solidFill>
                <a:effectLst/>
                <a:latin typeface="Montserrat" panose="00000500000000000000" pitchFamily="2" charset="-52"/>
              </a:rPr>
              <a:t>пріоритетні методи регулювання зовнішньої торгівлі </a:t>
            </a:r>
            <a:r>
              <a:rPr lang="uk-UA" b="0" i="0" dirty="0">
                <a:solidFill>
                  <a:srgbClr val="000000"/>
                </a:solidFill>
                <a:effectLst/>
                <a:latin typeface="Montserrat" panose="00000500000000000000" pitchFamily="2" charset="-52"/>
              </a:rPr>
              <a:t>більшості країн світу.</a:t>
            </a:r>
          </a:p>
          <a:p>
            <a:pPr algn="just" fontAlgn="base"/>
            <a:r>
              <a:rPr lang="uk-UA" b="0" i="0" dirty="0">
                <a:effectLst/>
                <a:latin typeface="Montserrat" panose="00000500000000000000" pitchFamily="2" charset="-52"/>
              </a:rPr>
              <a:t>З другої половини </a:t>
            </a:r>
            <a:r>
              <a:rPr lang="en-GB" b="0" i="0" dirty="0">
                <a:effectLst/>
                <a:latin typeface="Montserrat" panose="00000500000000000000" pitchFamily="2" charset="-52"/>
              </a:rPr>
              <a:t>XX </a:t>
            </a:r>
            <a:r>
              <a:rPr lang="uk-UA" b="0" i="0" dirty="0">
                <a:effectLst/>
                <a:latin typeface="Montserrat" panose="00000500000000000000" pitchFamily="2" charset="-52"/>
              </a:rPr>
              <a:t>століття помітно проявилася нерівномірність динаміки зовнішньої торгівлі. Це вплинуло на співвідношення сил між країнами на світовому ринку. Домінуюче положення США було </a:t>
            </a:r>
            <a:r>
              <a:rPr lang="uk-UA" b="0" i="0" dirty="0" err="1">
                <a:effectLst/>
                <a:latin typeface="Montserrat" panose="00000500000000000000" pitchFamily="2" charset="-52"/>
              </a:rPr>
              <a:t>похитнуто</a:t>
            </a:r>
            <a:r>
              <a:rPr lang="uk-UA" b="0" i="0" dirty="0">
                <a:effectLst/>
                <a:latin typeface="Montserrat" panose="00000500000000000000" pitchFamily="2" charset="-52"/>
              </a:rPr>
              <a:t>. У свою чергу, експорт Німеччини наблизився до американського, а в окремі роки навіть перевершував його. Крім Німеччини помітними темпами ріс експорт і інші західноєвропейські країни. У 80-і роки значний ривок у сфері міжнародної торгівлі зробила Японія.</a:t>
            </a:r>
          </a:p>
        </p:txBody>
      </p:sp>
    </p:spTree>
    <p:extLst>
      <p:ext uri="{BB962C8B-B14F-4D97-AF65-F5344CB8AC3E}">
        <p14:creationId xmlns:p14="http://schemas.microsoft.com/office/powerpoint/2010/main" val="3496611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DD4934-2DA4-4D28-91B1-810E5E2CDEDE}"/>
              </a:ext>
            </a:extLst>
          </p:cNvPr>
          <p:cNvSpPr txBox="1"/>
          <p:nvPr/>
        </p:nvSpPr>
        <p:spPr>
          <a:xfrm>
            <a:off x="1219200" y="751344"/>
            <a:ext cx="10838688" cy="5355312"/>
          </a:xfrm>
          <a:prstGeom prst="rect">
            <a:avLst/>
          </a:prstGeom>
          <a:noFill/>
        </p:spPr>
        <p:txBody>
          <a:bodyPr wrap="square">
            <a:spAutoFit/>
          </a:bodyPr>
          <a:lstStyle/>
          <a:p>
            <a:pPr algn="just"/>
            <a:r>
              <a:rPr lang="uk-UA" dirty="0"/>
              <a:t>Понад 98% міжнародної торгівлі здійснюється на підставі </a:t>
            </a:r>
            <a:r>
              <a:rPr lang="uk-UA" b="1" dirty="0"/>
              <a:t>Гармонізованої системи опису та кодування товарів (ГС). </a:t>
            </a:r>
            <a:r>
              <a:rPr lang="uk-UA" dirty="0"/>
              <a:t>Більше 200 країн світу використовують ГС для встановлення митних тарифів, а також для формування міжнародної торгової статистики.</a:t>
            </a:r>
          </a:p>
          <a:p>
            <a:pPr algn="just"/>
            <a:r>
              <a:rPr lang="uk-UA" dirty="0"/>
              <a:t> ГС складається з 21 розділу, 96 груп, 33 підгруп, 1241 товарної позиції, 3553 </a:t>
            </a:r>
            <a:r>
              <a:rPr lang="uk-UA" dirty="0" err="1"/>
              <a:t>підпозицій</a:t>
            </a:r>
            <a:r>
              <a:rPr lang="uk-UA" dirty="0"/>
              <a:t> та 5019 субпозицій. Основою групування товарів за ГС є такі ознаки: </a:t>
            </a:r>
          </a:p>
          <a:p>
            <a:pPr marL="285750" indent="-285750" algn="just">
              <a:buFontTx/>
              <a:buChar char="-"/>
            </a:pPr>
            <a:r>
              <a:rPr lang="uk-UA" dirty="0"/>
              <a:t>походження (продукти рослинного й тваринного походження); </a:t>
            </a:r>
          </a:p>
          <a:p>
            <a:pPr marL="285750" indent="-285750" algn="just">
              <a:buFontTx/>
              <a:buChar char="-"/>
            </a:pPr>
            <a:r>
              <a:rPr lang="uk-UA" dirty="0"/>
              <a:t>призначення (продовольчі товари і напої, промислова сировина, паливо і мастильні матеріали, машини й обладнання, транспортні засоби, промислові товари широкого вжитку);</a:t>
            </a:r>
          </a:p>
          <a:p>
            <a:pPr marL="285750" indent="-285750" algn="just">
              <a:buFontTx/>
              <a:buChar char="-"/>
            </a:pPr>
            <a:r>
              <a:rPr lang="uk-UA" dirty="0"/>
              <a:t>ступінь обробки (сировинні товари виробничого і невиробничого призначення, напівфабрикати виробничого і невиробничого призначення, готові вироби).</a:t>
            </a:r>
          </a:p>
          <a:p>
            <a:pPr algn="just"/>
            <a:r>
              <a:rPr lang="uk-UA" dirty="0"/>
              <a:t>Допоміжним механізмом для перегрупування товарів в інші класифікації та для визначення зіставних показників обсягів і структури експорту-імпорту різних країн слугує </a:t>
            </a:r>
            <a:r>
              <a:rPr lang="uk-UA" b="1" dirty="0"/>
              <a:t>Стандартна міжнародна торговельна класифікація ООН (СМТК) (рекомендовано використовувати лише для аналітичних цілей), </a:t>
            </a:r>
            <a:r>
              <a:rPr lang="uk-UA" dirty="0"/>
              <a:t>яка базується на таких ознаках:</a:t>
            </a:r>
          </a:p>
          <a:p>
            <a:pPr algn="just"/>
            <a:r>
              <a:rPr lang="uk-UA" dirty="0"/>
              <a:t> - види сировини, з якої виготовлено товар; </a:t>
            </a:r>
          </a:p>
          <a:p>
            <a:pPr algn="just"/>
            <a:r>
              <a:rPr lang="uk-UA" dirty="0"/>
              <a:t>- ступінь обробки товару; </a:t>
            </a:r>
          </a:p>
          <a:p>
            <a:pPr algn="just"/>
            <a:r>
              <a:rPr lang="uk-UA" dirty="0"/>
              <a:t>- призначення товару; </a:t>
            </a:r>
          </a:p>
          <a:p>
            <a:pPr algn="just"/>
            <a:r>
              <a:rPr lang="uk-UA" dirty="0"/>
              <a:t>- місце товару в міжнародній торгівлі. </a:t>
            </a:r>
          </a:p>
        </p:txBody>
      </p:sp>
    </p:spTree>
    <p:extLst>
      <p:ext uri="{BB962C8B-B14F-4D97-AF65-F5344CB8AC3E}">
        <p14:creationId xmlns:p14="http://schemas.microsoft.com/office/powerpoint/2010/main" val="3476449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CF2A51-19FD-4C6B-B70E-DFB6689E5101}"/>
              </a:ext>
            </a:extLst>
          </p:cNvPr>
          <p:cNvSpPr txBox="1"/>
          <p:nvPr/>
        </p:nvSpPr>
        <p:spPr>
          <a:xfrm>
            <a:off x="2913888" y="455414"/>
            <a:ext cx="6096000" cy="369332"/>
          </a:xfrm>
          <a:prstGeom prst="rect">
            <a:avLst/>
          </a:prstGeom>
          <a:noFill/>
        </p:spPr>
        <p:txBody>
          <a:bodyPr wrap="square">
            <a:spAutoFit/>
          </a:bodyPr>
          <a:lstStyle/>
          <a:p>
            <a:pPr algn="ctr"/>
            <a:r>
              <a:rPr lang="uk-UA" sz="1800" b="1" dirty="0"/>
              <a:t>2. Форми міжнародної торгівлі товарами</a:t>
            </a:r>
          </a:p>
        </p:txBody>
      </p:sp>
      <p:graphicFrame>
        <p:nvGraphicFramePr>
          <p:cNvPr id="4" name="Схема 3">
            <a:extLst>
              <a:ext uri="{FF2B5EF4-FFF2-40B4-BE49-F238E27FC236}">
                <a16:creationId xmlns:a16="http://schemas.microsoft.com/office/drawing/2014/main" id="{D0A08F15-DDB0-4010-83A3-06301B05B3BC}"/>
              </a:ext>
            </a:extLst>
          </p:cNvPr>
          <p:cNvGraphicFramePr/>
          <p:nvPr>
            <p:extLst>
              <p:ext uri="{D42A27DB-BD31-4B8C-83A1-F6EECF244321}">
                <p14:modId xmlns:p14="http://schemas.microsoft.com/office/powerpoint/2010/main" val="3258249790"/>
              </p:ext>
            </p:extLst>
          </p:nvPr>
        </p:nvGraphicFramePr>
        <p:xfrm>
          <a:off x="1524000" y="715018"/>
          <a:ext cx="9875520" cy="5571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977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FCCAEE-EC92-458C-979A-6185A21D2359}"/>
              </a:ext>
            </a:extLst>
          </p:cNvPr>
          <p:cNvSpPr txBox="1"/>
          <p:nvPr/>
        </p:nvSpPr>
        <p:spPr>
          <a:xfrm>
            <a:off x="2913888" y="455414"/>
            <a:ext cx="6096000" cy="369332"/>
          </a:xfrm>
          <a:prstGeom prst="rect">
            <a:avLst/>
          </a:prstGeom>
          <a:noFill/>
        </p:spPr>
        <p:txBody>
          <a:bodyPr wrap="square">
            <a:spAutoFit/>
          </a:bodyPr>
          <a:lstStyle/>
          <a:p>
            <a:pPr algn="ctr"/>
            <a:r>
              <a:rPr lang="uk-UA" b="1" dirty="0"/>
              <a:t>3</a:t>
            </a:r>
            <a:r>
              <a:rPr lang="uk-UA" sz="1800" b="1" dirty="0"/>
              <a:t>. Методи міжнародної торгівлі товарами</a:t>
            </a:r>
          </a:p>
        </p:txBody>
      </p:sp>
      <p:sp>
        <p:nvSpPr>
          <p:cNvPr id="4" name="TextBox 3">
            <a:extLst>
              <a:ext uri="{FF2B5EF4-FFF2-40B4-BE49-F238E27FC236}">
                <a16:creationId xmlns:a16="http://schemas.microsoft.com/office/drawing/2014/main" id="{AF01AB13-D3EF-4F33-B094-82B7A5A10F62}"/>
              </a:ext>
            </a:extLst>
          </p:cNvPr>
          <p:cNvSpPr txBox="1"/>
          <p:nvPr/>
        </p:nvSpPr>
        <p:spPr>
          <a:xfrm>
            <a:off x="1487424" y="1239119"/>
            <a:ext cx="9339072" cy="3477875"/>
          </a:xfrm>
          <a:prstGeom prst="rect">
            <a:avLst/>
          </a:prstGeom>
          <a:noFill/>
        </p:spPr>
        <p:txBody>
          <a:bodyPr wrap="square">
            <a:spAutoFit/>
          </a:bodyPr>
          <a:lstStyle/>
          <a:p>
            <a:pPr algn="just"/>
            <a:r>
              <a:rPr lang="ru-RU" sz="2000" b="1" dirty="0"/>
              <a:t>Метод </a:t>
            </a:r>
            <a:r>
              <a:rPr lang="ru-RU" sz="2000" b="1" dirty="0" err="1"/>
              <a:t>торгівлі</a:t>
            </a:r>
            <a:r>
              <a:rPr lang="ru-RU" sz="2000" b="1" dirty="0"/>
              <a:t> </a:t>
            </a:r>
            <a:r>
              <a:rPr lang="ru-RU" sz="2000" dirty="0"/>
              <a:t>- </a:t>
            </a:r>
            <a:r>
              <a:rPr lang="ru-RU" sz="2000" dirty="0" err="1"/>
              <a:t>це</a:t>
            </a:r>
            <a:r>
              <a:rPr lang="ru-RU" sz="2000" dirty="0"/>
              <a:t> </a:t>
            </a:r>
            <a:r>
              <a:rPr lang="ru-RU" sz="2000" dirty="0" err="1"/>
              <a:t>засіб</a:t>
            </a:r>
            <a:r>
              <a:rPr lang="ru-RU" sz="2000" dirty="0"/>
              <a:t> </a:t>
            </a:r>
            <a:r>
              <a:rPr lang="ru-RU" sz="2000" dirty="0" err="1"/>
              <a:t>здійснення</a:t>
            </a:r>
            <a:r>
              <a:rPr lang="ru-RU" sz="2000" dirty="0"/>
              <a:t> </a:t>
            </a:r>
            <a:r>
              <a:rPr lang="ru-RU" sz="2000" dirty="0" err="1"/>
              <a:t>торговельного</a:t>
            </a:r>
            <a:r>
              <a:rPr lang="ru-RU" sz="2000" dirty="0"/>
              <a:t> </a:t>
            </a:r>
            <a:r>
              <a:rPr lang="ru-RU" sz="2000" dirty="0" err="1"/>
              <a:t>обміну</a:t>
            </a:r>
            <a:r>
              <a:rPr lang="ru-RU" sz="2000" dirty="0"/>
              <a:t> (</a:t>
            </a:r>
            <a:r>
              <a:rPr lang="ru-RU" sz="2000" dirty="0" err="1"/>
              <a:t>торговельної</a:t>
            </a:r>
            <a:r>
              <a:rPr lang="ru-RU" sz="2000" dirty="0"/>
              <a:t> </a:t>
            </a:r>
            <a:r>
              <a:rPr lang="ru-RU" sz="2000" dirty="0" err="1"/>
              <a:t>операції</a:t>
            </a:r>
            <a:r>
              <a:rPr lang="ru-RU" sz="2000" dirty="0"/>
              <a:t> </a:t>
            </a:r>
            <a:r>
              <a:rPr lang="ru-RU" sz="2000" dirty="0" err="1"/>
              <a:t>чи</a:t>
            </a:r>
            <a:r>
              <a:rPr lang="ru-RU" sz="2000" dirty="0"/>
              <a:t> </a:t>
            </a:r>
            <a:r>
              <a:rPr lang="ru-RU" sz="2000" dirty="0" err="1"/>
              <a:t>торговельної</a:t>
            </a:r>
            <a:r>
              <a:rPr lang="ru-RU" sz="2000" dirty="0"/>
              <a:t> угоди). </a:t>
            </a:r>
          </a:p>
          <a:p>
            <a:pPr algn="just"/>
            <a:r>
              <a:rPr lang="ru-RU" sz="2000" dirty="0"/>
              <a:t>У </a:t>
            </a:r>
            <a:r>
              <a:rPr lang="ru-RU" sz="2000" dirty="0" err="1"/>
              <a:t>міжнародній</a:t>
            </a:r>
            <a:r>
              <a:rPr lang="ru-RU" sz="2000" dirty="0"/>
              <a:t> </a:t>
            </a:r>
            <a:r>
              <a:rPr lang="ru-RU" sz="2000" dirty="0" err="1"/>
              <a:t>торговельній</a:t>
            </a:r>
            <a:r>
              <a:rPr lang="ru-RU" sz="2000" dirty="0"/>
              <a:t> </a:t>
            </a:r>
            <a:r>
              <a:rPr lang="ru-RU" sz="2000" dirty="0" err="1"/>
              <a:t>практиці</a:t>
            </a:r>
            <a:r>
              <a:rPr lang="ru-RU" sz="2000" dirty="0"/>
              <a:t> </a:t>
            </a:r>
            <a:r>
              <a:rPr lang="ru-RU" sz="2000" dirty="0" err="1"/>
              <a:t>розрізняють</a:t>
            </a:r>
            <a:r>
              <a:rPr lang="ru-RU" sz="2000" dirty="0"/>
              <a:t> два </a:t>
            </a:r>
            <a:r>
              <a:rPr lang="ru-RU" sz="2000" dirty="0" err="1"/>
              <a:t>основних</a:t>
            </a:r>
            <a:r>
              <a:rPr lang="ru-RU" sz="2000" dirty="0"/>
              <a:t> </a:t>
            </a:r>
            <a:r>
              <a:rPr lang="ru-RU" sz="2000" dirty="0" err="1"/>
              <a:t>методи</a:t>
            </a:r>
            <a:r>
              <a:rPr lang="ru-RU" sz="2000" dirty="0"/>
              <a:t> </a:t>
            </a:r>
            <a:r>
              <a:rPr lang="ru-RU" sz="2000" dirty="0" err="1"/>
              <a:t>ведення</a:t>
            </a:r>
            <a:r>
              <a:rPr lang="ru-RU" sz="2000" dirty="0"/>
              <a:t> </a:t>
            </a:r>
            <a:r>
              <a:rPr lang="ru-RU" sz="2000" dirty="0" err="1"/>
              <a:t>зовнішньої</a:t>
            </a:r>
            <a:r>
              <a:rPr lang="ru-RU" sz="2000" dirty="0"/>
              <a:t> </a:t>
            </a:r>
            <a:r>
              <a:rPr lang="ru-RU" sz="2000" dirty="0" err="1"/>
              <a:t>торгівлі</a:t>
            </a:r>
            <a:r>
              <a:rPr lang="ru-RU" sz="2000" dirty="0"/>
              <a:t>: </a:t>
            </a:r>
          </a:p>
          <a:p>
            <a:pPr algn="just"/>
            <a:r>
              <a:rPr lang="ru-RU" sz="2000" b="1" dirty="0"/>
              <a:t>- </a:t>
            </a:r>
            <a:r>
              <a:rPr lang="ru-RU" sz="2000" b="1" dirty="0" err="1"/>
              <a:t>прямий</a:t>
            </a:r>
            <a:r>
              <a:rPr lang="ru-RU" sz="2000" b="1" dirty="0"/>
              <a:t>, </a:t>
            </a:r>
            <a:r>
              <a:rPr lang="ru-RU" sz="2000" dirty="0" err="1"/>
              <a:t>що</a:t>
            </a:r>
            <a:r>
              <a:rPr lang="ru-RU" sz="2000" dirty="0"/>
              <a:t> </a:t>
            </a:r>
            <a:r>
              <a:rPr lang="ru-RU" sz="2000" dirty="0" err="1"/>
              <a:t>передбачає</a:t>
            </a:r>
            <a:r>
              <a:rPr lang="ru-RU" sz="2000" dirty="0"/>
              <a:t> </a:t>
            </a:r>
            <a:r>
              <a:rPr lang="ru-RU" sz="2000" dirty="0" err="1"/>
              <a:t>встановлення</a:t>
            </a:r>
            <a:r>
              <a:rPr lang="ru-RU" sz="2000" dirty="0"/>
              <a:t> </a:t>
            </a:r>
            <a:r>
              <a:rPr lang="ru-RU" sz="2000" dirty="0" err="1"/>
              <a:t>безпосередніх</a:t>
            </a:r>
            <a:r>
              <a:rPr lang="ru-RU" sz="2000" dirty="0"/>
              <a:t> зв'язків </a:t>
            </a:r>
            <a:r>
              <a:rPr lang="ru-RU" sz="2000" dirty="0" err="1"/>
              <a:t>між</a:t>
            </a:r>
            <a:r>
              <a:rPr lang="ru-RU" sz="2000" dirty="0"/>
              <a:t> </a:t>
            </a:r>
            <a:r>
              <a:rPr lang="ru-RU" sz="2000" dirty="0" err="1"/>
              <a:t>виробником</a:t>
            </a:r>
            <a:r>
              <a:rPr lang="ru-RU" sz="2000" dirty="0"/>
              <a:t> (</a:t>
            </a:r>
            <a:r>
              <a:rPr lang="ru-RU" sz="2000" dirty="0" err="1"/>
              <a:t>постачальником</a:t>
            </a:r>
            <a:r>
              <a:rPr lang="ru-RU" sz="2000" dirty="0"/>
              <a:t>) та </a:t>
            </a:r>
            <a:r>
              <a:rPr lang="ru-RU" sz="2000" dirty="0" err="1"/>
              <a:t>споживачем</a:t>
            </a:r>
            <a:r>
              <a:rPr lang="ru-RU" sz="2000" dirty="0"/>
              <a:t>; </a:t>
            </a:r>
          </a:p>
          <a:p>
            <a:pPr algn="just"/>
            <a:r>
              <a:rPr lang="ru-RU" sz="2000" b="1" dirty="0"/>
              <a:t>- </a:t>
            </a:r>
            <a:r>
              <a:rPr lang="ru-RU" sz="2000" b="1" dirty="0" err="1"/>
              <a:t>непрямий</a:t>
            </a:r>
            <a:r>
              <a:rPr lang="ru-RU" sz="2000" b="1" dirty="0"/>
              <a:t>, </a:t>
            </a:r>
            <a:r>
              <a:rPr lang="ru-RU" sz="2000" dirty="0" err="1"/>
              <a:t>тобто</a:t>
            </a:r>
            <a:r>
              <a:rPr lang="ru-RU" sz="2000" dirty="0"/>
              <a:t> </a:t>
            </a:r>
            <a:r>
              <a:rPr lang="ru-RU" sz="2000" dirty="0" err="1"/>
              <a:t>купівля</a:t>
            </a:r>
            <a:r>
              <a:rPr lang="ru-RU" sz="2000" dirty="0"/>
              <a:t>-продаж </a:t>
            </a:r>
            <a:r>
              <a:rPr lang="ru-RU" sz="2000" dirty="0" err="1"/>
              <a:t>товарів</a:t>
            </a:r>
            <a:r>
              <a:rPr lang="ru-RU" sz="2000" dirty="0"/>
              <a:t> через </a:t>
            </a:r>
            <a:r>
              <a:rPr lang="ru-RU" sz="2000" dirty="0" err="1"/>
              <a:t>торговельно-посередницьких</a:t>
            </a:r>
            <a:r>
              <a:rPr lang="ru-RU" sz="2000" dirty="0"/>
              <a:t> структур.</a:t>
            </a:r>
          </a:p>
          <a:p>
            <a:pPr algn="just"/>
            <a:r>
              <a:rPr lang="uk-UA" sz="2000" b="0" i="0" u="none" strike="noStrike" baseline="0" dirty="0">
                <a:solidFill>
                  <a:srgbClr val="000000"/>
                </a:solidFill>
                <a:latin typeface="Times New Roman" panose="02020603050405020304" pitchFamily="18" charset="0"/>
              </a:rPr>
              <a:t>  </a:t>
            </a:r>
          </a:p>
          <a:p>
            <a:pPr algn="just"/>
            <a:endParaRPr lang="ru-RU" sz="2000" dirty="0"/>
          </a:p>
          <a:p>
            <a:pPr algn="just"/>
            <a:r>
              <a:rPr lang="uk-UA"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63647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C2104-9CEA-4166-ADFB-499412902C76}"/>
              </a:ext>
            </a:extLst>
          </p:cNvPr>
          <p:cNvSpPr txBox="1"/>
          <p:nvPr/>
        </p:nvSpPr>
        <p:spPr>
          <a:xfrm>
            <a:off x="1146048" y="1177695"/>
            <a:ext cx="9899904" cy="3477875"/>
          </a:xfrm>
          <a:prstGeom prst="rect">
            <a:avLst/>
          </a:prstGeom>
          <a:noFill/>
        </p:spPr>
        <p:txBody>
          <a:bodyPr wrap="square">
            <a:spAutoFit/>
          </a:bodyPr>
          <a:lstStyle/>
          <a:p>
            <a:pPr algn="just"/>
            <a:r>
              <a:rPr lang="ru-RU" sz="2000" b="1" dirty="0" err="1"/>
              <a:t>Прямий</a:t>
            </a:r>
            <a:r>
              <a:rPr lang="ru-RU" sz="2000" b="1" dirty="0"/>
              <a:t> метод, як правило, </a:t>
            </a:r>
            <a:r>
              <a:rPr lang="ru-RU" sz="2000" b="1" dirty="0" err="1"/>
              <a:t>використовується</a:t>
            </a:r>
            <a:r>
              <a:rPr lang="ru-RU" sz="2000" b="1" dirty="0"/>
              <a:t>: </a:t>
            </a:r>
          </a:p>
          <a:p>
            <a:pPr marL="342900" indent="-342900" algn="just">
              <a:buFont typeface="Wingdings" panose="05000000000000000000" pitchFamily="2" charset="2"/>
              <a:buChar char="v"/>
            </a:pPr>
            <a:r>
              <a:rPr lang="ru-RU" sz="2000" dirty="0"/>
              <a:t>при </a:t>
            </a:r>
            <a:r>
              <a:rPr lang="ru-RU" sz="2000" dirty="0" err="1"/>
              <a:t>закупівлі</a:t>
            </a:r>
            <a:r>
              <a:rPr lang="ru-RU" sz="2000" dirty="0"/>
              <a:t> та продажу на </a:t>
            </a:r>
            <a:r>
              <a:rPr lang="ru-RU" sz="2000" dirty="0" err="1"/>
              <a:t>зовнішніх</a:t>
            </a:r>
            <a:r>
              <a:rPr lang="ru-RU" sz="2000" dirty="0"/>
              <a:t> ринках </a:t>
            </a:r>
            <a:r>
              <a:rPr lang="ru-RU" sz="2000" dirty="0" err="1"/>
              <a:t>промислової</a:t>
            </a:r>
            <a:r>
              <a:rPr lang="ru-RU" sz="2000" dirty="0"/>
              <a:t> </a:t>
            </a:r>
            <a:r>
              <a:rPr lang="ru-RU" sz="2000" dirty="0" err="1"/>
              <a:t>сировини</a:t>
            </a:r>
            <a:r>
              <a:rPr lang="ru-RU" sz="2000" dirty="0"/>
              <a:t> за </a:t>
            </a:r>
            <a:r>
              <a:rPr lang="ru-RU" sz="2000" dirty="0" err="1"/>
              <a:t>довгостроковими</a:t>
            </a:r>
            <a:r>
              <a:rPr lang="ru-RU" sz="2000" dirty="0"/>
              <a:t> контрактами; </a:t>
            </a:r>
          </a:p>
          <a:p>
            <a:pPr marL="342900" indent="-342900" algn="just">
              <a:buFont typeface="Wingdings" panose="05000000000000000000" pitchFamily="2" charset="2"/>
              <a:buChar char="v"/>
            </a:pPr>
            <a:r>
              <a:rPr lang="ru-RU" sz="2000" dirty="0"/>
              <a:t>при </a:t>
            </a:r>
            <a:r>
              <a:rPr lang="ru-RU" sz="2000" dirty="0" err="1"/>
              <a:t>експорті</a:t>
            </a:r>
            <a:r>
              <a:rPr lang="ru-RU" sz="2000" dirty="0"/>
              <a:t> </a:t>
            </a:r>
            <a:r>
              <a:rPr lang="ru-RU" sz="2000" dirty="0" err="1"/>
              <a:t>великогабаритного</a:t>
            </a:r>
            <a:r>
              <a:rPr lang="ru-RU" sz="2000" dirty="0"/>
              <a:t> й дорогого </a:t>
            </a:r>
            <a:r>
              <a:rPr lang="ru-RU" sz="2000" dirty="0" err="1"/>
              <a:t>обладнання</a:t>
            </a:r>
            <a:r>
              <a:rPr lang="ru-RU" sz="2000" dirty="0"/>
              <a:t>; </a:t>
            </a:r>
          </a:p>
          <a:p>
            <a:pPr marL="342900" indent="-342900" algn="just">
              <a:buFont typeface="Wingdings" panose="05000000000000000000" pitchFamily="2" charset="2"/>
              <a:buChar char="v"/>
            </a:pPr>
            <a:r>
              <a:rPr lang="ru-RU" sz="2000" dirty="0"/>
              <a:t>при </a:t>
            </a:r>
            <a:r>
              <a:rPr lang="ru-RU" sz="2000" dirty="0" err="1"/>
              <a:t>експорті</a:t>
            </a:r>
            <a:r>
              <a:rPr lang="ru-RU" sz="2000" dirty="0"/>
              <a:t> стандартного </a:t>
            </a:r>
            <a:r>
              <a:rPr lang="ru-RU" sz="2000" dirty="0" err="1"/>
              <a:t>серійного</a:t>
            </a:r>
            <a:r>
              <a:rPr lang="ru-RU" sz="2000" dirty="0"/>
              <a:t> </a:t>
            </a:r>
            <a:r>
              <a:rPr lang="ru-RU" sz="2000" dirty="0" err="1"/>
              <a:t>обладнання</a:t>
            </a:r>
            <a:r>
              <a:rPr lang="ru-RU" sz="2000" dirty="0"/>
              <a:t> через </a:t>
            </a:r>
            <a:r>
              <a:rPr lang="ru-RU" sz="2000" dirty="0" err="1"/>
              <a:t>власні</a:t>
            </a:r>
            <a:r>
              <a:rPr lang="ru-RU" sz="2000" dirty="0"/>
              <a:t> </a:t>
            </a:r>
            <a:r>
              <a:rPr lang="ru-RU" sz="2000" dirty="0" err="1"/>
              <a:t>закордонні</a:t>
            </a:r>
            <a:r>
              <a:rPr lang="ru-RU" sz="2000" dirty="0"/>
              <a:t> </a:t>
            </a:r>
            <a:r>
              <a:rPr lang="ru-RU" sz="2000" dirty="0" err="1"/>
              <a:t>філії</a:t>
            </a:r>
            <a:r>
              <a:rPr lang="ru-RU" sz="2000" dirty="0"/>
              <a:t> та </a:t>
            </a:r>
            <a:r>
              <a:rPr lang="ru-RU" sz="2000" dirty="0" err="1"/>
              <a:t>дочірні</a:t>
            </a:r>
            <a:r>
              <a:rPr lang="ru-RU" sz="2000" dirty="0"/>
              <a:t> </a:t>
            </a:r>
            <a:r>
              <a:rPr lang="ru-RU" sz="2000" dirty="0" err="1"/>
              <a:t>компанії</a:t>
            </a:r>
            <a:r>
              <a:rPr lang="ru-RU" sz="2000" dirty="0"/>
              <a:t>, </a:t>
            </a:r>
            <a:r>
              <a:rPr lang="ru-RU" sz="2000" dirty="0" err="1"/>
              <a:t>що</a:t>
            </a:r>
            <a:r>
              <a:rPr lang="ru-RU" sz="2000" dirty="0"/>
              <a:t> </a:t>
            </a:r>
            <a:r>
              <a:rPr lang="ru-RU" sz="2000" dirty="0" err="1"/>
              <a:t>мають</a:t>
            </a:r>
            <a:r>
              <a:rPr lang="ru-RU" sz="2000" dirty="0"/>
              <a:t> свою </a:t>
            </a:r>
            <a:r>
              <a:rPr lang="ru-RU" sz="2000" dirty="0" err="1"/>
              <a:t>торговельну</a:t>
            </a:r>
            <a:r>
              <a:rPr lang="ru-RU" sz="2000" dirty="0"/>
              <a:t> мережу; </a:t>
            </a:r>
          </a:p>
          <a:p>
            <a:pPr marL="342900" indent="-342900" algn="just">
              <a:buFont typeface="Wingdings" panose="05000000000000000000" pitchFamily="2" charset="2"/>
              <a:buChar char="v"/>
            </a:pPr>
            <a:r>
              <a:rPr lang="ru-RU" sz="2000" dirty="0"/>
              <a:t>при </a:t>
            </a:r>
            <a:r>
              <a:rPr lang="ru-RU" sz="2000" dirty="0" err="1"/>
              <a:t>закупівлі</a:t>
            </a:r>
            <a:r>
              <a:rPr lang="ru-RU" sz="2000" dirty="0"/>
              <a:t> </a:t>
            </a:r>
            <a:r>
              <a:rPr lang="ru-RU" sz="2000" dirty="0" err="1"/>
              <a:t>сільськогосподарських</a:t>
            </a:r>
            <a:r>
              <a:rPr lang="ru-RU" sz="2000" dirty="0"/>
              <a:t> </a:t>
            </a:r>
            <a:r>
              <a:rPr lang="ru-RU" sz="2000" dirty="0" err="1"/>
              <a:t>товарів</a:t>
            </a:r>
            <a:r>
              <a:rPr lang="ru-RU" sz="2000" dirty="0"/>
              <a:t> </a:t>
            </a:r>
            <a:r>
              <a:rPr lang="ru-RU" sz="2000" dirty="0" err="1"/>
              <a:t>безпосередньо</a:t>
            </a:r>
            <a:r>
              <a:rPr lang="ru-RU" sz="2000" dirty="0"/>
              <a:t> у </a:t>
            </a:r>
            <a:r>
              <a:rPr lang="ru-RU" sz="2000" dirty="0" err="1"/>
              <a:t>фермерів-виробників</a:t>
            </a:r>
            <a:r>
              <a:rPr lang="ru-RU" sz="2000" dirty="0"/>
              <a:t>. </a:t>
            </a:r>
          </a:p>
          <a:p>
            <a:pPr algn="just"/>
            <a:r>
              <a:rPr lang="ru-RU" sz="2000" dirty="0" err="1"/>
              <a:t>Прямий</a:t>
            </a:r>
            <a:r>
              <a:rPr lang="ru-RU" sz="2000" dirty="0"/>
              <a:t> </a:t>
            </a:r>
            <a:r>
              <a:rPr lang="ru-RU" sz="2000" dirty="0" err="1"/>
              <a:t>експорт</a:t>
            </a:r>
            <a:r>
              <a:rPr lang="ru-RU" sz="2000" dirty="0"/>
              <a:t> та </a:t>
            </a:r>
            <a:r>
              <a:rPr lang="ru-RU" sz="2000" dirty="0" err="1"/>
              <a:t>імпорт</a:t>
            </a:r>
            <a:r>
              <a:rPr lang="ru-RU" sz="2000" dirty="0"/>
              <a:t> становить </a:t>
            </a:r>
            <a:r>
              <a:rPr lang="ru-RU" sz="2000" dirty="0" err="1"/>
              <a:t>значну</a:t>
            </a:r>
            <a:r>
              <a:rPr lang="ru-RU" sz="2000" dirty="0"/>
              <a:t> </a:t>
            </a:r>
            <a:r>
              <a:rPr lang="ru-RU" sz="2000" dirty="0" err="1"/>
              <a:t>частку</a:t>
            </a:r>
            <a:r>
              <a:rPr lang="ru-RU" sz="2000" dirty="0"/>
              <a:t> </a:t>
            </a:r>
            <a:r>
              <a:rPr lang="ru-RU" sz="2000" dirty="0" err="1"/>
              <a:t>зовнішньоторговельних</a:t>
            </a:r>
            <a:r>
              <a:rPr lang="ru-RU" sz="2000" dirty="0"/>
              <a:t> </a:t>
            </a:r>
            <a:r>
              <a:rPr lang="ru-RU" sz="2000" dirty="0" err="1"/>
              <a:t>операцій</a:t>
            </a:r>
            <a:r>
              <a:rPr lang="ru-RU" sz="2000" dirty="0"/>
              <a:t>, </a:t>
            </a:r>
            <a:r>
              <a:rPr lang="ru-RU" sz="2000" dirty="0" err="1"/>
              <a:t>які</a:t>
            </a:r>
            <a:r>
              <a:rPr lang="ru-RU" sz="2000" dirty="0"/>
              <a:t> </a:t>
            </a:r>
            <a:r>
              <a:rPr lang="ru-RU" sz="2000" dirty="0" err="1"/>
              <a:t>здійснюються</a:t>
            </a:r>
            <a:r>
              <a:rPr lang="ru-RU" sz="2000" dirty="0"/>
              <a:t> </a:t>
            </a:r>
            <a:r>
              <a:rPr lang="ru-RU" sz="2000" dirty="0" err="1"/>
              <a:t>державними</a:t>
            </a:r>
            <a:r>
              <a:rPr lang="ru-RU" sz="2000" dirty="0"/>
              <a:t> </a:t>
            </a:r>
            <a:r>
              <a:rPr lang="ru-RU" sz="2000" dirty="0" err="1"/>
              <a:t>підприємствами</a:t>
            </a:r>
            <a:r>
              <a:rPr lang="ru-RU" sz="2000" dirty="0"/>
              <a:t> й </a:t>
            </a:r>
            <a:r>
              <a:rPr lang="ru-RU" sz="2000" dirty="0" err="1"/>
              <a:t>установами</a:t>
            </a:r>
            <a:r>
              <a:rPr lang="ru-RU" sz="2000" dirty="0"/>
              <a:t>. </a:t>
            </a:r>
            <a:endParaRPr lang="uk-UA"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070362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4CDBAE-8252-4BEC-AB6A-5783A1656472}"/>
              </a:ext>
            </a:extLst>
          </p:cNvPr>
          <p:cNvSpPr txBox="1"/>
          <p:nvPr/>
        </p:nvSpPr>
        <p:spPr>
          <a:xfrm>
            <a:off x="1975104" y="998696"/>
            <a:ext cx="8656320" cy="3139321"/>
          </a:xfrm>
          <a:prstGeom prst="rect">
            <a:avLst/>
          </a:prstGeom>
          <a:noFill/>
        </p:spPr>
        <p:txBody>
          <a:bodyPr wrap="square">
            <a:spAutoFit/>
          </a:bodyPr>
          <a:lstStyle/>
          <a:p>
            <a:pPr algn="just"/>
            <a:r>
              <a:rPr lang="ru-RU" sz="1800" dirty="0" err="1"/>
              <a:t>Прямі</a:t>
            </a:r>
            <a:r>
              <a:rPr lang="ru-RU" sz="1800" dirty="0"/>
              <a:t> </a:t>
            </a:r>
            <a:r>
              <a:rPr lang="ru-RU" sz="1800" dirty="0" err="1"/>
              <a:t>зв'язки</a:t>
            </a:r>
            <a:r>
              <a:rPr lang="ru-RU" sz="1800" dirty="0"/>
              <a:t> </a:t>
            </a:r>
            <a:r>
              <a:rPr lang="ru-RU" sz="1800" dirty="0" err="1"/>
              <a:t>характеризуються</a:t>
            </a:r>
            <a:r>
              <a:rPr lang="ru-RU" sz="1800" dirty="0"/>
              <a:t> такими </a:t>
            </a:r>
            <a:r>
              <a:rPr lang="ru-RU" sz="1800" b="1" dirty="0" err="1"/>
              <a:t>особливостями</a:t>
            </a:r>
            <a:r>
              <a:rPr lang="ru-RU" sz="1800" b="1" dirty="0"/>
              <a:t>: </a:t>
            </a:r>
          </a:p>
          <a:p>
            <a:pPr marL="285750" indent="-285750" algn="just">
              <a:buFontTx/>
              <a:buChar char="-"/>
            </a:pPr>
            <a:r>
              <a:rPr lang="ru-RU" sz="1800" dirty="0" err="1"/>
              <a:t>передбачають</a:t>
            </a:r>
            <a:r>
              <a:rPr lang="ru-RU" sz="1800" dirty="0"/>
              <a:t> </a:t>
            </a:r>
            <a:r>
              <a:rPr lang="ru-RU" sz="1800" dirty="0" err="1"/>
              <a:t>постачання</a:t>
            </a:r>
            <a:r>
              <a:rPr lang="ru-RU" sz="1800" dirty="0"/>
              <a:t> наперед </a:t>
            </a:r>
            <a:r>
              <a:rPr lang="ru-RU" sz="1800" dirty="0" err="1"/>
              <a:t>узгоджених</a:t>
            </a:r>
            <a:r>
              <a:rPr lang="ru-RU" sz="1800" dirty="0"/>
              <a:t> </a:t>
            </a:r>
            <a:r>
              <a:rPr lang="ru-RU" sz="1800" dirty="0" err="1"/>
              <a:t>видів</a:t>
            </a:r>
            <a:r>
              <a:rPr lang="ru-RU" sz="1800" dirty="0"/>
              <a:t> </a:t>
            </a:r>
            <a:r>
              <a:rPr lang="ru-RU" sz="1800" dirty="0" err="1"/>
              <a:t>продукції</a:t>
            </a:r>
            <a:r>
              <a:rPr lang="ru-RU" sz="1800" dirty="0"/>
              <a:t>, </a:t>
            </a:r>
            <a:r>
              <a:rPr lang="ru-RU" sz="1800" dirty="0" err="1"/>
              <a:t>що</a:t>
            </a:r>
            <a:r>
              <a:rPr lang="ru-RU" sz="1800" dirty="0"/>
              <a:t> </a:t>
            </a:r>
            <a:r>
              <a:rPr lang="ru-RU" sz="1800" dirty="0" err="1"/>
              <a:t>орієнтується</a:t>
            </a:r>
            <a:r>
              <a:rPr lang="ru-RU" sz="1800" dirty="0"/>
              <a:t> на </a:t>
            </a:r>
            <a:r>
              <a:rPr lang="ru-RU" sz="1800" dirty="0" err="1"/>
              <a:t>специфічні</a:t>
            </a:r>
            <a:r>
              <a:rPr lang="ru-RU" sz="1800" dirty="0"/>
              <a:t> </a:t>
            </a:r>
            <a:r>
              <a:rPr lang="ru-RU" sz="1800" dirty="0" err="1"/>
              <a:t>вимоги</a:t>
            </a:r>
            <a:r>
              <a:rPr lang="ru-RU" sz="1800" dirty="0"/>
              <a:t> конкретного </a:t>
            </a:r>
            <a:r>
              <a:rPr lang="ru-RU" sz="1800" dirty="0" err="1"/>
              <a:t>іноземного</a:t>
            </a:r>
            <a:r>
              <a:rPr lang="ru-RU" sz="1800" dirty="0"/>
              <a:t> </a:t>
            </a:r>
            <a:r>
              <a:rPr lang="ru-RU" sz="1800" dirty="0" err="1"/>
              <a:t>споживача</a:t>
            </a:r>
            <a:r>
              <a:rPr lang="ru-RU" sz="1800" dirty="0"/>
              <a:t>; </a:t>
            </a:r>
            <a:endParaRPr lang="ru-RU" dirty="0"/>
          </a:p>
          <a:p>
            <a:pPr marL="285750" indent="-285750" algn="just">
              <a:buFontTx/>
              <a:buChar char="-"/>
            </a:pPr>
            <a:r>
              <a:rPr lang="ru-RU" dirty="0" err="1"/>
              <a:t>носять</a:t>
            </a:r>
            <a:r>
              <a:rPr lang="ru-RU" dirty="0"/>
              <a:t> </a:t>
            </a:r>
            <a:r>
              <a:rPr lang="ru-RU" dirty="0" err="1"/>
              <a:t>цілеспрямований</a:t>
            </a:r>
            <a:r>
              <a:rPr lang="ru-RU" dirty="0"/>
              <a:t> характер і </a:t>
            </a:r>
            <a:r>
              <a:rPr lang="ru-RU" dirty="0" err="1"/>
              <a:t>створюють</a:t>
            </a:r>
            <a:r>
              <a:rPr lang="ru-RU" dirty="0"/>
              <a:t> </a:t>
            </a:r>
            <a:r>
              <a:rPr lang="ru-RU" dirty="0" err="1"/>
              <a:t>умови</a:t>
            </a:r>
            <a:r>
              <a:rPr lang="ru-RU" dirty="0"/>
              <a:t> для </a:t>
            </a:r>
            <a:r>
              <a:rPr lang="ru-RU" dirty="0" err="1"/>
              <a:t>встановлення</a:t>
            </a:r>
            <a:r>
              <a:rPr lang="ru-RU" dirty="0"/>
              <a:t> </a:t>
            </a:r>
            <a:r>
              <a:rPr lang="ru-RU" dirty="0" err="1"/>
              <a:t>цілої</a:t>
            </a:r>
            <a:r>
              <a:rPr lang="ru-RU" dirty="0"/>
              <a:t> </a:t>
            </a:r>
            <a:r>
              <a:rPr lang="ru-RU" dirty="0" err="1"/>
              <a:t>системи</a:t>
            </a:r>
            <a:r>
              <a:rPr lang="ru-RU" dirty="0"/>
              <a:t> </a:t>
            </a:r>
            <a:r>
              <a:rPr lang="ru-RU" dirty="0" err="1"/>
              <a:t>безпосередніх</a:t>
            </a:r>
            <a:r>
              <a:rPr lang="ru-RU" dirty="0"/>
              <a:t> зв'язків </a:t>
            </a:r>
            <a:r>
              <a:rPr lang="ru-RU" dirty="0" err="1"/>
              <a:t>між</a:t>
            </a:r>
            <a:r>
              <a:rPr lang="ru-RU" dirty="0"/>
              <a:t> </a:t>
            </a:r>
            <a:r>
              <a:rPr lang="ru-RU" dirty="0" err="1"/>
              <a:t>спеціалізованими</a:t>
            </a:r>
            <a:r>
              <a:rPr lang="ru-RU" dirty="0"/>
              <a:t> </a:t>
            </a:r>
            <a:r>
              <a:rPr lang="ru-RU" dirty="0" err="1"/>
              <a:t>фірмами-субпостачальниками</a:t>
            </a:r>
            <a:r>
              <a:rPr lang="ru-RU" dirty="0"/>
              <a:t>; </a:t>
            </a:r>
          </a:p>
          <a:p>
            <a:pPr marL="285750" indent="-285750" algn="just">
              <a:buFontTx/>
              <a:buChar char="-"/>
            </a:pPr>
            <a:r>
              <a:rPr lang="ru-RU" dirty="0" err="1"/>
              <a:t>довго</a:t>
            </a:r>
            <a:r>
              <a:rPr lang="ru-RU" dirty="0"/>
              <a:t> </a:t>
            </a:r>
            <a:r>
              <a:rPr lang="ru-RU" dirty="0" err="1"/>
              <a:t>терміновістю</a:t>
            </a:r>
            <a:r>
              <a:rPr lang="ru-RU" dirty="0"/>
              <a:t> й </a:t>
            </a:r>
            <a:r>
              <a:rPr lang="ru-RU" dirty="0" err="1"/>
              <a:t>сталістю</a:t>
            </a:r>
            <a:r>
              <a:rPr lang="ru-RU" dirty="0"/>
              <a:t> </a:t>
            </a:r>
            <a:r>
              <a:rPr lang="ru-RU" dirty="0" err="1"/>
              <a:t>відносин</a:t>
            </a:r>
            <a:r>
              <a:rPr lang="ru-RU" dirty="0"/>
              <a:t> </a:t>
            </a:r>
            <a:r>
              <a:rPr lang="ru-RU" dirty="0" err="1"/>
              <a:t>між</a:t>
            </a:r>
            <a:r>
              <a:rPr lang="ru-RU" dirty="0"/>
              <a:t> </a:t>
            </a:r>
            <a:r>
              <a:rPr lang="ru-RU" dirty="0" err="1"/>
              <a:t>споживачами</a:t>
            </a:r>
            <a:r>
              <a:rPr lang="ru-RU" dirty="0"/>
              <a:t> та </a:t>
            </a:r>
            <a:r>
              <a:rPr lang="ru-RU" dirty="0" err="1"/>
              <a:t>постачальниками</a:t>
            </a:r>
            <a:r>
              <a:rPr lang="ru-RU" dirty="0"/>
              <a:t>. </a:t>
            </a:r>
          </a:p>
          <a:p>
            <a:r>
              <a:rPr lang="uk-UA" dirty="0"/>
              <a:t>  </a:t>
            </a:r>
          </a:p>
          <a:p>
            <a:pPr marL="285750" indent="-285750" algn="just">
              <a:buFontTx/>
              <a:buChar char="-"/>
            </a:pPr>
            <a:endParaRPr lang="ru-RU" sz="1800" dirty="0"/>
          </a:p>
        </p:txBody>
      </p:sp>
    </p:spTree>
    <p:extLst>
      <p:ext uri="{BB962C8B-B14F-4D97-AF65-F5344CB8AC3E}">
        <p14:creationId xmlns:p14="http://schemas.microsoft.com/office/powerpoint/2010/main" val="363128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6F46E1-760F-49CC-8888-37F5FF3ABAC3}"/>
              </a:ext>
            </a:extLst>
          </p:cNvPr>
          <p:cNvSpPr txBox="1"/>
          <p:nvPr/>
        </p:nvSpPr>
        <p:spPr>
          <a:xfrm>
            <a:off x="670560" y="312349"/>
            <a:ext cx="11241024" cy="5909310"/>
          </a:xfrm>
          <a:prstGeom prst="rect">
            <a:avLst/>
          </a:prstGeom>
          <a:noFill/>
        </p:spPr>
        <p:txBody>
          <a:bodyPr wrap="square">
            <a:spAutoFit/>
          </a:bodyPr>
          <a:lstStyle/>
          <a:p>
            <a:r>
              <a:rPr lang="ru-RU" b="1" dirty="0" err="1"/>
              <a:t>Прийнято</a:t>
            </a:r>
            <a:r>
              <a:rPr lang="ru-RU" b="1" dirty="0"/>
              <a:t> </a:t>
            </a:r>
            <a:r>
              <a:rPr lang="ru-RU" b="1" dirty="0" err="1"/>
              <a:t>виділяти</a:t>
            </a:r>
            <a:r>
              <a:rPr lang="ru-RU" b="1" dirty="0"/>
              <a:t> </a:t>
            </a:r>
            <a:r>
              <a:rPr lang="ru-RU" b="1" dirty="0" err="1"/>
              <a:t>такі</a:t>
            </a:r>
            <a:r>
              <a:rPr lang="ru-RU" b="1" dirty="0"/>
              <a:t> </a:t>
            </a:r>
            <a:r>
              <a:rPr lang="ru-RU" b="1" dirty="0" err="1"/>
              <a:t>види</a:t>
            </a:r>
            <a:r>
              <a:rPr lang="ru-RU" b="1" dirty="0"/>
              <a:t> </a:t>
            </a:r>
            <a:r>
              <a:rPr lang="ru-RU" b="1" dirty="0" err="1"/>
              <a:t>посередників</a:t>
            </a:r>
            <a:r>
              <a:rPr lang="ru-RU" b="1" dirty="0"/>
              <a:t>: </a:t>
            </a:r>
          </a:p>
          <a:p>
            <a:pPr marL="285750" indent="-285750">
              <a:buFont typeface="Wingdings" panose="05000000000000000000" pitchFamily="2" charset="2"/>
              <a:buChar char="v"/>
            </a:pPr>
            <a:r>
              <a:rPr lang="ru-RU" b="1" dirty="0" err="1"/>
              <a:t>прості</a:t>
            </a:r>
            <a:r>
              <a:rPr lang="ru-RU" b="1" dirty="0"/>
              <a:t> </a:t>
            </a:r>
            <a:r>
              <a:rPr lang="ru-RU" dirty="0"/>
              <a:t>- </a:t>
            </a:r>
            <a:r>
              <a:rPr lang="ru-RU" dirty="0" err="1"/>
              <a:t>фізичні</a:t>
            </a:r>
            <a:r>
              <a:rPr lang="ru-RU" dirty="0"/>
              <a:t> та </a:t>
            </a:r>
            <a:r>
              <a:rPr lang="ru-RU" dirty="0" err="1"/>
              <a:t>юридичні</a:t>
            </a:r>
            <a:r>
              <a:rPr lang="ru-RU" dirty="0"/>
              <a:t> особи, </a:t>
            </a:r>
            <a:r>
              <a:rPr lang="ru-RU" dirty="0" err="1"/>
              <a:t>що</a:t>
            </a:r>
            <a:r>
              <a:rPr lang="ru-RU" dirty="0"/>
              <a:t> </a:t>
            </a:r>
            <a:r>
              <a:rPr lang="ru-RU" dirty="0" err="1"/>
              <a:t>сприяють</a:t>
            </a:r>
            <a:r>
              <a:rPr lang="ru-RU" dirty="0"/>
              <a:t> </a:t>
            </a:r>
            <a:r>
              <a:rPr lang="ru-RU" dirty="0" err="1"/>
              <a:t>пошукові</a:t>
            </a:r>
            <a:r>
              <a:rPr lang="ru-RU" dirty="0"/>
              <a:t> </a:t>
            </a:r>
            <a:r>
              <a:rPr lang="ru-RU" dirty="0" err="1"/>
              <a:t>партнерів</a:t>
            </a:r>
            <a:r>
              <a:rPr lang="ru-RU" dirty="0"/>
              <a:t> та </a:t>
            </a:r>
            <a:r>
              <a:rPr lang="ru-RU" dirty="0" err="1"/>
              <a:t>укладанню</a:t>
            </a:r>
            <a:r>
              <a:rPr lang="ru-RU" dirty="0"/>
              <a:t> </a:t>
            </a:r>
            <a:r>
              <a:rPr lang="ru-RU" dirty="0" err="1"/>
              <a:t>міжнародних</a:t>
            </a:r>
            <a:r>
              <a:rPr lang="ru-RU" dirty="0"/>
              <a:t> </a:t>
            </a:r>
            <a:r>
              <a:rPr lang="ru-RU" dirty="0" err="1"/>
              <a:t>господарських</a:t>
            </a:r>
            <a:r>
              <a:rPr lang="ru-RU" dirty="0"/>
              <a:t> </a:t>
            </a:r>
            <a:r>
              <a:rPr lang="ru-RU" dirty="0" err="1"/>
              <a:t>контрактів</a:t>
            </a:r>
            <a:r>
              <a:rPr lang="ru-RU" dirty="0"/>
              <a:t>, але не </a:t>
            </a:r>
            <a:r>
              <a:rPr lang="ru-RU" dirty="0" err="1"/>
              <a:t>беруть</a:t>
            </a:r>
            <a:r>
              <a:rPr lang="ru-RU" dirty="0"/>
              <a:t> </a:t>
            </a:r>
            <a:r>
              <a:rPr lang="ru-RU" dirty="0" err="1"/>
              <a:t>участі</a:t>
            </a:r>
            <a:r>
              <a:rPr lang="ru-RU" dirty="0"/>
              <a:t> у </a:t>
            </a:r>
            <a:r>
              <a:rPr lang="ru-RU" dirty="0" err="1"/>
              <a:t>їхньому</a:t>
            </a:r>
            <a:r>
              <a:rPr lang="ru-RU" dirty="0"/>
              <a:t> </a:t>
            </a:r>
            <a:r>
              <a:rPr lang="ru-RU" dirty="0" err="1"/>
              <a:t>виконанні</a:t>
            </a:r>
            <a:r>
              <a:rPr lang="ru-RU" dirty="0"/>
              <a:t>; </a:t>
            </a:r>
          </a:p>
          <a:p>
            <a:pPr marL="285750" indent="-285750">
              <a:buFont typeface="Wingdings" panose="05000000000000000000" pitchFamily="2" charset="2"/>
              <a:buChar char="v"/>
            </a:pPr>
            <a:r>
              <a:rPr lang="uk-UA" b="1" dirty="0"/>
              <a:t>повірені </a:t>
            </a:r>
            <a:r>
              <a:rPr lang="uk-UA" dirty="0"/>
              <a:t>- фізичні та юридичні особи, що укладають угоди від імені й за рахунок довірителів, що підписали контракт; </a:t>
            </a:r>
          </a:p>
          <a:p>
            <a:pPr marL="285750" indent="-285750">
              <a:buFont typeface="Wingdings" panose="05000000000000000000" pitchFamily="2" charset="2"/>
              <a:buChar char="v"/>
            </a:pPr>
            <a:r>
              <a:rPr lang="uk-UA" b="1" dirty="0"/>
              <a:t>комісіонери </a:t>
            </a:r>
            <a:r>
              <a:rPr lang="uk-UA" dirty="0"/>
              <a:t>- фізичні та юридичні особи, що укладають міжнародні господарські контракти від свого імені, але за рахунок комітентів (продавців і покупців), що при цьому несуть відповідальність за комерційний ризик; </a:t>
            </a:r>
          </a:p>
          <a:p>
            <a:pPr marL="285750" indent="-285750">
              <a:buFont typeface="Wingdings" panose="05000000000000000000" pitchFamily="2" charset="2"/>
              <a:buChar char="v"/>
            </a:pPr>
            <a:r>
              <a:rPr lang="ru-RU" b="1" dirty="0" err="1"/>
              <a:t>консигнатори</a:t>
            </a:r>
            <a:r>
              <a:rPr lang="ru-RU" dirty="0"/>
              <a:t> - </a:t>
            </a:r>
            <a:r>
              <a:rPr lang="ru-RU" dirty="0" err="1"/>
              <a:t>фізичні</a:t>
            </a:r>
            <a:r>
              <a:rPr lang="ru-RU" dirty="0"/>
              <a:t> та </a:t>
            </a:r>
            <a:r>
              <a:rPr lang="ru-RU" dirty="0" err="1"/>
              <a:t>юридичні</a:t>
            </a:r>
            <a:r>
              <a:rPr lang="ru-RU" dirty="0"/>
              <a:t> особи, </a:t>
            </a:r>
            <a:r>
              <a:rPr lang="ru-RU" dirty="0" err="1"/>
              <a:t>що</a:t>
            </a:r>
            <a:r>
              <a:rPr lang="ru-RU" dirty="0"/>
              <a:t> </a:t>
            </a:r>
            <a:r>
              <a:rPr lang="ru-RU" dirty="0" err="1"/>
              <a:t>приймають</a:t>
            </a:r>
            <a:r>
              <a:rPr lang="ru-RU" dirty="0"/>
              <a:t> товар на </a:t>
            </a:r>
            <a:r>
              <a:rPr lang="ru-RU" dirty="0" err="1"/>
              <a:t>свій</a:t>
            </a:r>
            <a:r>
              <a:rPr lang="ru-RU" dirty="0"/>
              <a:t> </a:t>
            </a:r>
            <a:r>
              <a:rPr lang="ru-RU" dirty="0" err="1"/>
              <a:t>консигнаційний</a:t>
            </a:r>
            <a:r>
              <a:rPr lang="ru-RU" dirty="0"/>
              <a:t> склад, </a:t>
            </a:r>
            <a:r>
              <a:rPr lang="ru-RU" dirty="0" err="1"/>
              <a:t>реалізують</a:t>
            </a:r>
            <a:r>
              <a:rPr lang="ru-RU" dirty="0"/>
              <a:t> </a:t>
            </a:r>
            <a:r>
              <a:rPr lang="ru-RU" dirty="0" err="1"/>
              <a:t>його</a:t>
            </a:r>
            <a:r>
              <a:rPr lang="ru-RU" dirty="0"/>
              <a:t>, а </a:t>
            </a:r>
            <a:r>
              <a:rPr lang="ru-RU" dirty="0" err="1"/>
              <a:t>нереалізований</a:t>
            </a:r>
            <a:r>
              <a:rPr lang="ru-RU" dirty="0"/>
              <a:t> </a:t>
            </a:r>
            <a:r>
              <a:rPr lang="ru-RU" dirty="0" err="1"/>
              <a:t>повертають</a:t>
            </a:r>
            <a:r>
              <a:rPr lang="ru-RU" dirty="0"/>
              <a:t> </a:t>
            </a:r>
            <a:r>
              <a:rPr lang="ru-RU" dirty="0" err="1"/>
              <a:t>його</a:t>
            </a:r>
            <a:r>
              <a:rPr lang="ru-RU" dirty="0"/>
              <a:t> </a:t>
            </a:r>
            <a:r>
              <a:rPr lang="ru-RU" dirty="0" err="1"/>
              <a:t>власникові</a:t>
            </a:r>
            <a:r>
              <a:rPr lang="ru-RU" dirty="0"/>
              <a:t>; </a:t>
            </a:r>
          </a:p>
          <a:p>
            <a:pPr marL="285750" indent="-285750">
              <a:buFont typeface="Wingdings" panose="05000000000000000000" pitchFamily="2" charset="2"/>
              <a:buChar char="v"/>
            </a:pPr>
            <a:r>
              <a:rPr lang="ru-RU" b="1" dirty="0" err="1"/>
              <a:t>агенти</a:t>
            </a:r>
            <a:r>
              <a:rPr lang="ru-RU" dirty="0"/>
              <a:t> - </a:t>
            </a:r>
            <a:r>
              <a:rPr lang="ru-RU" dirty="0" err="1"/>
              <a:t>фізичні</a:t>
            </a:r>
            <a:r>
              <a:rPr lang="ru-RU" dirty="0"/>
              <a:t> та </a:t>
            </a:r>
            <a:r>
              <a:rPr lang="ru-RU" dirty="0" err="1"/>
              <a:t>юридичні</a:t>
            </a:r>
            <a:r>
              <a:rPr lang="ru-RU" dirty="0"/>
              <a:t> особи, </a:t>
            </a:r>
            <a:r>
              <a:rPr lang="ru-RU" dirty="0" err="1"/>
              <a:t>що</a:t>
            </a:r>
            <a:r>
              <a:rPr lang="ru-RU" dirty="0"/>
              <a:t> </a:t>
            </a:r>
            <a:r>
              <a:rPr lang="ru-RU" dirty="0" err="1"/>
              <a:t>проводять</a:t>
            </a:r>
            <a:r>
              <a:rPr lang="ru-RU" dirty="0"/>
              <a:t> </a:t>
            </a:r>
            <a:r>
              <a:rPr lang="ru-RU" dirty="0" err="1"/>
              <a:t>операції</a:t>
            </a:r>
            <a:r>
              <a:rPr lang="ru-RU" dirty="0"/>
              <a:t> </a:t>
            </a:r>
            <a:r>
              <a:rPr lang="ru-RU" dirty="0" err="1"/>
              <a:t>від</a:t>
            </a:r>
            <a:r>
              <a:rPr lang="ru-RU" dirty="0"/>
              <a:t> </a:t>
            </a:r>
            <a:r>
              <a:rPr lang="ru-RU" dirty="0" err="1"/>
              <a:t>імені</a:t>
            </a:r>
            <a:r>
              <a:rPr lang="ru-RU" dirty="0"/>
              <a:t> й за </a:t>
            </a:r>
            <a:r>
              <a:rPr lang="ru-RU" dirty="0" err="1"/>
              <a:t>рахунок</a:t>
            </a:r>
            <a:r>
              <a:rPr lang="ru-RU" dirty="0"/>
              <a:t> </a:t>
            </a:r>
            <a:r>
              <a:rPr lang="ru-RU" dirty="0" err="1"/>
              <a:t>своїх</a:t>
            </a:r>
            <a:r>
              <a:rPr lang="ru-RU" dirty="0"/>
              <a:t> </a:t>
            </a:r>
            <a:r>
              <a:rPr lang="ru-RU" dirty="0" err="1"/>
              <a:t>клієнтів</a:t>
            </a:r>
            <a:r>
              <a:rPr lang="ru-RU" dirty="0"/>
              <a:t>, але не </a:t>
            </a:r>
            <a:r>
              <a:rPr lang="ru-RU" dirty="0" err="1"/>
              <a:t>підписують</a:t>
            </a:r>
            <a:r>
              <a:rPr lang="ru-RU" dirty="0"/>
              <a:t> </a:t>
            </a:r>
            <a:r>
              <a:rPr lang="ru-RU" dirty="0" err="1"/>
              <a:t>міжнародного</a:t>
            </a:r>
            <a:r>
              <a:rPr lang="ru-RU" dirty="0"/>
              <a:t> </a:t>
            </a:r>
            <a:r>
              <a:rPr lang="ru-RU" dirty="0" err="1"/>
              <a:t>господарського</a:t>
            </a:r>
            <a:r>
              <a:rPr lang="ru-RU" dirty="0"/>
              <a:t> контракту; </a:t>
            </a:r>
          </a:p>
          <a:p>
            <a:pPr marL="285750" indent="-285750">
              <a:buFont typeface="Wingdings" panose="05000000000000000000" pitchFamily="2" charset="2"/>
              <a:buChar char="v"/>
            </a:pPr>
            <a:r>
              <a:rPr lang="uk-UA" b="1" dirty="0"/>
              <a:t>збутові посередники </a:t>
            </a:r>
            <a:r>
              <a:rPr lang="uk-UA" dirty="0"/>
              <a:t>- фізичні та юридичні особи, що здійснюють перепродаж товарів від свого імені, роблять покупцям послуги сервісного характеру, рекламують продукцію; серед збутових посередників виділяють дистриб'юторів; </a:t>
            </a:r>
          </a:p>
          <a:p>
            <a:pPr marL="285750" indent="-285750">
              <a:buFont typeface="Wingdings" panose="05000000000000000000" pitchFamily="2" charset="2"/>
              <a:buChar char="v"/>
            </a:pPr>
            <a:r>
              <a:rPr lang="uk-UA" b="1" dirty="0"/>
              <a:t>дилери </a:t>
            </a:r>
            <a:r>
              <a:rPr lang="uk-UA" dirty="0"/>
              <a:t>- незалежні фізичні та юридичні особи, що здійснюють перепродаж товарів, який належать довірителям, від свого імені та за свій рахунок;</a:t>
            </a:r>
          </a:p>
          <a:p>
            <a:pPr marL="285750" indent="-285750">
              <a:buFont typeface="Wingdings" panose="05000000000000000000" pitchFamily="2" charset="2"/>
              <a:buChar char="v"/>
            </a:pPr>
            <a:r>
              <a:rPr lang="ru-RU" b="1" dirty="0" err="1"/>
              <a:t>брокери</a:t>
            </a:r>
            <a:r>
              <a:rPr lang="ru-RU" dirty="0"/>
              <a:t> - особи, </a:t>
            </a:r>
            <a:r>
              <a:rPr lang="ru-RU" dirty="0" err="1"/>
              <a:t>які</a:t>
            </a:r>
            <a:r>
              <a:rPr lang="ru-RU" dirty="0"/>
              <a:t> </a:t>
            </a:r>
            <a:r>
              <a:rPr lang="ru-RU" dirty="0" err="1"/>
              <a:t>встановлюють</a:t>
            </a:r>
            <a:r>
              <a:rPr lang="ru-RU" dirty="0"/>
              <a:t> контакт </a:t>
            </a:r>
            <a:r>
              <a:rPr lang="ru-RU" dirty="0" err="1"/>
              <a:t>між</a:t>
            </a:r>
            <a:r>
              <a:rPr lang="ru-RU" dirty="0"/>
              <a:t> </a:t>
            </a:r>
            <a:r>
              <a:rPr lang="ru-RU" dirty="0" err="1"/>
              <a:t>продавцем</a:t>
            </a:r>
            <a:r>
              <a:rPr lang="ru-RU" dirty="0"/>
              <a:t> і </a:t>
            </a:r>
            <a:r>
              <a:rPr lang="ru-RU" dirty="0" err="1"/>
              <a:t>покупцем</a:t>
            </a:r>
            <a:r>
              <a:rPr lang="ru-RU" dirty="0"/>
              <a:t>, </a:t>
            </a:r>
            <a:r>
              <a:rPr lang="ru-RU" dirty="0" err="1"/>
              <a:t>діють</a:t>
            </a:r>
            <a:r>
              <a:rPr lang="ru-RU" dirty="0"/>
              <a:t> на </a:t>
            </a:r>
            <a:r>
              <a:rPr lang="ru-RU" dirty="0" err="1"/>
              <a:t>основі</a:t>
            </a:r>
            <a:r>
              <a:rPr lang="ru-RU" dirty="0"/>
              <a:t> </a:t>
            </a:r>
            <a:r>
              <a:rPr lang="ru-RU" dirty="0" err="1"/>
              <a:t>окремих</a:t>
            </a:r>
            <a:r>
              <a:rPr lang="ru-RU" dirty="0"/>
              <a:t> </a:t>
            </a:r>
            <a:r>
              <a:rPr lang="ru-RU" dirty="0" err="1"/>
              <a:t>доручень</a:t>
            </a:r>
            <a:r>
              <a:rPr lang="ru-RU" dirty="0"/>
              <a:t>; вони </a:t>
            </a:r>
            <a:r>
              <a:rPr lang="ru-RU" dirty="0" err="1"/>
              <a:t>ніколи</a:t>
            </a:r>
            <a:r>
              <a:rPr lang="ru-RU" dirty="0"/>
              <a:t> не </a:t>
            </a:r>
            <a:r>
              <a:rPr lang="ru-RU" dirty="0" err="1"/>
              <a:t>виступають</a:t>
            </a:r>
            <a:r>
              <a:rPr lang="ru-RU" dirty="0"/>
              <a:t> стороною в </a:t>
            </a:r>
            <a:r>
              <a:rPr lang="ru-RU" dirty="0" err="1"/>
              <a:t>угоді</a:t>
            </a:r>
            <a:r>
              <a:rPr lang="ru-RU" dirty="0"/>
              <a:t>, а </a:t>
            </a:r>
            <a:r>
              <a:rPr lang="ru-RU" dirty="0" err="1"/>
              <a:t>виконують</a:t>
            </a:r>
            <a:r>
              <a:rPr lang="ru-RU" dirty="0"/>
              <a:t> </a:t>
            </a:r>
            <a:r>
              <a:rPr lang="ru-RU" dirty="0" err="1"/>
              <a:t>тільки</a:t>
            </a:r>
            <a:r>
              <a:rPr lang="ru-RU" dirty="0"/>
              <a:t> </a:t>
            </a:r>
            <a:r>
              <a:rPr lang="ru-RU" dirty="0" err="1"/>
              <a:t>функцію</a:t>
            </a:r>
            <a:r>
              <a:rPr lang="ru-RU" dirty="0"/>
              <a:t> </a:t>
            </a:r>
            <a:r>
              <a:rPr lang="ru-RU" dirty="0" err="1"/>
              <a:t>зведення</a:t>
            </a:r>
            <a:r>
              <a:rPr lang="ru-RU" dirty="0"/>
              <a:t> </a:t>
            </a:r>
            <a:r>
              <a:rPr lang="ru-RU" dirty="0" err="1"/>
              <a:t>сторін</a:t>
            </a:r>
            <a:r>
              <a:rPr lang="ru-RU" dirty="0"/>
              <a:t>, </a:t>
            </a:r>
            <a:r>
              <a:rPr lang="ru-RU" dirty="0" err="1"/>
              <a:t>які</a:t>
            </a:r>
            <a:r>
              <a:rPr lang="ru-RU" dirty="0"/>
              <a:t> </a:t>
            </a:r>
            <a:r>
              <a:rPr lang="ru-RU" dirty="0" err="1"/>
              <a:t>беруть</a:t>
            </a:r>
            <a:r>
              <a:rPr lang="ru-RU" dirty="0"/>
              <a:t> на себе </a:t>
            </a:r>
            <a:r>
              <a:rPr lang="ru-RU" dirty="0" err="1"/>
              <a:t>зобов'язання</a:t>
            </a:r>
            <a:r>
              <a:rPr lang="ru-RU" dirty="0"/>
              <a:t> </a:t>
            </a:r>
            <a:r>
              <a:rPr lang="ru-RU" dirty="0" err="1"/>
              <a:t>стосовно</a:t>
            </a:r>
            <a:r>
              <a:rPr lang="ru-RU" dirty="0"/>
              <a:t> угоди, </a:t>
            </a:r>
            <a:r>
              <a:rPr lang="ru-RU" dirty="0" err="1"/>
              <a:t>укладеної</a:t>
            </a:r>
            <a:r>
              <a:rPr lang="ru-RU" dirty="0"/>
              <a:t> при </a:t>
            </a:r>
            <a:r>
              <a:rPr lang="ru-RU" dirty="0" err="1"/>
              <a:t>посередництві</a:t>
            </a:r>
            <a:r>
              <a:rPr lang="ru-RU" dirty="0"/>
              <a:t> брокера. </a:t>
            </a:r>
          </a:p>
        </p:txBody>
      </p:sp>
    </p:spTree>
    <p:extLst>
      <p:ext uri="{BB962C8B-B14F-4D97-AF65-F5344CB8AC3E}">
        <p14:creationId xmlns:p14="http://schemas.microsoft.com/office/powerpoint/2010/main" val="541957150"/>
      </p:ext>
    </p:extLst>
  </p:cSld>
  <p:clrMapOvr>
    <a:masterClrMapping/>
  </p:clrMapOvr>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332</TotalTime>
  <Words>3540</Words>
  <Application>Microsoft Office PowerPoint</Application>
  <PresentationFormat>Широкий екран</PresentationFormat>
  <Paragraphs>197</Paragraphs>
  <Slides>31</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31</vt:i4>
      </vt:variant>
    </vt:vector>
  </HeadingPairs>
  <TitlesOfParts>
    <vt:vector size="38" baseType="lpstr">
      <vt:lpstr>Arial</vt:lpstr>
      <vt:lpstr>Century Gothic</vt:lpstr>
      <vt:lpstr>Montserrat</vt:lpstr>
      <vt:lpstr>Times New Roman</vt:lpstr>
      <vt:lpstr>Wingdings</vt:lpstr>
      <vt:lpstr>Wingdings 3</vt:lpstr>
      <vt:lpstr>Віхоть</vt:lpstr>
      <vt:lpstr>Тема 3. Сутність та еволюція міжнародної торгівлі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Поряд з цими видами посередників існують організаційні форми посередників.  1. Міжнародні товарні біржі (МТБ) – це такі торговельні установи, де здійснюється продаж одного товару великими партіями:  публічні, у яких беруть участь усі бажаючі фізичні і юридичні особи;  акціонерні товариства, у яких здійснюють торговельні операції тільки їхні члени.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Форми, методи та показники міжнародної торгівлі товарами</dc:title>
  <dc:creator>Iryna Abramova</dc:creator>
  <cp:lastModifiedBy>Iryna Abramova</cp:lastModifiedBy>
  <cp:revision>17</cp:revision>
  <dcterms:created xsi:type="dcterms:W3CDTF">2024-09-30T12:22:54Z</dcterms:created>
  <dcterms:modified xsi:type="dcterms:W3CDTF">2025-03-10T12:29:22Z</dcterms:modified>
</cp:coreProperties>
</file>