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9" r:id="rId13"/>
    <p:sldId id="260" r:id="rId14"/>
    <p:sldId id="261" r:id="rId15"/>
    <p:sldId id="262" r:id="rId16"/>
    <p:sldId id="267" r:id="rId17"/>
    <p:sldId id="263" r:id="rId18"/>
    <p:sldId id="264" r:id="rId19"/>
    <p:sldId id="265" r:id="rId20"/>
    <p:sldId id="276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4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8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479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85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8135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70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41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5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1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1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4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7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5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1171CE2-D78B-4184-8B39-F322250D0340}"/>
              </a:ext>
            </a:extLst>
          </p:cNvPr>
          <p:cNvSpPr/>
          <p:nvPr/>
        </p:nvSpPr>
        <p:spPr>
          <a:xfrm>
            <a:off x="676610" y="1433008"/>
            <a:ext cx="699028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Фактори розвитку </a:t>
            </a: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собистості.</a:t>
            </a: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Мета і завдання</a:t>
            </a: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виховання</a:t>
            </a:r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E1BAE-8089-40F5-BCC3-2EC707253439}"/>
              </a:ext>
            </a:extLst>
          </p:cNvPr>
          <p:cNvSpPr txBox="1"/>
          <p:nvPr/>
        </p:nvSpPr>
        <p:spPr>
          <a:xfrm>
            <a:off x="2025748" y="757869"/>
            <a:ext cx="509250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/>
              <a:t>Лекція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370EA-B93F-4872-8E10-6EBBCA43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143" y="6096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uk-UA" sz="4000" b="1" u="sng" dirty="0"/>
              <a:t>Структура спілкування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4F3D162-271D-49AA-B303-92CFE6E75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155" y="2274035"/>
            <a:ext cx="8144032" cy="39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0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33E11-1D86-4E70-B02A-020C8E83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1E40F7B-D9E2-4F76-9F34-4B6D1845C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4745" y="0"/>
            <a:ext cx="9144000" cy="65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3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2. </a:t>
            </a:r>
            <a:r>
              <a:rPr b="1" dirty="0" err="1"/>
              <a:t>Роль</a:t>
            </a:r>
            <a:r>
              <a:rPr b="1" dirty="0"/>
              <a:t> </a:t>
            </a:r>
            <a:r>
              <a:rPr b="1" dirty="0" err="1"/>
              <a:t>активності</a:t>
            </a:r>
            <a:r>
              <a:rPr b="1" dirty="0"/>
              <a:t> </a:t>
            </a:r>
            <a:r>
              <a:rPr b="1" dirty="0" err="1"/>
              <a:t>учня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4228"/>
            <a:ext cx="7254241" cy="4747135"/>
          </a:xfrm>
        </p:spPr>
        <p:txBody>
          <a:bodyPr>
            <a:normAutofit/>
          </a:bodyPr>
          <a:lstStyle/>
          <a:p>
            <a:r>
              <a:rPr sz="3600" dirty="0" err="1"/>
              <a:t>Активна</a:t>
            </a:r>
            <a:r>
              <a:rPr sz="3600" dirty="0"/>
              <a:t> </a:t>
            </a:r>
            <a:r>
              <a:rPr sz="3600" dirty="0" err="1"/>
              <a:t>позиція</a:t>
            </a:r>
            <a:r>
              <a:rPr sz="3600" dirty="0"/>
              <a:t> у </a:t>
            </a:r>
            <a:r>
              <a:rPr sz="3600" dirty="0" err="1"/>
              <a:t>навчанні</a:t>
            </a:r>
            <a:r>
              <a:rPr sz="3600" dirty="0"/>
              <a:t> </a:t>
            </a:r>
            <a:r>
              <a:rPr sz="3600" dirty="0" err="1"/>
              <a:t>стимулює</a:t>
            </a:r>
            <a:r>
              <a:rPr sz="3600" dirty="0"/>
              <a:t> </a:t>
            </a:r>
            <a:r>
              <a:rPr sz="3600" dirty="0" err="1"/>
              <a:t>пізнавальний</a:t>
            </a:r>
            <a:r>
              <a:rPr sz="3600" dirty="0"/>
              <a:t> </a:t>
            </a:r>
            <a:r>
              <a:rPr sz="3600" dirty="0" err="1"/>
              <a:t>розвиток</a:t>
            </a:r>
            <a:r>
              <a:rPr sz="3600" dirty="0"/>
              <a:t>.</a:t>
            </a:r>
          </a:p>
          <a:p>
            <a:r>
              <a:rPr sz="3600" dirty="0" err="1"/>
              <a:t>Ініціатива</a:t>
            </a:r>
            <a:r>
              <a:rPr sz="3600" dirty="0"/>
              <a:t> </a:t>
            </a:r>
            <a:r>
              <a:rPr sz="3600" dirty="0" err="1"/>
              <a:t>сприяє</a:t>
            </a:r>
            <a:r>
              <a:rPr sz="3600" dirty="0"/>
              <a:t> </a:t>
            </a:r>
            <a:r>
              <a:rPr sz="3600" dirty="0" err="1"/>
              <a:t>самостійності</a:t>
            </a:r>
            <a:r>
              <a:rPr sz="3600" dirty="0"/>
              <a:t> й </a:t>
            </a:r>
            <a:r>
              <a:rPr sz="3600" dirty="0" err="1"/>
              <a:t>відповідальності</a:t>
            </a:r>
            <a:r>
              <a:rPr sz="3600" dirty="0"/>
              <a:t>.</a:t>
            </a:r>
          </a:p>
          <a:p>
            <a:r>
              <a:rPr sz="3600" dirty="0"/>
              <a:t> </a:t>
            </a:r>
            <a:r>
              <a:rPr sz="3600" dirty="0" err="1"/>
              <a:t>Участь</a:t>
            </a:r>
            <a:r>
              <a:rPr sz="3600" dirty="0"/>
              <a:t> у </a:t>
            </a:r>
            <a:r>
              <a:rPr sz="3600" dirty="0" err="1"/>
              <a:t>позакласних</a:t>
            </a:r>
            <a:r>
              <a:rPr sz="3600" dirty="0"/>
              <a:t> </a:t>
            </a:r>
            <a:r>
              <a:rPr sz="3600" dirty="0" err="1"/>
              <a:t>заходах</a:t>
            </a:r>
            <a:r>
              <a:rPr sz="3600" dirty="0"/>
              <a:t> </a:t>
            </a:r>
            <a:r>
              <a:rPr sz="3600" dirty="0" err="1"/>
              <a:t>розширює</a:t>
            </a:r>
            <a:r>
              <a:rPr sz="3600" dirty="0"/>
              <a:t> </a:t>
            </a:r>
            <a:r>
              <a:rPr sz="3600" dirty="0" err="1"/>
              <a:t>соціальний</a:t>
            </a:r>
            <a:r>
              <a:rPr sz="3600" dirty="0"/>
              <a:t> </a:t>
            </a:r>
            <a:r>
              <a:rPr sz="3600" dirty="0" err="1"/>
              <a:t>досвід</a:t>
            </a:r>
            <a:r>
              <a:rPr sz="36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3. </a:t>
            </a:r>
            <a:r>
              <a:rPr dirty="0" err="1"/>
              <a:t>Саморозвиток</a:t>
            </a:r>
            <a:r>
              <a:rPr dirty="0"/>
              <a:t> </a:t>
            </a:r>
            <a:r>
              <a:rPr dirty="0" err="1"/>
              <a:t>особистості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46" y="1488613"/>
            <a:ext cx="7859152" cy="4759787"/>
          </a:xfrm>
        </p:spPr>
        <p:txBody>
          <a:bodyPr>
            <a:noAutofit/>
          </a:bodyPr>
          <a:lstStyle/>
          <a:p>
            <a:r>
              <a:rPr sz="3200" dirty="0"/>
              <a:t> </a:t>
            </a:r>
            <a:r>
              <a:rPr sz="3200" dirty="0" err="1"/>
              <a:t>Саморозвиток</a:t>
            </a:r>
            <a:r>
              <a:rPr sz="3200" dirty="0"/>
              <a:t> – </a:t>
            </a:r>
            <a:r>
              <a:rPr sz="3200" dirty="0" err="1"/>
              <a:t>це</a:t>
            </a:r>
            <a:r>
              <a:rPr sz="3200" dirty="0"/>
              <a:t> </a:t>
            </a:r>
            <a:r>
              <a:rPr sz="3200" dirty="0" err="1"/>
              <a:t>процес</a:t>
            </a:r>
            <a:r>
              <a:rPr sz="3200" dirty="0"/>
              <a:t> </a:t>
            </a:r>
            <a:r>
              <a:rPr sz="3200" dirty="0" err="1"/>
              <a:t>усвідомленої</a:t>
            </a:r>
            <a:r>
              <a:rPr sz="3200" dirty="0"/>
              <a:t> </a:t>
            </a:r>
            <a:r>
              <a:rPr sz="3200" dirty="0" err="1"/>
              <a:t>роботи</a:t>
            </a:r>
            <a:r>
              <a:rPr sz="3200" dirty="0"/>
              <a:t> </a:t>
            </a:r>
            <a:r>
              <a:rPr sz="3200" dirty="0" err="1"/>
              <a:t>над</a:t>
            </a:r>
            <a:r>
              <a:rPr sz="3200" dirty="0"/>
              <a:t> </a:t>
            </a:r>
            <a:r>
              <a:rPr sz="3200" dirty="0" err="1"/>
              <a:t>собою</a:t>
            </a:r>
            <a:r>
              <a:rPr sz="3200" dirty="0"/>
              <a:t>.</a:t>
            </a:r>
          </a:p>
          <a:p>
            <a:r>
              <a:rPr sz="3200" dirty="0"/>
              <a:t> </a:t>
            </a:r>
            <a:r>
              <a:rPr sz="3200" dirty="0" err="1"/>
              <a:t>Включає</a:t>
            </a:r>
            <a:r>
              <a:rPr sz="3200" dirty="0"/>
              <a:t> </a:t>
            </a:r>
            <a:r>
              <a:rPr sz="3200" dirty="0" err="1"/>
              <a:t>вдосконалення</a:t>
            </a:r>
            <a:r>
              <a:rPr sz="3200" dirty="0"/>
              <a:t> </a:t>
            </a:r>
            <a:r>
              <a:rPr sz="3200" dirty="0" err="1"/>
              <a:t>знань</a:t>
            </a:r>
            <a:r>
              <a:rPr sz="3200" dirty="0"/>
              <a:t>, </a:t>
            </a:r>
            <a:r>
              <a:rPr sz="3200" dirty="0" err="1"/>
              <a:t>навичок</a:t>
            </a:r>
            <a:r>
              <a:rPr sz="3200" dirty="0"/>
              <a:t>, </a:t>
            </a:r>
            <a:r>
              <a:rPr sz="3200" dirty="0" err="1"/>
              <a:t>моральних</a:t>
            </a:r>
            <a:r>
              <a:rPr sz="3200" dirty="0"/>
              <a:t> </a:t>
            </a:r>
            <a:r>
              <a:rPr sz="3200" dirty="0" err="1"/>
              <a:t>якостей</a:t>
            </a:r>
            <a:r>
              <a:rPr sz="3200" dirty="0"/>
              <a:t>.</a:t>
            </a:r>
          </a:p>
          <a:p>
            <a:r>
              <a:rPr sz="3200" dirty="0"/>
              <a:t> </a:t>
            </a:r>
            <a:r>
              <a:rPr sz="3200" dirty="0" err="1"/>
              <a:t>Важливі</a:t>
            </a:r>
            <a:r>
              <a:rPr sz="3200" dirty="0"/>
              <a:t> </a:t>
            </a:r>
            <a:r>
              <a:rPr sz="3200" dirty="0" err="1"/>
              <a:t>складові</a:t>
            </a:r>
            <a:r>
              <a:rPr sz="3200" dirty="0"/>
              <a:t>: </a:t>
            </a:r>
            <a:r>
              <a:rPr sz="3200" dirty="0" err="1"/>
              <a:t>самоаналіз</a:t>
            </a:r>
            <a:r>
              <a:rPr sz="3200" dirty="0"/>
              <a:t>, </a:t>
            </a:r>
            <a:r>
              <a:rPr sz="3200" dirty="0" err="1"/>
              <a:t>самоконтроль</a:t>
            </a:r>
            <a:r>
              <a:rPr sz="3200" dirty="0"/>
              <a:t>, </a:t>
            </a:r>
            <a:r>
              <a:rPr sz="3200" dirty="0" err="1"/>
              <a:t>самовиховання</a:t>
            </a:r>
            <a:r>
              <a:rPr sz="32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4. </a:t>
            </a:r>
            <a:r>
              <a:rPr dirty="0" err="1"/>
              <a:t>Внутрішні</a:t>
            </a:r>
            <a:r>
              <a:rPr dirty="0"/>
              <a:t> </a:t>
            </a:r>
            <a:r>
              <a:rPr dirty="0" err="1"/>
              <a:t>суперечності</a:t>
            </a:r>
            <a:r>
              <a:rPr dirty="0"/>
              <a:t> у </a:t>
            </a:r>
            <a:r>
              <a:rPr dirty="0" err="1"/>
              <a:t>розвитку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72530"/>
            <a:ext cx="7924803" cy="4268834"/>
          </a:xfrm>
        </p:spPr>
        <p:txBody>
          <a:bodyPr>
            <a:noAutofit/>
          </a:bodyPr>
          <a:lstStyle/>
          <a:p>
            <a:r>
              <a:rPr sz="3600" dirty="0" err="1"/>
              <a:t>Внутрішні</a:t>
            </a:r>
            <a:r>
              <a:rPr sz="3600" dirty="0"/>
              <a:t> </a:t>
            </a:r>
            <a:r>
              <a:rPr sz="3600" dirty="0" err="1"/>
              <a:t>конфлікти</a:t>
            </a:r>
            <a:r>
              <a:rPr sz="3600" dirty="0"/>
              <a:t> </a:t>
            </a:r>
            <a:r>
              <a:rPr sz="3600" dirty="0" err="1"/>
              <a:t>стимулюють</a:t>
            </a:r>
            <a:r>
              <a:rPr sz="3600" dirty="0"/>
              <a:t> </a:t>
            </a:r>
            <a:r>
              <a:rPr sz="3600" dirty="0" err="1"/>
              <a:t>пошук</a:t>
            </a:r>
            <a:r>
              <a:rPr sz="3600" dirty="0"/>
              <a:t> </a:t>
            </a:r>
            <a:r>
              <a:rPr sz="3600" dirty="0" err="1"/>
              <a:t>рішень</a:t>
            </a:r>
            <a:r>
              <a:rPr sz="3600" dirty="0"/>
              <a:t> </a:t>
            </a:r>
            <a:r>
              <a:rPr sz="3600" dirty="0" err="1"/>
              <a:t>та</a:t>
            </a:r>
            <a:r>
              <a:rPr sz="3600" dirty="0"/>
              <a:t> </a:t>
            </a:r>
            <a:r>
              <a:rPr sz="3600" dirty="0" err="1"/>
              <a:t>самовдосконалення</a:t>
            </a:r>
            <a:r>
              <a:rPr sz="3600" dirty="0"/>
              <a:t>.</a:t>
            </a:r>
          </a:p>
          <a:p>
            <a:r>
              <a:rPr sz="3600" dirty="0"/>
              <a:t> </a:t>
            </a:r>
            <a:r>
              <a:rPr sz="3600" dirty="0" err="1"/>
              <a:t>Баланс</a:t>
            </a:r>
            <a:r>
              <a:rPr sz="3600" dirty="0"/>
              <a:t> </a:t>
            </a:r>
            <a:r>
              <a:rPr sz="3600" dirty="0" err="1"/>
              <a:t>між</a:t>
            </a:r>
            <a:r>
              <a:rPr sz="3600" dirty="0"/>
              <a:t> </a:t>
            </a:r>
            <a:r>
              <a:rPr sz="3600" dirty="0" err="1"/>
              <a:t>прагненнями</a:t>
            </a:r>
            <a:r>
              <a:rPr sz="3600" dirty="0"/>
              <a:t> </a:t>
            </a:r>
            <a:r>
              <a:rPr sz="3600" dirty="0" err="1"/>
              <a:t>та</a:t>
            </a:r>
            <a:r>
              <a:rPr sz="3600" dirty="0"/>
              <a:t> </a:t>
            </a:r>
            <a:r>
              <a:rPr sz="3600" dirty="0" err="1"/>
              <a:t>можливостями</a:t>
            </a:r>
            <a:r>
              <a:rPr sz="3600" dirty="0"/>
              <a:t> </a:t>
            </a:r>
            <a:r>
              <a:rPr sz="3600" dirty="0" err="1"/>
              <a:t>формує</a:t>
            </a:r>
            <a:r>
              <a:rPr sz="3600" dirty="0"/>
              <a:t> </a:t>
            </a:r>
            <a:r>
              <a:rPr sz="3600" dirty="0" err="1"/>
              <a:t>мотивацію</a:t>
            </a:r>
            <a:r>
              <a:rPr sz="3600" dirty="0"/>
              <a:t>.</a:t>
            </a:r>
          </a:p>
          <a:p>
            <a:r>
              <a:rPr sz="3600" dirty="0"/>
              <a:t> </a:t>
            </a:r>
            <a:r>
              <a:rPr sz="3600" dirty="0" err="1"/>
              <a:t>Подолання</a:t>
            </a:r>
            <a:r>
              <a:rPr sz="3600" dirty="0"/>
              <a:t> </a:t>
            </a:r>
            <a:r>
              <a:rPr sz="3600" dirty="0" err="1"/>
              <a:t>труднощів</a:t>
            </a:r>
            <a:r>
              <a:rPr sz="3600" dirty="0"/>
              <a:t> </a:t>
            </a:r>
            <a:r>
              <a:rPr sz="3600" dirty="0" err="1"/>
              <a:t>сприяє</a:t>
            </a:r>
            <a:r>
              <a:rPr sz="3600" dirty="0"/>
              <a:t> </a:t>
            </a:r>
            <a:r>
              <a:rPr sz="3600" dirty="0" err="1"/>
              <a:t>стійкості</a:t>
            </a:r>
            <a:r>
              <a:rPr sz="3600" dirty="0"/>
              <a:t> </a:t>
            </a:r>
            <a:r>
              <a:rPr sz="3600" dirty="0" err="1"/>
              <a:t>та</a:t>
            </a:r>
            <a:r>
              <a:rPr sz="3600" dirty="0"/>
              <a:t> </a:t>
            </a:r>
            <a:r>
              <a:rPr sz="3600" dirty="0" err="1"/>
              <a:t>адаптації</a:t>
            </a:r>
            <a:r>
              <a:rPr sz="36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Фактори розвитку особистості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1. </a:t>
            </a:r>
            <a:r>
              <a:rPr dirty="0" err="1"/>
              <a:t>Біологічні</a:t>
            </a:r>
            <a:r>
              <a:rPr dirty="0"/>
              <a:t> (</a:t>
            </a:r>
            <a:r>
              <a:rPr dirty="0" err="1"/>
              <a:t>спадковість</a:t>
            </a:r>
            <a:r>
              <a:rPr dirty="0"/>
              <a:t>, </a:t>
            </a:r>
            <a:r>
              <a:rPr dirty="0" err="1"/>
              <a:t>фізіологія</a:t>
            </a:r>
            <a:r>
              <a:rPr dirty="0"/>
              <a:t>)</a:t>
            </a:r>
          </a:p>
          <a:p>
            <a:r>
              <a:rPr dirty="0"/>
              <a:t>2. </a:t>
            </a:r>
            <a:r>
              <a:rPr dirty="0" err="1"/>
              <a:t>Соціальні</a:t>
            </a:r>
            <a:r>
              <a:rPr dirty="0"/>
              <a:t> (</a:t>
            </a:r>
            <a:r>
              <a:rPr dirty="0" err="1"/>
              <a:t>сім'я</a:t>
            </a:r>
            <a:r>
              <a:rPr dirty="0"/>
              <a:t>, </a:t>
            </a:r>
            <a:r>
              <a:rPr dirty="0" err="1"/>
              <a:t>школа</a:t>
            </a:r>
            <a:r>
              <a:rPr dirty="0"/>
              <a:t>, </a:t>
            </a:r>
            <a:r>
              <a:rPr dirty="0" err="1"/>
              <a:t>суспільство</a:t>
            </a:r>
            <a:r>
              <a:rPr dirty="0"/>
              <a:t>)</a:t>
            </a:r>
          </a:p>
          <a:p>
            <a:r>
              <a:rPr dirty="0"/>
              <a:t>3. </a:t>
            </a:r>
            <a:r>
              <a:rPr dirty="0" err="1"/>
              <a:t>Психологічні</a:t>
            </a:r>
            <a:r>
              <a:rPr dirty="0"/>
              <a:t> (</a:t>
            </a:r>
            <a:r>
              <a:rPr dirty="0" err="1"/>
              <a:t>темперамент</a:t>
            </a:r>
            <a:r>
              <a:rPr dirty="0"/>
              <a:t>, </a:t>
            </a:r>
            <a:r>
              <a:rPr dirty="0" err="1"/>
              <a:t>характер</a:t>
            </a:r>
            <a:r>
              <a:rPr dirty="0"/>
              <a:t>)</a:t>
            </a:r>
          </a:p>
          <a:p>
            <a:r>
              <a:rPr dirty="0"/>
              <a:t>4. </a:t>
            </a:r>
            <a:r>
              <a:rPr dirty="0" err="1"/>
              <a:t>Діяльнісні</a:t>
            </a:r>
            <a:r>
              <a:rPr dirty="0"/>
              <a:t> (</a:t>
            </a:r>
            <a:r>
              <a:rPr dirty="0" err="1"/>
              <a:t>досвід</a:t>
            </a:r>
            <a:r>
              <a:rPr dirty="0"/>
              <a:t>, </a:t>
            </a:r>
            <a:r>
              <a:rPr dirty="0" err="1"/>
              <a:t>навчання</a:t>
            </a:r>
            <a:r>
              <a:rPr dirty="0"/>
              <a:t>, </a:t>
            </a:r>
            <a:r>
              <a:rPr dirty="0" err="1"/>
              <a:t>робота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60C91-6659-49FD-9049-389F304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54745"/>
            <a:ext cx="8961120" cy="1775655"/>
          </a:xfrm>
        </p:spPr>
        <p:txBody>
          <a:bodyPr>
            <a:normAutofit/>
          </a:bodyPr>
          <a:lstStyle/>
          <a:p>
            <a:r>
              <a:rPr lang="ru-RU" b="1" dirty="0" err="1"/>
              <a:t>Основними</a:t>
            </a:r>
            <a:r>
              <a:rPr lang="ru-RU" b="1" dirty="0"/>
              <a:t> </a:t>
            </a:r>
            <a:r>
              <a:rPr lang="ru-RU" b="1" dirty="0" err="1"/>
              <a:t>рушійними</a:t>
            </a:r>
            <a:r>
              <a:rPr lang="ru-RU" b="1" dirty="0"/>
              <a:t> силами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особистості</a:t>
            </a:r>
            <a:r>
              <a:rPr lang="ru-RU" b="1" dirty="0"/>
              <a:t> </a:t>
            </a:r>
            <a:r>
              <a:rPr lang="ru-RU" b="1" dirty="0" err="1"/>
              <a:t>вихованця</a:t>
            </a:r>
            <a:r>
              <a:rPr lang="ru-RU" b="1" dirty="0"/>
              <a:t> є: 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0043BB-9160-42A8-9F28-7B667144C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1477108"/>
            <a:ext cx="8778238" cy="5226147"/>
          </a:xfrm>
        </p:spPr>
        <p:txBody>
          <a:bodyPr>
            <a:normAutofit/>
          </a:bodyPr>
          <a:lstStyle/>
          <a:p>
            <a:r>
              <a:rPr lang="uk-UA" sz="2800" dirty="0"/>
              <a:t> рівень розвитку особистості та її ідеали, життєві цінності й настанови; </a:t>
            </a:r>
          </a:p>
          <a:p>
            <a:r>
              <a:rPr lang="uk-UA" sz="2800" dirty="0"/>
              <a:t> потреби, мотиви, мотивації особистості та моральний обов’язок; </a:t>
            </a:r>
          </a:p>
          <a:p>
            <a:r>
              <a:rPr lang="uk-UA" sz="2800" dirty="0"/>
              <a:t> життєві домагання особистості та її можливості; </a:t>
            </a:r>
          </a:p>
          <a:p>
            <a:r>
              <a:rPr lang="uk-UA" sz="2800" dirty="0"/>
              <a:t> спадкові дані та потреби виховання; </a:t>
            </a:r>
          </a:p>
          <a:p>
            <a:r>
              <a:rPr lang="uk-UA" sz="2800" dirty="0"/>
              <a:t> </a:t>
            </a:r>
            <a:r>
              <a:rPr lang="uk-UA" sz="2800" dirty="0" err="1"/>
              <a:t>емоційно</a:t>
            </a:r>
            <a:r>
              <a:rPr lang="uk-UA" sz="2800" dirty="0"/>
              <a:t>-почуттєва сфера особистості; </a:t>
            </a:r>
          </a:p>
          <a:p>
            <a:r>
              <a:rPr lang="uk-UA" sz="2800" dirty="0"/>
              <a:t> особливості протікання нервово-психічних процесів особистості та ін.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734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Виховання як процес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Виховання – це цілеспрямований процес формування особистості, її духовних, моральних, інтелектуальних та фізичних якостей.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Мета</a:t>
            </a:r>
            <a:r>
              <a:rPr b="1" dirty="0"/>
              <a:t> і </a:t>
            </a:r>
            <a:r>
              <a:rPr b="1" dirty="0" err="1"/>
              <a:t>завдання</a:t>
            </a:r>
            <a:r>
              <a:rPr b="1" dirty="0"/>
              <a:t> </a:t>
            </a:r>
            <a:r>
              <a:rPr b="1" dirty="0" err="1"/>
              <a:t>виховання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519312"/>
            <a:ext cx="8806376" cy="4522052"/>
          </a:xfrm>
        </p:spPr>
        <p:txBody>
          <a:bodyPr>
            <a:noAutofit/>
          </a:bodyPr>
          <a:lstStyle/>
          <a:p>
            <a:r>
              <a:rPr sz="3600" dirty="0"/>
              <a:t> </a:t>
            </a:r>
            <a:r>
              <a:rPr sz="3600" dirty="0" err="1"/>
              <a:t>Формування</a:t>
            </a:r>
            <a:r>
              <a:rPr sz="3600" dirty="0"/>
              <a:t> </a:t>
            </a:r>
            <a:r>
              <a:rPr sz="3600" dirty="0" err="1"/>
              <a:t>всебічно</a:t>
            </a:r>
            <a:r>
              <a:rPr sz="3600" dirty="0"/>
              <a:t> </a:t>
            </a:r>
            <a:r>
              <a:rPr sz="3600" dirty="0" err="1"/>
              <a:t>розвиненої</a:t>
            </a:r>
            <a:r>
              <a:rPr sz="3600" dirty="0"/>
              <a:t> </a:t>
            </a:r>
            <a:r>
              <a:rPr sz="3600" dirty="0" err="1"/>
              <a:t>особистості</a:t>
            </a:r>
            <a:r>
              <a:rPr sz="3600" dirty="0"/>
              <a:t>.</a:t>
            </a:r>
          </a:p>
          <a:p>
            <a:r>
              <a:rPr sz="3600" dirty="0"/>
              <a:t> </a:t>
            </a:r>
            <a:r>
              <a:rPr sz="3600" dirty="0" err="1"/>
              <a:t>Інтелектуальний</a:t>
            </a:r>
            <a:r>
              <a:rPr sz="3600" dirty="0"/>
              <a:t>, </a:t>
            </a:r>
            <a:r>
              <a:rPr sz="3600" dirty="0" err="1"/>
              <a:t>моральний</a:t>
            </a:r>
            <a:r>
              <a:rPr sz="3600" dirty="0"/>
              <a:t>, </a:t>
            </a:r>
            <a:r>
              <a:rPr sz="3600" dirty="0" err="1"/>
              <a:t>фізичний</a:t>
            </a:r>
            <a:r>
              <a:rPr sz="3600" dirty="0"/>
              <a:t> </a:t>
            </a:r>
            <a:r>
              <a:rPr sz="3600" dirty="0" err="1"/>
              <a:t>розвиток</a:t>
            </a:r>
            <a:r>
              <a:rPr sz="3600" dirty="0"/>
              <a:t>.</a:t>
            </a:r>
          </a:p>
          <a:p>
            <a:r>
              <a:rPr sz="3600" dirty="0"/>
              <a:t> </a:t>
            </a:r>
            <a:r>
              <a:rPr sz="3600" dirty="0" err="1"/>
              <a:t>Соціалізація</a:t>
            </a:r>
            <a:r>
              <a:rPr sz="3600" dirty="0"/>
              <a:t> </a:t>
            </a:r>
            <a:r>
              <a:rPr sz="3600" dirty="0" err="1"/>
              <a:t>та</a:t>
            </a:r>
            <a:r>
              <a:rPr sz="3600" dirty="0"/>
              <a:t> </a:t>
            </a:r>
            <a:r>
              <a:rPr sz="3600" dirty="0" err="1"/>
              <a:t>громадянська</a:t>
            </a:r>
            <a:r>
              <a:rPr sz="3600" dirty="0"/>
              <a:t> </a:t>
            </a:r>
            <a:r>
              <a:rPr sz="3600" dirty="0" err="1"/>
              <a:t>активність</a:t>
            </a:r>
            <a:r>
              <a:rPr sz="36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Висновки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8462"/>
            <a:ext cx="8182709" cy="4282901"/>
          </a:xfrm>
        </p:spPr>
        <p:txBody>
          <a:bodyPr>
            <a:noAutofit/>
          </a:bodyPr>
          <a:lstStyle/>
          <a:p>
            <a:r>
              <a:rPr sz="3600" dirty="0" err="1"/>
              <a:t>Розвиток</a:t>
            </a:r>
            <a:r>
              <a:rPr sz="3600" dirty="0"/>
              <a:t> </a:t>
            </a:r>
            <a:r>
              <a:rPr sz="3600" dirty="0" err="1"/>
              <a:t>особистості</a:t>
            </a:r>
            <a:r>
              <a:rPr sz="3600" dirty="0"/>
              <a:t> </a:t>
            </a:r>
            <a:r>
              <a:rPr sz="3600" dirty="0" err="1"/>
              <a:t>залежить</a:t>
            </a:r>
            <a:r>
              <a:rPr sz="3600" dirty="0"/>
              <a:t> </a:t>
            </a:r>
            <a:r>
              <a:rPr sz="3600" dirty="0" err="1"/>
              <a:t>від</a:t>
            </a:r>
            <a:r>
              <a:rPr sz="3600" dirty="0"/>
              <a:t> </a:t>
            </a:r>
            <a:r>
              <a:rPr sz="3600" dirty="0" err="1"/>
              <a:t>багатьох</a:t>
            </a:r>
            <a:r>
              <a:rPr sz="3600" dirty="0"/>
              <a:t> </a:t>
            </a:r>
            <a:r>
              <a:rPr sz="3600" dirty="0" err="1"/>
              <a:t>факторів</a:t>
            </a:r>
            <a:r>
              <a:rPr sz="3600" dirty="0"/>
              <a:t>, а </a:t>
            </a:r>
            <a:r>
              <a:rPr sz="3600" dirty="0" err="1"/>
              <a:t>виховання</a:t>
            </a:r>
            <a:r>
              <a:rPr sz="3600" dirty="0"/>
              <a:t> </a:t>
            </a:r>
            <a:r>
              <a:rPr sz="3600" dirty="0" err="1"/>
              <a:t>відіграє</a:t>
            </a:r>
            <a:r>
              <a:rPr sz="3600" dirty="0"/>
              <a:t> </a:t>
            </a:r>
            <a:r>
              <a:rPr sz="3600" dirty="0" err="1"/>
              <a:t>ключову</a:t>
            </a:r>
            <a:r>
              <a:rPr sz="3600" dirty="0"/>
              <a:t> </a:t>
            </a:r>
            <a:r>
              <a:rPr sz="3600" dirty="0" err="1"/>
              <a:t>роль</a:t>
            </a:r>
            <a:r>
              <a:rPr sz="3600" dirty="0"/>
              <a:t> у </a:t>
            </a:r>
            <a:r>
              <a:rPr sz="3600" dirty="0" err="1"/>
              <a:t>формуванні</a:t>
            </a:r>
            <a:r>
              <a:rPr sz="3600" dirty="0"/>
              <a:t> </a:t>
            </a:r>
            <a:r>
              <a:rPr sz="3600" dirty="0" err="1"/>
              <a:t>світогляду</a:t>
            </a:r>
            <a:r>
              <a:rPr sz="3600" dirty="0"/>
              <a:t> </a:t>
            </a:r>
            <a:r>
              <a:rPr sz="3600" dirty="0" err="1"/>
              <a:t>та</a:t>
            </a:r>
            <a:r>
              <a:rPr sz="3600" dirty="0"/>
              <a:t> </a:t>
            </a:r>
            <a:r>
              <a:rPr sz="3600" dirty="0" err="1"/>
              <a:t>життєвих</a:t>
            </a:r>
            <a:r>
              <a:rPr sz="3600" dirty="0"/>
              <a:t> </a:t>
            </a:r>
            <a:r>
              <a:rPr sz="3600" dirty="0" err="1"/>
              <a:t>пріоритетів</a:t>
            </a:r>
            <a:r>
              <a:rPr sz="3600" dirty="0"/>
              <a:t> </a:t>
            </a:r>
            <a:r>
              <a:rPr sz="3600" dirty="0" err="1"/>
              <a:t>людини</a:t>
            </a:r>
            <a:r>
              <a:rPr sz="360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Вступ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5" y="1322364"/>
            <a:ext cx="7310513" cy="5205046"/>
          </a:xfrm>
        </p:spPr>
        <p:txBody>
          <a:bodyPr>
            <a:noAutofit/>
          </a:bodyPr>
          <a:lstStyle/>
          <a:p>
            <a:r>
              <a:rPr sz="3200" dirty="0" err="1"/>
              <a:t>Розвиток</a:t>
            </a:r>
            <a:r>
              <a:rPr sz="3200" dirty="0"/>
              <a:t> </a:t>
            </a:r>
            <a:r>
              <a:rPr sz="3200" dirty="0" err="1"/>
              <a:t>особистості</a:t>
            </a:r>
            <a:r>
              <a:rPr sz="3200" dirty="0"/>
              <a:t> – </a:t>
            </a:r>
            <a:r>
              <a:rPr sz="3200" dirty="0" err="1"/>
              <a:t>це</a:t>
            </a:r>
            <a:r>
              <a:rPr sz="3200" dirty="0"/>
              <a:t> </a:t>
            </a:r>
            <a:r>
              <a:rPr sz="3200" dirty="0" err="1"/>
              <a:t>процес</a:t>
            </a:r>
            <a:r>
              <a:rPr sz="3200" dirty="0"/>
              <a:t>, </a:t>
            </a:r>
            <a:r>
              <a:rPr sz="3200" dirty="0" err="1"/>
              <a:t>що</a:t>
            </a:r>
            <a:r>
              <a:rPr sz="3200" dirty="0"/>
              <a:t> </a:t>
            </a:r>
            <a:r>
              <a:rPr sz="3200" dirty="0" err="1"/>
              <a:t>відбувається</a:t>
            </a:r>
            <a:r>
              <a:rPr sz="3200" dirty="0"/>
              <a:t> </a:t>
            </a:r>
            <a:r>
              <a:rPr sz="3200" dirty="0" err="1"/>
              <a:t>під</a:t>
            </a:r>
            <a:r>
              <a:rPr sz="3200" dirty="0"/>
              <a:t> </a:t>
            </a:r>
            <a:r>
              <a:rPr sz="3200" dirty="0" err="1"/>
              <a:t>впливом</a:t>
            </a:r>
            <a:r>
              <a:rPr sz="3200" dirty="0"/>
              <a:t> </a:t>
            </a:r>
            <a:r>
              <a:rPr sz="3200" dirty="0" err="1"/>
              <a:t>діяльності</a:t>
            </a:r>
            <a:r>
              <a:rPr sz="3200" dirty="0"/>
              <a:t>, </a:t>
            </a:r>
            <a:r>
              <a:rPr sz="3200" dirty="0" err="1"/>
              <a:t>спілкування</a:t>
            </a:r>
            <a:r>
              <a:rPr sz="3200" dirty="0"/>
              <a:t> </a:t>
            </a:r>
            <a:r>
              <a:rPr sz="3200" dirty="0" err="1"/>
              <a:t>та</a:t>
            </a:r>
            <a:r>
              <a:rPr sz="3200" dirty="0"/>
              <a:t> </a:t>
            </a:r>
            <a:r>
              <a:rPr sz="3200" dirty="0" err="1"/>
              <a:t>внутрішніх</a:t>
            </a:r>
            <a:r>
              <a:rPr sz="3200" dirty="0"/>
              <a:t> </a:t>
            </a:r>
            <a:r>
              <a:rPr sz="3200" dirty="0" err="1"/>
              <a:t>факторів</a:t>
            </a:r>
            <a:r>
              <a:rPr sz="3200" dirty="0"/>
              <a:t>. </a:t>
            </a:r>
            <a:r>
              <a:rPr sz="3200" dirty="0" err="1"/>
              <a:t>Важливими</a:t>
            </a:r>
            <a:r>
              <a:rPr sz="3200" dirty="0"/>
              <a:t> </a:t>
            </a:r>
            <a:r>
              <a:rPr sz="3200" dirty="0" err="1"/>
              <a:t>аспектами</a:t>
            </a:r>
            <a:r>
              <a:rPr sz="3200" dirty="0"/>
              <a:t> є </a:t>
            </a:r>
            <a:r>
              <a:rPr sz="3200" dirty="0" err="1"/>
              <a:t>активність</a:t>
            </a:r>
            <a:r>
              <a:rPr sz="3200" dirty="0"/>
              <a:t> </a:t>
            </a:r>
            <a:r>
              <a:rPr sz="3200" dirty="0" err="1"/>
              <a:t>учня</a:t>
            </a:r>
            <a:r>
              <a:rPr sz="3200" dirty="0"/>
              <a:t>, </a:t>
            </a:r>
            <a:r>
              <a:rPr sz="3200" dirty="0" err="1"/>
              <a:t>саморозвиток</a:t>
            </a:r>
            <a:r>
              <a:rPr sz="3200" dirty="0"/>
              <a:t> </a:t>
            </a:r>
            <a:r>
              <a:rPr sz="3200" dirty="0" err="1"/>
              <a:t>та</a:t>
            </a:r>
            <a:r>
              <a:rPr sz="3200" dirty="0"/>
              <a:t> </a:t>
            </a:r>
            <a:r>
              <a:rPr sz="3200" dirty="0" err="1"/>
              <a:t>суперечності</a:t>
            </a:r>
            <a:r>
              <a:rPr sz="3200" dirty="0"/>
              <a:t>, </a:t>
            </a:r>
            <a:r>
              <a:rPr sz="3200" dirty="0" err="1"/>
              <a:t>які</a:t>
            </a:r>
            <a:r>
              <a:rPr sz="3200" dirty="0"/>
              <a:t> </a:t>
            </a:r>
            <a:r>
              <a:rPr sz="3200" dirty="0" err="1"/>
              <a:t>стимулюють</a:t>
            </a:r>
            <a:r>
              <a:rPr sz="3200" dirty="0"/>
              <a:t> </a:t>
            </a:r>
            <a:r>
              <a:rPr sz="3200" dirty="0" err="1"/>
              <a:t>зміни</a:t>
            </a:r>
            <a:r>
              <a:rPr sz="32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62B22-8DA6-4214-95BB-16A20546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802881" cy="13208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chemeClr val="tx2">
                    <a:lumMod val="75000"/>
                  </a:schemeClr>
                </a:solidFill>
              </a:rPr>
              <a:t>Творчі завдання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23E2B-1CFB-49F4-A01D-F11F483C2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8613"/>
            <a:ext cx="7985761" cy="3880773"/>
          </a:xfrm>
        </p:spPr>
        <p:txBody>
          <a:bodyPr>
            <a:noAutofit/>
          </a:bodyPr>
          <a:lstStyle/>
          <a:p>
            <a:r>
              <a:rPr lang="uk-UA" sz="2400" dirty="0"/>
              <a:t>Написати есе на тему: "Як я розвиваю свою особистість?".</a:t>
            </a:r>
          </a:p>
          <a:p>
            <a:r>
              <a:rPr lang="uk-UA" sz="2400" dirty="0"/>
              <a:t>Скласти план саморозвитку на найближчі три місяці.</a:t>
            </a:r>
          </a:p>
          <a:p>
            <a:r>
              <a:rPr lang="uk-UA" sz="2400" dirty="0"/>
              <a:t>Проаналізувати життєвий шлях відомої особистості та визначити ключові фактори її розвитку.</a:t>
            </a:r>
          </a:p>
          <a:p>
            <a:r>
              <a:rPr lang="uk-UA" sz="2400" dirty="0"/>
              <a:t>Підготувати презентацію про власні досягнення у розвитку особистісних якостей.</a:t>
            </a:r>
          </a:p>
          <a:p>
            <a:r>
              <a:rPr lang="uk-UA" sz="2400" dirty="0"/>
              <a:t>Провести саморефлексію: скласти список своїх сильних та слабких сторін та розробити стратегію їх покращення.</a:t>
            </a:r>
          </a:p>
        </p:txBody>
      </p:sp>
    </p:spTree>
    <p:extLst>
      <p:ext uri="{BB962C8B-B14F-4D97-AF65-F5344CB8AC3E}">
        <p14:creationId xmlns:p14="http://schemas.microsoft.com/office/powerpoint/2010/main" val="1589778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646" y="1488613"/>
            <a:ext cx="6347714" cy="3880773"/>
          </a:xfrm>
        </p:spPr>
        <p:txBody>
          <a:bodyPr/>
          <a:lstStyle/>
          <a:p>
            <a:pPr marL="0" indent="0">
              <a:buNone/>
            </a:pPr>
            <a:endParaRPr lang="uk-UA" sz="6600" dirty="0"/>
          </a:p>
          <a:p>
            <a:pPr marL="0" indent="0">
              <a:buNone/>
            </a:pPr>
            <a:r>
              <a:rPr lang="uk-UA" sz="6000" b="1" dirty="0"/>
              <a:t>Дякую за увагу!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u="sng" dirty="0"/>
              <a:t>1. </a:t>
            </a:r>
            <a:r>
              <a:rPr b="1" u="sng" dirty="0" err="1"/>
              <a:t>Роль</a:t>
            </a:r>
            <a:r>
              <a:rPr b="1" u="sng" dirty="0"/>
              <a:t> </a:t>
            </a:r>
            <a:r>
              <a:rPr b="1" u="sng" dirty="0" err="1"/>
              <a:t>діяльності</a:t>
            </a:r>
            <a:r>
              <a:rPr b="1" u="sng" dirty="0"/>
              <a:t> і </a:t>
            </a:r>
            <a:r>
              <a:rPr b="1" u="sng" dirty="0" err="1"/>
              <a:t>спілкування</a:t>
            </a:r>
            <a:r>
              <a:rPr b="1" u="sng" dirty="0"/>
              <a:t> у </a:t>
            </a:r>
            <a:r>
              <a:rPr b="1" u="sng" dirty="0" err="1"/>
              <a:t>розвитку</a:t>
            </a:r>
            <a:r>
              <a:rPr lang="uk-UA" b="1" u="sng" dirty="0"/>
              <a:t> особистості </a:t>
            </a:r>
            <a:endParaRPr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238979" cy="4338684"/>
          </a:xfrm>
        </p:spPr>
        <p:txBody>
          <a:bodyPr>
            <a:normAutofit/>
          </a:bodyPr>
          <a:lstStyle/>
          <a:p>
            <a:r>
              <a:rPr sz="3200" dirty="0" err="1"/>
              <a:t>Діяльність</a:t>
            </a:r>
            <a:r>
              <a:rPr sz="3200" dirty="0"/>
              <a:t> </a:t>
            </a:r>
            <a:r>
              <a:rPr sz="3200" dirty="0" err="1"/>
              <a:t>формує</a:t>
            </a:r>
            <a:r>
              <a:rPr sz="3200" dirty="0"/>
              <a:t> </a:t>
            </a:r>
            <a:r>
              <a:rPr sz="3200" dirty="0" err="1"/>
              <a:t>навички</a:t>
            </a:r>
            <a:r>
              <a:rPr sz="3200" dirty="0"/>
              <a:t>, </a:t>
            </a:r>
            <a:r>
              <a:rPr sz="3200" dirty="0" err="1"/>
              <a:t>здібності</a:t>
            </a:r>
            <a:r>
              <a:rPr sz="3200" dirty="0"/>
              <a:t>, </a:t>
            </a:r>
            <a:r>
              <a:rPr sz="3200" dirty="0" err="1"/>
              <a:t>мотивацію</a:t>
            </a:r>
            <a:r>
              <a:rPr sz="3200" dirty="0"/>
              <a:t>.</a:t>
            </a:r>
          </a:p>
          <a:p>
            <a:r>
              <a:rPr sz="3200" dirty="0" err="1"/>
              <a:t>Спілкування</a:t>
            </a:r>
            <a:r>
              <a:rPr sz="3200" dirty="0"/>
              <a:t> </a:t>
            </a:r>
            <a:r>
              <a:rPr sz="3200" dirty="0" err="1"/>
              <a:t>сприяє</a:t>
            </a:r>
            <a:r>
              <a:rPr sz="3200" dirty="0"/>
              <a:t> </a:t>
            </a:r>
            <a:r>
              <a:rPr sz="3200" dirty="0" err="1"/>
              <a:t>соціалізації</a:t>
            </a:r>
            <a:r>
              <a:rPr sz="3200" dirty="0"/>
              <a:t>, </a:t>
            </a:r>
            <a:r>
              <a:rPr sz="3200" dirty="0" err="1"/>
              <a:t>формуванню</a:t>
            </a:r>
            <a:r>
              <a:rPr sz="3200" dirty="0"/>
              <a:t> </a:t>
            </a:r>
            <a:r>
              <a:rPr sz="3200" dirty="0" err="1"/>
              <a:t>цінностей</a:t>
            </a:r>
            <a:r>
              <a:rPr sz="3200" dirty="0"/>
              <a:t>.</a:t>
            </a:r>
          </a:p>
          <a:p>
            <a:r>
              <a:rPr sz="3200" dirty="0"/>
              <a:t> </a:t>
            </a:r>
            <a:r>
              <a:rPr sz="3200" dirty="0" err="1"/>
              <a:t>Взаємодія</a:t>
            </a:r>
            <a:r>
              <a:rPr sz="3200" dirty="0"/>
              <a:t> </a:t>
            </a:r>
            <a:r>
              <a:rPr sz="3200" dirty="0" err="1"/>
              <a:t>із</a:t>
            </a:r>
            <a:r>
              <a:rPr sz="3200" dirty="0"/>
              <a:t> </a:t>
            </a:r>
            <a:r>
              <a:rPr sz="3200" dirty="0" err="1"/>
              <a:t>середовищем</a:t>
            </a:r>
            <a:r>
              <a:rPr sz="3200" dirty="0"/>
              <a:t> </a:t>
            </a:r>
            <a:r>
              <a:rPr sz="3200" dirty="0" err="1"/>
              <a:t>розвиває</a:t>
            </a:r>
            <a:r>
              <a:rPr sz="3200" dirty="0"/>
              <a:t> </a:t>
            </a:r>
            <a:r>
              <a:rPr sz="3200" dirty="0" err="1"/>
              <a:t>мислення</a:t>
            </a:r>
            <a:r>
              <a:rPr sz="3200" dirty="0"/>
              <a:t> </a:t>
            </a:r>
            <a:r>
              <a:rPr sz="3200" dirty="0" err="1"/>
              <a:t>та</a:t>
            </a:r>
            <a:r>
              <a:rPr sz="3200" dirty="0"/>
              <a:t> </a:t>
            </a:r>
            <a:r>
              <a:rPr sz="3200" dirty="0" err="1"/>
              <a:t>емоційний</a:t>
            </a:r>
            <a:r>
              <a:rPr sz="3200" dirty="0"/>
              <a:t> </a:t>
            </a:r>
            <a:r>
              <a:rPr sz="3200" dirty="0" err="1"/>
              <a:t>інтелект</a:t>
            </a:r>
            <a:r>
              <a:rPr sz="32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BDAE7-FB11-4E45-A222-E2188302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9" y="351692"/>
            <a:ext cx="7934178" cy="1578708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Діяльність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dirty="0"/>
              <a:t>-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вносити</a:t>
            </a:r>
            <a:r>
              <a:rPr lang="ru-RU" dirty="0"/>
              <a:t> в </a:t>
            </a:r>
            <a:r>
              <a:rPr lang="ru-RU" dirty="0" err="1"/>
              <a:t>дійсність</a:t>
            </a:r>
            <a:r>
              <a:rPr lang="ru-RU" dirty="0"/>
              <a:t> </a:t>
            </a:r>
            <a:r>
              <a:rPr lang="ru-RU" dirty="0" err="1"/>
              <a:t>зміни</a:t>
            </a:r>
            <a:endParaRPr lang="uk-UA" dirty="0"/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F4C3B485-864F-45AD-A5E8-00B0B7EF74CC}"/>
              </a:ext>
            </a:extLst>
          </p:cNvPr>
          <p:cNvSpPr txBox="1">
            <a:spLocks/>
          </p:cNvSpPr>
          <p:nvPr/>
        </p:nvSpPr>
        <p:spPr>
          <a:xfrm>
            <a:off x="260253" y="2363372"/>
            <a:ext cx="8391378" cy="3882683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Жоден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чинник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не буде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успішно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реалізовуватися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та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працювати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формування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особистості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активного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ставлення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людини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до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навколишньої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дійсності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тобто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діяльності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людини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3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4BAF0-DE5F-4D22-927A-DA9750DA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u="sng" dirty="0"/>
              <a:t>Види діяльності:</a:t>
            </a:r>
            <a:br>
              <a:rPr lang="uk-UA" b="1" i="1" u="sng" dirty="0"/>
            </a:br>
            <a:endParaRPr lang="uk-UA" b="1" i="1" u="sng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5186877-FE6F-47DB-8409-812AE02BF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" y="1446482"/>
            <a:ext cx="8102655" cy="351692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746581-EE18-4B14-9A20-429DA7090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9" y="4963404"/>
            <a:ext cx="8437595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2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063AED-2420-46A8-8CF1-B167DF354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4" y="418513"/>
            <a:ext cx="9037236" cy="602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9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550148-0BC3-4449-969B-4C5E047A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422"/>
            <a:ext cx="9143999" cy="61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1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D61BF84-20E0-4D47-94AC-AC68ECC70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72198"/>
            <a:ext cx="9143999" cy="53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3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2C7ACC-3B3D-4434-BC3B-B771F6596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627211"/>
            <a:ext cx="8398412" cy="5309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/>
              <a:t>Французький дослідник Р. </a:t>
            </a:r>
            <a:r>
              <a:rPr lang="uk-UA" sz="3600" dirty="0" err="1"/>
              <a:t>Барт</a:t>
            </a:r>
            <a:r>
              <a:rPr lang="uk-UA" sz="3600" dirty="0"/>
              <a:t>, який протягом шести місяців перебував один серед снігів Антарктиди, писав, що людина не може обійтися без звуків, голосів, без спілкування з іншими, як не може жити без фосфору або кальцію. У самотності він шукав спокою та духовного збагачення, а знайшов лише розчарування і безвихідь. </a:t>
            </a:r>
          </a:p>
        </p:txBody>
      </p:sp>
    </p:spTree>
    <p:extLst>
      <p:ext uri="{BB962C8B-B14F-4D97-AF65-F5344CB8AC3E}">
        <p14:creationId xmlns:p14="http://schemas.microsoft.com/office/powerpoint/2010/main" val="204647136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501</Words>
  <Application>Microsoft Office PowerPoint</Application>
  <PresentationFormat>Екран (4:3)</PresentationFormat>
  <Paragraphs>56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Грань</vt:lpstr>
      <vt:lpstr>Презентація PowerPoint</vt:lpstr>
      <vt:lpstr>Вступ</vt:lpstr>
      <vt:lpstr>1. Роль діяльності і спілкування у розвитку особистості </vt:lpstr>
      <vt:lpstr>Діяльність - спосіб буття людини у світі, її здатність вносити в дійсність зміни</vt:lpstr>
      <vt:lpstr>Види діяльності: </vt:lpstr>
      <vt:lpstr>Презентація PowerPoint</vt:lpstr>
      <vt:lpstr>Презентація PowerPoint</vt:lpstr>
      <vt:lpstr>Презентація PowerPoint</vt:lpstr>
      <vt:lpstr>Презентація PowerPoint</vt:lpstr>
      <vt:lpstr>Структура спілкування</vt:lpstr>
      <vt:lpstr>Презентація PowerPoint</vt:lpstr>
      <vt:lpstr>2. Роль активності учня</vt:lpstr>
      <vt:lpstr>3. Саморозвиток особистості</vt:lpstr>
      <vt:lpstr>4. Внутрішні суперечності у розвитку</vt:lpstr>
      <vt:lpstr>Фактори розвитку особистості</vt:lpstr>
      <vt:lpstr>Основними рушійними силами розвитку особистості вихованця є: </vt:lpstr>
      <vt:lpstr>Виховання як процес</vt:lpstr>
      <vt:lpstr>Мета і завдання виховання</vt:lpstr>
      <vt:lpstr>Висновки</vt:lpstr>
      <vt:lpstr>Творчі завдання </vt:lpstr>
      <vt:lpstr>Презентація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Admin</dc:creator>
  <cp:keywords/>
  <dc:description>generated using python-pptx</dc:description>
  <cp:lastModifiedBy>Admin</cp:lastModifiedBy>
  <cp:revision>9</cp:revision>
  <dcterms:created xsi:type="dcterms:W3CDTF">2013-01-27T09:14:16Z</dcterms:created>
  <dcterms:modified xsi:type="dcterms:W3CDTF">2025-02-02T12:03:49Z</dcterms:modified>
  <cp:category/>
</cp:coreProperties>
</file>