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0" r:id="rId2"/>
    <p:sldId id="367" r:id="rId3"/>
    <p:sldId id="368" r:id="rId4"/>
    <p:sldId id="524" r:id="rId5"/>
    <p:sldId id="369" r:id="rId6"/>
    <p:sldId id="370" r:id="rId7"/>
    <p:sldId id="379" r:id="rId8"/>
    <p:sldId id="380" r:id="rId9"/>
    <p:sldId id="381" r:id="rId10"/>
    <p:sldId id="382" r:id="rId11"/>
    <p:sldId id="383" r:id="rId12"/>
    <p:sldId id="385" r:id="rId13"/>
    <p:sldId id="525" r:id="rId14"/>
    <p:sldId id="526" r:id="rId15"/>
    <p:sldId id="527" r:id="rId16"/>
    <p:sldId id="528" r:id="rId17"/>
    <p:sldId id="529" r:id="rId18"/>
    <p:sldId id="530" r:id="rId19"/>
    <p:sldId id="531" r:id="rId20"/>
    <p:sldId id="532" r:id="rId21"/>
    <p:sldId id="533" r:id="rId22"/>
    <p:sldId id="534" r:id="rId23"/>
    <p:sldId id="535" r:id="rId24"/>
    <p:sldId id="536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2194" y="-6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25.02.2023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84440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Вступ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мовознавства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60648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Фото Книги и цветы, более 25 000 качественных бесплатных стоковых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78727"/>
            <a:ext cx="4698918" cy="313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6162704" cy="1252728"/>
          </a:xfrm>
        </p:spPr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rgbClr val="0070C0"/>
                </a:solidFill>
                <a:latin typeface="Monotype Corsiva" pitchFamily="66" charset="0"/>
              </a:rPr>
              <a:t>Кавказька  </a:t>
            </a:r>
            <a:r>
              <a:rPr lang="ru-RU" sz="54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54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b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14514" y="1320790"/>
            <a:ext cx="6929486" cy="1358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000" dirty="0" smtClean="0"/>
              <a:t>    Налічує майже 40 мов. Поширена на Північному Кавказі , в Туреччині. Поділяється на </a:t>
            </a:r>
            <a:r>
              <a:rPr lang="uk-UA" sz="2000" b="1" dirty="0" smtClean="0"/>
              <a:t>три групи</a:t>
            </a:r>
            <a:r>
              <a:rPr lang="en-US" sz="2000" dirty="0" smtClean="0"/>
              <a:t>:</a:t>
            </a:r>
            <a:r>
              <a:rPr lang="uk-UA" sz="2000" dirty="0" smtClean="0"/>
              <a:t> картвельську, абхазько-адигейську і </a:t>
            </a:r>
            <a:r>
              <a:rPr lang="uk-UA" sz="2000" dirty="0" err="1" smtClean="0"/>
              <a:t>нахсько-</a:t>
            </a:r>
            <a:r>
              <a:rPr lang="uk-UA" sz="2000" dirty="0" smtClean="0"/>
              <a:t> дагестанську</a:t>
            </a:r>
            <a:endParaRPr lang="ru-RU" sz="2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5720" y="2000240"/>
            <a:ext cx="2339960" cy="2409837"/>
          </a:xfrm>
          <a:prstGeom prst="rect">
            <a:avLst/>
          </a:prstGeom>
        </p:spPr>
        <p:txBody>
          <a:bodyPr vert="horz" lIns="91440" rIns="45720" rtlCol="0" anchor="ctr">
            <a:normAutofit fontScale="9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err="1" smtClean="0">
                <a:solidFill>
                  <a:srgbClr val="0070C0"/>
                </a:solidFill>
              </a:rPr>
              <a:t>Картвельска</a:t>
            </a:r>
            <a:r>
              <a:rPr lang="uk-UA" sz="2400" dirty="0" smtClean="0">
                <a:solidFill>
                  <a:srgbClr val="0070C0"/>
                </a:solidFill>
              </a:rPr>
              <a:t> група</a:t>
            </a:r>
            <a:br>
              <a:rPr lang="uk-UA" sz="2400" dirty="0" smtClean="0">
                <a:solidFill>
                  <a:srgbClr val="0070C0"/>
                </a:solidFill>
              </a:rPr>
            </a:b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400" b="0" dirty="0" smtClean="0">
                <a:solidFill>
                  <a:schemeClr val="tx1"/>
                </a:solidFill>
              </a:rPr>
              <a:t>Грузинська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Мегрельська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err="1" smtClean="0">
                <a:solidFill>
                  <a:schemeClr val="tx1"/>
                </a:solidFill>
              </a:rPr>
              <a:t>Чанська</a:t>
            </a:r>
            <a:r>
              <a:rPr lang="uk-UA" sz="2400" b="0" dirty="0" smtClean="0">
                <a:solidFill>
                  <a:schemeClr val="tx1"/>
                </a:solidFill>
              </a:rPr>
              <a:t/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Сванська</a:t>
            </a:r>
            <a:r>
              <a:rPr lang="uk-UA" sz="1600" b="0" dirty="0" smtClean="0">
                <a:solidFill>
                  <a:srgbClr val="0070C0"/>
                </a:solidFill>
              </a:rPr>
              <a:t/>
            </a:r>
            <a:br>
              <a:rPr lang="uk-UA" sz="1600" b="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762625" y="4071942"/>
            <a:ext cx="3381375" cy="711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200" dirty="0" smtClean="0">
                <a:solidFill>
                  <a:srgbClr val="0070C0"/>
                </a:solidFill>
              </a:rPr>
              <a:t>Абхазько-Адигейська група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67400" y="4857760"/>
            <a:ext cx="3276600" cy="16718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200" b="0" dirty="0" smtClean="0">
                <a:solidFill>
                  <a:schemeClr val="tx1"/>
                </a:solidFill>
              </a:rPr>
              <a:t>Абхазька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Абазинська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Адигейська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Кабардинська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err="1" smtClean="0">
                <a:solidFill>
                  <a:schemeClr val="tx1"/>
                </a:solidFill>
              </a:rPr>
              <a:t>Убихська</a:t>
            </a:r>
            <a:endParaRPr lang="ru-RU" sz="2200" b="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786050" y="3000372"/>
            <a:ext cx="3476625" cy="711200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200" dirty="0" err="1" smtClean="0">
                <a:solidFill>
                  <a:srgbClr val="0070C0"/>
                </a:solidFill>
              </a:rPr>
              <a:t>Нахсько-Дагестанська</a:t>
            </a:r>
            <a:r>
              <a:rPr lang="uk-UA" sz="2200" dirty="0" smtClean="0">
                <a:solidFill>
                  <a:srgbClr val="0070C0"/>
                </a:solidFill>
              </a:rPr>
              <a:t> група</a:t>
            </a:r>
            <a:endParaRPr lang="ru-RU" sz="2200" dirty="0">
              <a:solidFill>
                <a:srgbClr val="0070C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714612" y="3714752"/>
            <a:ext cx="3276600" cy="1671828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200" b="0" dirty="0" smtClean="0">
                <a:solidFill>
                  <a:schemeClr val="tx1"/>
                </a:solidFill>
              </a:rPr>
              <a:t>Чеченська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Інгуська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Аварська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Лезгинська</a:t>
            </a:r>
            <a:br>
              <a:rPr lang="uk-UA" sz="2200" b="0" dirty="0" smtClean="0">
                <a:solidFill>
                  <a:schemeClr val="tx1"/>
                </a:solidFill>
              </a:rPr>
            </a:br>
            <a:r>
              <a:rPr lang="uk-UA" sz="2200" b="0" dirty="0" smtClean="0">
                <a:solidFill>
                  <a:schemeClr val="tx1"/>
                </a:solidFill>
              </a:rPr>
              <a:t>Табасаранська</a:t>
            </a:r>
            <a:endParaRPr lang="ru-RU" sz="2200" b="0" dirty="0">
              <a:solidFill>
                <a:schemeClr val="tx1"/>
              </a:solidFill>
            </a:endParaRPr>
          </a:p>
        </p:txBody>
      </p:sp>
      <p:pic>
        <p:nvPicPr>
          <p:cNvPr id="3074" name="Picture 2" descr="Найпоширеніші мови народів світу - Місце людини у сві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3" y="4862914"/>
            <a:ext cx="2466975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4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6506226" cy="1252728"/>
          </a:xfrm>
        </p:spPr>
        <p:txBody>
          <a:bodyPr>
            <a:normAutofit fontScale="90000"/>
          </a:bodyPr>
          <a:lstStyle/>
          <a:p>
            <a:r>
              <a:rPr lang="uk-UA" sz="5000" b="1" dirty="0" smtClean="0">
                <a:solidFill>
                  <a:srgbClr val="0070C0"/>
                </a:solidFill>
                <a:latin typeface="Monotype Corsiva" pitchFamily="66" charset="0"/>
              </a:rPr>
              <a:t>Фіно-Угорська  </a:t>
            </a:r>
            <a:r>
              <a:rPr lang="ru-RU" sz="50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50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50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1285852" y="1000108"/>
            <a:ext cx="6578600" cy="13589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dirty="0" smtClean="0"/>
              <a:t>Поділяють на </a:t>
            </a:r>
            <a:r>
              <a:rPr lang="uk-UA" sz="2400" b="1" dirty="0" smtClean="0"/>
              <a:t>дві групи</a:t>
            </a:r>
            <a:r>
              <a:rPr lang="en-US" sz="2400" dirty="0" smtClean="0"/>
              <a:t>: </a:t>
            </a:r>
            <a:r>
              <a:rPr lang="uk-UA" sz="2400" dirty="0" smtClean="0"/>
              <a:t>угорську та фінську</a:t>
            </a:r>
            <a:endParaRPr lang="ru-RU" sz="24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1857364"/>
            <a:ext cx="2500330" cy="2235201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smtClean="0">
                <a:solidFill>
                  <a:srgbClr val="002060"/>
                </a:solidFill>
              </a:rPr>
              <a:t>Угорська група</a:t>
            </a: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000" b="0" dirty="0" smtClean="0">
                <a:solidFill>
                  <a:schemeClr val="tx1"/>
                </a:solidFill>
              </a:rPr>
              <a:t>Угорська</a:t>
            </a:r>
          </a:p>
          <a:p>
            <a:r>
              <a:rPr lang="uk-UA" sz="2000" b="0" dirty="0" smtClean="0">
                <a:solidFill>
                  <a:schemeClr val="tx1"/>
                </a:solidFill>
              </a:rPr>
              <a:t>Мансійська</a:t>
            </a:r>
          </a:p>
          <a:p>
            <a:r>
              <a:rPr lang="uk-UA" sz="2000" b="0" dirty="0" err="1" smtClean="0">
                <a:solidFill>
                  <a:schemeClr val="tx1"/>
                </a:solidFill>
              </a:rPr>
              <a:t>Хатнийська</a:t>
            </a:r>
            <a:r>
              <a:rPr lang="uk-UA" sz="1600" b="0" dirty="0" smtClean="0">
                <a:solidFill>
                  <a:srgbClr val="0070C0"/>
                </a:solidFill>
              </a:rPr>
              <a:t/>
            </a:r>
            <a:br>
              <a:rPr lang="uk-UA" sz="1600" b="0" dirty="0" smtClean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857752" y="2428868"/>
            <a:ext cx="2714644" cy="1866899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smtClean="0">
                <a:solidFill>
                  <a:srgbClr val="7030A0"/>
                </a:solidFill>
              </a:rPr>
              <a:t>Фінська група</a:t>
            </a: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endParaRPr lang="uk-UA" sz="2400" dirty="0" smtClean="0">
              <a:solidFill>
                <a:srgbClr val="0070C0"/>
              </a:solidFill>
            </a:endParaRPr>
          </a:p>
          <a:p>
            <a:r>
              <a:rPr lang="uk-UA" sz="2000" b="0" u="sng" dirty="0" smtClean="0">
                <a:solidFill>
                  <a:srgbClr val="FF0000"/>
                </a:solidFill>
              </a:rPr>
              <a:t>Прибалтійська підгрупа</a:t>
            </a:r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b="0" dirty="0" smtClean="0">
                <a:solidFill>
                  <a:schemeClr val="tx1"/>
                </a:solidFill>
              </a:rPr>
              <a:t>Фінська</a:t>
            </a:r>
            <a:br>
              <a:rPr lang="uk-UA" sz="2000" b="0" dirty="0" smtClean="0">
                <a:solidFill>
                  <a:schemeClr val="tx1"/>
                </a:solidFill>
              </a:rPr>
            </a:br>
            <a:r>
              <a:rPr lang="uk-UA" sz="2000" b="0" dirty="0" smtClean="0">
                <a:solidFill>
                  <a:schemeClr val="tx1"/>
                </a:solidFill>
              </a:rPr>
              <a:t>Естонська</a:t>
            </a:r>
          </a:p>
          <a:p>
            <a:r>
              <a:rPr lang="uk-UA" sz="2000" b="0" dirty="0" smtClean="0">
                <a:solidFill>
                  <a:schemeClr val="tx1"/>
                </a:solidFill>
              </a:rPr>
              <a:t>Карельська</a:t>
            </a:r>
          </a:p>
          <a:p>
            <a:r>
              <a:rPr lang="uk-UA" sz="2000" b="0" dirty="0" err="1" smtClean="0">
                <a:solidFill>
                  <a:schemeClr val="tx1"/>
                </a:solidFill>
              </a:rPr>
              <a:t>Лівська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72330" y="3000372"/>
            <a:ext cx="2286000" cy="22288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000" dirty="0" smtClean="0">
                <a:solidFill>
                  <a:srgbClr val="0070C0"/>
                </a:solidFill>
              </a:rPr>
              <a:t/>
            </a:r>
            <a:br>
              <a:rPr lang="uk-UA" sz="2000" dirty="0" smtClean="0">
                <a:solidFill>
                  <a:srgbClr val="0070C0"/>
                </a:solidFill>
              </a:rPr>
            </a:br>
            <a:r>
              <a:rPr lang="uk-UA" sz="2000" b="0" u="sng" dirty="0" smtClean="0">
                <a:solidFill>
                  <a:srgbClr val="FF0000"/>
                </a:solidFill>
              </a:rPr>
              <a:t>Пермська підгрупа</a:t>
            </a:r>
            <a:endParaRPr lang="uk-UA" sz="2000" dirty="0" smtClean="0">
              <a:solidFill>
                <a:srgbClr val="FF0000"/>
              </a:solidFill>
            </a:endParaRPr>
          </a:p>
          <a:p>
            <a:r>
              <a:rPr lang="uk-UA" sz="2000" b="0" dirty="0" err="1" smtClean="0">
                <a:solidFill>
                  <a:schemeClr val="tx1"/>
                </a:solidFill>
              </a:rPr>
              <a:t>Комі-Пермяцька</a:t>
            </a:r>
            <a:endParaRPr lang="uk-UA" sz="2000" b="0" dirty="0" smtClean="0">
              <a:solidFill>
                <a:schemeClr val="tx1"/>
              </a:solidFill>
            </a:endParaRPr>
          </a:p>
          <a:p>
            <a:r>
              <a:rPr lang="uk-UA" sz="2000" b="0" dirty="0" smtClean="0">
                <a:solidFill>
                  <a:schemeClr val="tx1"/>
                </a:solidFill>
              </a:rPr>
              <a:t>Комі-Зирянська</a:t>
            </a:r>
          </a:p>
          <a:p>
            <a:r>
              <a:rPr lang="uk-UA" sz="2000" b="0" dirty="0" smtClean="0">
                <a:solidFill>
                  <a:schemeClr val="tx1"/>
                </a:solidFill>
              </a:rPr>
              <a:t>Удмуртська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929190" y="4786322"/>
            <a:ext cx="2286000" cy="180340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000" dirty="0" smtClean="0">
                <a:solidFill>
                  <a:srgbClr val="0070C0"/>
                </a:solidFill>
              </a:rPr>
              <a:t/>
            </a:r>
            <a:br>
              <a:rPr lang="uk-UA" sz="2000" dirty="0" smtClean="0">
                <a:solidFill>
                  <a:srgbClr val="0070C0"/>
                </a:solidFill>
              </a:rPr>
            </a:br>
            <a:r>
              <a:rPr lang="uk-UA" sz="2000" b="0" u="sng" dirty="0" smtClean="0">
                <a:solidFill>
                  <a:srgbClr val="FF0000"/>
                </a:solidFill>
              </a:rPr>
              <a:t>Волзька підгрупа</a:t>
            </a:r>
            <a:endParaRPr lang="uk-UA" sz="2000" dirty="0" smtClean="0">
              <a:solidFill>
                <a:srgbClr val="FF0000"/>
              </a:solidFill>
            </a:endParaRPr>
          </a:p>
          <a:p>
            <a:endParaRPr lang="uk-UA" sz="2000" b="0" dirty="0" smtClean="0">
              <a:solidFill>
                <a:srgbClr val="FFC000"/>
              </a:solidFill>
            </a:endParaRPr>
          </a:p>
          <a:p>
            <a:r>
              <a:rPr lang="uk-UA" sz="2000" b="0" dirty="0" smtClean="0">
                <a:solidFill>
                  <a:schemeClr val="tx1"/>
                </a:solidFill>
              </a:rPr>
              <a:t>Марійська</a:t>
            </a:r>
          </a:p>
          <a:p>
            <a:r>
              <a:rPr lang="uk-UA" sz="2000" b="0" dirty="0" smtClean="0">
                <a:solidFill>
                  <a:schemeClr val="tx1"/>
                </a:solidFill>
              </a:rPr>
              <a:t>Мордовська</a:t>
            </a:r>
          </a:p>
          <a:p>
            <a:endParaRPr lang="uk-UA" sz="1600" b="0" dirty="0" smtClean="0">
              <a:solidFill>
                <a:srgbClr val="FFC000"/>
              </a:solidFill>
            </a:endParaRP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098" name="Picture 2" descr="Сьогодні, 21 лютого, – Міжнародний день рідної мо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92565"/>
            <a:ext cx="2916196" cy="20272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429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488" y="285728"/>
            <a:ext cx="4800616" cy="1252728"/>
          </a:xfrm>
        </p:spPr>
        <p:txBody>
          <a:bodyPr>
            <a:noAutofit/>
          </a:bodyPr>
          <a:lstStyle/>
          <a:p>
            <a:r>
              <a:rPr lang="uk-UA" sz="5000" b="1" dirty="0" err="1" smtClean="0">
                <a:solidFill>
                  <a:srgbClr val="0070C0"/>
                </a:solidFill>
                <a:latin typeface="Monotype Corsiva" pitchFamily="66" charset="0"/>
              </a:rPr>
              <a:t>Тюрська</a:t>
            </a:r>
            <a:r>
              <a:rPr lang="uk-UA" sz="50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50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50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50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br>
              <a:rPr lang="ru-RU" sz="5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endParaRPr lang="ru-RU" sz="5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1571604" y="1000108"/>
            <a:ext cx="6786610" cy="12192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1800" dirty="0" smtClean="0"/>
              <a:t>Функціонує в середньоазіатських державах, Закавказзі, Росії, Ірані, Афганістані, Монголії, Китаї, Румунії та Україні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15074" y="1571612"/>
            <a:ext cx="2643206" cy="292557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err="1" smtClean="0">
                <a:solidFill>
                  <a:srgbClr val="00B050"/>
                </a:solidFill>
              </a:rPr>
              <a:t>Огузька</a:t>
            </a:r>
            <a:r>
              <a:rPr lang="uk-UA" sz="2400" dirty="0" smtClean="0">
                <a:solidFill>
                  <a:srgbClr val="00B050"/>
                </a:solidFill>
              </a:rPr>
              <a:t> група</a:t>
            </a: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Турецька</a:t>
            </a:r>
          </a:p>
          <a:p>
            <a:r>
              <a:rPr lang="uk-UA" sz="2400" b="0" dirty="0" err="1" smtClean="0">
                <a:solidFill>
                  <a:schemeClr val="tx1"/>
                </a:solidFill>
              </a:rPr>
              <a:t>Турменська</a:t>
            </a:r>
            <a:endParaRPr lang="uk-UA" sz="2400" b="0" dirty="0" smtClean="0">
              <a:solidFill>
                <a:schemeClr val="tx1"/>
              </a:solidFill>
            </a:endParaRPr>
          </a:p>
          <a:p>
            <a:r>
              <a:rPr lang="uk-UA" sz="2400" b="0" dirty="0" err="1" smtClean="0">
                <a:solidFill>
                  <a:schemeClr val="tx1"/>
                </a:solidFill>
              </a:rPr>
              <a:t>Азербайжанська</a:t>
            </a:r>
            <a:endParaRPr lang="uk-UA" sz="2400" b="0" dirty="0" smtClean="0">
              <a:solidFill>
                <a:schemeClr val="tx1"/>
              </a:solidFill>
            </a:endParaRPr>
          </a:p>
          <a:p>
            <a:r>
              <a:rPr lang="uk-UA" sz="2400" b="0" dirty="0" smtClean="0">
                <a:solidFill>
                  <a:schemeClr val="tx1"/>
                </a:solidFill>
              </a:rPr>
              <a:t>Гагаузька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1500" y="2129029"/>
            <a:ext cx="2286000" cy="2239771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smtClean="0">
                <a:solidFill>
                  <a:srgbClr val="00B050"/>
                </a:solidFill>
              </a:rPr>
              <a:t>Болгарська група</a:t>
            </a: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Татарська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Башкирська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Чуваська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err="1" smtClean="0">
                <a:solidFill>
                  <a:schemeClr val="tx1"/>
                </a:solidFill>
              </a:rPr>
              <a:t>Булгарська</a:t>
            </a:r>
            <a:r>
              <a:rPr lang="uk-UA" sz="2400" b="0" dirty="0" smtClean="0">
                <a:solidFill>
                  <a:schemeClr val="tx1"/>
                </a:solidFill>
              </a:rPr>
              <a:t/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Хазарська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357554" y="2714620"/>
            <a:ext cx="2566996" cy="2925572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uk-UA" sz="2400" dirty="0" err="1" smtClean="0">
                <a:solidFill>
                  <a:srgbClr val="00B050"/>
                </a:solidFill>
              </a:rPr>
              <a:t>Кипчацька</a:t>
            </a:r>
            <a:r>
              <a:rPr lang="uk-UA" sz="2400" dirty="0" smtClean="0">
                <a:solidFill>
                  <a:srgbClr val="00B050"/>
                </a:solidFill>
              </a:rPr>
              <a:t> група</a:t>
            </a:r>
            <a:r>
              <a:rPr lang="uk-UA" sz="2400" dirty="0" smtClean="0">
                <a:solidFill>
                  <a:srgbClr val="0070C0"/>
                </a:solidFill>
              </a:rPr>
              <a:t/>
            </a:r>
            <a:br>
              <a:rPr lang="uk-UA" sz="2400" dirty="0" smtClean="0">
                <a:solidFill>
                  <a:srgbClr val="0070C0"/>
                </a:solidFill>
              </a:rPr>
            </a:br>
            <a:r>
              <a:rPr lang="uk-UA" sz="2400" b="0" dirty="0" err="1" smtClean="0">
                <a:solidFill>
                  <a:schemeClr val="tx1"/>
                </a:solidFill>
              </a:rPr>
              <a:t>Кримсько-Татарська</a:t>
            </a:r>
            <a:endParaRPr lang="uk-UA" sz="2400" b="0" dirty="0" smtClean="0">
              <a:solidFill>
                <a:schemeClr val="tx1"/>
              </a:solidFill>
            </a:endParaRPr>
          </a:p>
          <a:p>
            <a:r>
              <a:rPr lang="uk-UA" sz="2400" b="0" dirty="0" smtClean="0">
                <a:solidFill>
                  <a:schemeClr val="tx1"/>
                </a:solidFill>
              </a:rPr>
              <a:t>Карачаєво-Балкарська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Караїмська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Ногайська 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Каракалпацька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Киргизька</a:t>
            </a:r>
          </a:p>
          <a:p>
            <a:r>
              <a:rPr lang="uk-UA" sz="2400" b="0" dirty="0" smtClean="0">
                <a:solidFill>
                  <a:schemeClr val="tx1"/>
                </a:solidFill>
              </a:rPr>
              <a:t>Половецька</a:t>
            </a:r>
            <a:br>
              <a:rPr lang="uk-UA" sz="2400" b="0" dirty="0" smtClean="0">
                <a:solidFill>
                  <a:schemeClr val="tx1"/>
                </a:solidFill>
              </a:rPr>
            </a:br>
            <a:r>
              <a:rPr lang="uk-UA" sz="2400" b="0" dirty="0" smtClean="0">
                <a:solidFill>
                  <a:schemeClr val="tx1"/>
                </a:solidFill>
              </a:rPr>
              <a:t>Алтайська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Сьогодні - Міжнародний день корінних народів світу — Дубно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8800"/>
            <a:ext cx="2520280" cy="2133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557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571612"/>
            <a:ext cx="7746084" cy="4924220"/>
          </a:xfrm>
        </p:spPr>
        <p:txBody>
          <a:bodyPr>
            <a:noAutofit/>
          </a:bodyPr>
          <a:lstStyle/>
          <a:p>
            <a:pPr algn="r"/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     </a:t>
            </a:r>
            <a:r>
              <a:rPr lang="ru-RU" sz="7200" dirty="0" err="1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Типологічна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   </a:t>
            </a: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/>
            </a:r>
            <a:b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</a:b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та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генеалогічна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класифікація</a:t>
            </a:r>
            <a:r>
              <a:rPr lang="ru-RU" sz="7200" dirty="0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 </a:t>
            </a:r>
            <a:r>
              <a:rPr lang="ru-RU" sz="7200" dirty="0" err="1">
                <a:solidFill>
                  <a:schemeClr val="accent1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  <a:cs typeface="Courier New" pitchFamily="49" charset="0"/>
              </a:rPr>
              <a:t>мов</a:t>
            </a:r>
            <a:endParaRPr lang="ru-RU" sz="7200" dirty="0">
              <a:solidFill>
                <a:schemeClr val="accent1">
                  <a:lumMod val="50000"/>
                </a:schemeClr>
              </a:solidFill>
              <a:latin typeface="Cambria Math" pitchFamily="18" charset="0"/>
              <a:ea typeface="Cambria Math" pitchFamily="18" charset="0"/>
              <a:cs typeface="Courier New" pitchFamily="49" charset="0"/>
            </a:endParaRPr>
          </a:p>
        </p:txBody>
      </p:sp>
      <p:sp>
        <p:nvSpPr>
          <p:cNvPr id="3" name="AutoShape 2" descr="Цікаві звичаї та традиції народів світу. Традиції, обряди. Свята і  традиції. Проекти - Новини Рівного. Відео on-line. Все про телекомпанію -  Телеканал «Рівне 1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Міжнародний день перекладача | Яворів Інф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4122218" cy="206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48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390736" cy="188303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Типологічна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класифікація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мов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err="1" smtClean="0">
                <a:latin typeface="+mn-lt"/>
              </a:rPr>
              <a:t>класифікація</a:t>
            </a:r>
            <a:r>
              <a:rPr lang="ru-RU" sz="2400" dirty="0" smtClean="0">
                <a:latin typeface="+mn-lt"/>
              </a:rPr>
              <a:t> на </a:t>
            </a:r>
            <a:r>
              <a:rPr lang="ru-RU" sz="2400" dirty="0" err="1">
                <a:latin typeface="+mn-lt"/>
              </a:rPr>
              <a:t>основі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подібності</a:t>
            </a:r>
            <a:r>
              <a:rPr lang="ru-RU" sz="2400" dirty="0">
                <a:latin typeface="+mn-lt"/>
              </a:rPr>
              <a:t> й </a:t>
            </a:r>
            <a:r>
              <a:rPr lang="ru-RU" sz="2400" dirty="0" err="1" smtClean="0">
                <a:latin typeface="+mn-lt"/>
              </a:rPr>
              <a:t>відмінності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в </a:t>
            </a:r>
            <a:r>
              <a:rPr lang="ru-RU" sz="2400" dirty="0" smtClean="0">
                <a:latin typeface="+mn-lt"/>
              </a:rPr>
              <a:t>принципах </a:t>
            </a:r>
            <a:r>
              <a:rPr lang="ru-RU" sz="2400" dirty="0" err="1" smtClean="0">
                <a:latin typeface="+mn-lt"/>
              </a:rPr>
              <a:t>організації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 err="1" smtClean="0">
                <a:latin typeface="+mn-lt"/>
              </a:rPr>
              <a:t>мовного</a:t>
            </a:r>
            <a:r>
              <a:rPr lang="ru-RU" sz="2400" dirty="0" smtClean="0">
                <a:latin typeface="+mn-lt"/>
              </a:rPr>
              <a:t> матер</a:t>
            </a:r>
            <a:r>
              <a:rPr lang="uk-UA" sz="2400" dirty="0" smtClean="0">
                <a:latin typeface="+mn-lt"/>
              </a:rPr>
              <a:t>і</a:t>
            </a:r>
            <a:r>
              <a:rPr lang="ru-RU" sz="2400" dirty="0" err="1" smtClean="0">
                <a:latin typeface="+mn-lt"/>
              </a:rPr>
              <a:t>алу</a:t>
            </a:r>
            <a:endParaRPr lang="ru-RU" sz="2400" dirty="0">
              <a:latin typeface="+mn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0" y="1984248"/>
            <a:ext cx="5357850" cy="4873752"/>
          </a:xfrm>
        </p:spPr>
        <p:txBody>
          <a:bodyPr>
            <a:normAutofit/>
          </a:bodyPr>
          <a:lstStyle/>
          <a:p>
            <a:pPr>
              <a:buClr>
                <a:srgbClr val="FF6600"/>
              </a:buClr>
            </a:pPr>
            <a:r>
              <a:rPr lang="ru-RU" dirty="0" err="1"/>
              <a:t>типологічна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поділяє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за </a:t>
            </a:r>
            <a:r>
              <a:rPr lang="ru-RU" dirty="0" err="1"/>
              <a:t>ознаками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 smtClean="0"/>
              <a:t>;</a:t>
            </a:r>
          </a:p>
          <a:p>
            <a:pPr marL="0" indent="0">
              <a:buClr>
                <a:srgbClr val="FF6600"/>
              </a:buClr>
              <a:buNone/>
            </a:pPr>
            <a:endParaRPr lang="ru-RU" dirty="0"/>
          </a:p>
          <a:p>
            <a:pPr>
              <a:buClr>
                <a:srgbClr val="FF6600"/>
              </a:buClr>
            </a:pPr>
            <a:r>
              <a:rPr lang="ru-RU" dirty="0" err="1" smtClean="0"/>
              <a:t>генеалогічна</a:t>
            </a:r>
            <a:r>
              <a:rPr lang="ru-RU" dirty="0" smtClean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об'єднує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походженням</a:t>
            </a:r>
            <a:r>
              <a:rPr lang="ru-RU" dirty="0" smtClean="0"/>
              <a:t>;</a:t>
            </a:r>
          </a:p>
          <a:p>
            <a:pPr marL="0" indent="0">
              <a:buClr>
                <a:srgbClr val="FF6600"/>
              </a:buClr>
              <a:buNone/>
            </a:pPr>
            <a:endParaRPr lang="uk-UA" dirty="0" smtClean="0"/>
          </a:p>
          <a:p>
            <a:pPr>
              <a:buClr>
                <a:srgbClr val="FF6600"/>
              </a:buClr>
            </a:pP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/>
              <a:t>терміна</a:t>
            </a:r>
            <a:r>
              <a:rPr lang="ru-RU" dirty="0"/>
              <a:t> </a:t>
            </a:r>
            <a:r>
              <a:rPr lang="ru-RU" dirty="0" err="1"/>
              <a:t>морфологічна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 smtClean="0"/>
              <a:t>типологічної</a:t>
            </a:r>
            <a:r>
              <a:rPr lang="ru-RU" dirty="0" smtClean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 smtClean="0"/>
              <a:t>недоречним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D:\РЕФЕРАТЫ\Презентации\Наталя Вікторівна\0_7e0e7_b000d466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214778" y="3000372"/>
            <a:ext cx="4929222" cy="3524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0368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571480"/>
            <a:ext cx="8238552" cy="128701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Уперше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типологічну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класифікацію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розробили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й </a:t>
            </a:r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обґрунтували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>
                <a:solidFill>
                  <a:srgbClr val="89275F"/>
                </a:solidFill>
                <a:latin typeface="Times New Roman"/>
                <a:cs typeface="Times New Roman"/>
              </a:rPr>
              <a:t>німецькі</a:t>
            </a:r>
            <a:r>
              <a:rPr lang="ru-RU" sz="3600" b="1" dirty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89275F"/>
                </a:solidFill>
                <a:latin typeface="Times New Roman"/>
                <a:cs typeface="Times New Roman"/>
              </a:rPr>
              <a:t>мовознавці</a:t>
            </a:r>
            <a:r>
              <a:rPr lang="ru-RU" sz="3600" b="1" dirty="0" smtClean="0">
                <a:solidFill>
                  <a:srgbClr val="89275F"/>
                </a:solidFill>
                <a:latin typeface="Times New Roman"/>
                <a:cs typeface="Times New Roman"/>
              </a:rPr>
              <a:t> </a:t>
            </a:r>
            <a:r>
              <a:rPr lang="ru-RU" sz="3600" b="1" dirty="0" err="1" smtClean="0">
                <a:solidFill>
                  <a:srgbClr val="89275F"/>
                </a:solidFill>
                <a:latin typeface="Times New Roman"/>
                <a:cs typeface="Times New Roman"/>
              </a:rPr>
              <a:t>брати</a:t>
            </a:r>
            <a:endParaRPr lang="ru-RU" sz="3600" b="1" dirty="0">
              <a:solidFill>
                <a:srgbClr val="89275F"/>
              </a:solidFill>
              <a:latin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432341"/>
            <a:ext cx="2643206" cy="3594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6088" y="2348880"/>
            <a:ext cx="2493480" cy="3426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801657" y="5929330"/>
            <a:ext cx="4342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/>
              <a:t>Август </a:t>
            </a:r>
            <a:r>
              <a:rPr lang="ru-RU" sz="2400" b="1" dirty="0" err="1" smtClean="0"/>
              <a:t>Вільгельм</a:t>
            </a:r>
            <a:r>
              <a:rPr lang="ru-RU" sz="2400" b="1" dirty="0" smtClean="0"/>
              <a:t> Шлегель</a:t>
            </a:r>
          </a:p>
          <a:p>
            <a:pPr algn="ctr"/>
            <a:r>
              <a:rPr lang="uk-UA" sz="2400" b="1" dirty="0" smtClean="0"/>
              <a:t>(1767-1845)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027003"/>
            <a:ext cx="3071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Фрідріх</a:t>
            </a:r>
            <a:r>
              <a:rPr lang="ru-RU" sz="2400" b="1" dirty="0" smtClean="0"/>
              <a:t> Шлегель</a:t>
            </a:r>
            <a:br>
              <a:rPr lang="ru-RU" sz="2400" b="1" dirty="0" smtClean="0"/>
            </a:br>
            <a:r>
              <a:rPr lang="ru-RU" sz="2400" b="1" dirty="0" smtClean="0"/>
              <a:t>(1772-1829)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7092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467600" cy="11430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err="1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Ізолятивні</a:t>
            </a:r>
            <a:r>
              <a:rPr lang="uk-UA" sz="3600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(кореневі) мови…</a:t>
            </a:r>
            <a:endParaRPr lang="ru-RU" sz="3600" b="1" cap="all" dirty="0">
              <a:ln>
                <a:solidFill>
                  <a:srgbClr val="00206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86116" y="2500306"/>
            <a:ext cx="5715040" cy="3429024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Слово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не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відмінюється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, тому не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має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в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собі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жодних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показників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свого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синтаксичного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зв'язку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з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іншими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словами в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реченні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.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Воно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є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ніби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ізольованим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Основний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синтаксичний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спосіб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зв'язку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- </a:t>
            </a:r>
            <a:r>
              <a:rPr lang="ru-RU" sz="2400" b="1" dirty="0" err="1">
                <a:latin typeface="Cambria Math" pitchFamily="18" charset="0"/>
                <a:ea typeface="Cambria Math" pitchFamily="18" charset="0"/>
              </a:rPr>
              <a:t>прилягання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. </a:t>
            </a:r>
            <a:endParaRPr lang="ru-RU" sz="2400" dirty="0" smtClean="0">
              <a:latin typeface="Cambria Math" pitchFamily="18" charset="0"/>
              <a:ea typeface="Cambria Math" pitchFamily="18" charset="0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q"/>
            </a:pP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Таким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чином,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речення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являє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собою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певну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послідовність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незмінних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і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неподільних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2400" dirty="0" err="1">
                <a:latin typeface="Cambria Math" pitchFamily="18" charset="0"/>
                <a:ea typeface="Cambria Math" pitchFamily="18" charset="0"/>
              </a:rPr>
              <a:t>морфеми</a:t>
            </a:r>
            <a:r>
              <a:rPr lang="ru-RU" sz="24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err="1" smtClean="0">
                <a:latin typeface="Cambria Math" pitchFamily="18" charset="0"/>
                <a:ea typeface="Cambria Math" pitchFamily="18" charset="0"/>
              </a:rPr>
              <a:t>слів-коренів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ru-RU" sz="24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285860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афіксів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граматичні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виражають</a:t>
            </a:r>
            <a:r>
              <a:rPr lang="ru-RU" sz="2400" dirty="0" smtClean="0"/>
              <a:t> способом </a:t>
            </a:r>
            <a:r>
              <a:rPr lang="ru-RU" sz="2400" dirty="0" err="1" smtClean="0"/>
              <a:t>прилягання</a:t>
            </a:r>
            <a:r>
              <a:rPr lang="ru-RU" sz="2400" dirty="0" smtClean="0"/>
              <a:t> одних </a:t>
            </a:r>
            <a:r>
              <a:rPr lang="ru-RU" sz="2400" dirty="0" err="1" smtClean="0"/>
              <a:t>слів</a:t>
            </a:r>
            <a:r>
              <a:rPr lang="ru-RU" sz="2400" dirty="0" smtClean="0"/>
              <a:t> до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службових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слів</a:t>
            </a:r>
            <a:r>
              <a:rPr lang="ru-RU" sz="2400" dirty="0" smtClean="0"/>
              <a:t>.</a:t>
            </a:r>
          </a:p>
        </p:txBody>
      </p:sp>
      <p:sp>
        <p:nvSpPr>
          <p:cNvPr id="4" name="AutoShape 2" descr="Лучшие книги по финансовой грамотности: подборка InVen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Лучшие книги по финансовой грамотности: подборка InVen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08" y="3501008"/>
            <a:ext cx="3080763" cy="181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74629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00562" y="1643050"/>
            <a:ext cx="403328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400" b="1" dirty="0"/>
          </a:p>
          <a:p>
            <a:r>
              <a:rPr lang="uk-UA" sz="2400" b="1" dirty="0" smtClean="0"/>
              <a:t> </a:t>
            </a:r>
            <a:r>
              <a:rPr lang="uk-UA" sz="2400" b="1" dirty="0" smtClean="0">
                <a:solidFill>
                  <a:srgbClr val="9933FF"/>
                </a:solidFill>
              </a:rPr>
              <a:t>До них також належать:</a:t>
            </a:r>
          </a:p>
          <a:p>
            <a:endParaRPr lang="uk-UA" sz="2400" b="1" dirty="0"/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Тибетська</a:t>
            </a:r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Бірманська</a:t>
            </a:r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Малайська</a:t>
            </a:r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Тагальська </a:t>
            </a:r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Яванська</a:t>
            </a:r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err="1" smtClean="0"/>
              <a:t>Бамана</a:t>
            </a:r>
            <a:endParaRPr lang="uk-UA" sz="2400" dirty="0" smtClean="0"/>
          </a:p>
          <a:p>
            <a:pPr marL="342900" indent="-342900">
              <a:buClr>
                <a:srgbClr val="9933FF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Сучасна китайська мова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378621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rgbClr val="4D0DA3"/>
                </a:solidFill>
                <a:latin typeface="Comic Sans MS" pitchFamily="66" charset="0"/>
              </a:rPr>
              <a:t>Класичними прикладами є:</a:t>
            </a:r>
          </a:p>
          <a:p>
            <a:endParaRPr lang="uk-UA" sz="2400" b="1" dirty="0" smtClean="0"/>
          </a:p>
          <a:p>
            <a:pPr marL="342900" indent="-342900">
              <a:buClr>
                <a:srgbClr val="4D0DA3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Писемна </a:t>
            </a:r>
            <a:r>
              <a:rPr lang="uk-UA" sz="2400" dirty="0" err="1" smtClean="0"/>
              <a:t>давньокитайська</a:t>
            </a:r>
            <a:endParaRPr lang="uk-UA" sz="2400" dirty="0" smtClean="0"/>
          </a:p>
          <a:p>
            <a:pPr marL="342900" indent="-342900">
              <a:buClr>
                <a:srgbClr val="4D0DA3"/>
              </a:buClr>
              <a:buFont typeface="Arial" panose="020B0604020202020204" pitchFamily="34" charset="0"/>
              <a:buChar char="•"/>
            </a:pPr>
            <a:r>
              <a:rPr lang="uk-UA" sz="2400" dirty="0" smtClean="0"/>
              <a:t>В’єтнамська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357166"/>
            <a:ext cx="69213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cap="all" dirty="0" err="1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Ізолятивні</a:t>
            </a:r>
            <a:r>
              <a:rPr lang="uk-UA" sz="5400" b="1" cap="all" dirty="0" smtClean="0">
                <a:ln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мови</a:t>
            </a:r>
            <a:endParaRPr lang="ru-RU" sz="5400" dirty="0"/>
          </a:p>
        </p:txBody>
      </p:sp>
      <p:pic>
        <p:nvPicPr>
          <p:cNvPr id="8194" name="Picture 2" descr="Белорусские книги будут представлены на передвижной выставке художественных  книг СН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1" y="4437112"/>
            <a:ext cx="3385708" cy="21101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4943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615262" cy="1274786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000" b="1" dirty="0" err="1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Аглюнативні</a:t>
            </a:r>
            <a:r>
              <a:rPr lang="uk-UA" sz="60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мови</a:t>
            </a:r>
            <a:endParaRPr lang="ru-RU" sz="6000" b="1" dirty="0">
              <a:ln w="11430"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1928802"/>
            <a:ext cx="5214974" cy="3983047"/>
          </a:xfrm>
        </p:spPr>
        <p:txBody>
          <a:bodyPr>
            <a:noAutofit/>
          </a:bodyPr>
          <a:lstStyle/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Афікси-приклейки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позначають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час, особу, число,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спосіб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відмінок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та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інші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граматичні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значення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Кожен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із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афіксів-приклейок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має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тільки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одне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суворо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визначене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значення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. Приклейки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суто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механічно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 smtClean="0">
                <a:latin typeface="Cambria Math" pitchFamily="18" charset="0"/>
                <a:ea typeface="Cambria Math" pitchFamily="18" charset="0"/>
              </a:rPr>
              <a:t>приєднуються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до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слова-основи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. </a:t>
            </a:r>
            <a:endParaRPr lang="ru-RU" sz="2200" dirty="0" smtClean="0">
              <a:latin typeface="Cambria Math" pitchFamily="18" charset="0"/>
              <a:ea typeface="Cambria Math" pitchFamily="18" charset="0"/>
            </a:endParaRPr>
          </a:p>
          <a:p>
            <a:pPr>
              <a:buClr>
                <a:schemeClr val="bg2">
                  <a:lumMod val="25000"/>
                </a:schemeClr>
              </a:buClr>
              <a:buFont typeface="Wingdings" pitchFamily="2" charset="2"/>
              <a:buChar char="q"/>
            </a:pP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Таким 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чином, слово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стає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багатоморфемним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, але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межі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між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окремими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морфемами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зберігаються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чіткими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що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допускає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фонетичних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змін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2200" dirty="0" err="1">
                <a:latin typeface="Cambria Math" pitchFamily="18" charset="0"/>
                <a:ea typeface="Cambria Math" pitchFamily="18" charset="0"/>
              </a:rPr>
              <a:t>стику</a:t>
            </a:r>
            <a:r>
              <a:rPr lang="ru-RU" sz="22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200" dirty="0" smtClean="0">
                <a:latin typeface="Cambria Math" pitchFamily="18" charset="0"/>
                <a:ea typeface="Cambria Math" pitchFamily="18" charset="0"/>
              </a:rPr>
              <a:t>морфем.</a:t>
            </a:r>
            <a:endParaRPr lang="ru-RU" sz="2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071546"/>
            <a:ext cx="7500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/>
              <a:t>граматичні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значення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афіксами</a:t>
            </a:r>
            <a:r>
              <a:rPr lang="ru-RU" sz="2400" dirty="0" smtClean="0"/>
              <a:t> – приклейками.</a:t>
            </a:r>
          </a:p>
        </p:txBody>
      </p:sp>
      <p:pic>
        <p:nvPicPr>
          <p:cNvPr id="9218" name="Picture 2" descr="книга - Wiktion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57" y="3284984"/>
            <a:ext cx="3171911" cy="2103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67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357B5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ФЛЕКТИВНІ МОВИ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357B5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868" y="2071678"/>
            <a:ext cx="5429288" cy="4500594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57B5F"/>
              </a:buClr>
              <a:buFont typeface="Wingdings" pitchFamily="2" charset="2"/>
              <a:buChar char="q"/>
            </a:pP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Закінчення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є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багатозначним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не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стандартним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приєднується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основи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яка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зазвичай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без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флексії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не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вживається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і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органічно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зливається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основою,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утворюючи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єдиний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сплав,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внаслідок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чого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на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стику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морфем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можуть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відбуватися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різні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зміни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. </a:t>
            </a:r>
          </a:p>
          <a:p>
            <a:pPr>
              <a:buClr>
                <a:srgbClr val="357B5F"/>
              </a:buClr>
              <a:buFont typeface="Wingdings" pitchFamily="2" charset="2"/>
              <a:buChar char="q"/>
            </a:pP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Формальне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взаємопроникнення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контактуючих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морфем, яке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призводить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до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стирання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меж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між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ними, </a:t>
            </a:r>
            <a:r>
              <a:rPr lang="ru-RU" sz="2800" dirty="0" err="1" smtClean="0">
                <a:latin typeface="Cambria Math" pitchFamily="18" charset="0"/>
                <a:ea typeface="Cambria Math" pitchFamily="18" charset="0"/>
              </a:rPr>
              <a:t>називають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800" b="1" dirty="0" err="1" smtClean="0">
                <a:latin typeface="Cambria Math" pitchFamily="18" charset="0"/>
                <a:ea typeface="Cambria Math" pitchFamily="18" charset="0"/>
              </a:rPr>
              <a:t>фузією</a:t>
            </a:r>
            <a:r>
              <a:rPr lang="ru-RU" sz="28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71546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вираженні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провідну</a:t>
            </a:r>
            <a:r>
              <a:rPr lang="ru-RU" sz="2000" dirty="0" smtClean="0"/>
              <a:t> роль </a:t>
            </a:r>
            <a:r>
              <a:rPr lang="ru-RU" sz="2000" dirty="0" err="1" smtClean="0"/>
              <a:t>відіграє</a:t>
            </a:r>
            <a:r>
              <a:rPr lang="ru-RU" sz="2000" dirty="0" smtClean="0"/>
              <a:t> </a:t>
            </a:r>
            <a:r>
              <a:rPr lang="ru-RU" sz="2000" dirty="0" err="1" smtClean="0"/>
              <a:t>флексія</a:t>
            </a:r>
            <a:r>
              <a:rPr lang="ru-RU" sz="2000" dirty="0" smtClean="0"/>
              <a:t> (</a:t>
            </a:r>
            <a:r>
              <a:rPr lang="ru-RU" sz="2000" dirty="0" err="1" smtClean="0"/>
              <a:t>закінчення</a:t>
            </a:r>
            <a:r>
              <a:rPr lang="ru-RU" sz="2000" dirty="0" smtClean="0"/>
              <a:t>).</a:t>
            </a:r>
          </a:p>
        </p:txBody>
      </p:sp>
      <p:pic>
        <p:nvPicPr>
          <p:cNvPr id="10242" name="Picture 2" descr="Как прочитать 30 книг за полгода — Work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7687"/>
            <a:ext cx="3203848" cy="1802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63754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33" y="214290"/>
            <a:ext cx="8861367" cy="882869"/>
          </a:xfrm>
        </p:spPr>
        <p:txBody>
          <a:bodyPr>
            <a:noAutofit/>
          </a:bodyPr>
          <a:lstStyle/>
          <a:p>
            <a:pPr algn="ctr"/>
            <a:r>
              <a:rPr lang="uk-UA" sz="32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      </a:t>
            </a:r>
            <a:r>
              <a:rPr lang="uk-UA" sz="3600" b="1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Загальна характеристика мов світу</a:t>
            </a:r>
            <a:endParaRPr lang="ru-RU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214422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Кожен етнос розмовляє своєю мовою, але вони мають </a:t>
            </a:r>
            <a:r>
              <a:rPr lang="uk-UA" sz="2400" dirty="0" err="1" smtClean="0"/>
              <a:t>універсалії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5984" y="3714752"/>
            <a:ext cx="318463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Кількість мовців(носіїв) </a:t>
            </a:r>
            <a:r>
              <a:rPr lang="uk-UA" b="1" dirty="0" smtClean="0"/>
              <a:t>(від 1 000 000 000 до кількох десятків)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034" y="5000636"/>
            <a:ext cx="351045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Наявність писемності </a:t>
            </a:r>
            <a:r>
              <a:rPr lang="uk-UA" b="1" dirty="0" smtClean="0"/>
              <a:t>(мови, що її мають та ні, мови з давньою писемністю, молодописемні мови)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643182"/>
            <a:ext cx="3079531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Структура </a:t>
            </a:r>
            <a:r>
              <a:rPr lang="uk-UA" b="1" dirty="0" smtClean="0"/>
              <a:t>(закінчення, корені, суфікси, префікси, частини мови)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15074" y="4500570"/>
            <a:ext cx="2186151" cy="203132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Функціональне навантаження </a:t>
            </a:r>
            <a:r>
              <a:rPr lang="uk-UA" b="1" dirty="0" smtClean="0"/>
              <a:t>(мови, що обслуговують декілька націй, міжнародні мови)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786447" y="2928934"/>
            <a:ext cx="2643206" cy="121444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uk-UA" b="1" u="sng" dirty="0" smtClean="0"/>
              <a:t>Ступінь вивчення </a:t>
            </a:r>
            <a:r>
              <a:rPr lang="uk-UA" b="1" dirty="0" smtClean="0"/>
              <a:t>(живі та мертві мови, ті мови, що не розшифровані)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1428728" y="1785926"/>
            <a:ext cx="714380" cy="777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4143372" y="2643182"/>
            <a:ext cx="785818" cy="928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858016" y="1928802"/>
            <a:ext cx="714380" cy="857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-конечная звезда 5"/>
          <p:cNvSpPr/>
          <p:nvPr/>
        </p:nvSpPr>
        <p:spPr>
          <a:xfrm>
            <a:off x="4500562" y="2714620"/>
            <a:ext cx="4032448" cy="3024336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500034" y="2714620"/>
            <a:ext cx="4032448" cy="3024336"/>
          </a:xfrm>
          <a:prstGeom prst="star7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857356" y="714356"/>
            <a:ext cx="5544616" cy="1512168"/>
          </a:xfrm>
          <a:prstGeom prst="round2DiagRect">
            <a:avLst/>
          </a:prstGeom>
          <a:solidFill>
            <a:srgbClr val="E7F9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500826" y="2214554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500298" y="2214554"/>
            <a:ext cx="0" cy="504056"/>
          </a:xfrm>
          <a:prstGeom prst="line">
            <a:avLst/>
          </a:prstGeom>
          <a:ln w="381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79712" y="714356"/>
            <a:ext cx="518514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Флективні мови поділяють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4414" y="4143380"/>
            <a:ext cx="2525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Синтетичні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414908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Аналітичні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КНИГА - все новости, фото и видео по теме &amp;quot;КНИГА&amp;quot; на новостном  сайте Мир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14" y="5157192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401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1214422"/>
            <a:ext cx="3968750" cy="119539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600" dirty="0" smtClean="0">
                <a:solidFill>
                  <a:srgbClr val="D60093"/>
                </a:solidFill>
              </a:rPr>
              <a:t>Синтетичні </a:t>
            </a:r>
          </a:p>
          <a:p>
            <a:pPr algn="ctr"/>
            <a:r>
              <a:rPr lang="uk-UA" sz="3600" dirty="0" smtClean="0">
                <a:solidFill>
                  <a:srgbClr val="D60093"/>
                </a:solidFill>
              </a:rPr>
              <a:t>мови</a:t>
            </a:r>
            <a:endParaRPr lang="ru-RU" sz="3600" dirty="0">
              <a:solidFill>
                <a:srgbClr val="D60093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85720" y="2357430"/>
            <a:ext cx="4214842" cy="4143404"/>
          </a:xfrm>
        </p:spPr>
        <p:txBody>
          <a:bodyPr>
            <a:noAutofit/>
          </a:bodyPr>
          <a:lstStyle/>
          <a:p>
            <a:pPr>
              <a:buClr>
                <a:srgbClr val="FF3399"/>
              </a:buClr>
            </a:pPr>
            <a:r>
              <a:rPr lang="ru-RU" dirty="0" err="1"/>
              <a:t>мови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граматичне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з </a:t>
            </a:r>
            <a:r>
              <a:rPr lang="ru-RU" dirty="0" err="1"/>
              <a:t>лексичним</a:t>
            </a:r>
            <a:r>
              <a:rPr lang="ru-RU" dirty="0"/>
              <a:t> у межах </a:t>
            </a:r>
            <a:r>
              <a:rPr lang="ru-RU" dirty="0" smtClean="0"/>
              <a:t>слова</a:t>
            </a:r>
          </a:p>
          <a:p>
            <a:pPr>
              <a:buClr>
                <a:srgbClr val="FF3399"/>
              </a:buClr>
            </a:pPr>
            <a:r>
              <a:rPr lang="ru-RU" dirty="0" err="1"/>
              <a:t>українська</a:t>
            </a:r>
            <a:r>
              <a:rPr lang="ru-RU" dirty="0"/>
              <a:t>, </a:t>
            </a:r>
            <a:r>
              <a:rPr lang="ru-RU" dirty="0" err="1"/>
              <a:t>російська</a:t>
            </a:r>
            <a:r>
              <a:rPr lang="ru-RU" dirty="0"/>
              <a:t>, </a:t>
            </a:r>
            <a:r>
              <a:rPr lang="ru-RU" dirty="0" err="1"/>
              <a:t>білоруська</a:t>
            </a:r>
            <a:r>
              <a:rPr lang="ru-RU" dirty="0"/>
              <a:t>, </a:t>
            </a:r>
            <a:r>
              <a:rPr lang="ru-RU" dirty="0" err="1"/>
              <a:t>польська</a:t>
            </a:r>
            <a:r>
              <a:rPr lang="ru-RU" dirty="0"/>
              <a:t>, </a:t>
            </a:r>
            <a:r>
              <a:rPr lang="ru-RU" dirty="0" err="1"/>
              <a:t>чеська</a:t>
            </a:r>
            <a:r>
              <a:rPr lang="ru-RU" dirty="0"/>
              <a:t>, </a:t>
            </a:r>
            <a:r>
              <a:rPr lang="ru-RU" dirty="0" err="1"/>
              <a:t>литовська</a:t>
            </a:r>
            <a:r>
              <a:rPr lang="ru-RU" dirty="0"/>
              <a:t>, </a:t>
            </a:r>
            <a:r>
              <a:rPr lang="ru-RU" dirty="0" err="1"/>
              <a:t>німецька</a:t>
            </a:r>
            <a:r>
              <a:rPr lang="ru-RU" dirty="0"/>
              <a:t>, </a:t>
            </a:r>
            <a:r>
              <a:rPr lang="ru-RU" dirty="0" err="1"/>
              <a:t>старослов'янська</a:t>
            </a:r>
            <a:r>
              <a:rPr lang="ru-RU" dirty="0"/>
              <a:t>, санскрит, </a:t>
            </a:r>
            <a:r>
              <a:rPr lang="ru-RU" dirty="0" err="1"/>
              <a:t>давньогрецька</a:t>
            </a:r>
            <a:r>
              <a:rPr lang="ru-RU" dirty="0"/>
              <a:t>, </a:t>
            </a:r>
            <a:r>
              <a:rPr lang="ru-RU" dirty="0" err="1"/>
              <a:t>латинська</a:t>
            </a:r>
            <a:r>
              <a:rPr lang="ru-RU" dirty="0"/>
              <a:t>, </a:t>
            </a:r>
            <a:r>
              <a:rPr lang="ru-RU" dirty="0" err="1" smtClean="0"/>
              <a:t>готська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5286380" y="1214422"/>
            <a:ext cx="3286148" cy="1123952"/>
          </a:xfrm>
        </p:spPr>
        <p:txBody>
          <a:bodyPr>
            <a:noAutofit/>
          </a:bodyPr>
          <a:lstStyle/>
          <a:p>
            <a:r>
              <a:rPr lang="uk-UA" sz="3300" dirty="0" smtClean="0">
                <a:solidFill>
                  <a:srgbClr val="9933FF"/>
                </a:solidFill>
              </a:rPr>
              <a:t>    Аналітичні </a:t>
            </a:r>
          </a:p>
          <a:p>
            <a:pPr algn="ctr"/>
            <a:r>
              <a:rPr lang="uk-UA" sz="3300" dirty="0" smtClean="0">
                <a:solidFill>
                  <a:srgbClr val="9933FF"/>
                </a:solidFill>
              </a:rPr>
              <a:t>мови</a:t>
            </a:r>
            <a:endParaRPr lang="ru-RU" sz="3300" dirty="0">
              <a:solidFill>
                <a:srgbClr val="9933FF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786314" y="2357430"/>
            <a:ext cx="4041775" cy="3941763"/>
          </a:xfrm>
        </p:spPr>
        <p:txBody>
          <a:bodyPr>
            <a:normAutofit/>
          </a:bodyPr>
          <a:lstStyle/>
          <a:p>
            <a:pPr>
              <a:buClr>
                <a:srgbClr val="9933FF"/>
              </a:buClr>
            </a:pP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до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вираження</a:t>
            </a:r>
            <a:r>
              <a:rPr lang="ru-RU" dirty="0"/>
              <a:t> </a:t>
            </a:r>
            <a:r>
              <a:rPr lang="ru-RU" dirty="0" err="1"/>
              <a:t>лексичних</a:t>
            </a:r>
            <a:r>
              <a:rPr lang="ru-RU" dirty="0"/>
              <a:t> і </a:t>
            </a:r>
            <a:r>
              <a:rPr lang="ru-RU" dirty="0" err="1"/>
              <a:t>граматичних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endParaRPr lang="ru-RU" dirty="0" smtClean="0"/>
          </a:p>
          <a:p>
            <a:pPr>
              <a:buClr>
                <a:srgbClr val="9933FF"/>
              </a:buClr>
            </a:pP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/>
              <a:t>романські</a:t>
            </a:r>
            <a:r>
              <a:rPr lang="ru-RU" dirty="0"/>
              <a:t>, </a:t>
            </a:r>
            <a:r>
              <a:rPr lang="ru-RU" dirty="0" err="1"/>
              <a:t>англійська</a:t>
            </a:r>
            <a:r>
              <a:rPr lang="ru-RU" dirty="0"/>
              <a:t>, </a:t>
            </a:r>
            <a:r>
              <a:rPr lang="ru-RU" dirty="0" err="1"/>
              <a:t>датська</a:t>
            </a:r>
            <a:r>
              <a:rPr lang="ru-RU" dirty="0"/>
              <a:t>, </a:t>
            </a:r>
            <a:r>
              <a:rPr lang="ru-RU" dirty="0" err="1"/>
              <a:t>таджицька</a:t>
            </a:r>
            <a:r>
              <a:rPr lang="ru-RU" dirty="0"/>
              <a:t>, </a:t>
            </a:r>
            <a:r>
              <a:rPr lang="ru-RU" dirty="0" err="1"/>
              <a:t>новоперська</a:t>
            </a:r>
            <a:r>
              <a:rPr lang="ru-RU" dirty="0"/>
              <a:t>, </a:t>
            </a:r>
            <a:r>
              <a:rPr lang="ru-RU" dirty="0" err="1"/>
              <a:t>гінді</a:t>
            </a:r>
            <a:r>
              <a:rPr lang="ru-RU" dirty="0"/>
              <a:t>, </a:t>
            </a:r>
            <a:r>
              <a:rPr lang="ru-RU" dirty="0" smtClean="0"/>
              <a:t>урду, </a:t>
            </a:r>
            <a:r>
              <a:rPr lang="ru-RU" dirty="0" err="1" smtClean="0"/>
              <a:t>болгарська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македонська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ПІДВИДИ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290" name="Picture 2" descr="стопка книг, книги для чтения, книги с закладками, чистая книга, книга  рисунок, книга с пустой обложкой, учебники, школьн… | Library app, Library  card, Androi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81128"/>
            <a:ext cx="2219325" cy="2057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96112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bstud3.SSU\Desktop\late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158" y="0"/>
            <a:ext cx="70146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435280" cy="625102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400" dirty="0">
                <a:latin typeface="Monotype Corsiva" panose="03010101010201010101" pitchFamily="66" charset="0"/>
              </a:rPr>
              <a:t/>
            </a:r>
            <a:br>
              <a:rPr lang="ru-RU" sz="2400" dirty="0">
                <a:latin typeface="Monotype Corsiva" panose="03010101010201010101" pitchFamily="66" charset="0"/>
              </a:rPr>
            </a:br>
            <a:r>
              <a:rPr lang="ru-RU" sz="2400" dirty="0" smtClean="0"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« 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Чудова 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думка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втрачає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свою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цінність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коли вона погано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висловлена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»</a:t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Франсуа 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Вольтер </a:t>
            </a:r>
            <a:b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« </a:t>
            </a:r>
            <a: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Рушієм </a:t>
            </a:r>
            <a:r>
              <a:rPr lang="uk-UA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національного є дух, а екзистенцією духу є </a:t>
            </a:r>
            <a: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мова »  Вільгельм </a:t>
            </a:r>
            <a:r>
              <a:rPr lang="uk-UA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Гумбольт</a:t>
            </a:r>
            <a:r>
              <a:rPr lang="uk-UA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uk-UA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«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Мова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зникає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не тому,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що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її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не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вчать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інші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а тому,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що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нею не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говорять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ті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хто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її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знає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»</a:t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Арце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«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Чужу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мову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можна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вивчити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за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шість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років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а свою треба </a:t>
            </a:r>
            <a:r>
              <a:rPr lang="ru-RU" sz="27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вчити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все </a:t>
            </a:r>
            <a:r>
              <a:rPr lang="ru-RU" sz="27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життя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»</a:t>
            </a:r>
            <a: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Франсуа Вольтер</a:t>
            </a:r>
            <a: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> </a:t>
            </a:r>
            <a:br>
              <a:rPr lang="ru-RU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uk-UA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uk-UA" sz="27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uk-UA" sz="27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8412" y="476672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3110" y="1237022"/>
            <a:ext cx="9036496" cy="526297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3378820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852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4" name="Picture 2" descr="Цитати про життя до сліз Українською мовою – читати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284" y="2636912"/>
            <a:ext cx="5482535" cy="3655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17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221" y="0"/>
            <a:ext cx="8229600" cy="914400"/>
          </a:xfrm>
        </p:spPr>
        <p:txBody>
          <a:bodyPr numCol="1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Порівняльне вивчення мов</a:t>
            </a:r>
            <a:endParaRPr lang="ru-RU" sz="3600" b="1" cap="all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857232"/>
            <a:ext cx="8143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Генеалогічна класифікація мов – </a:t>
            </a:r>
            <a:r>
              <a:rPr lang="uk-UA" sz="2000" dirty="0" smtClean="0"/>
              <a:t>вивчення і групування мов світу на основі споріднених </a:t>
            </a:r>
            <a:r>
              <a:rPr lang="uk-UA" sz="2000" dirty="0" err="1" smtClean="0"/>
              <a:t>зв</a:t>
            </a:r>
            <a:r>
              <a:rPr lang="en-US" sz="2000" dirty="0" smtClean="0"/>
              <a:t>’</a:t>
            </a:r>
            <a:r>
              <a:rPr lang="uk-UA" sz="2000" dirty="0" err="1" smtClean="0"/>
              <a:t>язків</a:t>
            </a:r>
            <a:r>
              <a:rPr lang="uk-UA" sz="2000" dirty="0" smtClean="0"/>
              <a:t> між ними.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702565" y="3226601"/>
            <a:ext cx="1060892" cy="8941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666439" y="3549139"/>
            <a:ext cx="907509" cy="6672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309240"/>
            <a:ext cx="3405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спорідненості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r>
              <a:rPr lang="ru-RU" sz="2000" dirty="0" smtClean="0"/>
              <a:t>, </a:t>
            </a:r>
            <a:r>
              <a:rPr lang="ru-RU" sz="2000" dirty="0" err="1" smtClean="0"/>
              <a:t>їх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походження</a:t>
            </a:r>
            <a:r>
              <a:rPr lang="ru-RU" sz="2000" dirty="0" smtClean="0"/>
              <a:t> шляхом </a:t>
            </a:r>
            <a:r>
              <a:rPr lang="ru-RU" sz="2000" dirty="0" err="1" smtClean="0"/>
              <a:t>порівняння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4429132"/>
            <a:ext cx="2921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 </a:t>
            </a:r>
            <a:r>
              <a:rPr lang="ru-RU" sz="2000" dirty="0" err="1" smtClean="0"/>
              <a:t>реконструюванні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значень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мові-предку</a:t>
            </a:r>
            <a:endParaRPr lang="ru-RU" sz="20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29852" y="3999710"/>
            <a:ext cx="114300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86116" y="4643446"/>
            <a:ext cx="2490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у </a:t>
            </a:r>
            <a:r>
              <a:rPr lang="ru-RU" sz="2000" dirty="0" err="1" smtClean="0"/>
              <a:t>встановленні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закономірностей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слів</a:t>
            </a:r>
            <a:r>
              <a:rPr lang="ru-RU" sz="2000" dirty="0" smtClean="0"/>
              <a:t>, </a:t>
            </a:r>
            <a:r>
              <a:rPr lang="ru-RU" sz="2000" dirty="0" err="1" smtClean="0"/>
              <a:t>звуків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граматичних</a:t>
            </a:r>
            <a:r>
              <a:rPr lang="ru-RU" sz="2000" dirty="0" smtClean="0"/>
              <a:t> форм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розходження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мов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8662" y="1785926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Базується на порівняльно-історичному методі, мета якого полягає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8"/>
          <a:stretch>
            <a:fillRect/>
          </a:stretch>
        </p:blipFill>
        <p:spPr bwMode="auto">
          <a:xfrm rot="247622">
            <a:off x="4731154" y="2930124"/>
            <a:ext cx="4096755" cy="258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034" y="0"/>
            <a:ext cx="835824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err="1" smtClean="0">
                <a:solidFill>
                  <a:srgbClr val="C00000"/>
                </a:solidFill>
              </a:rPr>
              <a:t>Справжнім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поштовхом</a:t>
            </a:r>
            <a:r>
              <a:rPr lang="ru-RU" sz="3600" b="1" dirty="0">
                <a:solidFill>
                  <a:srgbClr val="C00000"/>
                </a:solidFill>
              </a:rPr>
              <a:t> для </a:t>
            </a:r>
            <a:r>
              <a:rPr lang="ru-RU" sz="3600" b="1" dirty="0" err="1">
                <a:solidFill>
                  <a:srgbClr val="C00000"/>
                </a:solidFill>
              </a:rPr>
              <a:t>порівняльно-історичного</a:t>
            </a:r>
            <a:r>
              <a:rPr lang="ru-RU" sz="3600" b="1" dirty="0">
                <a:solidFill>
                  <a:srgbClr val="C00000"/>
                </a:solidFill>
              </a:rPr>
              <a:t> методу стало </a:t>
            </a:r>
            <a:r>
              <a:rPr lang="ru-RU" sz="3600" b="1" dirty="0" err="1">
                <a:solidFill>
                  <a:srgbClr val="C00000"/>
                </a:solidFill>
              </a:rPr>
              <a:t>відкриття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</a:rPr>
              <a:t>європейцями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 санскриту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500306"/>
            <a:ext cx="4283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/>
              <a:t>Італійський</a:t>
            </a:r>
            <a:r>
              <a:rPr lang="ru-RU" sz="2400" b="1" i="1" dirty="0"/>
              <a:t> </a:t>
            </a:r>
            <a:r>
              <a:rPr lang="ru-RU" sz="2400" b="1" i="1" dirty="0" err="1"/>
              <a:t>мандрівник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pPr algn="ctr"/>
            <a:r>
              <a:rPr lang="ru-RU" sz="2400" b="1" i="1" dirty="0" smtClean="0"/>
              <a:t>Ф</a:t>
            </a:r>
            <a:r>
              <a:rPr lang="ru-RU" sz="2400" b="1" i="1" dirty="0"/>
              <a:t>. </a:t>
            </a:r>
            <a:r>
              <a:rPr lang="ru-RU" sz="2400" b="1" i="1" dirty="0" err="1"/>
              <a:t>Сассеті</a:t>
            </a:r>
            <a:r>
              <a:rPr lang="ru-RU" sz="2400" b="1" i="1" dirty="0"/>
              <a:t>, </a:t>
            </a:r>
            <a:r>
              <a:rPr lang="ru-RU" sz="2400" b="1" i="1" dirty="0" err="1"/>
              <a:t>який</a:t>
            </a:r>
            <a:r>
              <a:rPr lang="ru-RU" sz="2400" b="1" i="1" dirty="0"/>
              <a:t> проживав в </a:t>
            </a:r>
            <a:r>
              <a:rPr lang="ru-RU" sz="2400" b="1" i="1" dirty="0" err="1"/>
              <a:t>Індії</a:t>
            </a:r>
            <a:r>
              <a:rPr lang="ru-RU" sz="2400" b="1" i="1" dirty="0"/>
              <a:t> у 80-х роках </a:t>
            </a:r>
            <a:r>
              <a:rPr lang="en-US" sz="2400" b="1" i="1" dirty="0"/>
              <a:t>XVI </a:t>
            </a:r>
            <a:r>
              <a:rPr lang="ru-RU" sz="2400" b="1" i="1" dirty="0"/>
              <a:t>ст., де й </a:t>
            </a:r>
            <a:r>
              <a:rPr lang="ru-RU" sz="2400" b="1" i="1" dirty="0" err="1"/>
              <a:t>ознайомився</a:t>
            </a:r>
            <a:r>
              <a:rPr lang="ru-RU" sz="2400" b="1" i="1" dirty="0"/>
              <a:t> з </a:t>
            </a:r>
            <a:r>
              <a:rPr lang="ru-RU" sz="2400" b="1" i="1" dirty="0" err="1"/>
              <a:t>цією</a:t>
            </a:r>
            <a:r>
              <a:rPr lang="ru-RU" sz="2400" b="1" i="1" dirty="0"/>
              <a:t> </a:t>
            </a:r>
            <a:r>
              <a:rPr lang="ru-RU" sz="2400" b="1" i="1" dirty="0" err="1"/>
              <a:t>давньою</a:t>
            </a:r>
            <a:r>
              <a:rPr lang="ru-RU" sz="2400" b="1" i="1" dirty="0"/>
              <a:t> </a:t>
            </a:r>
            <a:r>
              <a:rPr lang="ru-RU" sz="2400" b="1" i="1" dirty="0" err="1"/>
              <a:t>мовою</a:t>
            </a:r>
            <a:r>
              <a:rPr lang="ru-RU" sz="2400" b="1" i="1" dirty="0"/>
              <a:t>, у </a:t>
            </a:r>
            <a:r>
              <a:rPr lang="ru-RU" sz="2400" b="1" i="1" dirty="0" err="1"/>
              <a:t>своїх</a:t>
            </a:r>
            <a:r>
              <a:rPr lang="ru-RU" sz="2400" b="1" i="1" dirty="0"/>
              <a:t> листах у </a:t>
            </a:r>
            <a:r>
              <a:rPr lang="ru-RU" sz="2400" b="1" i="1" dirty="0" err="1"/>
              <a:t>Європу</a:t>
            </a:r>
            <a:r>
              <a:rPr lang="ru-RU" sz="2400" b="1" i="1" dirty="0"/>
              <a:t> </a:t>
            </a:r>
            <a:r>
              <a:rPr lang="ru-RU" sz="2400" b="1" i="1" dirty="0" err="1"/>
              <a:t>висловив</a:t>
            </a:r>
            <a:r>
              <a:rPr lang="ru-RU" sz="2400" b="1" i="1" dirty="0"/>
              <a:t> </a:t>
            </a:r>
            <a:r>
              <a:rPr lang="ru-RU" sz="2400" b="1" i="1" dirty="0" err="1"/>
              <a:t>припущення</a:t>
            </a:r>
            <a:r>
              <a:rPr lang="ru-RU" sz="2400" b="1" i="1" dirty="0"/>
              <a:t> про </a:t>
            </a:r>
            <a:r>
              <a:rPr lang="ru-RU" sz="2400" b="1" i="1" dirty="0" err="1"/>
              <a:t>спорідненість</a:t>
            </a:r>
            <a:r>
              <a:rPr lang="ru-RU" sz="2400" b="1" i="1" dirty="0"/>
              <a:t> санскриту з </a:t>
            </a:r>
            <a:r>
              <a:rPr lang="ru-RU" sz="2400" b="1" i="1" dirty="0" err="1"/>
              <a:t>італійською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мовою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666756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588824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у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643050"/>
            <a:ext cx="3962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</a:t>
            </a:r>
            <a:r>
              <a:rPr lang="ru-RU" sz="1600" b="1" dirty="0" smtClean="0"/>
              <a:t>1538</a:t>
            </a:r>
            <a:r>
              <a:rPr lang="ru-RU" sz="1600" dirty="0" smtClean="0"/>
              <a:t> р. </a:t>
            </a:r>
            <a:r>
              <a:rPr lang="ru-RU" sz="1600" dirty="0" err="1" smtClean="0"/>
              <a:t>французький</a:t>
            </a:r>
            <a:r>
              <a:rPr lang="ru-RU" sz="1600" dirty="0" smtClean="0"/>
              <a:t> учений </a:t>
            </a:r>
            <a:r>
              <a:rPr lang="ru-RU" sz="1600" b="1" dirty="0" err="1" smtClean="0"/>
              <a:t>Постеллус</a:t>
            </a:r>
            <a:r>
              <a:rPr lang="ru-RU" sz="1600" dirty="0" smtClean="0"/>
              <a:t> у </a:t>
            </a:r>
            <a:r>
              <a:rPr lang="ru-RU" sz="1600" dirty="0" err="1" smtClean="0"/>
              <a:t>книзі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</a:t>
            </a:r>
            <a:r>
              <a:rPr lang="ru-RU" sz="1600" dirty="0" err="1" smtClean="0"/>
              <a:t>намагався</a:t>
            </a:r>
            <a:r>
              <a:rPr lang="ru-RU" sz="1600" dirty="0" smtClean="0"/>
              <a:t> довести </a:t>
            </a:r>
            <a:r>
              <a:rPr lang="ru-RU" sz="1600" dirty="0" err="1" smtClean="0"/>
              <a:t>походження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всіх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давньоєврейської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628" y="1714488"/>
            <a:ext cx="3867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1610 </a:t>
            </a:r>
            <a:r>
              <a:rPr lang="ru-RU" sz="1600" dirty="0" smtClean="0"/>
              <a:t>р. </a:t>
            </a:r>
            <a:r>
              <a:rPr lang="ru-RU" sz="1600" b="1" dirty="0" err="1" smtClean="0"/>
              <a:t>Скалігер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першу </a:t>
            </a:r>
            <a:r>
              <a:rPr lang="ru-RU" sz="1600" dirty="0" err="1" smtClean="0"/>
              <a:t>класифікацію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"Думки про </a:t>
            </a:r>
            <a:r>
              <a:rPr lang="ru-RU" sz="1600" dirty="0" err="1" smtClean="0"/>
              <a:t>європейські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</a:t>
            </a:r>
            <a:r>
              <a:rPr lang="uk-UA" sz="1600" b="1" dirty="0" smtClean="0"/>
              <a:t> 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71604" y="2857496"/>
            <a:ext cx="232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</a:rPr>
              <a:t>Відкриття санскриту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86314" y="3000372"/>
            <a:ext cx="3258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1666</a:t>
            </a:r>
            <a:r>
              <a:rPr lang="ru-RU" sz="1600" dirty="0" smtClean="0"/>
              <a:t> р. хорват </a:t>
            </a:r>
            <a:r>
              <a:rPr lang="ru-RU" sz="1600" b="1" dirty="0" err="1" smtClean="0"/>
              <a:t>Крижанич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опублікував</a:t>
            </a:r>
            <a:r>
              <a:rPr lang="ru-RU" sz="1600" dirty="0" smtClean="0"/>
              <a:t> "</a:t>
            </a:r>
            <a:r>
              <a:rPr lang="ru-RU" sz="1600" dirty="0" err="1" smtClean="0"/>
              <a:t>Граматичні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російську</a:t>
            </a:r>
            <a:r>
              <a:rPr lang="ru-RU" sz="1600" dirty="0" smtClean="0"/>
              <a:t>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", де </a:t>
            </a:r>
            <a:r>
              <a:rPr lang="ru-RU" sz="1600" dirty="0" err="1" smtClean="0"/>
              <a:t>навів</a:t>
            </a:r>
            <a:r>
              <a:rPr lang="ru-RU" sz="1600" dirty="0" smtClean="0"/>
              <a:t> </a:t>
            </a:r>
            <a:r>
              <a:rPr lang="ru-RU" sz="1600" dirty="0" err="1" smtClean="0"/>
              <a:t>фонетичні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слов'янськими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на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основі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зробив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 </a:t>
            </a:r>
            <a:r>
              <a:rPr lang="ru-RU" sz="1600" dirty="0" err="1" smtClean="0"/>
              <a:t>класифікацію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766303" y="2592019"/>
            <a:ext cx="465559" cy="4250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357554" y="3643314"/>
            <a:ext cx="1529096" cy="2857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000496" y="2071678"/>
            <a:ext cx="92869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7158" y="3786190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80 роки </a:t>
            </a:r>
            <a:r>
              <a:rPr lang="en-US" sz="1600" b="1" dirty="0" smtClean="0"/>
              <a:t>XVI </a:t>
            </a:r>
            <a:r>
              <a:rPr lang="ru-RU" sz="1600" dirty="0" smtClean="0"/>
              <a:t>ст.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Сассеті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висловив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припущення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спорідненість</a:t>
            </a:r>
            <a:r>
              <a:rPr lang="ru-RU" sz="1600" dirty="0" smtClean="0"/>
              <a:t> санскриту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італійською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мовою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857224" y="4929198"/>
            <a:ext cx="785820" cy="6429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681655" y="5391807"/>
            <a:ext cx="3563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друга половина </a:t>
            </a:r>
            <a:r>
              <a:rPr lang="ru-RU" sz="1600" b="1" dirty="0" smtClean="0"/>
              <a:t>XVIII</a:t>
            </a:r>
            <a:r>
              <a:rPr lang="ru-RU" sz="1600" dirty="0" smtClean="0"/>
              <a:t> ст. </a:t>
            </a:r>
            <a:r>
              <a:rPr lang="ru-RU" sz="1600" b="1" dirty="0" smtClean="0"/>
              <a:t>Джонс</a:t>
            </a:r>
            <a:r>
              <a:rPr lang="ru-RU" sz="1600" dirty="0" smtClean="0"/>
              <a:t> (Джоунз), </a:t>
            </a:r>
            <a:r>
              <a:rPr lang="ru-RU" sz="1600" dirty="0" err="1" smtClean="0"/>
              <a:t>вивчивши</a:t>
            </a:r>
            <a:r>
              <a:rPr lang="ru-RU" sz="1600" dirty="0" smtClean="0"/>
              <a:t> санскрит, першим </a:t>
            </a:r>
            <a:r>
              <a:rPr lang="ru-RU" sz="1600" dirty="0" err="1" smtClean="0"/>
              <a:t>дійшов</a:t>
            </a:r>
            <a:r>
              <a:rPr lang="ru-RU" sz="1600" dirty="0" smtClean="0"/>
              <a:t> </a:t>
            </a:r>
            <a:r>
              <a:rPr lang="ru-RU" sz="1600" dirty="0" err="1" smtClean="0"/>
              <a:t>висновку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існування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6074979" y="4960883"/>
            <a:ext cx="306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Фрідріх</a:t>
            </a:r>
            <a:r>
              <a:rPr lang="ru-RU" sz="1600" b="1" dirty="0" smtClean="0"/>
              <a:t> Шлегель (1767-1845) </a:t>
            </a:r>
            <a:r>
              <a:rPr lang="ru-RU" sz="1600" dirty="0" smtClean="0"/>
              <a:t>у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 "Про </a:t>
            </a:r>
            <a:r>
              <a:rPr lang="ru-RU" sz="1600" dirty="0" err="1" smtClean="0"/>
              <a:t>мову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мудрість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індійців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102775" y="5318234"/>
            <a:ext cx="888122" cy="373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трелка вниз 31"/>
          <p:cNvSpPr/>
          <p:nvPr/>
        </p:nvSpPr>
        <p:spPr>
          <a:xfrm>
            <a:off x="7000892" y="5857892"/>
            <a:ext cx="1285884" cy="85608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072362" cy="11734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Вчені в порівняльно-історичному мовознавстві 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40719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     </a:t>
            </a:r>
            <a:r>
              <a:rPr lang="ru-RU" sz="1600" b="1" dirty="0" smtClean="0"/>
              <a:t>Франц </a:t>
            </a:r>
            <a:r>
              <a:rPr lang="ru-RU" sz="1600" b="1" dirty="0" err="1" smtClean="0"/>
              <a:t>Бопп</a:t>
            </a:r>
            <a:r>
              <a:rPr lang="ru-RU" sz="1600" b="1" dirty="0" smtClean="0"/>
              <a:t> (1791-1867) </a:t>
            </a:r>
            <a:r>
              <a:rPr lang="ru-RU" sz="1600" dirty="0" err="1" smtClean="0"/>
              <a:t>порівняв</a:t>
            </a:r>
            <a:r>
              <a:rPr lang="ru-RU" sz="1600" dirty="0" smtClean="0"/>
              <a:t> </a:t>
            </a:r>
            <a:r>
              <a:rPr lang="ru-RU" sz="1600" dirty="0" err="1" smtClean="0"/>
              <a:t>дієвідмінювання</a:t>
            </a:r>
            <a:r>
              <a:rPr lang="ru-RU" sz="1600" dirty="0" smtClean="0"/>
              <a:t> в </a:t>
            </a:r>
            <a:r>
              <a:rPr lang="ru-RU" sz="1600" dirty="0" err="1" smtClean="0"/>
              <a:t>санскриті</a:t>
            </a:r>
            <a:r>
              <a:rPr lang="ru-RU" sz="1600" dirty="0" smtClean="0"/>
              <a:t>, </a:t>
            </a:r>
            <a:r>
              <a:rPr lang="ru-RU" sz="1600" dirty="0" err="1" smtClean="0"/>
              <a:t>грецькій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латинській</a:t>
            </a:r>
            <a:r>
              <a:rPr lang="ru-RU" sz="1600" dirty="0" smtClean="0"/>
              <a:t>, </a:t>
            </a:r>
            <a:r>
              <a:rPr lang="ru-RU" sz="1600" dirty="0" err="1" smtClean="0"/>
              <a:t>готській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мовах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встановив</a:t>
            </a:r>
            <a:r>
              <a:rPr lang="ru-RU" sz="1600" dirty="0" smtClean="0"/>
              <a:t> </a:t>
            </a:r>
            <a:r>
              <a:rPr lang="ru-RU" sz="1600" dirty="0" err="1" smtClean="0"/>
              <a:t>регулярні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відповідники</a:t>
            </a:r>
            <a:r>
              <a:rPr lang="ru-RU" sz="1600" dirty="0" smtClean="0"/>
              <a:t> як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коренями</a:t>
            </a:r>
            <a:r>
              <a:rPr lang="ru-RU" sz="1600" dirty="0" smtClean="0"/>
              <a:t>, так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закінченнями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цих</a:t>
            </a:r>
            <a:r>
              <a:rPr lang="ru-RU" sz="1600" dirty="0" smtClean="0"/>
              <a:t> </a:t>
            </a:r>
            <a:r>
              <a:rPr lang="ru-RU" sz="1600" dirty="0" err="1" smtClean="0"/>
              <a:t>дієслів</a:t>
            </a:r>
            <a:endParaRPr lang="ru-RU" sz="1600" dirty="0" smtClean="0"/>
          </a:p>
          <a:p>
            <a:pPr algn="ctr"/>
            <a:r>
              <a:rPr lang="ru-RU" sz="1600" dirty="0" smtClean="0"/>
              <a:t>"</a:t>
            </a:r>
            <a:r>
              <a:rPr lang="ru-RU" sz="1600" dirty="0" err="1" smtClean="0"/>
              <a:t>Порівняльної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граматики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індогерманських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мов</a:t>
            </a:r>
            <a:r>
              <a:rPr lang="ru-RU" sz="1600" dirty="0" smtClean="0"/>
              <a:t>" (</a:t>
            </a:r>
            <a:r>
              <a:rPr lang="ru-RU" sz="1600" b="1" dirty="0" smtClean="0"/>
              <a:t>1833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1357298"/>
            <a:ext cx="28676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      </a:t>
            </a:r>
            <a:r>
              <a:rPr lang="ru-RU" sz="1600" b="1" dirty="0" err="1" smtClean="0"/>
              <a:t>Расмус-Крістіан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Раск</a:t>
            </a:r>
            <a:r>
              <a:rPr lang="ru-RU" sz="1600" b="1" dirty="0" smtClean="0"/>
              <a:t>    (1787- 1832)    </a:t>
            </a:r>
            <a:r>
              <a:rPr lang="ru-RU" sz="1600" dirty="0" smtClean="0"/>
              <a:t>"</a:t>
            </a:r>
            <a:r>
              <a:rPr lang="ru-RU" sz="1600" dirty="0" err="1" smtClean="0"/>
              <a:t>Дослідження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давньопівнічної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» </a:t>
            </a:r>
            <a:r>
              <a:rPr lang="ru-RU" sz="1600" b="1" dirty="0" smtClean="0"/>
              <a:t>(1815)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3286124"/>
            <a:ext cx="325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 </a:t>
            </a:r>
            <a:r>
              <a:rPr lang="ru-RU" sz="1600" b="1" dirty="0" err="1" smtClean="0"/>
              <a:t>Якоб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Грімм</a:t>
            </a:r>
            <a:r>
              <a:rPr lang="ru-RU" sz="1600" b="1" dirty="0" smtClean="0"/>
              <a:t> (1785-1863)  </a:t>
            </a:r>
            <a:r>
              <a:rPr lang="ru-RU" sz="1600" dirty="0" smtClean="0"/>
              <a:t>"</a:t>
            </a:r>
            <a:r>
              <a:rPr lang="ru-RU" sz="1600" dirty="0" err="1" smtClean="0"/>
              <a:t>Граматика</a:t>
            </a:r>
            <a:r>
              <a:rPr lang="ru-RU" sz="1600" dirty="0" smtClean="0"/>
              <a:t> </a:t>
            </a:r>
            <a:r>
              <a:rPr lang="ru-RU" sz="1600" dirty="0" err="1" smtClean="0"/>
              <a:t>німецької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" </a:t>
            </a:r>
            <a:r>
              <a:rPr lang="ru-RU" sz="1600" b="1" dirty="0" smtClean="0"/>
              <a:t>(1819-1837)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889306" y="2754768"/>
            <a:ext cx="678903" cy="31285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786182" y="3571876"/>
            <a:ext cx="1572284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000496" y="1857364"/>
            <a:ext cx="1500198" cy="4286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7224" y="3143248"/>
            <a:ext cx="27957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Август </a:t>
            </a:r>
            <a:r>
              <a:rPr lang="ru-RU" sz="1600" b="1" dirty="0" err="1" smtClean="0"/>
              <a:t>Шлейхер</a:t>
            </a:r>
            <a:r>
              <a:rPr lang="ru-RU" sz="1600" b="1" dirty="0" smtClean="0"/>
              <a:t> </a:t>
            </a:r>
          </a:p>
          <a:p>
            <a:pPr algn="ctr"/>
            <a:r>
              <a:rPr lang="ru-RU" sz="1600" b="1" dirty="0" smtClean="0"/>
              <a:t>(1821-1868)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балтійські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германські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dirty="0" err="1" smtClean="0"/>
              <a:t>обґрунтовує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поняття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родовідного</a:t>
            </a:r>
            <a:r>
              <a:rPr lang="ru-RU" sz="1600" dirty="0" smtClean="0"/>
              <a:t> дерева</a:t>
            </a:r>
            <a:endParaRPr lang="ru-RU" sz="16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3714744" y="4286256"/>
            <a:ext cx="1334817" cy="5465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2066" y="4714884"/>
            <a:ext cx="35630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Йоганн-Каспар</a:t>
            </a:r>
            <a:r>
              <a:rPr lang="ru-RU" sz="1600" b="1" dirty="0" smtClean="0"/>
              <a:t> Цейс (1806-1856) </a:t>
            </a:r>
            <a:r>
              <a:rPr lang="ru-RU" sz="1600" dirty="0" err="1" smtClean="0"/>
              <a:t>досліджує</a:t>
            </a:r>
            <a:r>
              <a:rPr lang="ru-RU" sz="1600" dirty="0" smtClean="0"/>
              <a:t> </a:t>
            </a:r>
            <a:r>
              <a:rPr lang="ru-RU" sz="1600" dirty="0" err="1" smtClean="0"/>
              <a:t>кельтські</a:t>
            </a:r>
            <a:r>
              <a:rPr lang="ru-RU" sz="1600" dirty="0" smtClean="0"/>
              <a:t> </a:t>
            </a:r>
            <a:r>
              <a:rPr lang="ru-RU" sz="1600" dirty="0" err="1" smtClean="0"/>
              <a:t>мови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Фрідріх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Діц</a:t>
            </a:r>
            <a:r>
              <a:rPr lang="ru-RU" sz="1600" b="1" dirty="0" smtClean="0"/>
              <a:t> (1794-1876)</a:t>
            </a:r>
            <a:r>
              <a:rPr lang="ru-RU" sz="1600" dirty="0" smtClean="0"/>
              <a:t> - </a:t>
            </a:r>
            <a:r>
              <a:rPr lang="ru-RU" sz="1600" dirty="0" err="1" smtClean="0"/>
              <a:t>романські</a:t>
            </a:r>
            <a:r>
              <a:rPr lang="ru-RU" sz="1600" dirty="0" smtClean="0"/>
              <a:t>, </a:t>
            </a:r>
            <a:r>
              <a:rPr lang="ru-RU" sz="1600" b="1" dirty="0" err="1" smtClean="0"/>
              <a:t>Франьо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Міклошич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(1813-1891) </a:t>
            </a:r>
            <a:r>
              <a:rPr lang="ru-RU" sz="1600" dirty="0" smtClean="0"/>
              <a:t>- </a:t>
            </a:r>
            <a:r>
              <a:rPr lang="ru-RU" sz="1600" dirty="0" err="1" smtClean="0"/>
              <a:t>слов'янські</a:t>
            </a:r>
            <a:r>
              <a:rPr lang="ru-RU" sz="1600" dirty="0" smtClean="0"/>
              <a:t>, </a:t>
            </a:r>
          </a:p>
          <a:p>
            <a:pPr algn="ctr"/>
            <a:r>
              <a:rPr lang="ru-RU" sz="1600" b="1" dirty="0" smtClean="0"/>
              <a:t>Ф. де Соссюр</a:t>
            </a:r>
            <a:r>
              <a:rPr lang="ru-RU" sz="1600" dirty="0" smtClean="0"/>
              <a:t> </a:t>
            </a:r>
            <a:r>
              <a:rPr lang="ru-RU" sz="1600" dirty="0" err="1" smtClean="0"/>
              <a:t>займається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реконструкцією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індоєвропейської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прамови</a:t>
            </a:r>
            <a:endParaRPr lang="ru-RU" sz="1600" dirty="0"/>
          </a:p>
        </p:txBody>
      </p:sp>
      <p:pic>
        <p:nvPicPr>
          <p:cNvPr id="1026" name="Picture 2" descr="C:\Users\HP\Desktop\image00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14282" y="4714884"/>
            <a:ext cx="3815183" cy="1937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57422" y="0"/>
            <a:ext cx="578647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b="1" dirty="0" smtClean="0">
                <a:solidFill>
                  <a:srgbClr val="0070C0"/>
                </a:solidFill>
                <a:latin typeface="Monotype Corsiva" pitchFamily="66" charset="0"/>
              </a:rPr>
              <a:t>Індоєвропейська </a:t>
            </a:r>
            <a:r>
              <a:rPr lang="ru-RU" sz="50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50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50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endParaRPr lang="ru-RU" sz="5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3042" y="785794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До неї входить понад </a:t>
            </a:r>
            <a:r>
              <a:rPr lang="uk-UA" sz="1600" b="1" dirty="0" smtClean="0"/>
              <a:t>150</a:t>
            </a:r>
            <a:r>
              <a:rPr lang="uk-UA" sz="1600" dirty="0" smtClean="0"/>
              <a:t> мов, якими розмовляє майже половина людства, об</a:t>
            </a:r>
            <a:r>
              <a:rPr lang="en-US" sz="1600" dirty="0" smtClean="0"/>
              <a:t>’</a:t>
            </a:r>
            <a:r>
              <a:rPr lang="uk-UA" sz="1600" dirty="0" err="1" smtClean="0"/>
              <a:t>єднується</a:t>
            </a:r>
            <a:r>
              <a:rPr lang="uk-UA" sz="1600" dirty="0" smtClean="0"/>
              <a:t> в </a:t>
            </a:r>
            <a:r>
              <a:rPr lang="uk-UA" sz="1600" b="1" dirty="0" smtClean="0"/>
              <a:t>12 груп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302907"/>
            <a:ext cx="169216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Гінді</a:t>
            </a:r>
            <a:endParaRPr lang="ru-RU" sz="1600" dirty="0" smtClean="0"/>
          </a:p>
          <a:p>
            <a:r>
              <a:rPr lang="uk-UA" sz="1600" dirty="0" smtClean="0"/>
              <a:t>Урду</a:t>
            </a:r>
          </a:p>
          <a:p>
            <a:r>
              <a:rPr lang="uk-UA" sz="1600" dirty="0" err="1" smtClean="0"/>
              <a:t>Бенгалі</a:t>
            </a:r>
            <a:endParaRPr lang="uk-UA" sz="1600" dirty="0" smtClean="0"/>
          </a:p>
          <a:p>
            <a:r>
              <a:rPr lang="uk-UA" sz="1600" dirty="0" err="1" smtClean="0"/>
              <a:t>Панджабі</a:t>
            </a:r>
            <a:endParaRPr lang="uk-UA" sz="1600" dirty="0" smtClean="0"/>
          </a:p>
          <a:p>
            <a:r>
              <a:rPr lang="uk-UA" sz="1600" dirty="0" err="1" smtClean="0"/>
              <a:t>Лахда</a:t>
            </a:r>
            <a:endParaRPr lang="uk-UA" sz="1600" dirty="0" smtClean="0"/>
          </a:p>
          <a:p>
            <a:r>
              <a:rPr lang="uk-UA" sz="1600" dirty="0" err="1" smtClean="0"/>
              <a:t>Сіндхі</a:t>
            </a:r>
            <a:endParaRPr lang="uk-UA" sz="1600" dirty="0" smtClean="0"/>
          </a:p>
          <a:p>
            <a:r>
              <a:rPr lang="uk-UA" sz="1600" dirty="0" smtClean="0"/>
              <a:t>Раджастхані</a:t>
            </a:r>
          </a:p>
          <a:p>
            <a:r>
              <a:rPr lang="uk-UA" sz="1600" dirty="0" smtClean="0"/>
              <a:t>Гуджараті</a:t>
            </a:r>
          </a:p>
          <a:p>
            <a:r>
              <a:rPr lang="uk-UA" sz="1600" dirty="0" err="1" smtClean="0"/>
              <a:t>Марахті</a:t>
            </a:r>
            <a:endParaRPr lang="uk-UA" sz="1600" dirty="0" smtClean="0"/>
          </a:p>
          <a:p>
            <a:r>
              <a:rPr lang="uk-UA" sz="1600" dirty="0" smtClean="0"/>
              <a:t>Сингальська</a:t>
            </a:r>
          </a:p>
          <a:p>
            <a:r>
              <a:rPr lang="uk-UA" sz="1600" dirty="0" smtClean="0"/>
              <a:t>Непалі</a:t>
            </a:r>
          </a:p>
          <a:p>
            <a:r>
              <a:rPr lang="uk-UA" sz="1600" dirty="0" smtClean="0"/>
              <a:t>Орія</a:t>
            </a:r>
          </a:p>
          <a:p>
            <a:r>
              <a:rPr lang="uk-UA" sz="1600" dirty="0" smtClean="0"/>
              <a:t>Кашмірі</a:t>
            </a:r>
          </a:p>
          <a:p>
            <a:r>
              <a:rPr lang="uk-UA" sz="1600" dirty="0" smtClean="0"/>
              <a:t>Циганська мова</a:t>
            </a:r>
          </a:p>
          <a:p>
            <a:r>
              <a:rPr lang="uk-UA" sz="1600" dirty="0" smtClean="0"/>
              <a:t>Санскрит</a:t>
            </a:r>
          </a:p>
          <a:p>
            <a:r>
              <a:rPr lang="uk-UA" sz="1600" dirty="0" smtClean="0"/>
              <a:t>Палі</a:t>
            </a:r>
          </a:p>
          <a:p>
            <a:r>
              <a:rPr lang="uk-UA" sz="1600" dirty="0" err="1" smtClean="0"/>
              <a:t>Пакрити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00174"/>
            <a:ext cx="160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Індійська група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1571612"/>
            <a:ext cx="170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FFFF00"/>
                </a:solidFill>
              </a:rPr>
              <a:t>Іраньска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група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2357430"/>
            <a:ext cx="169216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Перська</a:t>
            </a:r>
          </a:p>
          <a:p>
            <a:r>
              <a:rPr lang="uk-UA" sz="1600" dirty="0" smtClean="0"/>
              <a:t>Таджицька</a:t>
            </a:r>
          </a:p>
          <a:p>
            <a:r>
              <a:rPr lang="uk-UA" sz="1600" dirty="0" smtClean="0"/>
              <a:t>Афганська</a:t>
            </a:r>
          </a:p>
          <a:p>
            <a:r>
              <a:rPr lang="uk-UA" sz="1600" dirty="0" err="1" smtClean="0"/>
              <a:t>Балучі</a:t>
            </a:r>
            <a:endParaRPr lang="uk-UA" sz="1600" dirty="0" smtClean="0"/>
          </a:p>
          <a:p>
            <a:r>
              <a:rPr lang="uk-UA" sz="1600" dirty="0" smtClean="0"/>
              <a:t>Курдська</a:t>
            </a:r>
          </a:p>
          <a:p>
            <a:r>
              <a:rPr lang="uk-UA" sz="1600" dirty="0" err="1" smtClean="0"/>
              <a:t>Осетиньска</a:t>
            </a:r>
            <a:endParaRPr lang="uk-UA" sz="1600" dirty="0" smtClean="0"/>
          </a:p>
          <a:p>
            <a:r>
              <a:rPr lang="uk-UA" sz="1600" dirty="0" smtClean="0"/>
              <a:t>Татська</a:t>
            </a:r>
          </a:p>
          <a:p>
            <a:r>
              <a:rPr lang="uk-UA" sz="1600" dirty="0" err="1" smtClean="0"/>
              <a:t>Ягнобська</a:t>
            </a:r>
            <a:endParaRPr lang="uk-UA" sz="1600" dirty="0" smtClean="0"/>
          </a:p>
          <a:p>
            <a:r>
              <a:rPr lang="uk-UA" sz="1600" dirty="0" err="1" smtClean="0"/>
              <a:t>Талиська</a:t>
            </a:r>
            <a:endParaRPr lang="uk-UA" sz="1600" dirty="0" smtClean="0"/>
          </a:p>
          <a:p>
            <a:r>
              <a:rPr lang="uk-UA" sz="1600" dirty="0" smtClean="0"/>
              <a:t>Давньоперська</a:t>
            </a:r>
          </a:p>
          <a:p>
            <a:r>
              <a:rPr lang="uk-UA" sz="1600" dirty="0" smtClean="0"/>
              <a:t>Авестійська</a:t>
            </a:r>
          </a:p>
          <a:p>
            <a:r>
              <a:rPr lang="uk-UA" sz="1600" dirty="0" smtClean="0"/>
              <a:t>Пехлеві</a:t>
            </a:r>
          </a:p>
          <a:p>
            <a:r>
              <a:rPr lang="uk-UA" sz="1600" dirty="0" err="1" smtClean="0"/>
              <a:t>Мідійська</a:t>
            </a:r>
            <a:endParaRPr lang="uk-UA" sz="1600" dirty="0" smtClean="0"/>
          </a:p>
          <a:p>
            <a:r>
              <a:rPr lang="uk-UA" sz="1600" dirty="0" smtClean="0"/>
              <a:t>Парфянська</a:t>
            </a:r>
          </a:p>
          <a:p>
            <a:r>
              <a:rPr lang="uk-UA" sz="1600" dirty="0" err="1" smtClean="0"/>
              <a:t>Хорезмійська</a:t>
            </a:r>
            <a:endParaRPr lang="uk-UA" sz="1600" dirty="0" smtClean="0"/>
          </a:p>
          <a:p>
            <a:r>
              <a:rPr lang="uk-UA" sz="1600" dirty="0" smtClean="0"/>
              <a:t>Согдійська</a:t>
            </a:r>
          </a:p>
          <a:p>
            <a:r>
              <a:rPr lang="uk-UA" sz="1600" dirty="0" smtClean="0"/>
              <a:t>Скіфська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86116" y="1643050"/>
            <a:ext cx="186033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rgbClr val="7030A0"/>
                </a:solidFill>
              </a:rPr>
              <a:t>Слов</a:t>
            </a:r>
            <a:r>
              <a:rPr lang="en-US" b="1" dirty="0" smtClean="0">
                <a:solidFill>
                  <a:srgbClr val="7030A0"/>
                </a:solidFill>
              </a:rPr>
              <a:t>’</a:t>
            </a:r>
            <a:r>
              <a:rPr lang="uk-UA" b="1" dirty="0" err="1" smtClean="0">
                <a:solidFill>
                  <a:srgbClr val="7030A0"/>
                </a:solidFill>
              </a:rPr>
              <a:t>янська</a:t>
            </a:r>
            <a:r>
              <a:rPr lang="uk-UA" b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група</a:t>
            </a:r>
          </a:p>
          <a:p>
            <a:r>
              <a:rPr lang="uk-UA" sz="1600" u="sng" dirty="0" smtClean="0">
                <a:solidFill>
                  <a:srgbClr val="7030A0"/>
                </a:solidFill>
              </a:rPr>
              <a:t>Східна підгрупа   </a:t>
            </a:r>
          </a:p>
          <a:p>
            <a:r>
              <a:rPr lang="uk-UA" sz="1600" dirty="0" smtClean="0"/>
              <a:t>Українська</a:t>
            </a:r>
          </a:p>
          <a:p>
            <a:r>
              <a:rPr lang="uk-UA" sz="1600" dirty="0" smtClean="0"/>
              <a:t>Російська</a:t>
            </a:r>
          </a:p>
          <a:p>
            <a:r>
              <a:rPr lang="uk-UA" sz="1600" dirty="0" smtClean="0"/>
              <a:t>Білоруська</a:t>
            </a:r>
          </a:p>
          <a:p>
            <a:r>
              <a:rPr lang="uk-UA" sz="1600" u="sng" dirty="0" smtClean="0">
                <a:solidFill>
                  <a:srgbClr val="7030A0"/>
                </a:solidFill>
              </a:rPr>
              <a:t>Західна підгрупа</a:t>
            </a:r>
          </a:p>
          <a:p>
            <a:r>
              <a:rPr lang="uk-UA" sz="1600" dirty="0" smtClean="0"/>
              <a:t>Польська</a:t>
            </a:r>
          </a:p>
          <a:p>
            <a:r>
              <a:rPr lang="uk-UA" sz="1600" dirty="0" smtClean="0"/>
              <a:t>Чеська</a:t>
            </a:r>
          </a:p>
          <a:p>
            <a:r>
              <a:rPr lang="uk-UA" sz="1600" dirty="0" smtClean="0"/>
              <a:t>Словацька</a:t>
            </a:r>
          </a:p>
          <a:p>
            <a:r>
              <a:rPr lang="uk-UA" sz="1600" dirty="0" smtClean="0"/>
              <a:t>Кашубська</a:t>
            </a:r>
          </a:p>
          <a:p>
            <a:r>
              <a:rPr lang="uk-UA" sz="1600" dirty="0" smtClean="0"/>
              <a:t>Лужицька</a:t>
            </a:r>
          </a:p>
          <a:p>
            <a:r>
              <a:rPr lang="uk-UA" sz="1600" dirty="0" smtClean="0"/>
              <a:t>Полабська</a:t>
            </a:r>
          </a:p>
          <a:p>
            <a:r>
              <a:rPr lang="uk-UA" sz="1600" dirty="0" smtClean="0"/>
              <a:t>Поморська</a:t>
            </a:r>
          </a:p>
          <a:p>
            <a:r>
              <a:rPr lang="uk-UA" sz="1600" u="sng" dirty="0" smtClean="0">
                <a:solidFill>
                  <a:srgbClr val="7030A0"/>
                </a:solidFill>
              </a:rPr>
              <a:t>Південна підгрупа</a:t>
            </a:r>
          </a:p>
          <a:p>
            <a:r>
              <a:rPr lang="uk-UA" sz="1600" dirty="0" smtClean="0"/>
              <a:t>Болгарська</a:t>
            </a:r>
          </a:p>
          <a:p>
            <a:r>
              <a:rPr lang="uk-UA" sz="1600" dirty="0" smtClean="0"/>
              <a:t>Македонська</a:t>
            </a:r>
          </a:p>
          <a:p>
            <a:r>
              <a:rPr lang="uk-UA" sz="1600" dirty="0" smtClean="0"/>
              <a:t>Сербська</a:t>
            </a:r>
          </a:p>
          <a:p>
            <a:r>
              <a:rPr lang="uk-UA" sz="1600" dirty="0" smtClean="0"/>
              <a:t>Хорватська</a:t>
            </a:r>
          </a:p>
          <a:p>
            <a:r>
              <a:rPr lang="uk-UA" sz="1600" dirty="0" smtClean="0"/>
              <a:t>Словенська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2214554"/>
            <a:ext cx="19969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u="sng" dirty="0" smtClean="0">
                <a:solidFill>
                  <a:srgbClr val="7030A0"/>
                </a:solidFill>
              </a:rPr>
              <a:t>Балтійська </a:t>
            </a:r>
          </a:p>
          <a:p>
            <a:r>
              <a:rPr lang="uk-UA" sz="1600" u="sng" dirty="0" err="1" smtClean="0">
                <a:solidFill>
                  <a:srgbClr val="7030A0"/>
                </a:solidFill>
              </a:rPr>
              <a:t>підрупа</a:t>
            </a:r>
            <a:endParaRPr lang="uk-UA" sz="1600" u="sng" dirty="0" smtClean="0">
              <a:solidFill>
                <a:srgbClr val="7030A0"/>
              </a:solidFill>
            </a:endParaRPr>
          </a:p>
          <a:p>
            <a:r>
              <a:rPr lang="uk-UA" sz="1600" dirty="0" smtClean="0"/>
              <a:t>Литовська</a:t>
            </a:r>
          </a:p>
          <a:p>
            <a:r>
              <a:rPr lang="uk-UA" sz="1600" dirty="0" smtClean="0"/>
              <a:t>Латиська</a:t>
            </a:r>
          </a:p>
          <a:p>
            <a:r>
              <a:rPr lang="uk-UA" sz="1600" dirty="0" smtClean="0"/>
              <a:t>Прусська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526924" y="1555531"/>
            <a:ext cx="2617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Германська </a:t>
            </a:r>
          </a:p>
          <a:p>
            <a:pPr algn="ctr"/>
            <a:r>
              <a:rPr lang="uk-UA" b="1" dirty="0" smtClean="0">
                <a:solidFill>
                  <a:srgbClr val="00B050"/>
                </a:solidFill>
              </a:rPr>
              <a:t>Група</a:t>
            </a:r>
          </a:p>
          <a:p>
            <a:r>
              <a:rPr lang="uk-UA" sz="1600" u="sng" dirty="0" err="1" smtClean="0">
                <a:solidFill>
                  <a:srgbClr val="00B050"/>
                </a:solidFill>
              </a:rPr>
              <a:t>Північногерманьска</a:t>
            </a:r>
            <a:r>
              <a:rPr lang="uk-UA" sz="1600" u="sng" dirty="0" smtClean="0">
                <a:solidFill>
                  <a:srgbClr val="00B050"/>
                </a:solidFill>
              </a:rPr>
              <a:t>               ( скандинавська) підгрупа</a:t>
            </a:r>
          </a:p>
          <a:p>
            <a:r>
              <a:rPr lang="uk-UA" sz="1600" dirty="0" smtClean="0"/>
              <a:t>Датська</a:t>
            </a:r>
          </a:p>
          <a:p>
            <a:r>
              <a:rPr lang="uk-UA" sz="1600" dirty="0" smtClean="0"/>
              <a:t>Шведська</a:t>
            </a:r>
          </a:p>
          <a:p>
            <a:r>
              <a:rPr lang="uk-UA" sz="1600" dirty="0" smtClean="0"/>
              <a:t>Норвезька</a:t>
            </a:r>
          </a:p>
          <a:p>
            <a:r>
              <a:rPr lang="uk-UA" sz="1600" dirty="0" smtClean="0"/>
              <a:t>Ісландська</a:t>
            </a:r>
          </a:p>
          <a:p>
            <a:r>
              <a:rPr lang="uk-UA" sz="1600" dirty="0" smtClean="0"/>
              <a:t>Фарерська</a:t>
            </a:r>
          </a:p>
          <a:p>
            <a:r>
              <a:rPr lang="uk-UA" sz="1600" u="sng" dirty="0" err="1" smtClean="0">
                <a:solidFill>
                  <a:srgbClr val="00B050"/>
                </a:solidFill>
              </a:rPr>
              <a:t>Західногерманська</a:t>
            </a:r>
            <a:r>
              <a:rPr lang="uk-UA" sz="1600" u="sng" dirty="0" smtClean="0">
                <a:solidFill>
                  <a:srgbClr val="00B050"/>
                </a:solidFill>
              </a:rPr>
              <a:t> підгрупа</a:t>
            </a:r>
          </a:p>
          <a:p>
            <a:r>
              <a:rPr lang="uk-UA" sz="1600" dirty="0" smtClean="0"/>
              <a:t>Англійська</a:t>
            </a:r>
          </a:p>
          <a:p>
            <a:r>
              <a:rPr lang="uk-UA" sz="1600" dirty="0" smtClean="0"/>
              <a:t>Голландська</a:t>
            </a:r>
          </a:p>
          <a:p>
            <a:r>
              <a:rPr lang="uk-UA" sz="1600" dirty="0" smtClean="0"/>
              <a:t>Фламандська</a:t>
            </a:r>
          </a:p>
          <a:p>
            <a:r>
              <a:rPr lang="uk-UA" sz="1600" dirty="0" smtClean="0"/>
              <a:t>Фризька</a:t>
            </a:r>
          </a:p>
          <a:p>
            <a:r>
              <a:rPr lang="uk-UA" sz="1600" dirty="0" smtClean="0"/>
              <a:t>Німецька</a:t>
            </a:r>
          </a:p>
          <a:p>
            <a:r>
              <a:rPr lang="uk-UA" sz="1600" dirty="0" smtClean="0"/>
              <a:t>Їдиш</a:t>
            </a:r>
          </a:p>
          <a:p>
            <a:r>
              <a:rPr lang="uk-UA" sz="1600" u="sng" dirty="0" err="1" smtClean="0">
                <a:solidFill>
                  <a:srgbClr val="00B050"/>
                </a:solidFill>
              </a:rPr>
              <a:t>Східногерманська</a:t>
            </a:r>
            <a:r>
              <a:rPr lang="uk-UA" sz="1600" u="sng" dirty="0" smtClean="0">
                <a:solidFill>
                  <a:srgbClr val="00B050"/>
                </a:solidFill>
              </a:rPr>
              <a:t> підгрупа</a:t>
            </a:r>
          </a:p>
          <a:p>
            <a:r>
              <a:rPr lang="uk-UA" sz="1600" dirty="0" smtClean="0"/>
              <a:t>Готська</a:t>
            </a:r>
            <a:endParaRPr lang="ru-RU" sz="1600" dirty="0"/>
          </a:p>
        </p:txBody>
      </p:sp>
      <p:pic>
        <p:nvPicPr>
          <p:cNvPr id="7170" name="Picture 2" descr="C:\Users\Victoria\Desktop\imgpreview (2).jpg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0" y="0"/>
            <a:ext cx="1500166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57356" y="285728"/>
            <a:ext cx="56971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b="1" dirty="0" smtClean="0">
                <a:solidFill>
                  <a:srgbClr val="0070C0"/>
                </a:solidFill>
                <a:latin typeface="Monotype Corsiva" pitchFamily="66" charset="0"/>
              </a:rPr>
              <a:t>Індоєвропейська </a:t>
            </a:r>
            <a:r>
              <a:rPr lang="ru-RU" sz="50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50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50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endParaRPr lang="ru-RU" sz="5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00240"/>
            <a:ext cx="219666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u="sng" dirty="0" err="1" smtClean="0">
                <a:solidFill>
                  <a:srgbClr val="C00000"/>
                </a:solidFill>
              </a:rPr>
              <a:t>Галло-романська</a:t>
            </a:r>
            <a:r>
              <a:rPr lang="uk-UA" sz="1600" b="1" u="sng" dirty="0" smtClean="0">
                <a:solidFill>
                  <a:srgbClr val="C00000"/>
                </a:solidFill>
              </a:rPr>
              <a:t> підгрупа</a:t>
            </a:r>
          </a:p>
          <a:p>
            <a:r>
              <a:rPr lang="uk-UA" sz="1600" dirty="0" smtClean="0"/>
              <a:t>Французька</a:t>
            </a:r>
          </a:p>
          <a:p>
            <a:r>
              <a:rPr lang="uk-UA" sz="1600" dirty="0" smtClean="0"/>
              <a:t>Провансальська мова</a:t>
            </a:r>
          </a:p>
          <a:p>
            <a:r>
              <a:rPr lang="uk-UA" sz="1600" dirty="0" smtClean="0"/>
              <a:t>Каталонська мова</a:t>
            </a:r>
          </a:p>
          <a:p>
            <a:r>
              <a:rPr lang="uk-UA" sz="1600" b="1" u="sng" dirty="0" err="1" smtClean="0">
                <a:solidFill>
                  <a:srgbClr val="C00000"/>
                </a:solidFill>
              </a:rPr>
              <a:t>Італо-романська</a:t>
            </a:r>
            <a:r>
              <a:rPr lang="uk-UA" sz="1600" b="1" u="sng" dirty="0" smtClean="0">
                <a:solidFill>
                  <a:srgbClr val="C00000"/>
                </a:solidFill>
              </a:rPr>
              <a:t> підгрупа</a:t>
            </a:r>
          </a:p>
          <a:p>
            <a:r>
              <a:rPr lang="uk-UA" sz="1600" dirty="0" smtClean="0"/>
              <a:t>Італійська</a:t>
            </a:r>
          </a:p>
          <a:p>
            <a:r>
              <a:rPr lang="uk-UA" sz="1600" dirty="0" smtClean="0"/>
              <a:t>Сардинська</a:t>
            </a:r>
          </a:p>
          <a:p>
            <a:r>
              <a:rPr lang="uk-UA" sz="1600" dirty="0" smtClean="0"/>
              <a:t>Ретороманська</a:t>
            </a:r>
          </a:p>
          <a:p>
            <a:r>
              <a:rPr lang="uk-UA" sz="1600" b="1" u="sng" dirty="0" err="1" smtClean="0">
                <a:solidFill>
                  <a:srgbClr val="C00000"/>
                </a:solidFill>
              </a:rPr>
              <a:t>Іберо-романська</a:t>
            </a:r>
            <a:r>
              <a:rPr lang="uk-UA" sz="1600" b="1" u="sng" dirty="0" smtClean="0">
                <a:solidFill>
                  <a:srgbClr val="C00000"/>
                </a:solidFill>
              </a:rPr>
              <a:t> підгрупа</a:t>
            </a:r>
          </a:p>
          <a:p>
            <a:r>
              <a:rPr lang="uk-UA" sz="1600" dirty="0" smtClean="0"/>
              <a:t>Іспанська</a:t>
            </a:r>
          </a:p>
          <a:p>
            <a:r>
              <a:rPr lang="uk-UA" sz="1600" dirty="0" smtClean="0"/>
              <a:t>Португальська</a:t>
            </a:r>
          </a:p>
          <a:p>
            <a:r>
              <a:rPr lang="uk-UA" sz="1600" b="1" u="sng" dirty="0" err="1" smtClean="0">
                <a:solidFill>
                  <a:srgbClr val="C00000"/>
                </a:solidFill>
              </a:rPr>
              <a:t>Балкано-романська</a:t>
            </a:r>
            <a:r>
              <a:rPr lang="uk-UA" sz="1600" b="1" u="sng" dirty="0" smtClean="0">
                <a:solidFill>
                  <a:srgbClr val="C00000"/>
                </a:solidFill>
              </a:rPr>
              <a:t> підгрупа</a:t>
            </a:r>
          </a:p>
          <a:p>
            <a:r>
              <a:rPr lang="uk-UA" sz="1600" dirty="0" smtClean="0"/>
              <a:t>Румунська</a:t>
            </a:r>
          </a:p>
          <a:p>
            <a:r>
              <a:rPr lang="uk-UA" sz="1600" dirty="0" smtClean="0"/>
              <a:t>Молдавська</a:t>
            </a:r>
          </a:p>
          <a:p>
            <a:endParaRPr lang="ru-RU" sz="16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1608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Романська</a:t>
            </a:r>
          </a:p>
          <a:p>
            <a:pPr algn="ctr"/>
            <a:r>
              <a:rPr lang="uk-UA" sz="2000" b="1" dirty="0" smtClean="0">
                <a:solidFill>
                  <a:srgbClr val="C00000"/>
                </a:solidFill>
              </a:rPr>
              <a:t>група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298" y="1500174"/>
            <a:ext cx="186033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Кельтська </a:t>
            </a:r>
          </a:p>
          <a:p>
            <a:r>
              <a:rPr lang="uk-UA" b="1" dirty="0" smtClean="0">
                <a:solidFill>
                  <a:srgbClr val="7030A0"/>
                </a:solidFill>
              </a:rPr>
              <a:t>група</a:t>
            </a:r>
          </a:p>
          <a:p>
            <a:r>
              <a:rPr lang="uk-UA" sz="1600" u="sng" dirty="0" err="1" smtClean="0">
                <a:solidFill>
                  <a:srgbClr val="7030A0"/>
                </a:solidFill>
              </a:rPr>
              <a:t>Гойдельська</a:t>
            </a:r>
            <a:r>
              <a:rPr lang="uk-UA" sz="1600" u="sng" dirty="0" smtClean="0">
                <a:solidFill>
                  <a:srgbClr val="7030A0"/>
                </a:solidFill>
              </a:rPr>
              <a:t> підгрупа</a:t>
            </a:r>
          </a:p>
          <a:p>
            <a:r>
              <a:rPr lang="uk-UA" sz="1600" dirty="0" smtClean="0"/>
              <a:t>Ірландська</a:t>
            </a:r>
          </a:p>
          <a:p>
            <a:r>
              <a:rPr lang="uk-UA" sz="1600" dirty="0" smtClean="0"/>
              <a:t>Шотландська</a:t>
            </a:r>
          </a:p>
          <a:p>
            <a:r>
              <a:rPr lang="uk-UA" sz="1600" dirty="0" smtClean="0"/>
              <a:t>Менська</a:t>
            </a:r>
          </a:p>
          <a:p>
            <a:r>
              <a:rPr lang="uk-UA" sz="1600" u="sng" dirty="0" err="1" smtClean="0">
                <a:solidFill>
                  <a:srgbClr val="7030A0"/>
                </a:solidFill>
              </a:rPr>
              <a:t>Бритська</a:t>
            </a:r>
            <a:r>
              <a:rPr lang="uk-UA" sz="1600" u="sng" dirty="0" smtClean="0">
                <a:solidFill>
                  <a:srgbClr val="7030A0"/>
                </a:solidFill>
              </a:rPr>
              <a:t> підгрупа</a:t>
            </a:r>
          </a:p>
          <a:p>
            <a:r>
              <a:rPr lang="uk-UA" sz="1600" dirty="0" smtClean="0"/>
              <a:t>Бретонська</a:t>
            </a:r>
          </a:p>
          <a:p>
            <a:r>
              <a:rPr lang="uk-UA" sz="1600" dirty="0" smtClean="0"/>
              <a:t>Валлійська</a:t>
            </a:r>
          </a:p>
          <a:p>
            <a:r>
              <a:rPr lang="uk-UA" sz="1600" dirty="0" err="1" smtClean="0"/>
              <a:t>Корнська</a:t>
            </a:r>
            <a:endParaRPr lang="uk-UA" sz="1600" dirty="0" smtClean="0"/>
          </a:p>
          <a:p>
            <a:r>
              <a:rPr lang="uk-UA" sz="1600" u="sng" dirty="0" err="1" smtClean="0">
                <a:solidFill>
                  <a:srgbClr val="7030A0"/>
                </a:solidFill>
              </a:rPr>
              <a:t>Гальська</a:t>
            </a:r>
            <a:r>
              <a:rPr lang="uk-UA" sz="1600" u="sng" dirty="0" smtClean="0">
                <a:solidFill>
                  <a:srgbClr val="7030A0"/>
                </a:solidFill>
              </a:rPr>
              <a:t> підгрупа</a:t>
            </a:r>
          </a:p>
          <a:p>
            <a:r>
              <a:rPr lang="uk-UA" sz="1600" dirty="0" err="1" smtClean="0"/>
              <a:t>Гальська</a:t>
            </a:r>
            <a:endParaRPr lang="en-US" sz="1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653049" y="1566041"/>
            <a:ext cx="199696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Грецька 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</a:rPr>
              <a:t>група</a:t>
            </a:r>
          </a:p>
          <a:p>
            <a:r>
              <a:rPr lang="uk-UA" sz="1600" dirty="0" smtClean="0"/>
              <a:t>Новогрецька</a:t>
            </a:r>
          </a:p>
          <a:p>
            <a:r>
              <a:rPr lang="uk-UA" sz="1600" dirty="0" smtClean="0"/>
              <a:t>Давньогрецька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758152" y="2864895"/>
            <a:ext cx="2385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B050"/>
                </a:solidFill>
              </a:rPr>
              <a:t>Албанська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група</a:t>
            </a:r>
          </a:p>
          <a:p>
            <a:r>
              <a:rPr lang="uk-UA" sz="1600" dirty="0" smtClean="0"/>
              <a:t>Албанська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519449" y="1555531"/>
            <a:ext cx="2112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Вірменська </a:t>
            </a:r>
          </a:p>
          <a:p>
            <a:r>
              <a:rPr lang="uk-UA" b="1" dirty="0" smtClean="0">
                <a:solidFill>
                  <a:srgbClr val="FFC000"/>
                </a:solidFill>
              </a:rPr>
              <a:t>група</a:t>
            </a:r>
          </a:p>
          <a:p>
            <a:r>
              <a:rPr lang="uk-UA" dirty="0" smtClean="0"/>
              <a:t>Вірменська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4500562" y="2714620"/>
            <a:ext cx="1828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F0"/>
                </a:solidFill>
              </a:rPr>
              <a:t>Анатолійська</a:t>
            </a:r>
          </a:p>
          <a:p>
            <a:r>
              <a:rPr lang="uk-UA" dirty="0" smtClean="0">
                <a:solidFill>
                  <a:srgbClr val="00B0F0"/>
                </a:solidFill>
              </a:rPr>
              <a:t>(</a:t>
            </a:r>
            <a:r>
              <a:rPr lang="uk-UA" dirty="0" err="1" smtClean="0">
                <a:solidFill>
                  <a:srgbClr val="00B0F0"/>
                </a:solidFill>
              </a:rPr>
              <a:t>хето-лувійська</a:t>
            </a:r>
            <a:r>
              <a:rPr lang="uk-UA" dirty="0" smtClean="0">
                <a:solidFill>
                  <a:srgbClr val="00B0F0"/>
                </a:solidFill>
              </a:rPr>
              <a:t>)</a:t>
            </a:r>
          </a:p>
          <a:p>
            <a:r>
              <a:rPr lang="uk-UA" sz="1600" dirty="0" smtClean="0">
                <a:solidFill>
                  <a:srgbClr val="00B0F0"/>
                </a:solidFill>
              </a:rPr>
              <a:t>група</a:t>
            </a:r>
          </a:p>
          <a:p>
            <a:r>
              <a:rPr lang="uk-UA" sz="1600" dirty="0" smtClean="0"/>
              <a:t>Хетська</a:t>
            </a:r>
          </a:p>
          <a:p>
            <a:r>
              <a:rPr lang="uk-UA" sz="1600" dirty="0" err="1" smtClean="0"/>
              <a:t>Лувійська</a:t>
            </a:r>
            <a:endParaRPr lang="uk-UA" sz="1600" dirty="0" smtClean="0"/>
          </a:p>
          <a:p>
            <a:r>
              <a:rPr lang="uk-UA" sz="1600" dirty="0" err="1" smtClean="0"/>
              <a:t>Карійська</a:t>
            </a:r>
            <a:endParaRPr lang="uk-UA" sz="1600" dirty="0" smtClean="0"/>
          </a:p>
          <a:p>
            <a:r>
              <a:rPr lang="uk-UA" sz="1600" dirty="0" err="1" smtClean="0"/>
              <a:t>Палайська</a:t>
            </a:r>
            <a:endParaRPr lang="uk-UA" sz="1600" dirty="0" smtClean="0"/>
          </a:p>
          <a:p>
            <a:r>
              <a:rPr lang="uk-UA" sz="1600" dirty="0" smtClean="0"/>
              <a:t>Лідійська</a:t>
            </a:r>
          </a:p>
          <a:p>
            <a:r>
              <a:rPr lang="uk-UA" sz="1600" dirty="0" smtClean="0"/>
              <a:t>Лікійська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6726620" y="4014952"/>
            <a:ext cx="195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Тохарська </a:t>
            </a:r>
          </a:p>
          <a:p>
            <a:r>
              <a:rPr lang="uk-UA" b="1" dirty="0" smtClean="0">
                <a:solidFill>
                  <a:srgbClr val="002060"/>
                </a:solidFill>
              </a:rPr>
              <a:t>група</a:t>
            </a:r>
          </a:p>
          <a:p>
            <a:r>
              <a:rPr lang="uk-UA" sz="1600" dirty="0" smtClean="0"/>
              <a:t>Тохарська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1" name="Picture 2" descr="C:\Users\Victoria\Desktop\imgpreview (2).jpg"/>
          <p:cNvPicPr>
            <a:picLocks noChangeAspect="1" noChangeArrowheads="1"/>
          </p:cNvPicPr>
          <p:nvPr/>
        </p:nvPicPr>
        <p:blipFill>
          <a:blip r:embed="rId2"/>
          <a:srcRect b="7692"/>
          <a:stretch>
            <a:fillRect/>
          </a:stretch>
        </p:blipFill>
        <p:spPr bwMode="auto">
          <a:xfrm>
            <a:off x="7643834" y="0"/>
            <a:ext cx="1500166" cy="1500174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6223000" cy="1252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Сем</a:t>
            </a:r>
            <a:r>
              <a:rPr lang="uk-UA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іто</a:t>
            </a:r>
            <a:r>
              <a:rPr lang="uk-UA" sz="36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uk-UA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-Хамітська</a:t>
            </a:r>
            <a:r>
              <a:rPr lang="uk-UA" sz="3600" b="1" dirty="0" smtClean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  <a:latin typeface="Monotype Corsiva" pitchFamily="66" charset="0"/>
              </a:rPr>
              <a:t>сім</a:t>
            </a:r>
            <a:r>
              <a:rPr lang="en-US" sz="3600" b="1" dirty="0" smtClean="0">
                <a:solidFill>
                  <a:srgbClr val="0070C0"/>
                </a:solidFill>
                <a:latin typeface="Monotype Corsiva" pitchFamily="66" charset="0"/>
              </a:rPr>
              <a:t>’</a:t>
            </a:r>
            <a: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  <a:t>я</a:t>
            </a:r>
            <a:br>
              <a:rPr lang="ru-RU" sz="36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uk-UA" sz="5000" b="1" dirty="0" smtClean="0">
                <a:solidFill>
                  <a:srgbClr val="0070C0"/>
                </a:solidFill>
              </a:rPr>
              <a:t> </a:t>
            </a:r>
            <a:endParaRPr lang="ru-RU" sz="50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928670"/>
            <a:ext cx="8072470" cy="965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600" dirty="0" smtClean="0"/>
              <a:t>       </a:t>
            </a:r>
            <a:r>
              <a:rPr lang="uk-UA" sz="2000" dirty="0" smtClean="0"/>
              <a:t>Семіто-хамітські мови поширені в північній частині Африки від Атлантичного узбережжя і Канарських островів до узбережжя Червоного моря , а також у Західній Азії та на острові Мальта. Поділяють на </a:t>
            </a:r>
            <a:r>
              <a:rPr lang="uk-UA" sz="2000" b="1" dirty="0" smtClean="0"/>
              <a:t>дві</a:t>
            </a:r>
            <a:r>
              <a:rPr lang="uk-UA" sz="2000" dirty="0" smtClean="0"/>
              <a:t> </a:t>
            </a:r>
            <a:r>
              <a:rPr lang="uk-UA" sz="2000" b="1" dirty="0" smtClean="0"/>
              <a:t>групи</a:t>
            </a:r>
            <a:r>
              <a:rPr lang="uk-UA" sz="2000" dirty="0" smtClean="0"/>
              <a:t> </a:t>
            </a:r>
            <a:r>
              <a:rPr lang="en-US" sz="2000" dirty="0" smtClean="0"/>
              <a:t>:</a:t>
            </a:r>
            <a:r>
              <a:rPr lang="uk-UA" sz="2000" dirty="0" smtClean="0"/>
              <a:t> </a:t>
            </a:r>
            <a:r>
              <a:rPr lang="uk-UA" sz="2000" i="1" dirty="0" smtClean="0"/>
              <a:t>семітську</a:t>
            </a:r>
            <a:r>
              <a:rPr lang="uk-UA" sz="2000" dirty="0" smtClean="0"/>
              <a:t> і </a:t>
            </a:r>
            <a:r>
              <a:rPr lang="uk-UA" sz="2000" i="1" dirty="0" smtClean="0"/>
              <a:t>хамітську</a:t>
            </a:r>
            <a:endParaRPr lang="ru-RU" sz="2000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5720" y="2500306"/>
            <a:ext cx="2786082" cy="152057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uk-UA" sz="2400" b="1" dirty="0" smtClean="0">
                <a:solidFill>
                  <a:srgbClr val="7030A0"/>
                </a:solidFill>
              </a:rPr>
              <a:t>Семітська група</a:t>
            </a:r>
            <a:r>
              <a:rPr lang="uk-UA" sz="2400" b="1" dirty="0" smtClean="0"/>
              <a:t/>
            </a:r>
            <a:br>
              <a:rPr lang="uk-UA" sz="2400" b="1" dirty="0" smtClean="0"/>
            </a:br>
            <a:r>
              <a:rPr lang="uk-UA" sz="1800" dirty="0" smtClean="0"/>
              <a:t>Арабська</a:t>
            </a:r>
            <a:br>
              <a:rPr lang="uk-UA" sz="1800" dirty="0" smtClean="0"/>
            </a:br>
            <a:r>
              <a:rPr lang="uk-UA" sz="1800" dirty="0" err="1" smtClean="0"/>
              <a:t>Давньоєврейсьа</a:t>
            </a:r>
            <a:r>
              <a:rPr lang="uk-UA" sz="1800" dirty="0" smtClean="0"/>
              <a:t> </a:t>
            </a:r>
            <a:br>
              <a:rPr lang="uk-UA" sz="1800" dirty="0" smtClean="0"/>
            </a:br>
            <a:r>
              <a:rPr lang="uk-UA" sz="1800" dirty="0" smtClean="0"/>
              <a:t>Арамейська</a:t>
            </a:r>
            <a:br>
              <a:rPr lang="uk-UA" sz="1800" dirty="0" smtClean="0"/>
            </a:br>
            <a:r>
              <a:rPr lang="uk-UA" sz="1800" dirty="0" smtClean="0"/>
              <a:t>Фінікійська </a:t>
            </a: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571868" y="2500306"/>
            <a:ext cx="3238500" cy="152057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uk-UA" sz="2400" b="1" dirty="0" smtClean="0">
                <a:solidFill>
                  <a:srgbClr val="C00000"/>
                </a:solidFill>
              </a:rPr>
              <a:t>Хамітська група</a:t>
            </a:r>
            <a:r>
              <a:rPr lang="uk-UA" sz="2000" b="1" dirty="0" smtClean="0"/>
              <a:t/>
            </a:r>
            <a:br>
              <a:rPr lang="uk-UA" sz="2000" b="1" dirty="0" smtClean="0"/>
            </a:br>
            <a:r>
              <a:rPr lang="uk-UA" sz="1600" u="sng" dirty="0" smtClean="0">
                <a:solidFill>
                  <a:srgbClr val="19972E"/>
                </a:solidFill>
              </a:rPr>
              <a:t>Єгипетська підгрупа</a:t>
            </a:r>
            <a:r>
              <a:rPr lang="uk-UA" sz="1600" dirty="0" smtClean="0">
                <a:solidFill>
                  <a:srgbClr val="19972E"/>
                </a:solidFill>
              </a:rPr>
              <a:t/>
            </a:r>
            <a:br>
              <a:rPr lang="uk-UA" sz="1600" dirty="0" smtClean="0">
                <a:solidFill>
                  <a:srgbClr val="19972E"/>
                </a:solidFill>
              </a:rPr>
            </a:br>
            <a:r>
              <a:rPr lang="uk-UA" sz="1600" dirty="0" smtClean="0"/>
              <a:t>Давньоєгипетська</a:t>
            </a:r>
            <a:br>
              <a:rPr lang="uk-UA" sz="1600" dirty="0" smtClean="0"/>
            </a:br>
            <a:r>
              <a:rPr lang="uk-UA" sz="1600" dirty="0" err="1" smtClean="0"/>
              <a:t>Копатська</a:t>
            </a:r>
            <a:r>
              <a:rPr lang="uk-UA" sz="1600" dirty="0" smtClean="0"/>
              <a:t> </a:t>
            </a:r>
            <a:br>
              <a:rPr lang="uk-UA" sz="1600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29058" y="3643314"/>
            <a:ext cx="3238500" cy="1407256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uk-UA" sz="1600" u="sng" dirty="0" smtClean="0">
                <a:solidFill>
                  <a:srgbClr val="19972E"/>
                </a:solidFill>
              </a:rPr>
              <a:t>Берберська підгрупа</a:t>
            </a:r>
          </a:p>
          <a:p>
            <a:pPr>
              <a:buNone/>
            </a:pPr>
            <a:r>
              <a:rPr lang="uk-UA" sz="1600" dirty="0" err="1" smtClean="0"/>
              <a:t>Туарезька</a:t>
            </a:r>
            <a:r>
              <a:rPr lang="uk-UA" sz="1600" dirty="0" smtClean="0"/>
              <a:t> </a:t>
            </a:r>
            <a:endParaRPr lang="uk-UA" sz="1600" dirty="0"/>
          </a:p>
          <a:p>
            <a:pPr>
              <a:buNone/>
            </a:pPr>
            <a:r>
              <a:rPr lang="uk-UA" sz="1600" dirty="0" err="1" smtClean="0"/>
              <a:t>Кабільська</a:t>
            </a:r>
            <a:endParaRPr lang="uk-UA" sz="1600" dirty="0"/>
          </a:p>
          <a:p>
            <a:pPr>
              <a:buNone/>
            </a:pPr>
            <a:r>
              <a:rPr lang="uk-UA" sz="1600" dirty="0" err="1" smtClean="0"/>
              <a:t>Зенага</a:t>
            </a:r>
            <a:endParaRPr lang="uk-UA" sz="1600" dirty="0"/>
          </a:p>
          <a:p>
            <a:pPr>
              <a:buNone/>
            </a:pPr>
            <a:r>
              <a:rPr lang="uk-UA" sz="1600" dirty="0" err="1" smtClean="0"/>
              <a:t>Ташельхіт</a:t>
            </a:r>
            <a:r>
              <a:rPr lang="uk-UA" sz="1600" b="1" dirty="0" smtClean="0">
                <a:solidFill>
                  <a:srgbClr val="FFC000"/>
                </a:solidFill>
              </a:rPr>
              <a:t/>
            </a:r>
            <a:br>
              <a:rPr lang="uk-UA" sz="1600" b="1" dirty="0" smtClean="0">
                <a:solidFill>
                  <a:srgbClr val="FFC000"/>
                </a:solidFill>
              </a:rPr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929058" y="4929198"/>
            <a:ext cx="3238500" cy="152057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None/>
            </a:pPr>
            <a:r>
              <a:rPr lang="uk-UA" sz="1600" u="sng" dirty="0" smtClean="0">
                <a:solidFill>
                  <a:srgbClr val="19972E"/>
                </a:solidFill>
              </a:rPr>
              <a:t>Кушитська підгрупа</a:t>
            </a:r>
          </a:p>
          <a:p>
            <a:pPr>
              <a:buNone/>
            </a:pPr>
            <a:r>
              <a:rPr lang="uk-UA" sz="1600" dirty="0" smtClean="0">
                <a:solidFill>
                  <a:srgbClr val="FFC000"/>
                </a:solidFill>
              </a:rPr>
              <a:t> </a:t>
            </a:r>
            <a:r>
              <a:rPr lang="uk-UA" sz="1600" dirty="0" err="1" smtClean="0"/>
              <a:t>Сідамо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Сомалі</a:t>
            </a:r>
          </a:p>
          <a:p>
            <a:pPr>
              <a:buNone/>
            </a:pPr>
            <a:r>
              <a:rPr lang="uk-UA" sz="1600" dirty="0" smtClean="0"/>
              <a:t> </a:t>
            </a:r>
            <a:r>
              <a:rPr lang="uk-UA" sz="1600" dirty="0" err="1" smtClean="0"/>
              <a:t>Афар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</a:t>
            </a:r>
            <a:r>
              <a:rPr lang="uk-UA" sz="1600" dirty="0" err="1" smtClean="0"/>
              <a:t>Арома</a:t>
            </a:r>
            <a:endParaRPr lang="uk-UA" sz="1600" dirty="0" smtClean="0"/>
          </a:p>
          <a:p>
            <a:pPr>
              <a:buNone/>
            </a:pPr>
            <a:r>
              <a:rPr lang="uk-UA" sz="1600" dirty="0" smtClean="0"/>
              <a:t> Беджа</a:t>
            </a: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643702" y="2857496"/>
            <a:ext cx="3238500" cy="152057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18872" indent="0">
              <a:buNone/>
            </a:pPr>
            <a:r>
              <a:rPr lang="uk-UA" sz="1600" u="sng" dirty="0" err="1" smtClean="0">
                <a:solidFill>
                  <a:srgbClr val="19972E"/>
                </a:solidFill>
              </a:rPr>
              <a:t>Чадська</a:t>
            </a:r>
            <a:r>
              <a:rPr lang="uk-UA" sz="1600" u="sng" dirty="0" smtClean="0">
                <a:solidFill>
                  <a:srgbClr val="19972E"/>
                </a:solidFill>
              </a:rPr>
              <a:t> підгрупа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Хауса</a:t>
            </a:r>
          </a:p>
          <a:p>
            <a:pPr marL="118872" indent="0">
              <a:buNone/>
            </a:pPr>
            <a:r>
              <a:rPr lang="uk-UA" sz="1600" dirty="0" err="1" smtClean="0"/>
              <a:t>Гвандара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Болева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Карекаре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Сура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Маргі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Котоко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Мубі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err="1" smtClean="0"/>
              <a:t>Сокоро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b="1" dirty="0" smtClean="0"/>
              <a:t/>
            </a:r>
            <a:br>
              <a:rPr lang="uk-UA" sz="1600" b="1" dirty="0" smtClean="0"/>
            </a:br>
            <a:endParaRPr lang="ru-RU" sz="1600" b="1" dirty="0"/>
          </a:p>
        </p:txBody>
      </p:sp>
      <p:pic>
        <p:nvPicPr>
          <p:cNvPr id="2050" name="Picture 2" descr="Прикмети народів світу. Традиції, обряди. Свята і традиції. Проекти -  Новини Рівного. Відео on-line. Все про телекомпанію - Телеканал «Рівне 1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999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51000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1170</TotalTime>
  <Words>1368</Words>
  <Application>Microsoft Office PowerPoint</Application>
  <PresentationFormat>Экран (4:3)</PresentationFormat>
  <Paragraphs>305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 Вступ до мовознавства</vt:lpstr>
      <vt:lpstr>      Загальна характеристика мов світу</vt:lpstr>
      <vt:lpstr>Порівняльне вивчення мов</vt:lpstr>
      <vt:lpstr>Презентация PowerPoint</vt:lpstr>
      <vt:lpstr>Вчені у порівняльно-історичному мовознавстві </vt:lpstr>
      <vt:lpstr>Вчені в порівняльно-історичному мовознавстві </vt:lpstr>
      <vt:lpstr>Презентация PowerPoint</vt:lpstr>
      <vt:lpstr>Презентация PowerPoint</vt:lpstr>
      <vt:lpstr>Семіто -Хамітська сім’я  </vt:lpstr>
      <vt:lpstr>Кавказька  сім’я </vt:lpstr>
      <vt:lpstr>Фіно-Угорська  сім’я </vt:lpstr>
      <vt:lpstr>Тюрська сім’я </vt:lpstr>
      <vt:lpstr>     Типологічна    та генеалогічна класифікація мов</vt:lpstr>
      <vt:lpstr>Типологічна класифікація мов  класифікація на основі подібності й відмінності в принципах організації мовного матеріалу</vt:lpstr>
      <vt:lpstr>Уперше типологічну класифікацію розробили й обґрунтували німецькі мовознавці брати</vt:lpstr>
      <vt:lpstr>Ізолятивні (кореневі) мови…</vt:lpstr>
      <vt:lpstr>Презентация PowerPoint</vt:lpstr>
      <vt:lpstr>Аглюнативні мови</vt:lpstr>
      <vt:lpstr>ФЛЕКТИВНІ МОВИ</vt:lpstr>
      <vt:lpstr>Презентация PowerPoint</vt:lpstr>
      <vt:lpstr>ПІДВИДИ</vt:lpstr>
      <vt:lpstr>  « Чудова думка втрачає свою цінність, коли вона погано висловлена » Франсуа Вольтер   « Рушієм національного є дух, а екзистенцією духу є мова »  Вільгельм Гумбольт   « Мова зникає не тому, що її не вчать інші, а тому, що нею не говорять ті, хто її знає » Арце   « Чужу мову можна вивчити за шість років, а свою треба вчити все життя » Франсуа Вольтер 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176</cp:revision>
  <dcterms:created xsi:type="dcterms:W3CDTF">2015-10-20T11:06:18Z</dcterms:created>
  <dcterms:modified xsi:type="dcterms:W3CDTF">2023-02-25T10:49:45Z</dcterms:modified>
</cp:coreProperties>
</file>