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5" r:id="rId4"/>
    <p:sldId id="277" r:id="rId5"/>
    <p:sldId id="276" r:id="rId6"/>
    <p:sldId id="278" r:id="rId7"/>
    <p:sldId id="279" r:id="rId8"/>
    <p:sldId id="280" r:id="rId9"/>
    <p:sldId id="282" r:id="rId10"/>
    <p:sldId id="28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ollkor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2171700"/>
            <a:ext cx="166878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9. Місце і роль Франції в архітектурі європейської безпеки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8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Еволюція ядерної політики і ядерної стратегії Франції.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Франко-американські відносини, доктрина розширеного стримування.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Оборонна доктрина Франції – «Біла книга з питань оборони Франції».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Роль Франції, як ядерної держави, у підтримці колективної безпеки в Європі на сучасному етапі.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Франція і Північноатлантичний альянс: особливості партнерства.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Особливості геополітики Франції в Середземноморському регіоні та на Близькому Сході.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914400" y="1028700"/>
            <a:ext cx="16306800" cy="714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Еволюція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ядерної політики і ядерної стратегії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Франції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Початок ядерної програми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1950-ті – рішення розробити власну ядерну зброю.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1960 – перші ядерні випробування у Сахарі (Алжир).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Концепція "стратегічної автономії"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Відмова від залежності від США у сфері оборони.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Доктрина незалежного стримування (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dissuasion </a:t>
            </a:r>
            <a:r>
              <a:rPr lang="en-GB" sz="2800" dirty="0" err="1">
                <a:latin typeface="Vollkorn" panose="020B0604020202020204" charset="0"/>
                <a:ea typeface="Vollkorn" panose="020B0604020202020204" charset="0"/>
              </a:rPr>
              <a:t>nucléaire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Сучасний стан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Франція має близько 300 ядерних боєголовок.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Ядерні сили базуються на підводних човнах (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SSBN)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та авіації.</a:t>
            </a:r>
          </a:p>
        </p:txBody>
      </p:sp>
      <p:pic>
        <p:nvPicPr>
          <p:cNvPr id="1026" name="Picture 2" descr="Ядерна програма Франції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40005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35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65" y="1790700"/>
            <a:ext cx="1423386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1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19" y="1028700"/>
            <a:ext cx="12423161" cy="72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914400" y="876300"/>
            <a:ext cx="15925800" cy="714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2. Франко-американські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відносини, доктрина розширеного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стримування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Історія взаємин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Напруженість у 1960-х (вихід Франції з військової структури НАТО у 1966 р.).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Поступове зближення після 1990-х.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Доктрина розширеного стримування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США гарантують безпеку союзникам через ядерний "парасоль".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Франція не бере участі у цьому механізмі, зберігаючи власну ядерну політику.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Сучасна співпраця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Франція підтримує НАТО, але зберігає стратегічну автономію.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Спільні військові операції (Ірак, Сирія, Африка).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0" y="7569007"/>
            <a:ext cx="5534025" cy="25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143000" y="647700"/>
            <a:ext cx="15544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3. Оборонна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доктрина Франції – «Біла книга з питань оборони Франції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Що таке "Біла книга" (</a:t>
            </a:r>
            <a:r>
              <a:rPr lang="en-GB" sz="2800" b="1" dirty="0">
                <a:latin typeface="Vollkorn" panose="020B0604020202020204" charset="0"/>
                <a:ea typeface="Vollkorn" panose="020B0604020202020204" charset="0"/>
              </a:rPr>
              <a:t>Livre Blanc)?</a:t>
            </a:r>
            <a:endParaRPr lang="en-GB" sz="2800" dirty="0">
              <a:latin typeface="Vollkorn" panose="020B0604020202020204" charset="0"/>
              <a:ea typeface="Vollkorn" panose="020B060402020202020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Офіційний документ, що визначає військову політику країни.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Оновлюється кожні 5-10 років.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Основні положення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Посилення національної оборони та збереження ядерного стримування.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Пріоритети: боротьба з тероризмом,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кібербезпека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, участь у міжнародних операціях.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Вплив на оборонну стратегію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Збільшення військового бюджету.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Модернізація армії та ядерних сил.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457200" y="495300"/>
            <a:ext cx="17297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4: Роль Франції, як ядерної держави, у підтримці колективної безпеки в Європі на сучасному етапі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Франція та Європейська стратегічна автономія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Просування ідеї "Європейської оборонної ініціативи".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Підтримка створення спільних військових сил ЄС.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Ядерна зброя Франції у контексті безпеки Європи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Гарантія стримування для ЄС.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Потенційне розширення ролі Франції в ядерному захисті союзників.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Реакція на війни та кризи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Активна участь у реагуванні на агресію РФ проти України.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Посилення військової присутності у Східній Європі.</a:t>
            </a:r>
          </a:p>
        </p:txBody>
      </p:sp>
      <p:pic>
        <p:nvPicPr>
          <p:cNvPr id="3074" name="Picture 2" descr="Чи Франції та країни НАТО відправлять армію до України: три сценарії —  Forbes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909" y="5178430"/>
            <a:ext cx="5485691" cy="29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143000" y="723900"/>
            <a:ext cx="16306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5. Франція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і Північноатлантичний альянс: особливості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партнерства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Вихід та повернення до НАТО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1966 – вихід з військової структури Альянсу.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2009 – повернення до командних структур НАТО.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Французьке бачення НАТО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Підтримка колективної безпеки, але прагнення автономії.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Протидія домінуванню США у стратегічних рішеннях.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Сучасна співпраця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Франція – одна з головних військових держав НАТО.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Участь у місіях Альянсу (Балкани, Афганістан, Балтійський регіон).</a:t>
            </a:r>
          </a:p>
        </p:txBody>
      </p:sp>
      <p:pic>
        <p:nvPicPr>
          <p:cNvPr id="4098" name="Picture 2" descr="НАТО: хто очолить Північноатлантичний альянс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733" y="7066846"/>
            <a:ext cx="4662267" cy="3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1524000" y="647700"/>
            <a:ext cx="15697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6.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Особливості геополітики Франції в Середземноморському регіоні та на Близькому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Сході</a:t>
            </a:r>
          </a:p>
          <a:p>
            <a:pPr algn="ctr">
              <a:lnSpc>
                <a:spcPct val="150000"/>
              </a:lnSpc>
            </a:pP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Франція в Середземномор'ї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Участь у місії </a:t>
            </a:r>
            <a:r>
              <a:rPr lang="en-GB" sz="2800" b="1" dirty="0">
                <a:latin typeface="Vollkorn" panose="020B0604020202020204" charset="0"/>
                <a:ea typeface="Vollkorn" panose="020B0604020202020204" charset="0"/>
              </a:rPr>
              <a:t>Operation </a:t>
            </a:r>
            <a:r>
              <a:rPr lang="en-GB" sz="2800" b="1" dirty="0" err="1">
                <a:latin typeface="Vollkorn" panose="020B0604020202020204" charset="0"/>
                <a:ea typeface="Vollkorn" panose="020B0604020202020204" charset="0"/>
              </a:rPr>
              <a:t>Irini</a:t>
            </a:r>
            <a:r>
              <a:rPr lang="en-GB" sz="2800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контроль постачання зброї до Лівії).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Протистояння з Туреччиною через конфлікти у Східному Середземномор’ї.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Франція на Близькому Сході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Військова присутність у Сирії та Іраку (боротьба з ІДІЛ).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Стратегічне партнерство з ОАЕ, Саудівською Аравією.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Основні виклики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Балансування між США, НАТО та країнами регіону.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Загроза тероризму та міграційна криза.</a:t>
            </a:r>
          </a:p>
        </p:txBody>
      </p:sp>
    </p:spTree>
    <p:extLst>
      <p:ext uri="{BB962C8B-B14F-4D97-AF65-F5344CB8AC3E}">
        <p14:creationId xmlns:p14="http://schemas.microsoft.com/office/powerpoint/2010/main" val="34952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551</Words>
  <Application>Microsoft Office PowerPoint</Application>
  <PresentationFormat>Произвольный</PresentationFormat>
  <Paragraphs>78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Пользователь Windows</cp:lastModifiedBy>
  <cp:revision>45</cp:revision>
  <dcterms:created xsi:type="dcterms:W3CDTF">2006-08-16T00:00:00Z</dcterms:created>
  <dcterms:modified xsi:type="dcterms:W3CDTF">2025-03-05T19:23:34Z</dcterms:modified>
  <dc:identifier>DAGCUslPLi8</dc:identifier>
</cp:coreProperties>
</file>