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8"/>
  </p:notesMasterIdLst>
  <p:sldIdLst>
    <p:sldId id="310" r:id="rId2"/>
    <p:sldId id="916" r:id="rId3"/>
    <p:sldId id="922" r:id="rId4"/>
    <p:sldId id="923" r:id="rId5"/>
    <p:sldId id="924" r:id="rId6"/>
    <p:sldId id="925" r:id="rId7"/>
    <p:sldId id="926" r:id="rId8"/>
    <p:sldId id="927" r:id="rId9"/>
    <p:sldId id="928" r:id="rId10"/>
    <p:sldId id="929" r:id="rId11"/>
    <p:sldId id="930" r:id="rId12"/>
    <p:sldId id="931" r:id="rId13"/>
    <p:sldId id="932" r:id="rId14"/>
    <p:sldId id="933" r:id="rId15"/>
    <p:sldId id="934" r:id="rId16"/>
    <p:sldId id="914" r:id="rId17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069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528D"/>
    <a:srgbClr val="A7BDF6"/>
    <a:srgbClr val="91AAEC"/>
    <a:srgbClr val="144378"/>
    <a:srgbClr val="3186E3"/>
    <a:srgbClr val="0F2E51"/>
    <a:srgbClr val="CDD9FC"/>
    <a:srgbClr val="FFFFFF"/>
    <a:srgbClr val="E6E6E6"/>
    <a:srgbClr val="E8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5455" autoAdjust="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069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893792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  <p:extLst>
      <p:ext uri="{BB962C8B-B14F-4D97-AF65-F5344CB8AC3E}">
        <p14:creationId xmlns:p14="http://schemas.microsoft.com/office/powerpoint/2010/main" val="1643357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29.03.2021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smtClean="0">
                <a:latin typeface="Bookman Old Style" pitchFamily="18" charset="0"/>
              </a:rPr>
              <a:t>Порядок </a:t>
            </a:r>
            <a:r>
              <a:rPr lang="ru-RU" sz="4400" i="0" dirty="0" err="1" smtClean="0">
                <a:latin typeface="Bookman Old Style" pitchFamily="18" charset="0"/>
              </a:rPr>
              <a:t>визначення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об’єкта</a:t>
            </a:r>
            <a:r>
              <a:rPr lang="ru-RU" sz="4400" i="0" dirty="0" smtClean="0">
                <a:latin typeface="Bookman Old Style" pitchFamily="18" charset="0"/>
              </a:rPr>
              <a:t>, </a:t>
            </a:r>
            <a:r>
              <a:rPr lang="ru-RU" sz="4400" i="0" dirty="0" err="1" smtClean="0">
                <a:latin typeface="Bookman Old Style" pitchFamily="18" charset="0"/>
              </a:rPr>
              <a:t>актуальності</a:t>
            </a:r>
            <a:r>
              <a:rPr lang="ru-RU" sz="4400" i="0" dirty="0" smtClean="0">
                <a:latin typeface="Bookman Old Style" pitchFamily="18" charset="0"/>
              </a:rPr>
              <a:t>, мети і </a:t>
            </a:r>
            <a:r>
              <a:rPr lang="ru-RU" sz="4400" i="0" dirty="0" err="1" smtClean="0">
                <a:latin typeface="Bookman Old Style" pitchFamily="18" charset="0"/>
              </a:rPr>
              <a:t>завдань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наукового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 smtClean="0">
                <a:latin typeface="Bookman Old Style" pitchFamily="18" charset="0"/>
              </a:rPr>
              <a:t>дослідження</a:t>
            </a: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324544" y="0"/>
            <a:ext cx="91440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200" b="1" dirty="0">
                <a:latin typeface="+mn-lt"/>
              </a:rPr>
              <a:t>Дефініції “мета </a:t>
            </a:r>
            <a:r>
              <a:rPr lang="ru-RU" sz="3200" b="1" dirty="0" err="1">
                <a:latin typeface="+mn-lt"/>
              </a:rPr>
              <a:t>наукового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дослідження</a:t>
            </a:r>
            <a:r>
              <a:rPr lang="ru-RU" sz="3200" b="1" dirty="0">
                <a:latin typeface="+mn-lt"/>
              </a:rPr>
              <a:t>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9404779"/>
              </p:ext>
            </p:extLst>
          </p:nvPr>
        </p:nvGraphicFramePr>
        <p:xfrm>
          <a:off x="107504" y="535531"/>
          <a:ext cx="8928992" cy="618022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21658">
                  <a:extLst>
                    <a:ext uri="{9D8B030D-6E8A-4147-A177-3AD203B41FA5}">
                      <a16:colId xmlns:a16="http://schemas.microsoft.com/office/drawing/2014/main" xmlns="" val="517972451"/>
                    </a:ext>
                  </a:extLst>
                </a:gridCol>
                <a:gridCol w="6907334">
                  <a:extLst>
                    <a:ext uri="{9D8B030D-6E8A-4147-A177-3AD203B41FA5}">
                      <a16:colId xmlns:a16="http://schemas.microsoft.com/office/drawing/2014/main" xmlns="" val="3002386390"/>
                    </a:ext>
                  </a:extLst>
                </a:gridCol>
              </a:tblGrid>
              <a:tr h="3107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6881925"/>
                  </a:ext>
                </a:extLst>
              </a:tr>
              <a:tr h="1243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В. С. </a:t>
                      </a:r>
                      <a:r>
                        <a:rPr lang="uk-UA" sz="1800" b="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Марцин</a:t>
                      </a: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Г. </a:t>
                      </a:r>
                      <a:r>
                        <a:rPr lang="uk-UA" sz="1800" b="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Міценко</a:t>
                      </a: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О. А. Даниленко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 наукового дослідження – це всебічне, достовірне вивчення об’єкта, процесу чи явища, їх структури, зв’язків та відносин на основі розроблених у науці принципів і методів пізнання, а також отримання та впровадження в практику корисних для людини результатів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96476693"/>
                  </a:ext>
                </a:extLst>
              </a:tr>
              <a:tr h="15538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С. </a:t>
                      </a:r>
                      <a:r>
                        <a:rPr lang="uk-UA" sz="180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 наукового дослідження – це те, чого в найзагальнішому вигляді потрібно досягти в кінцевому підсумку дослідження. Формулювання мети зазвичай починається словами: “розробити методику (модель, критерії, вимоги, основи, тощо)”, “обґрунтувати...”, “виявити...”, “розкрити особливості...”, “виявити можливості використання...” тощо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33756183"/>
                  </a:ext>
                </a:extLst>
              </a:tr>
              <a:tr h="15538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О. В. Колесников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spc="3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 наукового дослідження – це визначення конкретного об’єкта і всебічне, достовірне вивчення його структури, характеристик, зв’язків на основі розроблених у науці принципів і методів пізнання, а також одержання корисних для діяльності людини результатів, впровадження у виробництво й одержання ефекту</a:t>
                      </a: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025427"/>
                  </a:ext>
                </a:extLst>
              </a:tr>
              <a:tr h="12430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180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8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18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Мета наукового дослідження – це запланований результат, який має бути конструктивним, тобто спрямованим на вироблення суспільно корисного продукту з кращими, ніж були раніше, показниками якості або процесу її досягнення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28284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49853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52536" y="-99392"/>
            <a:ext cx="91440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200" b="1" dirty="0">
                <a:latin typeface="+mn-lt"/>
              </a:rPr>
              <a:t>Цілі </a:t>
            </a:r>
            <a:r>
              <a:rPr lang="ru-RU" sz="3200" b="1" dirty="0" err="1">
                <a:latin typeface="+mn-lt"/>
              </a:rPr>
              <a:t>бухгалтерського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наукового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дослідження</a:t>
            </a:r>
            <a:endParaRPr lang="ru-RU" sz="3200" b="1" dirty="0">
              <a:latin typeface="+mn-lt"/>
            </a:endParaRPr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34480" y="1052736"/>
            <a:ext cx="8856984" cy="5661038"/>
            <a:chOff x="1314" y="1854"/>
            <a:chExt cx="9038" cy="4869"/>
          </a:xfrm>
        </p:grpSpPr>
        <p:sp>
          <p:nvSpPr>
            <p:cNvPr id="6" name="AutoShape 19"/>
            <p:cNvSpPr>
              <a:spLocks noChangeShapeType="1"/>
            </p:cNvSpPr>
            <p:nvPr/>
          </p:nvSpPr>
          <p:spPr bwMode="auto">
            <a:xfrm flipH="1">
              <a:off x="1492" y="2602"/>
              <a:ext cx="47" cy="371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000"/>
            </a:p>
          </p:txBody>
        </p:sp>
        <p:grpSp>
          <p:nvGrpSpPr>
            <p:cNvPr id="7" name="Group 2"/>
            <p:cNvGrpSpPr>
              <a:grpSpLocks/>
            </p:cNvGrpSpPr>
            <p:nvPr/>
          </p:nvGrpSpPr>
          <p:grpSpPr bwMode="auto">
            <a:xfrm>
              <a:off x="1314" y="1854"/>
              <a:ext cx="9038" cy="4869"/>
              <a:chOff x="1287" y="2114"/>
              <a:chExt cx="9038" cy="4869"/>
            </a:xfrm>
          </p:grpSpPr>
          <p:sp>
            <p:nvSpPr>
              <p:cNvPr id="8" name="AutoShape 18"/>
              <p:cNvSpPr>
                <a:spLocks noChangeArrowheads="1"/>
              </p:cNvSpPr>
              <p:nvPr/>
            </p:nvSpPr>
            <p:spPr bwMode="auto">
              <a:xfrm>
                <a:off x="1287" y="2114"/>
                <a:ext cx="9038" cy="765"/>
              </a:xfrm>
              <a:prstGeom prst="flowChartPunchedTape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Ціль</a:t>
                </a:r>
                <a:endParaRPr kumimoji="0" lang="uk-UA" altLang="uk-UA" sz="5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9" name="Group 15"/>
              <p:cNvGrpSpPr>
                <a:grpSpLocks/>
              </p:cNvGrpSpPr>
              <p:nvPr/>
            </p:nvGrpSpPr>
            <p:grpSpPr bwMode="auto">
              <a:xfrm>
                <a:off x="1539" y="2884"/>
                <a:ext cx="8786" cy="765"/>
                <a:chOff x="1539" y="3079"/>
                <a:chExt cx="8786" cy="765"/>
              </a:xfrm>
            </p:grpSpPr>
            <p:sp>
              <p:nvSpPr>
                <p:cNvPr id="22" name="AutoShape 17"/>
                <p:cNvSpPr>
                  <a:spLocks noChangeArrowheads="1"/>
                </p:cNvSpPr>
                <p:nvPr/>
              </p:nvSpPr>
              <p:spPr bwMode="auto">
                <a:xfrm>
                  <a:off x="2045" y="3079"/>
                  <a:ext cx="8280" cy="765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виявлення залежностей, що існують між факторами</a:t>
                  </a:r>
                  <a:endParaRPr kumimoji="0" lang="uk-UA" altLang="uk-UA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3" name="AutoShape 16"/>
                <p:cNvSpPr>
                  <a:spLocks noChangeArrowheads="1"/>
                </p:cNvSpPr>
                <p:nvPr/>
              </p:nvSpPr>
              <p:spPr bwMode="auto">
                <a:xfrm>
                  <a:off x="1539" y="3355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  <p:grpSp>
            <p:nvGrpSpPr>
              <p:cNvPr id="10" name="Group 12"/>
              <p:cNvGrpSpPr>
                <a:grpSpLocks/>
              </p:cNvGrpSpPr>
              <p:nvPr/>
            </p:nvGrpSpPr>
            <p:grpSpPr bwMode="auto">
              <a:xfrm>
                <a:off x="1527" y="3661"/>
                <a:ext cx="8798" cy="765"/>
                <a:chOff x="1527" y="4156"/>
                <a:chExt cx="8798" cy="765"/>
              </a:xfrm>
            </p:grpSpPr>
            <p:sp>
              <p:nvSpPr>
                <p:cNvPr id="20" name="AutoShape 14"/>
                <p:cNvSpPr>
                  <a:spLocks noChangeArrowheads="1"/>
                </p:cNvSpPr>
                <p:nvPr/>
              </p:nvSpPr>
              <p:spPr bwMode="auto">
                <a:xfrm>
                  <a:off x="2045" y="4156"/>
                  <a:ext cx="8280" cy="765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lvl1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r>
                    <a:rPr kumimoji="0" lang="uk-UA" altLang="uk-UA" sz="2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визначення зв'язків між певними явищами</a:t>
                  </a:r>
                  <a:endParaRPr kumimoji="0" lang="uk-UA" altLang="uk-UA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endParaRPr kumimoji="0" lang="uk-UA" altLang="uk-UA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21" name="AutoShape 13"/>
                <p:cNvSpPr>
                  <a:spLocks noChangeArrowheads="1"/>
                </p:cNvSpPr>
                <p:nvPr/>
              </p:nvSpPr>
              <p:spPr bwMode="auto">
                <a:xfrm>
                  <a:off x="1527" y="4427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  <p:grpSp>
            <p:nvGrpSpPr>
              <p:cNvPr id="11" name="Group 9"/>
              <p:cNvGrpSpPr>
                <a:grpSpLocks/>
              </p:cNvGrpSpPr>
              <p:nvPr/>
            </p:nvGrpSpPr>
            <p:grpSpPr bwMode="auto">
              <a:xfrm>
                <a:off x="1494" y="4434"/>
                <a:ext cx="8786" cy="765"/>
                <a:chOff x="1539" y="5002"/>
                <a:chExt cx="8786" cy="765"/>
              </a:xfrm>
            </p:grpSpPr>
            <p:sp>
              <p:nvSpPr>
                <p:cNvPr id="18" name="AutoShape 11"/>
                <p:cNvSpPr>
                  <a:spLocks noChangeArrowheads="1"/>
                </p:cNvSpPr>
                <p:nvPr/>
              </p:nvSpPr>
              <p:spPr bwMode="auto">
                <a:xfrm>
                  <a:off x="2045" y="5002"/>
                  <a:ext cx="8280" cy="765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lvl1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r>
                    <a:rPr kumimoji="0" lang="uk-UA" altLang="uk-UA" sz="2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визначення умов для усунення недоліків у процесах</a:t>
                  </a:r>
                  <a:endParaRPr kumimoji="0" lang="uk-UA" altLang="uk-UA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endParaRPr kumimoji="0" lang="uk-UA" altLang="uk-UA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9" name="AutoShape 10"/>
                <p:cNvSpPr>
                  <a:spLocks noChangeArrowheads="1"/>
                </p:cNvSpPr>
                <p:nvPr/>
              </p:nvSpPr>
              <p:spPr bwMode="auto">
                <a:xfrm>
                  <a:off x="1539" y="5319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  <p:grpSp>
            <p:nvGrpSpPr>
              <p:cNvPr id="12" name="Group 6"/>
              <p:cNvGrpSpPr>
                <a:grpSpLocks/>
              </p:cNvGrpSpPr>
              <p:nvPr/>
            </p:nvGrpSpPr>
            <p:grpSpPr bwMode="auto">
              <a:xfrm>
                <a:off x="1494" y="5214"/>
                <a:ext cx="8786" cy="765"/>
                <a:chOff x="1539" y="5856"/>
                <a:chExt cx="8786" cy="765"/>
              </a:xfrm>
            </p:grpSpPr>
            <p:sp>
              <p:nvSpPr>
                <p:cNvPr id="16" name="AutoShape 8"/>
                <p:cNvSpPr>
                  <a:spLocks noChangeArrowheads="1"/>
                </p:cNvSpPr>
                <p:nvPr/>
              </p:nvSpPr>
              <p:spPr bwMode="auto">
                <a:xfrm>
                  <a:off x="2045" y="5856"/>
                  <a:ext cx="8280" cy="765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lvl1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tabLst>
                      <a:tab pos="228600" algn="l"/>
                    </a:tabLs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just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r>
                    <a:rPr kumimoji="0" lang="uk-UA" altLang="uk-UA" sz="28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розкриття можливостей удосконалення процесів</a:t>
                  </a:r>
                  <a:endParaRPr kumimoji="0" lang="uk-UA" altLang="uk-UA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>
                      <a:tab pos="228600" algn="l"/>
                    </a:tabLst>
                  </a:pPr>
                  <a:endParaRPr kumimoji="0" lang="uk-UA" altLang="uk-UA" sz="4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7" name="AutoShape 7"/>
                <p:cNvSpPr>
                  <a:spLocks noChangeArrowheads="1"/>
                </p:cNvSpPr>
                <p:nvPr/>
              </p:nvSpPr>
              <p:spPr bwMode="auto">
                <a:xfrm>
                  <a:off x="1539" y="6174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  <p:grpSp>
            <p:nvGrpSpPr>
              <p:cNvPr id="13" name="Group 3"/>
              <p:cNvGrpSpPr>
                <a:grpSpLocks/>
              </p:cNvGrpSpPr>
              <p:nvPr/>
            </p:nvGrpSpPr>
            <p:grpSpPr bwMode="auto">
              <a:xfrm>
                <a:off x="1494" y="5994"/>
                <a:ext cx="8801" cy="989"/>
                <a:chOff x="1524" y="6540"/>
                <a:chExt cx="8801" cy="989"/>
              </a:xfrm>
            </p:grpSpPr>
            <p:sp>
              <p:nvSpPr>
                <p:cNvPr id="14" name="AutoShape 5"/>
                <p:cNvSpPr>
                  <a:spLocks noChangeArrowheads="1"/>
                </p:cNvSpPr>
                <p:nvPr/>
              </p:nvSpPr>
              <p:spPr bwMode="auto">
                <a:xfrm>
                  <a:off x="2045" y="6540"/>
                  <a:ext cx="8280" cy="989"/>
                </a:xfrm>
                <a:prstGeom prst="flowChartPunchedTape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dk1"/>
                </a:lnRef>
                <a:fillRef idx="2">
                  <a:schemeClr val="dk1"/>
                </a:fillRef>
                <a:effectRef idx="1">
                  <a:schemeClr val="dk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установлення закономірностей і тенденцій розвитку тощо</a:t>
                  </a:r>
                  <a:endParaRPr kumimoji="0" lang="uk-UA" altLang="uk-UA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" name="AutoShape 4"/>
                <p:cNvSpPr>
                  <a:spLocks noChangeArrowheads="1"/>
                </p:cNvSpPr>
                <p:nvPr/>
              </p:nvSpPr>
              <p:spPr bwMode="auto">
                <a:xfrm>
                  <a:off x="1524" y="7000"/>
                  <a:ext cx="506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000"/>
                </a:p>
              </p:txBody>
            </p:sp>
          </p:grpSp>
        </p:grpSp>
      </p:grp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785292" y="270529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   </a:t>
            </a: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15876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52536" y="-35396"/>
            <a:ext cx="914400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800" b="1" dirty="0">
                <a:latin typeface="+mn-lt"/>
              </a:rPr>
              <a:t>Класифікація </a:t>
            </a:r>
            <a:r>
              <a:rPr lang="ru-RU" sz="2800" b="1" dirty="0" err="1">
                <a:latin typeface="+mn-lt"/>
              </a:rPr>
              <a:t>цілей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бухгалтерського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endParaRPr lang="ru-RU" sz="2800" b="1" dirty="0">
              <a:latin typeface="+mn-lt"/>
            </a:endParaRPr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18802" y="1622224"/>
            <a:ext cx="8906396" cy="4257364"/>
            <a:chOff x="1595" y="8777"/>
            <a:chExt cx="9163" cy="1375"/>
          </a:xfrm>
        </p:grpSpPr>
        <p:sp>
          <p:nvSpPr>
            <p:cNvPr id="25" name="AutoShape 9"/>
            <p:cNvSpPr>
              <a:spLocks noChangeArrowheads="1"/>
            </p:cNvSpPr>
            <p:nvPr/>
          </p:nvSpPr>
          <p:spPr bwMode="auto">
            <a:xfrm>
              <a:off x="2175" y="8777"/>
              <a:ext cx="8119" cy="302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400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КЛАСИФІКАЦІЯ ЦІЛЕЙ</a:t>
              </a:r>
              <a:endParaRPr kumimoji="0" lang="uk-UA" altLang="uk-UA" sz="5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26" name="AutoShape 8"/>
            <p:cNvSpPr>
              <a:spLocks noChangeArrowheads="1"/>
            </p:cNvSpPr>
            <p:nvPr/>
          </p:nvSpPr>
          <p:spPr bwMode="auto">
            <a:xfrm>
              <a:off x="1595" y="9233"/>
              <a:ext cx="2099" cy="919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основні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AutoShape 7"/>
            <p:cNvSpPr>
              <a:spLocks noChangeArrowheads="1"/>
            </p:cNvSpPr>
            <p:nvPr/>
          </p:nvSpPr>
          <p:spPr bwMode="auto">
            <a:xfrm>
              <a:off x="3797" y="9225"/>
              <a:ext cx="2252" cy="919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допоміжні</a:t>
              </a:r>
              <a:endParaRPr kumimoji="0" lang="uk-UA" alt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AutoShape 6"/>
            <p:cNvSpPr>
              <a:spLocks noChangeArrowheads="1"/>
            </p:cNvSpPr>
            <p:nvPr/>
          </p:nvSpPr>
          <p:spPr bwMode="auto">
            <a:xfrm>
              <a:off x="6152" y="9224"/>
              <a:ext cx="2315" cy="919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теоретичні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AutoShape 5"/>
            <p:cNvSpPr>
              <a:spLocks noChangeArrowheads="1"/>
            </p:cNvSpPr>
            <p:nvPr/>
          </p:nvSpPr>
          <p:spPr bwMode="auto">
            <a:xfrm>
              <a:off x="8570" y="9224"/>
              <a:ext cx="2188" cy="919"/>
            </a:xfrm>
            <a:prstGeom prst="horizontalScroll">
              <a:avLst>
                <a:gd name="adj" fmla="val 12500"/>
              </a:avLst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Arial Unicode MS" charset="-128"/>
                  <a:cs typeface="Times New Roman" panose="02020603050405020304" pitchFamily="18" charset="0"/>
                </a:rPr>
                <a:t>практичні</a:t>
              </a:r>
              <a:endParaRPr kumimoji="0" lang="uk-UA" altLang="uk-UA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757868" y="37509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cxnSp>
        <p:nvCxnSpPr>
          <p:cNvPr id="36" name="Пряма зі стрілкою 35"/>
          <p:cNvCxnSpPr/>
          <p:nvPr/>
        </p:nvCxnSpPr>
        <p:spPr bwMode="auto">
          <a:xfrm>
            <a:off x="1259632" y="2420888"/>
            <a:ext cx="0" cy="8636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 зі стрілкою 38"/>
          <p:cNvCxnSpPr/>
          <p:nvPr/>
        </p:nvCxnSpPr>
        <p:spPr bwMode="auto">
          <a:xfrm>
            <a:off x="3491880" y="2420888"/>
            <a:ext cx="0" cy="8636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 зі стрілкою 39"/>
          <p:cNvCxnSpPr/>
          <p:nvPr/>
        </p:nvCxnSpPr>
        <p:spPr bwMode="auto">
          <a:xfrm>
            <a:off x="5724128" y="2420888"/>
            <a:ext cx="0" cy="8636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Пряма зі стрілкою 40"/>
          <p:cNvCxnSpPr/>
          <p:nvPr/>
        </p:nvCxnSpPr>
        <p:spPr bwMode="auto">
          <a:xfrm>
            <a:off x="8100392" y="2420888"/>
            <a:ext cx="0" cy="86365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33118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16024" y="14908"/>
            <a:ext cx="8711952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>
                <a:latin typeface="+mn-lt"/>
              </a:rPr>
              <a:t>Мета </a:t>
            </a:r>
            <a:r>
              <a:rPr lang="ru-RU" sz="3200" b="1" dirty="0" err="1">
                <a:latin typeface="+mn-lt"/>
              </a:rPr>
              <a:t>дослідження</a:t>
            </a:r>
            <a:r>
              <a:rPr lang="ru-RU" sz="3200" b="1" dirty="0">
                <a:latin typeface="+mn-lt"/>
              </a:rPr>
              <a:t> у галузі </a:t>
            </a:r>
            <a:r>
              <a:rPr lang="ru-RU" sz="3200" b="1" dirty="0" err="1">
                <a:latin typeface="+mn-lt"/>
              </a:rPr>
              <a:t>бухгалтерського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обліку</a:t>
            </a:r>
            <a:endParaRPr lang="ru-RU" sz="3200" b="1" dirty="0">
              <a:latin typeface="+mn-lt"/>
            </a:endParaRP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757868" y="37509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07504" y="860930"/>
            <a:ext cx="8820472" cy="5880585"/>
            <a:chOff x="1134" y="2637"/>
            <a:chExt cx="9540" cy="2608"/>
          </a:xfrm>
        </p:grpSpPr>
        <p:sp>
          <p:nvSpPr>
            <p:cNvPr id="6" name="AutoShape 13"/>
            <p:cNvSpPr>
              <a:spLocks noChangeShapeType="1"/>
            </p:cNvSpPr>
            <p:nvPr/>
          </p:nvSpPr>
          <p:spPr bwMode="auto">
            <a:xfrm>
              <a:off x="1854" y="3323"/>
              <a:ext cx="0" cy="1701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uk-UA" sz="4800"/>
            </a:p>
          </p:txBody>
        </p:sp>
        <p:grpSp>
          <p:nvGrpSpPr>
            <p:cNvPr id="7" name="Group 2"/>
            <p:cNvGrpSpPr>
              <a:grpSpLocks/>
            </p:cNvGrpSpPr>
            <p:nvPr/>
          </p:nvGrpSpPr>
          <p:grpSpPr bwMode="auto">
            <a:xfrm>
              <a:off x="1134" y="2637"/>
              <a:ext cx="9540" cy="2608"/>
              <a:chOff x="1134" y="2637"/>
              <a:chExt cx="9540" cy="2608"/>
            </a:xfrm>
          </p:grpSpPr>
          <p:sp>
            <p:nvSpPr>
              <p:cNvPr id="8" name="AutoShape 12"/>
              <p:cNvSpPr>
                <a:spLocks noChangeArrowheads="1"/>
              </p:cNvSpPr>
              <p:nvPr/>
            </p:nvSpPr>
            <p:spPr bwMode="auto">
              <a:xfrm>
                <a:off x="1134" y="2637"/>
                <a:ext cx="9540" cy="748"/>
              </a:xfrm>
              <a:prstGeom prst="ellipseRibbon2">
                <a:avLst>
                  <a:gd name="adj1" fmla="val 25000"/>
                  <a:gd name="adj2" fmla="val 75000"/>
                  <a:gd name="adj3" fmla="val 12500"/>
                </a:avLst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Мета дослідження в галузі бухгалтерського обліку</a:t>
                </a: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9" name="Group 6"/>
              <p:cNvGrpSpPr>
                <a:grpSpLocks/>
              </p:cNvGrpSpPr>
              <p:nvPr/>
            </p:nvGrpSpPr>
            <p:grpSpPr bwMode="auto">
              <a:xfrm>
                <a:off x="1854" y="3395"/>
                <a:ext cx="8418" cy="1083"/>
                <a:chOff x="1896" y="4079"/>
                <a:chExt cx="8418" cy="1083"/>
              </a:xfrm>
            </p:grpSpPr>
            <p:grpSp>
              <p:nvGrpSpPr>
                <p:cNvPr id="13" name="Group 9"/>
                <p:cNvGrpSpPr>
                  <a:grpSpLocks/>
                </p:cNvGrpSpPr>
                <p:nvPr/>
              </p:nvGrpSpPr>
              <p:grpSpPr bwMode="auto">
                <a:xfrm>
                  <a:off x="1896" y="4079"/>
                  <a:ext cx="8418" cy="421"/>
                  <a:chOff x="1896" y="4079"/>
                  <a:chExt cx="8418" cy="421"/>
                </a:xfrm>
              </p:grpSpPr>
              <p:sp>
                <p:nvSpPr>
                  <p:cNvPr id="16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2616" y="4079"/>
                    <a:ext cx="7698" cy="421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вивчення стану питання</a:t>
                    </a:r>
                    <a:endParaRPr kumimoji="0" lang="uk-UA" altLang="uk-UA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17" name="AutoShape 10"/>
                  <p:cNvSpPr>
                    <a:spLocks noChangeArrowheads="1"/>
                  </p:cNvSpPr>
                  <p:nvPr/>
                </p:nvSpPr>
                <p:spPr bwMode="auto">
                  <a:xfrm>
                    <a:off x="1896" y="4357"/>
                    <a:ext cx="720" cy="143"/>
                  </a:xfrm>
                  <a:custGeom>
                    <a:avLst/>
                    <a:gdLst>
                      <a:gd name="G0" fmla="+- 16200 0 0"/>
                      <a:gd name="G1" fmla="+- 5400 0 0"/>
                      <a:gd name="G2" fmla="+- 21600 0 5400"/>
                      <a:gd name="G3" fmla="+- 10800 0 5400"/>
                      <a:gd name="G4" fmla="+- 21600 0 16200"/>
                      <a:gd name="G5" fmla="*/ G4 G3 10800"/>
                      <a:gd name="G6" fmla="+- 21600 0 G5"/>
                      <a:gd name="T0" fmla="*/ 16200 w 21600"/>
                      <a:gd name="T1" fmla="*/ 0 h 21600"/>
                      <a:gd name="T2" fmla="*/ 0 w 21600"/>
                      <a:gd name="T3" fmla="*/ 10800 h 21600"/>
                      <a:gd name="T4" fmla="*/ 16200 w 21600"/>
                      <a:gd name="T5" fmla="*/ 21600 h 21600"/>
                      <a:gd name="T6" fmla="*/ 21600 w 21600"/>
                      <a:gd name="T7" fmla="*/ 10800 h 21600"/>
                      <a:gd name="T8" fmla="*/ 17694720 60000 65536"/>
                      <a:gd name="T9" fmla="*/ 11796480 60000 65536"/>
                      <a:gd name="T10" fmla="*/ 5898240 60000 65536"/>
                      <a:gd name="T11" fmla="*/ 0 60000 65536"/>
                      <a:gd name="T12" fmla="*/ 3375 w 21600"/>
                      <a:gd name="T13" fmla="*/ G1 h 21600"/>
                      <a:gd name="T14" fmla="*/ G6 w 21600"/>
                      <a:gd name="T15" fmla="*/ G2 h 2160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1600" h="21600">
                        <a:moveTo>
                          <a:pt x="16200" y="0"/>
                        </a:moveTo>
                        <a:lnTo>
                          <a:pt x="16200" y="5400"/>
                        </a:lnTo>
                        <a:lnTo>
                          <a:pt x="3375" y="5400"/>
                        </a:lnTo>
                        <a:lnTo>
                          <a:pt x="3375" y="16200"/>
                        </a:lnTo>
                        <a:lnTo>
                          <a:pt x="16200" y="16200"/>
                        </a:lnTo>
                        <a:lnTo>
                          <a:pt x="16200" y="21600"/>
                        </a:lnTo>
                        <a:lnTo>
                          <a:pt x="21600" y="10800"/>
                        </a:lnTo>
                        <a:close/>
                      </a:path>
                      <a:path w="21600" h="21600">
                        <a:moveTo>
                          <a:pt x="1350" y="5400"/>
                        </a:moveTo>
                        <a:lnTo>
                          <a:pt x="1350" y="16200"/>
                        </a:lnTo>
                        <a:lnTo>
                          <a:pt x="2700" y="16200"/>
                        </a:lnTo>
                        <a:lnTo>
                          <a:pt x="2700" y="5400"/>
                        </a:lnTo>
                        <a:close/>
                      </a:path>
                      <a:path w="21600" h="21600">
                        <a:moveTo>
                          <a:pt x="0" y="5400"/>
                        </a:moveTo>
                        <a:lnTo>
                          <a:pt x="0" y="16200"/>
                        </a:lnTo>
                        <a:lnTo>
                          <a:pt x="675" y="16200"/>
                        </a:lnTo>
                        <a:lnTo>
                          <a:pt x="675" y="5400"/>
                        </a:lnTo>
                        <a:close/>
                      </a:path>
                    </a:pathLst>
                  </a:custGeom>
                  <a:ln>
                    <a:headEnd/>
                    <a:tailEnd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ctr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uk-UA" sz="4800"/>
                  </a:p>
                </p:txBody>
              </p:sp>
            </p:grpSp>
            <p:sp>
              <p:nvSpPr>
                <p:cNvPr id="14" name="Rectangle 8"/>
                <p:cNvSpPr>
                  <a:spLocks noChangeArrowheads="1"/>
                </p:cNvSpPr>
                <p:nvPr/>
              </p:nvSpPr>
              <p:spPr bwMode="auto">
                <a:xfrm>
                  <a:off x="2616" y="4573"/>
                  <a:ext cx="7698" cy="531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розробка методики вдосконалення обліку </a:t>
                  </a:r>
                  <a:endPara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5" name="AutoShape 7"/>
                <p:cNvSpPr>
                  <a:spLocks noChangeArrowheads="1"/>
                </p:cNvSpPr>
                <p:nvPr/>
              </p:nvSpPr>
              <p:spPr bwMode="auto">
                <a:xfrm>
                  <a:off x="1896" y="5019"/>
                  <a:ext cx="720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800"/>
                </a:p>
              </p:txBody>
            </p:sp>
          </p:grpSp>
          <p:grpSp>
            <p:nvGrpSpPr>
              <p:cNvPr id="10" name="Group 3"/>
              <p:cNvGrpSpPr>
                <a:grpSpLocks/>
              </p:cNvGrpSpPr>
              <p:nvPr/>
            </p:nvGrpSpPr>
            <p:grpSpPr bwMode="auto">
              <a:xfrm>
                <a:off x="1854" y="4493"/>
                <a:ext cx="8418" cy="752"/>
                <a:chOff x="1896" y="5274"/>
                <a:chExt cx="8418" cy="752"/>
              </a:xfrm>
            </p:grpSpPr>
            <p:sp>
              <p:nvSpPr>
                <p:cNvPr id="11" name="Rectangle 5"/>
                <p:cNvSpPr>
                  <a:spLocks noChangeArrowheads="1"/>
                </p:cNvSpPr>
                <p:nvPr/>
              </p:nvSpPr>
              <p:spPr bwMode="auto">
                <a:xfrm>
                  <a:off x="2616" y="5274"/>
                  <a:ext cx="7698" cy="752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визначення ефективності застосування методики обліку на практиці </a:t>
                  </a:r>
                  <a:endPara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" name="AutoShape 4"/>
                <p:cNvSpPr>
                  <a:spLocks noChangeArrowheads="1"/>
                </p:cNvSpPr>
                <p:nvPr/>
              </p:nvSpPr>
              <p:spPr bwMode="auto">
                <a:xfrm>
                  <a:off x="1896" y="5705"/>
                  <a:ext cx="720" cy="143"/>
                </a:xfrm>
                <a:custGeom>
                  <a:avLst/>
                  <a:gdLst>
                    <a:gd name="G0" fmla="+- 16200 0 0"/>
                    <a:gd name="G1" fmla="+- 5400 0 0"/>
                    <a:gd name="G2" fmla="+- 21600 0 5400"/>
                    <a:gd name="G3" fmla="+- 10800 0 5400"/>
                    <a:gd name="G4" fmla="+- 21600 0 16200"/>
                    <a:gd name="G5" fmla="*/ G4 G3 10800"/>
                    <a:gd name="G6" fmla="+- 21600 0 G5"/>
                    <a:gd name="T0" fmla="*/ 16200 w 21600"/>
                    <a:gd name="T1" fmla="*/ 0 h 21600"/>
                    <a:gd name="T2" fmla="*/ 0 w 21600"/>
                    <a:gd name="T3" fmla="*/ 10800 h 21600"/>
                    <a:gd name="T4" fmla="*/ 16200 w 21600"/>
                    <a:gd name="T5" fmla="*/ 21600 h 21600"/>
                    <a:gd name="T6" fmla="*/ 21600 w 21600"/>
                    <a:gd name="T7" fmla="*/ 10800 h 21600"/>
                    <a:gd name="T8" fmla="*/ 17694720 60000 65536"/>
                    <a:gd name="T9" fmla="*/ 11796480 60000 65536"/>
                    <a:gd name="T10" fmla="*/ 5898240 60000 65536"/>
                    <a:gd name="T11" fmla="*/ 0 60000 65536"/>
                    <a:gd name="T12" fmla="*/ 3375 w 21600"/>
                    <a:gd name="T13" fmla="*/ G1 h 21600"/>
                    <a:gd name="T14" fmla="*/ G6 w 21600"/>
                    <a:gd name="T15" fmla="*/ G2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16200" y="0"/>
                      </a:moveTo>
                      <a:lnTo>
                        <a:pt x="16200" y="5400"/>
                      </a:lnTo>
                      <a:lnTo>
                        <a:pt x="3375" y="5400"/>
                      </a:lnTo>
                      <a:lnTo>
                        <a:pt x="3375" y="16200"/>
                      </a:lnTo>
                      <a:lnTo>
                        <a:pt x="16200" y="16200"/>
                      </a:lnTo>
                      <a:lnTo>
                        <a:pt x="16200" y="21600"/>
                      </a:lnTo>
                      <a:lnTo>
                        <a:pt x="21600" y="10800"/>
                      </a:lnTo>
                      <a:close/>
                    </a:path>
                    <a:path w="21600" h="21600">
                      <a:moveTo>
                        <a:pt x="1350" y="5400"/>
                      </a:moveTo>
                      <a:lnTo>
                        <a:pt x="1350" y="16200"/>
                      </a:lnTo>
                      <a:lnTo>
                        <a:pt x="2700" y="16200"/>
                      </a:lnTo>
                      <a:lnTo>
                        <a:pt x="2700" y="5400"/>
                      </a:lnTo>
                      <a:close/>
                    </a:path>
                    <a:path w="21600" h="21600">
                      <a:moveTo>
                        <a:pt x="0" y="5400"/>
                      </a:moveTo>
                      <a:lnTo>
                        <a:pt x="0" y="16200"/>
                      </a:lnTo>
                      <a:lnTo>
                        <a:pt x="675" y="16200"/>
                      </a:lnTo>
                      <a:lnTo>
                        <a:pt x="675" y="540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vert="horz" wrap="squar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800"/>
                </a:p>
              </p:txBody>
            </p:sp>
          </p:grpSp>
        </p:grpSp>
      </p:grp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1115616" y="25924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18305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16024" y="14908"/>
            <a:ext cx="8711952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>
                <a:latin typeface="+mn-lt"/>
              </a:rPr>
              <a:t>Дефініції “</a:t>
            </a:r>
            <a:r>
              <a:rPr lang="ru-RU" sz="3200" b="1" dirty="0" err="1">
                <a:latin typeface="+mn-lt"/>
              </a:rPr>
              <a:t>завдання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наукового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дослідження</a:t>
            </a:r>
            <a:r>
              <a:rPr lang="ru-RU" sz="3200" b="1" dirty="0">
                <a:latin typeface="+mn-lt"/>
              </a:rPr>
              <a:t>”</a:t>
            </a: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757868" y="37509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1115616" y="25924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574959"/>
              </p:ext>
            </p:extLst>
          </p:nvPr>
        </p:nvGraphicFramePr>
        <p:xfrm>
          <a:off x="107504" y="1124744"/>
          <a:ext cx="8928992" cy="541770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736304">
                  <a:extLst>
                    <a:ext uri="{9D8B030D-6E8A-4147-A177-3AD203B41FA5}">
                      <a16:colId xmlns:a16="http://schemas.microsoft.com/office/drawing/2014/main" xmlns="" val="3370181322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xmlns="" val="1196187179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8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70453485"/>
                  </a:ext>
                </a:extLst>
              </a:tr>
              <a:tr h="2246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С. </a:t>
                      </a:r>
                      <a:r>
                        <a:rPr lang="uk-UA" sz="250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5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4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 завдань наукового дослідження – це визначення факторів, які впливають на об’єкт дослідження, відбір і зосередження уваги на найсуттєвіших із них. Критеріями відбору є мета дослідження та кількісний рівень накопичених фактів у цьому напрямі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88600004"/>
                  </a:ext>
                </a:extLst>
              </a:tr>
              <a:tr h="11377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О. А. Попов </a:t>
                      </a:r>
                      <a:endParaRPr lang="uk-UA" sz="25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 наукового дослідження – це дії, які в своїй сукупності повинні дати уявлення про те, що потрібно зробити, аби </a:t>
                      </a:r>
                      <a:r>
                        <a:rPr lang="uk-UA" sz="25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метиа</a:t>
                      </a:r>
                      <a:r>
                        <a:rPr lang="uk-UA" sz="2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була досягнуто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18042452"/>
                  </a:ext>
                </a:extLst>
              </a:tr>
              <a:tr h="11233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500" i="1" dirty="0" err="1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5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5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5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 наукового дослідження визначають для того, щоб більш конкретно реалізувати його мету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2169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768993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16024" y="14908"/>
            <a:ext cx="8711952" cy="880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>
                <a:latin typeface="+mn-lt"/>
              </a:rPr>
              <a:t>Види </a:t>
            </a:r>
            <a:r>
              <a:rPr lang="ru-RU" sz="3200" b="1" dirty="0" err="1">
                <a:latin typeface="+mn-lt"/>
              </a:rPr>
              <a:t>завдань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бухгалтерського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наукового</a:t>
            </a:r>
            <a:r>
              <a:rPr lang="ru-RU" sz="3200" b="1" dirty="0">
                <a:latin typeface="+mn-lt"/>
              </a:rPr>
              <a:t> </a:t>
            </a:r>
            <a:r>
              <a:rPr lang="ru-RU" sz="3200" b="1" dirty="0" err="1">
                <a:latin typeface="+mn-lt"/>
              </a:rPr>
              <a:t>дослідження</a:t>
            </a:r>
            <a:endParaRPr lang="ru-RU" sz="3200" b="1" dirty="0">
              <a:latin typeface="+mn-lt"/>
            </a:endParaRP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757868" y="375090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1115616" y="259246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07504" y="1223563"/>
            <a:ext cx="8928992" cy="5518696"/>
            <a:chOff x="1314" y="7005"/>
            <a:chExt cx="9164" cy="6199"/>
          </a:xfrm>
        </p:grpSpPr>
        <p:sp>
          <p:nvSpPr>
            <p:cNvPr id="7" name="AutoShape 36"/>
            <p:cNvSpPr>
              <a:spLocks noChangeShapeType="1"/>
            </p:cNvSpPr>
            <p:nvPr/>
          </p:nvSpPr>
          <p:spPr bwMode="auto">
            <a:xfrm>
              <a:off x="4947" y="9700"/>
              <a:ext cx="364" cy="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400"/>
            </a:p>
          </p:txBody>
        </p:sp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1314" y="7005"/>
              <a:ext cx="9164" cy="6199"/>
              <a:chOff x="1314" y="7005"/>
              <a:chExt cx="9164" cy="6199"/>
            </a:xfrm>
          </p:grpSpPr>
          <p:sp>
            <p:nvSpPr>
              <p:cNvPr id="10" name="AutoShape 35"/>
              <p:cNvSpPr>
                <a:spLocks noChangeShapeType="1"/>
              </p:cNvSpPr>
              <p:nvPr/>
            </p:nvSpPr>
            <p:spPr bwMode="auto">
              <a:xfrm>
                <a:off x="5311" y="8003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sp>
            <p:nvSpPr>
              <p:cNvPr id="11" name="AutoShape 34"/>
              <p:cNvSpPr>
                <a:spLocks noChangeShapeType="1"/>
              </p:cNvSpPr>
              <p:nvPr/>
            </p:nvSpPr>
            <p:spPr bwMode="auto">
              <a:xfrm>
                <a:off x="5310" y="9349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sp>
            <p:nvSpPr>
              <p:cNvPr id="12" name="AutoShape 33"/>
              <p:cNvSpPr>
                <a:spLocks noChangeShapeType="1"/>
              </p:cNvSpPr>
              <p:nvPr/>
            </p:nvSpPr>
            <p:spPr bwMode="auto">
              <a:xfrm>
                <a:off x="5305" y="9956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grpSp>
            <p:nvGrpSpPr>
              <p:cNvPr id="13" name="Group 7"/>
              <p:cNvGrpSpPr>
                <a:grpSpLocks/>
              </p:cNvGrpSpPr>
              <p:nvPr/>
            </p:nvGrpSpPr>
            <p:grpSpPr bwMode="auto">
              <a:xfrm>
                <a:off x="1314" y="7005"/>
                <a:ext cx="9164" cy="6199"/>
                <a:chOff x="1314" y="7005"/>
                <a:chExt cx="9164" cy="6199"/>
              </a:xfrm>
            </p:grpSpPr>
            <p:sp>
              <p:nvSpPr>
                <p:cNvPr id="17" name="AutoShape 32"/>
                <p:cNvSpPr>
                  <a:spLocks noChangeShapeType="1"/>
                </p:cNvSpPr>
                <p:nvPr/>
              </p:nvSpPr>
              <p:spPr bwMode="auto">
                <a:xfrm>
                  <a:off x="1314" y="7238"/>
                  <a:ext cx="1430" cy="0"/>
                </a:xfrm>
                <a:prstGeom prst="straightConnector1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/>
                </a:p>
              </p:txBody>
            </p:sp>
            <p:sp>
              <p:nvSpPr>
                <p:cNvPr id="19" name="AutoShape 31"/>
                <p:cNvSpPr>
                  <a:spLocks noChangeShapeType="1"/>
                </p:cNvSpPr>
                <p:nvPr/>
              </p:nvSpPr>
              <p:spPr bwMode="auto">
                <a:xfrm>
                  <a:off x="1329" y="9774"/>
                  <a:ext cx="459" cy="0"/>
                </a:xfrm>
                <a:prstGeom prst="straightConnector1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/>
                </a:p>
              </p:txBody>
            </p:sp>
            <p:sp>
              <p:nvSpPr>
                <p:cNvPr id="20" name="AutoShape 30"/>
                <p:cNvSpPr>
                  <a:spLocks noChangeShapeType="1"/>
                </p:cNvSpPr>
                <p:nvPr/>
              </p:nvSpPr>
              <p:spPr bwMode="auto">
                <a:xfrm>
                  <a:off x="1314" y="12462"/>
                  <a:ext cx="459" cy="0"/>
                </a:xfrm>
                <a:prstGeom prst="straightConnector1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/>
                </a:p>
              </p:txBody>
            </p:sp>
            <p:sp>
              <p:nvSpPr>
                <p:cNvPr id="21" name="Line 29"/>
                <p:cNvSpPr>
                  <a:spLocks noChangeShapeType="1"/>
                </p:cNvSpPr>
                <p:nvPr/>
              </p:nvSpPr>
              <p:spPr bwMode="auto">
                <a:xfrm>
                  <a:off x="1314" y="7224"/>
                  <a:ext cx="0" cy="5229"/>
                </a:xfrm>
                <a:prstGeom prst="line">
                  <a:avLst/>
                </a:prstGeom>
                <a:ln>
                  <a:headEnd/>
                  <a:tailEnd/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uk-UA" sz="4400"/>
                </a:p>
              </p:txBody>
            </p:sp>
            <p:grpSp>
              <p:nvGrpSpPr>
                <p:cNvPr id="22" name="Group 8"/>
                <p:cNvGrpSpPr>
                  <a:grpSpLocks/>
                </p:cNvGrpSpPr>
                <p:nvPr/>
              </p:nvGrpSpPr>
              <p:grpSpPr bwMode="auto">
                <a:xfrm>
                  <a:off x="1764" y="7005"/>
                  <a:ext cx="8714" cy="6199"/>
                  <a:chOff x="1764" y="7005"/>
                  <a:chExt cx="8714" cy="6199"/>
                </a:xfrm>
              </p:grpSpPr>
              <p:sp>
                <p:nvSpPr>
                  <p:cNvPr id="23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2752" y="7005"/>
                    <a:ext cx="7726" cy="594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ru-RU" altLang="uk-UA" sz="3200" b="0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Завдання</a:t>
                    </a:r>
                    <a:r>
                      <a:rPr kumimoji="0" lang="ru-RU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kumimoji="0" lang="ru-RU" altLang="uk-UA" sz="3200" b="0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наукового</a:t>
                    </a:r>
                    <a:r>
                      <a:rPr kumimoji="0" lang="ru-RU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kumimoji="0" lang="ru-RU" altLang="uk-UA" sz="3200" b="0" i="0" u="none" strike="noStrike" cap="none" normalizeH="0" baseline="0" dirty="0" err="1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дослідження</a:t>
                    </a:r>
                    <a:endParaRPr kumimoji="0" lang="ru-RU" altLang="uk-UA" sz="44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24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1785" y="8694"/>
                    <a:ext cx="3162" cy="1925"/>
                  </a:xfrm>
                  <a:prstGeom prst="rect">
                    <a:avLst/>
                  </a:prstGeom>
                  <a:ln>
                    <a:headEnd/>
                    <a:tailEnd/>
                  </a:ln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uk-UA" altLang="uk-UA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rPr>
                      <a:t>За науковими рівнями</a:t>
                    </a:r>
                    <a:endParaRPr kumimoji="0" lang="uk-UA" altLang="uk-UA" sz="4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anose="020B0604020202020204" pitchFamily="34" charset="0"/>
                    </a:endParaRPr>
                  </a:p>
                </p:txBody>
              </p:sp>
              <p:grpSp>
                <p:nvGrpSpPr>
                  <p:cNvPr id="36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1764" y="11551"/>
                    <a:ext cx="8713" cy="1653"/>
                    <a:chOff x="1853" y="7416"/>
                    <a:chExt cx="6509" cy="1713"/>
                  </a:xfrm>
                </p:grpSpPr>
                <p:sp>
                  <p:nvSpPr>
                    <p:cNvPr id="37" name="Rectangle 2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53" y="7416"/>
                      <a:ext cx="2367" cy="1599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2">
                      <a:schemeClr val="dk1">
                        <a:shade val="50000"/>
                      </a:schemeClr>
                    </a:lnRef>
                    <a:fillRef idx="1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lt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За часом виконання</a:t>
                      </a:r>
                      <a:endParaRPr kumimoji="0" lang="uk-UA" altLang="uk-UA" sz="4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grpSp>
                  <p:nvGrpSpPr>
                    <p:cNvPr id="38" name="Group 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10" y="7821"/>
                      <a:ext cx="3652" cy="1308"/>
                      <a:chOff x="4467" y="7184"/>
                      <a:chExt cx="3652" cy="1308"/>
                    </a:xfrm>
                  </p:grpSpPr>
                  <p:sp>
                    <p:nvSpPr>
                      <p:cNvPr id="42" name="Rectangle 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67" y="7184"/>
                        <a:ext cx="3652" cy="534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</p:spPr>
                    <p:style>
                      <a:lnRef idx="1">
                        <a:schemeClr val="dk1"/>
                      </a:lnRef>
                      <a:fillRef idx="2">
                        <a:schemeClr val="dk1"/>
                      </a:fillRef>
                      <a:effectRef idx="1">
                        <a:schemeClr val="dk1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uk-UA" altLang="uk-UA" sz="32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rPr>
                          <a:t>постійні </a:t>
                        </a:r>
                        <a:endParaRPr kumimoji="0" lang="uk-UA" altLang="uk-UA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43" name="Rectangle 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467" y="7958"/>
                        <a:ext cx="3652" cy="534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</p:spPr>
                    <p:style>
                      <a:lnRef idx="1">
                        <a:schemeClr val="dk1"/>
                      </a:lnRef>
                      <a:fillRef idx="2">
                        <a:schemeClr val="dk1"/>
                      </a:fillRef>
                      <a:effectRef idx="1">
                        <a:schemeClr val="dk1"/>
                      </a:effectRef>
                      <a:fontRef idx="minor">
                        <a:schemeClr val="dk1"/>
                      </a:fontRef>
                    </p:style>
                    <p:txBody>
                      <a:bodyPr vert="horz" wrap="square" lIns="91440" tIns="45720" rIns="91440" bIns="45720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en-US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endParaRPr>
                      </a:p>
                      <a:p>
                        <a:pPr marL="0" marR="0" lvl="0" indent="0" algn="ctr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r>
                          <a:rPr kumimoji="0" lang="uk-UA" altLang="uk-UA" sz="32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Times New Roman" panose="02020603050405020304" pitchFamily="18" charset="0"/>
                          </a:rPr>
                          <a:t>тимчасові </a:t>
                        </a:r>
                        <a:endParaRPr kumimoji="0" lang="uk-UA" altLang="uk-UA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</a:pPr>
                        <a:endParaRPr kumimoji="0" lang="uk-UA" altLang="uk-UA" sz="4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  <p:sp>
                  <p:nvSpPr>
                    <p:cNvPr id="39" name="AutoShape 2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1" y="8351"/>
                      <a:ext cx="178" cy="0"/>
                    </a:xfrm>
                    <a:prstGeom prst="straightConnector1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uk-UA" sz="4400"/>
                    </a:p>
                  </p:txBody>
                </p:sp>
              </p:grpSp>
              <p:grpSp>
                <p:nvGrpSpPr>
                  <p:cNvPr id="26" name="Group 13"/>
                  <p:cNvGrpSpPr>
                    <a:grpSpLocks/>
                  </p:cNvGrpSpPr>
                  <p:nvPr/>
                </p:nvGrpSpPr>
                <p:grpSpPr bwMode="auto">
                  <a:xfrm>
                    <a:off x="5589" y="7779"/>
                    <a:ext cx="4888" cy="1828"/>
                    <a:chOff x="6156" y="3671"/>
                    <a:chExt cx="4888" cy="1894"/>
                  </a:xfrm>
                </p:grpSpPr>
                <p:sp>
                  <p:nvSpPr>
                    <p:cNvPr id="31" name="Rectangle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6" y="3671"/>
                      <a:ext cx="4882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теоретичні</a:t>
                      </a: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2" name="Rectangle 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6" y="4305"/>
                      <a:ext cx="4882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емпіричні </a:t>
                      </a:r>
                      <a:endParaRPr kumimoji="0" lang="uk-UA" alt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3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6" y="5031"/>
                      <a:ext cx="4888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логічні </a:t>
                      </a:r>
                      <a:endParaRPr kumimoji="0" lang="uk-UA" alt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</p:grpSp>
              <p:grpSp>
                <p:nvGrpSpPr>
                  <p:cNvPr id="2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5589" y="9698"/>
                    <a:ext cx="4889" cy="1963"/>
                    <a:chOff x="6155" y="3531"/>
                    <a:chExt cx="4889" cy="2034"/>
                  </a:xfrm>
                </p:grpSpPr>
                <p:sp>
                  <p:nvSpPr>
                    <p:cNvPr id="28" name="Rectangle 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5" y="3531"/>
                      <a:ext cx="4883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статистичні </a:t>
                      </a: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29" name="Rectangle 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5" y="4305"/>
                      <a:ext cx="4883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uk-UA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аналітичні</a:t>
                      </a:r>
                      <a:endParaRPr kumimoji="0" lang="uk-UA" alt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altLang="uk-UA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0" name="Rectangle 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6155" y="5031"/>
                      <a:ext cx="4889" cy="534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</p:spPr>
                  <p:style>
                    <a:lnRef idx="1">
                      <a:schemeClr val="dk1"/>
                    </a:lnRef>
                    <a:fillRef idx="2">
                      <a:schemeClr val="dk1"/>
                    </a:fillRef>
                    <a:effectRef idx="1">
                      <a:schemeClr val="dk1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altLang="uk-UA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експериментальні </a:t>
                      </a:r>
                      <a:endParaRPr kumimoji="0" lang="uk-UA" altLang="uk-UA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p:txBody>
                </p:sp>
              </p:grpSp>
            </p:grpSp>
          </p:grpSp>
          <p:sp>
            <p:nvSpPr>
              <p:cNvPr id="14" name="AutoShape 6"/>
              <p:cNvSpPr>
                <a:spLocks noChangeShapeType="1"/>
              </p:cNvSpPr>
              <p:nvPr/>
            </p:nvSpPr>
            <p:spPr bwMode="auto">
              <a:xfrm>
                <a:off x="5310" y="10696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sp>
            <p:nvSpPr>
              <p:cNvPr id="15" name="AutoShape 5"/>
              <p:cNvSpPr>
                <a:spLocks noChangeShapeType="1"/>
              </p:cNvSpPr>
              <p:nvPr/>
            </p:nvSpPr>
            <p:spPr bwMode="auto">
              <a:xfrm>
                <a:off x="5311" y="8649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  <p:sp>
            <p:nvSpPr>
              <p:cNvPr id="16" name="AutoShape 4"/>
              <p:cNvSpPr>
                <a:spLocks noChangeShapeType="1"/>
              </p:cNvSpPr>
              <p:nvPr/>
            </p:nvSpPr>
            <p:spPr bwMode="auto">
              <a:xfrm>
                <a:off x="5311" y="11424"/>
                <a:ext cx="278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400"/>
              </a:p>
            </p:txBody>
          </p:sp>
        </p:grpSp>
        <p:sp>
          <p:nvSpPr>
            <p:cNvPr id="9" name="Line 2"/>
            <p:cNvSpPr>
              <a:spLocks noChangeShapeType="1"/>
            </p:cNvSpPr>
            <p:nvPr/>
          </p:nvSpPr>
          <p:spPr bwMode="auto">
            <a:xfrm>
              <a:off x="5311" y="8011"/>
              <a:ext cx="0" cy="341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4400"/>
            </a:p>
          </p:txBody>
        </p:sp>
      </p:grpSp>
      <p:cxnSp>
        <p:nvCxnSpPr>
          <p:cNvPr id="46" name="Пряма сполучна лінія 45"/>
          <p:cNvCxnSpPr/>
          <p:nvPr/>
        </p:nvCxnSpPr>
        <p:spPr bwMode="auto">
          <a:xfrm>
            <a:off x="3879704" y="5735389"/>
            <a:ext cx="0" cy="7920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Пряма зі стрілкою 47"/>
          <p:cNvCxnSpPr>
            <a:endCxn id="43" idx="1"/>
          </p:cNvCxnSpPr>
          <p:nvPr/>
        </p:nvCxnSpPr>
        <p:spPr bwMode="auto">
          <a:xfrm flipV="1">
            <a:off x="3879704" y="6512886"/>
            <a:ext cx="392588" cy="1459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 зі стрілкою 50"/>
          <p:cNvCxnSpPr/>
          <p:nvPr/>
        </p:nvCxnSpPr>
        <p:spPr bwMode="auto">
          <a:xfrm flipV="1">
            <a:off x="3874439" y="5720798"/>
            <a:ext cx="392588" cy="1459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217575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96752"/>
            <a:ext cx="9121080" cy="5472608"/>
          </a:xfrm>
        </p:spPr>
        <p:txBody>
          <a:bodyPr/>
          <a:lstStyle/>
          <a:p>
            <a:pPr marL="0" indent="0" defTabSz="39052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1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Об’єкт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і предмет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584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en-US" sz="40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584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2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Актуальність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і новизна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584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endParaRPr lang="en-US" sz="40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 defTabSz="584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sz="4000" spc="-40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3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	Мета і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завдання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sz="40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sz="4000" spc="-40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endParaRPr lang="ru-RU" sz="40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None/>
              <a:defRPr/>
            </a:pPr>
            <a:endParaRPr lang="uk-UA" sz="3600" spc="-40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52536" y="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+mn-lt"/>
              </a:rPr>
              <a:t>Дефініції “об’єкт наукового дослідження”</a:t>
            </a: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882663"/>
              </p:ext>
            </p:extLst>
          </p:nvPr>
        </p:nvGraphicFramePr>
        <p:xfrm>
          <a:off x="143508" y="556092"/>
          <a:ext cx="8856984" cy="628564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052228">
                  <a:extLst>
                    <a:ext uri="{9D8B030D-6E8A-4147-A177-3AD203B41FA5}">
                      <a16:colId xmlns:a16="http://schemas.microsoft.com/office/drawing/2014/main" xmlns="" val="1291763484"/>
                    </a:ext>
                  </a:extLst>
                </a:gridCol>
                <a:gridCol w="6804756">
                  <a:extLst>
                    <a:ext uri="{9D8B030D-6E8A-4147-A177-3AD203B41FA5}">
                      <a16:colId xmlns:a16="http://schemas.microsoft.com/office/drawing/2014/main" xmlns="" val="1912008065"/>
                    </a:ext>
                  </a:extLst>
                </a:gridCol>
              </a:tblGrid>
              <a:tr h="4006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3339867"/>
                  </a:ext>
                </a:extLst>
              </a:tr>
              <a:tr h="8013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spc="-5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С. </a:t>
                      </a:r>
                      <a:r>
                        <a:rPr lang="uk-UA" sz="2000" i="1" spc="-50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2000" i="1" spc="-50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spc="-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Об’єктом наукового дослідження вважають те, на що спрямована пізнавальна діяльність дослідника. Це може бути матеріальна або ідеальна система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84707346"/>
                  </a:ext>
                </a:extLst>
              </a:tr>
              <a:tr h="1085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0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spc="-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 наукового дослідження – це певна сукупність властивостей та відносин, яка існує об'єктивно, незалежно від дослідника, але ним відображається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62320804"/>
                  </a:ext>
                </a:extLst>
              </a:tr>
              <a:tr h="7234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 Я. Віленський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 наукового дослідження – це сукупність реальних явищ, те що описує теорія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85313556"/>
                  </a:ext>
                </a:extLst>
              </a:tr>
              <a:tr h="1085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 І. </a:t>
                      </a:r>
                      <a:r>
                        <a:rPr lang="uk-UA" sz="20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Ожегов</a:t>
                      </a: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 наукового дослідження – це те, що існує поза нами і незалежно від нашої свідомості, зовнішній світ, матеріальна дійсність. Явище, предмет, на який спрямована будь-яка діяльність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82614232"/>
                  </a:ext>
                </a:extLst>
              </a:tr>
              <a:tr h="7234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Е. Яценко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 наукового дослідження – це предмет, явище, які людина прагне пізнати і на які спрямована її діяльність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9606755"/>
                  </a:ext>
                </a:extLst>
              </a:tr>
              <a:tr h="1085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М. Т. Білуха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Об’єктом наукового дослідження є навколишній матеріальний світ та форми його відображення у  свідомості людей, які існують незалежно від нашої свідомості, обираються відповідно до мети дослідження.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35346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65754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80528" y="-99392"/>
            <a:ext cx="9144000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uk-UA" sz="3200" b="1" dirty="0">
                <a:latin typeface="+mn-lt"/>
              </a:rPr>
              <a:t>Класифікація об’єктів наукового дослідження</a:t>
            </a:r>
          </a:p>
        </p:txBody>
      </p:sp>
      <p:grpSp>
        <p:nvGrpSpPr>
          <p:cNvPr id="6" name="Group 1"/>
          <p:cNvGrpSpPr>
            <a:grpSpLocks/>
          </p:cNvGrpSpPr>
          <p:nvPr/>
        </p:nvGrpSpPr>
        <p:grpSpPr bwMode="auto">
          <a:xfrm>
            <a:off x="179512" y="1052736"/>
            <a:ext cx="8878244" cy="5395512"/>
            <a:chOff x="1278" y="6407"/>
            <a:chExt cx="9699" cy="3691"/>
          </a:xfrm>
        </p:grpSpPr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4867" y="7177"/>
              <a:ext cx="3034" cy="1341"/>
              <a:chOff x="4867" y="7177"/>
              <a:chExt cx="3034" cy="1341"/>
            </a:xfrm>
          </p:grpSpPr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4867" y="7177"/>
                <a:ext cx="3009" cy="53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теоретичні </a:t>
                </a:r>
                <a:endParaRPr kumimoji="0" lang="uk-UA" altLang="uk-UA" sz="4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Rectangle 30"/>
              <p:cNvSpPr>
                <a:spLocks noChangeArrowheads="1"/>
              </p:cNvSpPr>
              <p:nvPr/>
            </p:nvSpPr>
            <p:spPr bwMode="auto">
              <a:xfrm>
                <a:off x="4892" y="7984"/>
                <a:ext cx="3009" cy="53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емпіричні </a:t>
                </a:r>
                <a:endPara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" name="Group 2"/>
            <p:cNvGrpSpPr>
              <a:grpSpLocks/>
            </p:cNvGrpSpPr>
            <p:nvPr/>
          </p:nvGrpSpPr>
          <p:grpSpPr bwMode="auto">
            <a:xfrm>
              <a:off x="1278" y="6407"/>
              <a:ext cx="9699" cy="3691"/>
              <a:chOff x="1278" y="6407"/>
              <a:chExt cx="9699" cy="3691"/>
            </a:xfrm>
          </p:grpSpPr>
          <p:sp>
            <p:nvSpPr>
              <p:cNvPr id="9" name="Rectangle 28"/>
              <p:cNvSpPr>
                <a:spLocks noChangeArrowheads="1"/>
              </p:cNvSpPr>
              <p:nvPr/>
            </p:nvSpPr>
            <p:spPr bwMode="auto">
              <a:xfrm>
                <a:off x="2346" y="6407"/>
                <a:ext cx="8527" cy="61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4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Об’єкти наукового дослідження</a:t>
                </a:r>
                <a:endParaRPr kumimoji="0" lang="uk-UA" altLang="uk-UA" sz="6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Rectangle 27"/>
              <p:cNvSpPr>
                <a:spLocks noChangeArrowheads="1"/>
              </p:cNvSpPr>
              <p:nvPr/>
            </p:nvSpPr>
            <p:spPr bwMode="auto">
              <a:xfrm>
                <a:off x="1621" y="7194"/>
                <a:ext cx="3009" cy="115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/>
                </a:pPr>
                <a:r>
                  <a:rPr kumimoji="0" lang="en-US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1.</a:t>
                </a:r>
                <a:r>
                  <a:rPr kumimoji="0" lang="en-US" altLang="uk-UA" sz="3600" b="0" i="0" u="none" strike="noStrike" cap="none" normalizeH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 </a:t>
                </a: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За науковими рівнями </a:t>
                </a: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" name="Rectangle 26"/>
              <p:cNvSpPr>
                <a:spLocks noChangeArrowheads="1"/>
              </p:cNvSpPr>
              <p:nvPr/>
            </p:nvSpPr>
            <p:spPr bwMode="auto">
              <a:xfrm>
                <a:off x="8113" y="7145"/>
                <a:ext cx="2864" cy="816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натуральні (фізичні) </a:t>
                </a:r>
                <a:endPara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" name="Rectangle 25"/>
              <p:cNvSpPr>
                <a:spLocks noChangeArrowheads="1"/>
              </p:cNvSpPr>
              <p:nvPr/>
            </p:nvSpPr>
            <p:spPr bwMode="auto">
              <a:xfrm>
                <a:off x="8113" y="8155"/>
                <a:ext cx="2864" cy="53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штучні </a:t>
                </a:r>
                <a:endParaRPr kumimoji="0" lang="uk-UA" alt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4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/>
            </p:nvSpPr>
            <p:spPr bwMode="auto">
              <a:xfrm>
                <a:off x="1621" y="8766"/>
                <a:ext cx="3009" cy="122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6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2. За ступенем складності</a:t>
                </a:r>
                <a:endParaRPr kumimoji="0" lang="uk-UA" altLang="uk-UA" sz="48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14" name="Group 21"/>
              <p:cNvGrpSpPr>
                <a:grpSpLocks/>
              </p:cNvGrpSpPr>
              <p:nvPr/>
            </p:nvGrpSpPr>
            <p:grpSpPr bwMode="auto">
              <a:xfrm>
                <a:off x="5272" y="8793"/>
                <a:ext cx="3009" cy="1305"/>
                <a:chOff x="5272" y="7085"/>
                <a:chExt cx="3009" cy="1305"/>
              </a:xfrm>
            </p:grpSpPr>
            <p:sp>
              <p:nvSpPr>
                <p:cNvPr id="33" name="Rectangle 23"/>
                <p:cNvSpPr>
                  <a:spLocks noChangeArrowheads="1"/>
                </p:cNvSpPr>
                <p:nvPr/>
              </p:nvSpPr>
              <p:spPr bwMode="auto">
                <a:xfrm>
                  <a:off x="5272" y="7085"/>
                  <a:ext cx="3009" cy="534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Times New Roman" panose="02020603050405020304" pitchFamily="18" charset="0"/>
                    </a:rPr>
                    <a:t>прості </a:t>
                  </a:r>
                  <a:endPara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4" name="Rectangle 22"/>
                <p:cNvSpPr>
                  <a:spLocks noChangeArrowheads="1"/>
                </p:cNvSpPr>
                <p:nvPr/>
              </p:nvSpPr>
              <p:spPr bwMode="auto">
                <a:xfrm>
                  <a:off x="5272" y="7856"/>
                  <a:ext cx="3009" cy="534"/>
                </a:xfrm>
                <a:prstGeom prst="rect">
                  <a:avLst/>
                </a:prstGeom>
                <a:ln>
                  <a:headEnd/>
                  <a:tailEnd/>
                </a:ln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uk-UA" altLang="uk-UA" sz="36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+mn-lt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складні </a:t>
                  </a:r>
                  <a:endParaRPr kumimoji="0" lang="uk-UA" altLang="uk-UA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uk-UA" altLang="uk-UA" sz="4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5" name="AutoShape 20"/>
              <p:cNvSpPr>
                <a:spLocks noChangeShapeType="1"/>
              </p:cNvSpPr>
              <p:nvPr/>
            </p:nvSpPr>
            <p:spPr bwMode="auto">
              <a:xfrm>
                <a:off x="1278" y="6763"/>
                <a:ext cx="1068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  <p:sp>
            <p:nvSpPr>
              <p:cNvPr id="16" name="AutoShape 19"/>
              <p:cNvSpPr>
                <a:spLocks noChangeShapeType="1"/>
              </p:cNvSpPr>
              <p:nvPr/>
            </p:nvSpPr>
            <p:spPr bwMode="auto">
              <a:xfrm>
                <a:off x="1278" y="6763"/>
                <a:ext cx="0" cy="2663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  <p:sp>
            <p:nvSpPr>
              <p:cNvPr id="17" name="AutoShape 18"/>
              <p:cNvSpPr>
                <a:spLocks noChangeShapeType="1"/>
              </p:cNvSpPr>
              <p:nvPr/>
            </p:nvSpPr>
            <p:spPr bwMode="auto">
              <a:xfrm>
                <a:off x="1278" y="7958"/>
                <a:ext cx="343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  <p:sp>
            <p:nvSpPr>
              <p:cNvPr id="18" name="AutoShape 17"/>
              <p:cNvSpPr>
                <a:spLocks noChangeShapeType="1"/>
              </p:cNvSpPr>
              <p:nvPr/>
            </p:nvSpPr>
            <p:spPr bwMode="auto">
              <a:xfrm>
                <a:off x="1278" y="9426"/>
                <a:ext cx="343" cy="0"/>
              </a:xfrm>
              <a:prstGeom prst="straightConnector1">
                <a:avLst/>
              </a:prstGeom>
              <a:ln>
                <a:headEnd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  <p:sp>
            <p:nvSpPr>
              <p:cNvPr id="25" name="AutoShape 7"/>
              <p:cNvSpPr>
                <a:spLocks noChangeShapeType="1"/>
              </p:cNvSpPr>
              <p:nvPr/>
            </p:nvSpPr>
            <p:spPr bwMode="auto">
              <a:xfrm>
                <a:off x="8119" y="8155"/>
                <a:ext cx="162" cy="0"/>
              </a:xfrm>
              <a:prstGeom prst="straightConnector1">
                <a:avLst/>
              </a:pr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4800"/>
              </a:p>
            </p:txBody>
          </p:sp>
        </p:grpSp>
      </p:grpSp>
      <p:cxnSp>
        <p:nvCxnSpPr>
          <p:cNvPr id="39" name="Пряма зі стрілкою 38"/>
          <p:cNvCxnSpPr>
            <a:stCxn id="10" idx="3"/>
            <a:endCxn id="35" idx="1"/>
          </p:cNvCxnSpPr>
          <p:nvPr/>
        </p:nvCxnSpPr>
        <p:spPr bwMode="auto">
          <a:xfrm flipV="1">
            <a:off x="3247856" y="2568625"/>
            <a:ext cx="216945" cy="47508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Пряма зі стрілкою 40"/>
          <p:cNvCxnSpPr>
            <a:stCxn id="10" idx="3"/>
            <a:endCxn id="36" idx="1"/>
          </p:cNvCxnSpPr>
          <p:nvPr/>
        </p:nvCxnSpPr>
        <p:spPr bwMode="auto">
          <a:xfrm>
            <a:off x="3247856" y="3043711"/>
            <a:ext cx="239829" cy="70458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 зі стрілкою 44"/>
          <p:cNvCxnSpPr>
            <a:stCxn id="13" idx="3"/>
            <a:endCxn id="33" idx="1"/>
          </p:cNvCxnSpPr>
          <p:nvPr/>
        </p:nvCxnSpPr>
        <p:spPr bwMode="auto">
          <a:xfrm flipV="1">
            <a:off x="3247856" y="4930897"/>
            <a:ext cx="587673" cy="46704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Пряма зі стрілкою 46"/>
          <p:cNvCxnSpPr>
            <a:stCxn id="13" idx="3"/>
            <a:endCxn id="34" idx="1"/>
          </p:cNvCxnSpPr>
          <p:nvPr/>
        </p:nvCxnSpPr>
        <p:spPr bwMode="auto">
          <a:xfrm>
            <a:off x="3247856" y="5397943"/>
            <a:ext cx="587673" cy="66000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Пряма зі стрілкою 53"/>
          <p:cNvCxnSpPr>
            <a:stCxn id="36" idx="3"/>
            <a:endCxn id="11" idx="1"/>
          </p:cNvCxnSpPr>
          <p:nvPr/>
        </p:nvCxnSpPr>
        <p:spPr bwMode="auto">
          <a:xfrm flipV="1">
            <a:off x="6242056" y="2727962"/>
            <a:ext cx="194060" cy="102033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Пряма зі стрілкою 55"/>
          <p:cNvCxnSpPr>
            <a:stCxn id="36" idx="3"/>
          </p:cNvCxnSpPr>
          <p:nvPr/>
        </p:nvCxnSpPr>
        <p:spPr bwMode="auto">
          <a:xfrm>
            <a:off x="6242056" y="3748300"/>
            <a:ext cx="194060" cy="4458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34602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19472"/>
            <a:ext cx="9144000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uk-UA" sz="3200" b="1" dirty="0">
                <a:latin typeface="+mn-lt"/>
              </a:rPr>
              <a:t>Дефініції “предмет наукового дослідження”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189899"/>
              </p:ext>
            </p:extLst>
          </p:nvPr>
        </p:nvGraphicFramePr>
        <p:xfrm>
          <a:off x="107504" y="1124743"/>
          <a:ext cx="8928992" cy="567595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20280">
                  <a:extLst>
                    <a:ext uri="{9D8B030D-6E8A-4147-A177-3AD203B41FA5}">
                      <a16:colId xmlns:a16="http://schemas.microsoft.com/office/drawing/2014/main" xmlns="" val="142113821"/>
                    </a:ext>
                  </a:extLst>
                </a:gridCol>
                <a:gridCol w="6408712">
                  <a:extLst>
                    <a:ext uri="{9D8B030D-6E8A-4147-A177-3AD203B41FA5}">
                      <a16:colId xmlns:a16="http://schemas.microsoft.com/office/drawing/2014/main" xmlns="" val="3519691058"/>
                    </a:ext>
                  </a:extLst>
                </a:gridCol>
              </a:tblGrid>
              <a:tr h="5442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1705203"/>
                  </a:ext>
                </a:extLst>
              </a:tr>
              <a:tr h="10885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Г. С. </a:t>
                      </a:r>
                      <a:r>
                        <a:rPr lang="uk-UA" sz="24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Цехмістрова</a:t>
                      </a: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Предметом наукового дослідження є пов’язані між собою форми руху матерії або особливості їх відображення у свідомості людей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1743789"/>
                  </a:ext>
                </a:extLst>
              </a:tr>
              <a:tr h="544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4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Предметом наукового дослідження є пояснення явищ та визначення </a:t>
                      </a:r>
                      <a:r>
                        <a:rPr lang="uk-UA" sz="24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залежностей</a:t>
                      </a: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між ними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2427880"/>
                  </a:ext>
                </a:extLst>
              </a:tr>
              <a:tr h="18033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В. А. Садовський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spc="1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Предметом наукового дослідження є речі, явища, процеси, їхні сторони й відношення, оскільки вони вже відомі, зафіксовані з певного боку в тій чи іншій формі знання, але підлягають дальшому дослідженню</a:t>
                      </a:r>
                      <a:endParaRPr lang="uk-UA" sz="24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7482394"/>
                  </a:ext>
                </a:extLst>
              </a:tr>
              <a:tr h="14740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 </a:t>
                      </a:r>
                      <a:r>
                        <a:rPr lang="uk-UA" sz="24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І.Ожегов</a:t>
                      </a:r>
                      <a:r>
                        <a:rPr lang="uk-UA" sz="24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Предметом наукового дослідження є будь-яке матеріальне явище, річ те, на що спрямована думка, що становить його зміст або на що спрямовано якусь дію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7104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069203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9696" y="11430"/>
            <a:ext cx="9144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>
                <a:latin typeface="+mn-lt"/>
              </a:rPr>
              <a:t>Співвідношення </a:t>
            </a:r>
            <a:r>
              <a:rPr lang="ru-RU" sz="2400" b="1" dirty="0" err="1">
                <a:latin typeface="+mn-lt"/>
              </a:rPr>
              <a:t>об’єкта</a:t>
            </a:r>
            <a:r>
              <a:rPr lang="ru-RU" sz="2400" b="1" dirty="0">
                <a:latin typeface="+mn-lt"/>
              </a:rPr>
              <a:t> і предмета </a:t>
            </a:r>
            <a:r>
              <a:rPr lang="ru-RU" sz="2400" b="1" dirty="0" err="1">
                <a:latin typeface="+mn-lt"/>
              </a:rPr>
              <a:t>дослідження</a:t>
            </a:r>
            <a:r>
              <a:rPr lang="ru-RU" sz="2400" b="1" dirty="0">
                <a:latin typeface="+mn-lt"/>
              </a:rPr>
              <a:t> у галузі </a:t>
            </a:r>
          </a:p>
          <a:p>
            <a:pPr algn="ctr">
              <a:lnSpc>
                <a:spcPct val="90000"/>
              </a:lnSpc>
            </a:pPr>
            <a:r>
              <a:rPr lang="ru-RU" sz="2400" b="1" dirty="0" err="1">
                <a:latin typeface="+mn-lt"/>
              </a:rPr>
              <a:t>бухгалтерського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обліку</a:t>
            </a:r>
            <a:endParaRPr lang="ru-RU" sz="2400" b="1" dirty="0">
              <a:latin typeface="+mn-lt"/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451591"/>
              </p:ext>
            </p:extLst>
          </p:nvPr>
        </p:nvGraphicFramePr>
        <p:xfrm>
          <a:off x="77808" y="768561"/>
          <a:ext cx="8928992" cy="5935663"/>
        </p:xfrm>
        <a:graphic>
          <a:graphicData uri="http://schemas.openxmlformats.org/drawingml/2006/table">
            <a:tbl>
              <a:tblPr/>
              <a:tblGrid>
                <a:gridCol w="3774112">
                  <a:extLst>
                    <a:ext uri="{9D8B030D-6E8A-4147-A177-3AD203B41FA5}">
                      <a16:colId xmlns:a16="http://schemas.microsoft.com/office/drawing/2014/main" xmlns="" val="1190688405"/>
                    </a:ext>
                  </a:extLst>
                </a:gridCol>
                <a:gridCol w="5154880">
                  <a:extLst>
                    <a:ext uri="{9D8B030D-6E8A-4147-A177-3AD203B41FA5}">
                      <a16:colId xmlns:a16="http://schemas.microsoft.com/office/drawing/2014/main" xmlns="" val="3168472610"/>
                    </a:ext>
                  </a:extLst>
                </a:gridCol>
              </a:tblGrid>
              <a:tr h="3725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Об'єкт</a:t>
                      </a:r>
                      <a:endParaRPr lang="uk-UA" sz="20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uk-UA" sz="20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00419761"/>
                  </a:ext>
                </a:extLst>
              </a:tr>
              <a:tr h="973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Бухгалтерський облік витрат 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Комплекс теоретичних, методичних і практичних питань, пов’язаних з обліком витрат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3105809"/>
                  </a:ext>
                </a:extLst>
              </a:tr>
              <a:tr h="22991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Внутрішньогосподарський контроль витрат на підприємствах лісового господарства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Методика, організація та інформаційне забезпечення внутрішньогосподарського контролю витрат на підприємствах лісового господарства в умовах реформування економічної системи України, розвитку ринкової конкуренції і поширення нових інформаційних технологій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49793"/>
                  </a:ext>
                </a:extLst>
              </a:tr>
              <a:tr h="1967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Управлінський (внутрішньогосподарський) облік витрат на підприємствах роздрібної торгівлі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Комплекс теоретичних, методичних, організаційних та практичних питань, пов’язаних з управлінським (внутрішньогосподарським) обліком підприємств роздрібної торгівлі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3113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35476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9168" y="-34290"/>
            <a:ext cx="9144000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800" b="1" dirty="0">
                <a:latin typeface="+mn-lt"/>
              </a:rPr>
              <a:t>Дефініції “</a:t>
            </a:r>
            <a:r>
              <a:rPr lang="ru-RU" sz="2800" b="1" dirty="0" err="1">
                <a:latin typeface="+mn-lt"/>
              </a:rPr>
              <a:t>актуальності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347808"/>
              </p:ext>
            </p:extLst>
          </p:nvPr>
        </p:nvGraphicFramePr>
        <p:xfrm>
          <a:off x="107504" y="1124744"/>
          <a:ext cx="8928992" cy="557902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64296">
                  <a:extLst>
                    <a:ext uri="{9D8B030D-6E8A-4147-A177-3AD203B41FA5}">
                      <a16:colId xmlns:a16="http://schemas.microsoft.com/office/drawing/2014/main" xmlns="" val="3857037446"/>
                    </a:ext>
                  </a:extLst>
                </a:gridCol>
                <a:gridCol w="6264696">
                  <a:extLst>
                    <a:ext uri="{9D8B030D-6E8A-4147-A177-3AD203B41FA5}">
                      <a16:colId xmlns:a16="http://schemas.microsoft.com/office/drawing/2014/main" xmlns="" val="3223835290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Автор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Дефініція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206661"/>
                  </a:ext>
                </a:extLst>
              </a:tr>
              <a:tr h="11899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С. </a:t>
                      </a:r>
                      <a:r>
                        <a:rPr lang="uk-UA" sz="2400" i="1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П.</a:t>
                      </a:r>
                      <a:r>
                        <a:rPr lang="en-US" sz="2400" i="1" baseline="0" dirty="0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400" i="1" dirty="0" err="1" smtClean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Петрущенков</a:t>
                      </a:r>
                      <a:endParaRPr lang="uk-UA" sz="24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Актуальність наукового дослідження – це його відповідність сучасним потребам науки і практики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7022872"/>
                  </a:ext>
                </a:extLst>
              </a:tr>
              <a:tr h="21484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Ю. Г. Волков </a:t>
                      </a:r>
                      <a:endParaRPr lang="uk-UA" sz="24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Актуальність наукового дослідження – це одна з основних вимог, які поставлені до дисертації. Зазвичай вона дратує здобувача, оскільки сприймається ним як вимога виключно формального характеру, що настирливо переслідує його науковий пошук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3376842"/>
                  </a:ext>
                </a:extLst>
              </a:tr>
              <a:tr h="16113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А. П. Щербак </a:t>
                      </a:r>
                      <a:endParaRPr lang="uk-UA" sz="2400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150870" algn="l"/>
                        </a:tabLs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Актуальність наукового дослідження – це ступінь його важливості наукового дослідження в даний момент і в даній ситуації для вирішення даних проблем, питань або завдань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61156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369329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9168" y="-34290"/>
            <a:ext cx="914400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800" b="1" dirty="0">
                <a:latin typeface="+mn-lt"/>
              </a:rPr>
              <a:t>Види </a:t>
            </a:r>
            <a:r>
              <a:rPr lang="ru-RU" sz="2800" b="1" dirty="0" err="1">
                <a:latin typeface="+mn-lt"/>
              </a:rPr>
              <a:t>актуальності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наукових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досліджень</a:t>
            </a:r>
            <a:r>
              <a:rPr lang="ru-RU" sz="2800" b="1" dirty="0">
                <a:latin typeface="+mn-lt"/>
              </a:rPr>
              <a:t> у галузі </a:t>
            </a:r>
          </a:p>
          <a:p>
            <a:pPr algn="ctr">
              <a:lnSpc>
                <a:spcPct val="90000"/>
              </a:lnSpc>
            </a:pPr>
            <a:r>
              <a:rPr lang="ru-RU" sz="2800" b="1" dirty="0" err="1">
                <a:latin typeface="+mn-lt"/>
              </a:rPr>
              <a:t>бухгалтерського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обліку</a:t>
            </a:r>
            <a:endParaRPr lang="ru-RU" sz="2800" b="1" dirty="0">
              <a:latin typeface="+mn-lt"/>
            </a:endParaRPr>
          </a:p>
        </p:txBody>
      </p:sp>
      <p:grpSp>
        <p:nvGrpSpPr>
          <p:cNvPr id="32" name="Group 37"/>
          <p:cNvGrpSpPr>
            <a:grpSpLocks/>
          </p:cNvGrpSpPr>
          <p:nvPr/>
        </p:nvGrpSpPr>
        <p:grpSpPr bwMode="auto">
          <a:xfrm>
            <a:off x="107504" y="833640"/>
            <a:ext cx="8928992" cy="5838148"/>
            <a:chOff x="1521" y="1263"/>
            <a:chExt cx="9720" cy="4447"/>
          </a:xfrm>
        </p:grpSpPr>
        <p:grpSp>
          <p:nvGrpSpPr>
            <p:cNvPr id="33" name="Group 39"/>
            <p:cNvGrpSpPr>
              <a:grpSpLocks/>
            </p:cNvGrpSpPr>
            <p:nvPr/>
          </p:nvGrpSpPr>
          <p:grpSpPr bwMode="auto">
            <a:xfrm>
              <a:off x="1521" y="1263"/>
              <a:ext cx="9720" cy="4447"/>
              <a:chOff x="1341" y="1257"/>
              <a:chExt cx="9720" cy="4447"/>
            </a:xfrm>
          </p:grpSpPr>
          <p:sp>
            <p:nvSpPr>
              <p:cNvPr id="35" name="AutoShape 61"/>
              <p:cNvSpPr>
                <a:spLocks noChangeArrowheads="1"/>
              </p:cNvSpPr>
              <p:nvPr/>
            </p:nvSpPr>
            <p:spPr bwMode="auto">
              <a:xfrm>
                <a:off x="2241" y="1257"/>
                <a:ext cx="8100" cy="635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6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ВИДИ АКТУАЛЬНОСТІ НАУКОВИХ ДОСЛІДЖЕНЬ</a:t>
                </a:r>
                <a:endParaRPr kumimoji="0" lang="ru-RU" altLang="uk-UA" sz="26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AutoShape 60"/>
              <p:cNvSpPr>
                <a:spLocks noChangeArrowheads="1"/>
              </p:cNvSpPr>
              <p:nvPr/>
            </p:nvSpPr>
            <p:spPr bwMode="auto">
              <a:xfrm>
                <a:off x="1521" y="2157"/>
                <a:ext cx="4500" cy="54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фундаментальна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AutoShape 59"/>
              <p:cNvSpPr>
                <a:spLocks noChangeArrowheads="1"/>
              </p:cNvSpPr>
              <p:nvPr/>
            </p:nvSpPr>
            <p:spPr bwMode="auto">
              <a:xfrm>
                <a:off x="6381" y="2157"/>
                <a:ext cx="4500" cy="54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прикладна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AutoShape 58"/>
              <p:cNvSpPr>
                <a:spLocks noChangeArrowheads="1"/>
              </p:cNvSpPr>
              <p:nvPr/>
            </p:nvSpPr>
            <p:spPr bwMode="auto">
              <a:xfrm>
                <a:off x="1521" y="2877"/>
                <a:ext cx="4500" cy="617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прогнозування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теоретичного</a:t>
                </a:r>
                <a:endParaRPr kumimoji="0" lang="ru-RU" alt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значення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теми</a:t>
                </a:r>
                <a:endParaRPr kumimoji="0" lang="ru-RU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AutoShape 57"/>
              <p:cNvSpPr>
                <a:spLocks noChangeArrowheads="1"/>
              </p:cNvSpPr>
              <p:nvPr/>
            </p:nvSpPr>
            <p:spPr bwMode="auto">
              <a:xfrm>
                <a:off x="1533" y="3707"/>
                <a:ext cx="4500" cy="624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аналіз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рівня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опрацювання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теми в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науці</a:t>
                </a:r>
                <a:endParaRPr kumimoji="0" lang="ru-RU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AutoShape 56"/>
              <p:cNvSpPr>
                <a:spLocks noChangeArrowheads="1"/>
              </p:cNvSpPr>
              <p:nvPr/>
            </p:nvSpPr>
            <p:spPr bwMode="auto">
              <a:xfrm>
                <a:off x="1521" y="4491"/>
                <a:ext cx="4500" cy="1213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врахування можливих впливів запланованих результатів на існуючі теоретичні уявлення в даній галузі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AutoShape 55"/>
              <p:cNvSpPr>
                <a:spLocks noChangeArrowheads="1"/>
              </p:cNvSpPr>
              <p:nvPr/>
            </p:nvSpPr>
            <p:spPr bwMode="auto">
              <a:xfrm>
                <a:off x="6381" y="2779"/>
                <a:ext cx="4500" cy="617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визначення прикладної потреби в опрацюванні теми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AutoShape 54"/>
              <p:cNvSpPr>
                <a:spLocks noChangeArrowheads="1"/>
              </p:cNvSpPr>
              <p:nvPr/>
            </p:nvSpPr>
            <p:spPr bwMode="auto">
              <a:xfrm>
                <a:off x="6381" y="3499"/>
                <a:ext cx="4500" cy="90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аналіз  рівня розв’язання даного питання в бухгалтерській практиці</a:t>
                </a:r>
                <a:endParaRPr kumimoji="0" lang="ru-RU" altLang="uk-UA" sz="36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AutoShape 53"/>
              <p:cNvSpPr>
                <a:spLocks noChangeArrowheads="1"/>
              </p:cNvSpPr>
              <p:nvPr/>
            </p:nvSpPr>
            <p:spPr bwMode="auto">
              <a:xfrm>
                <a:off x="6381" y="4509"/>
                <a:ext cx="4500" cy="1169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прогнозування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обліково-економічного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ефекту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від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впровадження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kumimoji="0" lang="ru-RU" alt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одержаних</a:t>
                </a:r>
                <a:r>
                  <a:rPr kumimoji="0" lang="ru-RU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ru-RU" altLang="uk-UA" sz="2400" b="0" i="0" u="none" strike="noStrike" cap="none" normalizeH="0" baseline="0" dirty="0" err="1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результатів</a:t>
                </a:r>
                <a:endParaRPr kumimoji="0" lang="ru-RU" altLang="uk-UA" sz="36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4" name="Line 52"/>
              <p:cNvSpPr>
                <a:spLocks noChangeShapeType="1"/>
              </p:cNvSpPr>
              <p:nvPr/>
            </p:nvSpPr>
            <p:spPr bwMode="auto">
              <a:xfrm>
                <a:off x="6201" y="1892"/>
                <a:ext cx="0" cy="76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5" name="Line 51"/>
              <p:cNvSpPr>
                <a:spLocks noChangeShapeType="1"/>
              </p:cNvSpPr>
              <p:nvPr/>
            </p:nvSpPr>
            <p:spPr bwMode="auto">
              <a:xfrm>
                <a:off x="2241" y="1995"/>
                <a:ext cx="75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Line 50"/>
              <p:cNvSpPr>
                <a:spLocks noChangeShapeType="1"/>
              </p:cNvSpPr>
              <p:nvPr/>
            </p:nvSpPr>
            <p:spPr bwMode="auto">
              <a:xfrm>
                <a:off x="2241" y="1998"/>
                <a:ext cx="0" cy="18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Line 49"/>
              <p:cNvSpPr>
                <a:spLocks noChangeShapeType="1"/>
              </p:cNvSpPr>
              <p:nvPr/>
            </p:nvSpPr>
            <p:spPr bwMode="auto">
              <a:xfrm>
                <a:off x="9801" y="1998"/>
                <a:ext cx="0" cy="18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8" name="Line 48"/>
              <p:cNvSpPr>
                <a:spLocks noChangeShapeType="1"/>
              </p:cNvSpPr>
              <p:nvPr/>
            </p:nvSpPr>
            <p:spPr bwMode="auto">
              <a:xfrm>
                <a:off x="1341" y="2394"/>
                <a:ext cx="18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9" name="Line 47"/>
              <p:cNvSpPr>
                <a:spLocks noChangeShapeType="1"/>
              </p:cNvSpPr>
              <p:nvPr/>
            </p:nvSpPr>
            <p:spPr bwMode="auto">
              <a:xfrm>
                <a:off x="1341" y="2394"/>
                <a:ext cx="0" cy="288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0" name="Line 46"/>
              <p:cNvSpPr>
                <a:spLocks noChangeShapeType="1"/>
              </p:cNvSpPr>
              <p:nvPr/>
            </p:nvSpPr>
            <p:spPr bwMode="auto">
              <a:xfrm>
                <a:off x="1344" y="3201"/>
                <a:ext cx="180" cy="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Line 45"/>
              <p:cNvSpPr>
                <a:spLocks noChangeShapeType="1"/>
              </p:cNvSpPr>
              <p:nvPr/>
            </p:nvSpPr>
            <p:spPr bwMode="auto">
              <a:xfrm>
                <a:off x="1341" y="4194"/>
                <a:ext cx="180" cy="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Line 44"/>
              <p:cNvSpPr>
                <a:spLocks noChangeShapeType="1"/>
              </p:cNvSpPr>
              <p:nvPr/>
            </p:nvSpPr>
            <p:spPr bwMode="auto">
              <a:xfrm>
                <a:off x="1341" y="5274"/>
                <a:ext cx="180" cy="0"/>
              </a:xfrm>
              <a:prstGeom prst="line">
                <a:avLst/>
              </a:prstGeom>
              <a:ln>
                <a:headEnd/>
                <a:tailEnd type="triangl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3" name="Line 43"/>
              <p:cNvSpPr>
                <a:spLocks noChangeShapeType="1"/>
              </p:cNvSpPr>
              <p:nvPr/>
            </p:nvSpPr>
            <p:spPr bwMode="auto">
              <a:xfrm>
                <a:off x="10881" y="2394"/>
                <a:ext cx="18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4" name="Line 42"/>
              <p:cNvSpPr>
                <a:spLocks noChangeShapeType="1"/>
              </p:cNvSpPr>
              <p:nvPr/>
            </p:nvSpPr>
            <p:spPr bwMode="auto">
              <a:xfrm>
                <a:off x="10881" y="3132"/>
                <a:ext cx="180" cy="0"/>
              </a:xfrm>
              <a:prstGeom prst="line">
                <a:avLst/>
              </a:prstGeom>
              <a:ln>
                <a:headEnd type="triangle" w="sm" len="sm"/>
                <a:tailEnd type="non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Line 41"/>
              <p:cNvSpPr>
                <a:spLocks noChangeShapeType="1"/>
              </p:cNvSpPr>
              <p:nvPr/>
            </p:nvSpPr>
            <p:spPr bwMode="auto">
              <a:xfrm>
                <a:off x="10881" y="3892"/>
                <a:ext cx="180" cy="0"/>
              </a:xfrm>
              <a:prstGeom prst="line">
                <a:avLst/>
              </a:prstGeom>
              <a:ln>
                <a:headEnd type="triangle" w="sm" len="sm"/>
                <a:tailEnd type="non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6" name="Line 40"/>
              <p:cNvSpPr>
                <a:spLocks noChangeShapeType="1"/>
              </p:cNvSpPr>
              <p:nvPr/>
            </p:nvSpPr>
            <p:spPr bwMode="auto">
              <a:xfrm>
                <a:off x="10881" y="5274"/>
                <a:ext cx="180" cy="0"/>
              </a:xfrm>
              <a:prstGeom prst="line">
                <a:avLst/>
              </a:prstGeom>
              <a:ln>
                <a:headEnd type="triangle" w="sm" len="sm"/>
                <a:tailEnd type="none" w="sm" len="sm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 sz="3600">
                  <a:solidFill>
                    <a:schemeClr val="tx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4" name="AutoShape 38"/>
            <p:cNvSpPr>
              <a:spLocks noChangeShapeType="1"/>
            </p:cNvSpPr>
            <p:nvPr/>
          </p:nvSpPr>
          <p:spPr bwMode="auto">
            <a:xfrm>
              <a:off x="11241" y="2400"/>
              <a:ext cx="0" cy="2880"/>
            </a:xfrm>
            <a:prstGeom prst="straightConnector1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 sz="3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7" name="Rectangle 72"/>
          <p:cNvSpPr>
            <a:spLocks noChangeArrowheads="1"/>
          </p:cNvSpPr>
          <p:nvPr/>
        </p:nvSpPr>
        <p:spPr bwMode="auto">
          <a:xfrm>
            <a:off x="1331640" y="200903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5715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uk-UA" altLang="uk-UA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alt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kumimoji="0" lang="uk-UA" altLang="uk-UA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uk-UA" alt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3746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468560" y="0"/>
            <a:ext cx="914400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4800" b="1" dirty="0">
                <a:latin typeface="+mn-lt"/>
              </a:rPr>
              <a:t>Форми </a:t>
            </a:r>
            <a:r>
              <a:rPr lang="ru-RU" sz="4800" b="1" dirty="0" err="1">
                <a:latin typeface="+mn-lt"/>
              </a:rPr>
              <a:t>наукової</a:t>
            </a:r>
            <a:r>
              <a:rPr lang="ru-RU" sz="4800" b="1" dirty="0">
                <a:latin typeface="+mn-lt"/>
              </a:rPr>
              <a:t> </a:t>
            </a:r>
            <a:r>
              <a:rPr lang="ru-RU" sz="4800" b="1" dirty="0" err="1">
                <a:latin typeface="+mn-lt"/>
              </a:rPr>
              <a:t>новизни</a:t>
            </a:r>
            <a:endParaRPr lang="ru-RU" sz="4800" b="1" dirty="0">
              <a:latin typeface="+mn-lt"/>
            </a:endParaRP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078839"/>
              </p:ext>
            </p:extLst>
          </p:nvPr>
        </p:nvGraphicFramePr>
        <p:xfrm>
          <a:off x="107504" y="815658"/>
          <a:ext cx="8928992" cy="59257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04056">
                  <a:extLst>
                    <a:ext uri="{9D8B030D-6E8A-4147-A177-3AD203B41FA5}">
                      <a16:colId xmlns:a16="http://schemas.microsoft.com/office/drawing/2014/main" xmlns="" val="635567203"/>
                    </a:ext>
                  </a:extLst>
                </a:gridCol>
                <a:gridCol w="4396841">
                  <a:extLst>
                    <a:ext uri="{9D8B030D-6E8A-4147-A177-3AD203B41FA5}">
                      <a16:colId xmlns:a16="http://schemas.microsoft.com/office/drawing/2014/main" xmlns="" val="3569011161"/>
                    </a:ext>
                  </a:extLst>
                </a:gridCol>
                <a:gridCol w="4028095">
                  <a:extLst>
                    <a:ext uri="{9D8B030D-6E8A-4147-A177-3AD203B41FA5}">
                      <a16:colId xmlns:a16="http://schemas.microsoft.com/office/drawing/2014/main" xmlns="" val="1245310120"/>
                    </a:ext>
                  </a:extLst>
                </a:gridCol>
              </a:tblGrid>
              <a:tr h="792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sz="2400" b="1" i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 наукової новизни</a:t>
                      </a:r>
                      <a:endParaRPr lang="uk-UA" sz="2400" b="1" i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Позначення наукової новизни</a:t>
                      </a:r>
                      <a:endParaRPr lang="uk-UA" sz="2400" b="1" i="1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5788654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Часткове нове поєднання ознак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В, стало С + Д)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260460881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Включення нової ознаки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В, стало А + В + С)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886481522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Заміна частини ознак новими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А + В + Д)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86936790"/>
                  </a:ext>
                </a:extLst>
              </a:tr>
              <a:tr h="7929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Використання більш конкретної ознаки як загальноприйнятої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А + В + С1, де С1 = С + С + С1,)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06772987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Нове взаємне розташування ознак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А + С + В)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03588915"/>
                  </a:ext>
                </a:extLst>
              </a:tr>
              <a:tr h="7631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Новий тип зв'язку і взаємодії між ознаками: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endParaRPr lang="uk-UA" sz="18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091288710"/>
                  </a:ext>
                </a:extLst>
              </a:tr>
              <a:tr h="11979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Сумісне використання ознак, які раніше використовувалися окремо, у вигляді нового поєднання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Х = А+В; Y=С + Д, стало Z = А + В + С + Д)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863386090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Нова форма (режим, структура) ознаки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А + В + С).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15614315"/>
                  </a:ext>
                </a:extLst>
              </a:tr>
              <a:tr h="39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Нове кількісне співвідношення ознак</a:t>
                      </a:r>
                      <a:endParaRPr lang="uk-UA" sz="200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(було А + В + С, стало A + 2В + 3C)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168947781"/>
                  </a:ext>
                </a:extLst>
              </a:tr>
            </a:tbl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0112" y="4077072"/>
            <a:ext cx="3024336" cy="65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460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12165</TotalTime>
  <Words>1165</Words>
  <Application>Microsoft Office PowerPoint</Application>
  <PresentationFormat>Экран (4:3)</PresentationFormat>
  <Paragraphs>181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 Unicode MS</vt:lpstr>
      <vt:lpstr>Arial</vt:lpstr>
      <vt:lpstr>Bookman Old Style</vt:lpstr>
      <vt:lpstr>Calibri</vt:lpstr>
      <vt:lpstr>Times New Roman</vt:lpstr>
      <vt:lpstr>Verdana</vt:lpstr>
      <vt:lpstr>Wingdings</vt:lpstr>
      <vt:lpstr>cdb2004100l</vt:lpstr>
      <vt:lpstr> Порядок визначення об’єкта, актуальності, мети і завдань наукового дослідження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Ира</cp:lastModifiedBy>
  <cp:revision>1034</cp:revision>
  <dcterms:modified xsi:type="dcterms:W3CDTF">2021-03-29T19:27:19Z</dcterms:modified>
</cp:coreProperties>
</file>