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notesMasterIdLst>
    <p:notesMasterId r:id="rId18"/>
  </p:notesMasterIdLst>
  <p:sldIdLst>
    <p:sldId id="310" r:id="rId2"/>
    <p:sldId id="916" r:id="rId3"/>
    <p:sldId id="922" r:id="rId4"/>
    <p:sldId id="923" r:id="rId5"/>
    <p:sldId id="924" r:id="rId6"/>
    <p:sldId id="925" r:id="rId7"/>
    <p:sldId id="926" r:id="rId8"/>
    <p:sldId id="927" r:id="rId9"/>
    <p:sldId id="928" r:id="rId10"/>
    <p:sldId id="929" r:id="rId11"/>
    <p:sldId id="930" r:id="rId12"/>
    <p:sldId id="931" r:id="rId13"/>
    <p:sldId id="932" r:id="rId14"/>
    <p:sldId id="933" r:id="rId15"/>
    <p:sldId id="934" r:id="rId16"/>
    <p:sldId id="914" r:id="rId17"/>
  </p:sldIdLst>
  <p:sldSz cx="9144000" cy="6858000" type="screen4x3"/>
  <p:notesSz cx="6735763" cy="9869488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069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528D"/>
    <a:srgbClr val="A7BDF6"/>
    <a:srgbClr val="91AAEC"/>
    <a:srgbClr val="144378"/>
    <a:srgbClr val="3186E3"/>
    <a:srgbClr val="0F2E51"/>
    <a:srgbClr val="CDD9FC"/>
    <a:srgbClr val="FFFFFF"/>
    <a:srgbClr val="E6E6E6"/>
    <a:srgbClr val="E8ED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Помірний стиль 4 –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CF1AB2-1976-4502-BF36-3FF5EA218861}" styleName="Помірний стиль 4 –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6D9F66E-5EB9-4882-86FB-DCBF35E3C3E4}" styleName="Помірний стиль 4 –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BC89EF96-8CEA-46FF-86C4-4CE0E7609802}" styleName="Світлий стиль 3 –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E25E649-3F16-4E02-A733-19D2CDBF48F0}" styleName="Помірний стиль 3 –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Світлий стиль 2 –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17292A2E-F333-43FB-9621-5CBBE7FDCDCB}" styleName="Світлий стиль 2 –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ED083AE6-46FA-4A59-8FB0-9F97EB10719F}" styleName="Світлий стиль 3 –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7DF18680-E054-41AD-8BC1-D1AEF772440D}" styleName="Помірний стиль 2 –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301B821-A1FF-4177-AEE7-76D212191A09}" styleName="Помірний стиль 1 –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5758FB7-9AC5-4552-8A53-C91805E547FA}" styleName="Стиль із теми 1 –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73A0DAA-6AF3-43AB-8588-CEC1D06C72B9}" styleName="Помір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Помірний стиль 2 –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27F97BB-C833-4FB7-BDE5-3F7075034690}" styleName="Стиль із теми 2 –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Помірний стиль 3 –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ABFCF23-3B69-468F-B69F-88F6DE6A72F2}" styleName="Помірний стиль 1 –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616DA210-FB5B-4158-B5E0-FEB733F419BA}" styleName="Світли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Без стилю та сітки таблиці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Світлий стиль 1 –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7AC3CCA-C797-4891-BE02-D94E43425B78}" styleName="Помір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70" autoAdjust="0"/>
    <p:restoredTop sz="95455" autoAdjust="0"/>
  </p:normalViewPr>
  <p:slideViewPr>
    <p:cSldViewPr>
      <p:cViewPr varScale="1">
        <p:scale>
          <a:sx n="70" d="100"/>
          <a:sy n="70" d="100"/>
        </p:scale>
        <p:origin x="1392" y="72"/>
      </p:cViewPr>
      <p:guideLst>
        <p:guide orient="horz" pos="2069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0779" tIns="45389" rIns="90779" bIns="45389" rtlCol="0"/>
          <a:lstStyle>
            <a:lvl1pPr algn="l" eaLnBrk="1" hangingPunct="1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0779" tIns="45389" rIns="90779" bIns="45389" rtlCol="0"/>
          <a:lstStyle>
            <a:lvl1pPr algn="r" eaLnBrk="1" hangingPunct="1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2E6D5D5E-4555-4EF0-8AEE-7A76AEF5CAEB}" type="datetimeFigureOut">
              <a:rPr lang="ru-RU"/>
              <a:pPr>
                <a:defRPr/>
              </a:pPr>
              <a:t>29.03.2021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79" tIns="45389" rIns="90779" bIns="45389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100" y="4687888"/>
            <a:ext cx="5389563" cy="4441825"/>
          </a:xfrm>
          <a:prstGeom prst="rect">
            <a:avLst/>
          </a:prstGeom>
        </p:spPr>
        <p:txBody>
          <a:bodyPr vert="horz" lIns="90779" tIns="45389" rIns="90779" bIns="45389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2600"/>
            <a:ext cx="2919413" cy="495300"/>
          </a:xfrm>
          <a:prstGeom prst="rect">
            <a:avLst/>
          </a:prstGeom>
        </p:spPr>
        <p:txBody>
          <a:bodyPr vert="horz" lIns="90779" tIns="45389" rIns="90779" bIns="45389" rtlCol="0" anchor="b"/>
          <a:lstStyle>
            <a:lvl1pPr algn="l" eaLnBrk="1" hangingPunct="1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4763" y="9372600"/>
            <a:ext cx="2919412" cy="495300"/>
          </a:xfrm>
          <a:prstGeom prst="rect">
            <a:avLst/>
          </a:prstGeom>
        </p:spPr>
        <p:txBody>
          <a:bodyPr vert="horz" wrap="square" lIns="90779" tIns="45389" rIns="90779" bIns="453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48B4526-B03E-4040-B591-F581FA3225D8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8937929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Місце для зображення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Місце для нотаток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uk-UA" altLang="uk-UA" smtClean="0"/>
          </a:p>
        </p:txBody>
      </p:sp>
      <p:sp>
        <p:nvSpPr>
          <p:cNvPr id="18436" name="Місце для номера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5A05ABA2-E792-4668-BF0F-AA519D8506F7}" type="slidenum">
              <a:rPr lang="ru-RU" altLang="uk-UA" smtClean="0"/>
              <a:pPr/>
              <a:t>2</a:t>
            </a:fld>
            <a:endParaRPr lang="ru-RU" altLang="uk-UA" smtClean="0"/>
          </a:p>
        </p:txBody>
      </p:sp>
    </p:spTree>
    <p:extLst>
      <p:ext uri="{BB962C8B-B14F-4D97-AF65-F5344CB8AC3E}">
        <p14:creationId xmlns:p14="http://schemas.microsoft.com/office/powerpoint/2010/main" val="16433577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5924B7-1AF8-422D-9ECD-83655AD77063}" type="datetimeFigureOut">
              <a:rPr lang="ru-RU"/>
              <a:pPr>
                <a:defRPr/>
              </a:pPr>
              <a:t>29.03.2021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5E69EE-5AEE-4D61-BEB5-FFBA04B6B967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394881985"/>
      </p:ext>
    </p:extLst>
  </p:cSld>
  <p:clrMapOvr>
    <a:masterClrMapping/>
  </p:clrMapOvr>
  <p:transition>
    <p:strips dir="l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6096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6096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876A1B-F1FC-4F9D-8735-539F3387C86B}" type="datetimeFigureOut">
              <a:rPr lang="ru-RU"/>
              <a:pPr>
                <a:defRPr/>
              </a:pPr>
              <a:t>29.03.2021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44234D-8F3B-4B36-88F3-FF6DA08768BF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1320398685"/>
      </p:ext>
    </p:extLst>
  </p:cSld>
  <p:clrMapOvr>
    <a:masterClrMapping/>
  </p:clrMapOvr>
  <p:transition>
    <p:strips dir="l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391400" cy="563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228725"/>
            <a:ext cx="8229600" cy="5095875"/>
          </a:xfrm>
        </p:spPr>
        <p:txBody>
          <a:bodyPr/>
          <a:lstStyle/>
          <a:p>
            <a:pPr lvl="0"/>
            <a:r>
              <a:rPr lang="ru-RU" noProof="0" smtClean="0"/>
              <a:t>Вставка таблицы</a:t>
            </a:r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C7B96-2133-482B-9A49-FB33CA307888}" type="datetimeFigureOut">
              <a:rPr lang="ru-RU"/>
              <a:pPr>
                <a:defRPr/>
              </a:pPr>
              <a:t>29.03.2021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C8EAAE-AAF7-4598-9176-0E6337A1B095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2638147353"/>
      </p:ext>
    </p:extLst>
  </p:cSld>
  <p:clrMapOvr>
    <a:masterClrMapping/>
  </p:clrMapOvr>
  <p:transition>
    <p:strips dir="l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35189F-810A-42BE-A600-29357F47429B}" type="datetimeFigureOut">
              <a:rPr lang="ru-RU"/>
              <a:pPr>
                <a:defRPr/>
              </a:pPr>
              <a:t>29.03.2021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7726E3-ADF1-4069-9592-3BBB5420D5B9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1989942812"/>
      </p:ext>
    </p:extLst>
  </p:cSld>
  <p:clrMapOvr>
    <a:masterClrMapping/>
  </p:clrMapOvr>
  <p:transition>
    <p:strips dir="l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28725"/>
            <a:ext cx="4038600" cy="5095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28725"/>
            <a:ext cx="4038600" cy="5095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B748A7-4F09-4AD6-96DC-558999BC23B1}" type="datetimeFigureOut">
              <a:rPr lang="ru-RU"/>
              <a:pPr>
                <a:defRPr/>
              </a:pPr>
              <a:t>29.03.2021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AF2022-9459-4DBC-9158-8503C78619C1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2292335475"/>
      </p:ext>
    </p:extLst>
  </p:cSld>
  <p:clrMapOvr>
    <a:masterClrMapping/>
  </p:clrMapOvr>
  <p:transition>
    <p:strips dir="l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33E7F4-FAEE-413D-A6F2-5D6E657EA765}" type="datetimeFigureOut">
              <a:rPr lang="ru-RU"/>
              <a:pPr>
                <a:defRPr/>
              </a:pPr>
              <a:t>29.03.2021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121591-235F-4382-8E52-81C71355E20E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752994240"/>
      </p:ext>
    </p:extLst>
  </p:cSld>
  <p:clrMapOvr>
    <a:masterClrMapping/>
  </p:clrMapOvr>
  <p:transition>
    <p:strips dir="l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F7033B-C7C1-4090-A704-DAC5E94A6E6E}" type="datetimeFigureOut">
              <a:rPr lang="ru-RU"/>
              <a:pPr>
                <a:defRPr/>
              </a:pPr>
              <a:t>29.03.2021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BDE7FE-B45A-4EDD-9D51-7705D656E2CE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3043509584"/>
      </p:ext>
    </p:extLst>
  </p:cSld>
  <p:clrMapOvr>
    <a:masterClrMapping/>
  </p:clrMapOvr>
  <p:transition>
    <p:strips dir="l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4D45D7-FA28-4CC1-B37C-FEB8251F7273}" type="datetimeFigureOut">
              <a:rPr lang="ru-RU"/>
              <a:pPr>
                <a:defRPr/>
              </a:pPr>
              <a:t>29.03.2021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A0A99C-F9F3-454D-B324-30F05E80CAA3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476136659"/>
      </p:ext>
    </p:extLst>
  </p:cSld>
  <p:clrMapOvr>
    <a:masterClrMapping/>
  </p:clrMapOvr>
  <p:transition>
    <p:strips dir="l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BD4F03-9FAF-45E7-91E4-F69D2ED9C5E2}" type="datetimeFigureOut">
              <a:rPr lang="ru-RU"/>
              <a:pPr>
                <a:defRPr/>
              </a:pPr>
              <a:t>29.03.2021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AC1FA4-F55E-4F74-A03E-CEAB45C5171D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3768877130"/>
      </p:ext>
    </p:extLst>
  </p:cSld>
  <p:clrMapOvr>
    <a:masterClrMapping/>
  </p:clrMapOvr>
  <p:transition>
    <p:strips dir="l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2F2DC2-AFC0-4FE3-BD3F-2815475F871F}" type="datetimeFigureOut">
              <a:rPr lang="ru-RU"/>
              <a:pPr>
                <a:defRPr/>
              </a:pPr>
              <a:t>29.03.2021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3FF389-3B31-48CB-83E6-A38D2F71DEF5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3573174158"/>
      </p:ext>
    </p:extLst>
  </p:cSld>
  <p:clrMapOvr>
    <a:masterClrMapping/>
  </p:clrMapOvr>
  <p:transition>
    <p:strips dir="l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AF27D7-ACD6-4895-A554-A98199A5CD1A}" type="datetimeFigureOut">
              <a:rPr lang="ru-RU"/>
              <a:pPr>
                <a:defRPr/>
              </a:pPr>
              <a:t>29.03.2021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BFC59C-E7A5-41ED-A33D-5E7C81EBCB6A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558426494"/>
      </p:ext>
    </p:extLst>
  </p:cSld>
  <p:clrMapOvr>
    <a:masterClrMapping/>
  </p:clrMapOvr>
  <p:transition>
    <p:strips dir="l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9" name="Rectangle 15"/>
          <p:cNvSpPr>
            <a:spLocks noChangeArrowheads="1"/>
          </p:cNvSpPr>
          <p:nvPr/>
        </p:nvSpPr>
        <p:spPr bwMode="gray">
          <a:xfrm>
            <a:off x="1588" y="4763"/>
            <a:ext cx="9144000" cy="931862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50000">
                <a:schemeClr val="hlink">
                  <a:gamma/>
                  <a:tint val="0"/>
                  <a:invGamma/>
                </a:schemeClr>
              </a:gs>
              <a:gs pos="100000">
                <a:schemeClr val="hlink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  <p:grpSp>
        <p:nvGrpSpPr>
          <p:cNvPr id="1027" name="Group 16"/>
          <p:cNvGrpSpPr>
            <a:grpSpLocks/>
          </p:cNvGrpSpPr>
          <p:nvPr/>
        </p:nvGrpSpPr>
        <p:grpSpPr bwMode="auto">
          <a:xfrm>
            <a:off x="-12700" y="0"/>
            <a:ext cx="9150350" cy="1012825"/>
            <a:chOff x="476" y="-638"/>
            <a:chExt cx="5764" cy="638"/>
          </a:xfrm>
        </p:grpSpPr>
        <p:sp>
          <p:nvSpPr>
            <p:cNvPr id="1035" name="Oval 17"/>
            <p:cNvSpPr>
              <a:spLocks noChangeArrowheads="1"/>
            </p:cNvSpPr>
            <p:nvPr userDrawn="1"/>
          </p:nvSpPr>
          <p:spPr bwMode="gray">
            <a:xfrm>
              <a:off x="555" y="-28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36" name="Oval 18"/>
            <p:cNvSpPr>
              <a:spLocks noChangeArrowheads="1"/>
            </p:cNvSpPr>
            <p:nvPr userDrawn="1"/>
          </p:nvSpPr>
          <p:spPr bwMode="gray">
            <a:xfrm>
              <a:off x="553" y="-545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37" name="Oval 19"/>
            <p:cNvSpPr>
              <a:spLocks noChangeArrowheads="1"/>
            </p:cNvSpPr>
            <p:nvPr userDrawn="1"/>
          </p:nvSpPr>
          <p:spPr bwMode="gray">
            <a:xfrm>
              <a:off x="843" y="-425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38" name="Oval 20"/>
            <p:cNvSpPr>
              <a:spLocks noChangeArrowheads="1"/>
            </p:cNvSpPr>
            <p:nvPr userDrawn="1"/>
          </p:nvSpPr>
          <p:spPr bwMode="gray">
            <a:xfrm>
              <a:off x="843" y="-135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2" name="Oval 21"/>
            <p:cNvSpPr>
              <a:spLocks noChangeArrowheads="1"/>
            </p:cNvSpPr>
            <p:nvPr userDrawn="1"/>
          </p:nvSpPr>
          <p:spPr bwMode="gray">
            <a:xfrm>
              <a:off x="1113" y="-289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40" name="Oval 22"/>
            <p:cNvSpPr>
              <a:spLocks noChangeArrowheads="1"/>
            </p:cNvSpPr>
            <p:nvPr userDrawn="1"/>
          </p:nvSpPr>
          <p:spPr bwMode="gray">
            <a:xfrm>
              <a:off x="1249" y="-151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41" name="Line 23"/>
            <p:cNvSpPr>
              <a:spLocks noChangeShapeType="1"/>
            </p:cNvSpPr>
            <p:nvPr userDrawn="1"/>
          </p:nvSpPr>
          <p:spPr bwMode="gray">
            <a:xfrm>
              <a:off x="577" y="-634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2" name="Line 24"/>
            <p:cNvSpPr>
              <a:spLocks noChangeShapeType="1"/>
            </p:cNvSpPr>
            <p:nvPr userDrawn="1"/>
          </p:nvSpPr>
          <p:spPr bwMode="gray">
            <a:xfrm>
              <a:off x="719" y="-634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3" name="Line 25"/>
            <p:cNvSpPr>
              <a:spLocks noChangeShapeType="1"/>
            </p:cNvSpPr>
            <p:nvPr userDrawn="1"/>
          </p:nvSpPr>
          <p:spPr bwMode="gray">
            <a:xfrm>
              <a:off x="864" y="-634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4" name="Line 26"/>
            <p:cNvSpPr>
              <a:spLocks noChangeShapeType="1"/>
            </p:cNvSpPr>
            <p:nvPr userDrawn="1"/>
          </p:nvSpPr>
          <p:spPr bwMode="gray">
            <a:xfrm>
              <a:off x="1000" y="-633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5" name="Line 27"/>
            <p:cNvSpPr>
              <a:spLocks noChangeShapeType="1"/>
            </p:cNvSpPr>
            <p:nvPr userDrawn="1"/>
          </p:nvSpPr>
          <p:spPr bwMode="gray">
            <a:xfrm>
              <a:off x="1136" y="-633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6" name="Line 28"/>
            <p:cNvSpPr>
              <a:spLocks noChangeShapeType="1"/>
            </p:cNvSpPr>
            <p:nvPr userDrawn="1"/>
          </p:nvSpPr>
          <p:spPr bwMode="gray">
            <a:xfrm>
              <a:off x="1272" y="-635"/>
              <a:ext cx="0" cy="633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7" name="Line 29"/>
            <p:cNvSpPr>
              <a:spLocks noChangeShapeType="1"/>
            </p:cNvSpPr>
            <p:nvPr userDrawn="1"/>
          </p:nvSpPr>
          <p:spPr bwMode="gray">
            <a:xfrm>
              <a:off x="1414" y="-634"/>
              <a:ext cx="0" cy="633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8" name="Line 30"/>
            <p:cNvSpPr>
              <a:spLocks noChangeShapeType="1"/>
            </p:cNvSpPr>
            <p:nvPr userDrawn="1"/>
          </p:nvSpPr>
          <p:spPr bwMode="gray">
            <a:xfrm>
              <a:off x="1565" y="-634"/>
              <a:ext cx="0" cy="633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9" name="Line 31"/>
            <p:cNvSpPr>
              <a:spLocks noChangeShapeType="1"/>
            </p:cNvSpPr>
            <p:nvPr userDrawn="1"/>
          </p:nvSpPr>
          <p:spPr bwMode="gray">
            <a:xfrm>
              <a:off x="1701" y="-634"/>
              <a:ext cx="0" cy="633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50" name="Line 32"/>
            <p:cNvSpPr>
              <a:spLocks noChangeShapeType="1"/>
            </p:cNvSpPr>
            <p:nvPr userDrawn="1"/>
          </p:nvSpPr>
          <p:spPr bwMode="gray">
            <a:xfrm>
              <a:off x="1837" y="-633"/>
              <a:ext cx="0" cy="633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51" name="Line 33"/>
            <p:cNvSpPr>
              <a:spLocks noChangeShapeType="1"/>
            </p:cNvSpPr>
            <p:nvPr userDrawn="1"/>
          </p:nvSpPr>
          <p:spPr bwMode="gray">
            <a:xfrm>
              <a:off x="1973" y="-633"/>
              <a:ext cx="0" cy="633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52" name="Line 34"/>
            <p:cNvSpPr>
              <a:spLocks noChangeShapeType="1"/>
            </p:cNvSpPr>
            <p:nvPr userDrawn="1"/>
          </p:nvSpPr>
          <p:spPr bwMode="gray">
            <a:xfrm>
              <a:off x="2109" y="-634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53" name="Oval 35"/>
            <p:cNvSpPr>
              <a:spLocks noChangeArrowheads="1"/>
            </p:cNvSpPr>
            <p:nvPr userDrawn="1"/>
          </p:nvSpPr>
          <p:spPr bwMode="gray">
            <a:xfrm>
              <a:off x="1392" y="-28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54" name="Oval 36"/>
            <p:cNvSpPr>
              <a:spLocks noChangeArrowheads="1"/>
            </p:cNvSpPr>
            <p:nvPr userDrawn="1"/>
          </p:nvSpPr>
          <p:spPr bwMode="gray">
            <a:xfrm>
              <a:off x="1390" y="-542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55" name="Oval 37"/>
            <p:cNvSpPr>
              <a:spLocks noChangeArrowheads="1"/>
            </p:cNvSpPr>
            <p:nvPr userDrawn="1"/>
          </p:nvSpPr>
          <p:spPr bwMode="gray">
            <a:xfrm>
              <a:off x="1680" y="-424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56" name="Oval 38"/>
            <p:cNvSpPr>
              <a:spLocks noChangeArrowheads="1"/>
            </p:cNvSpPr>
            <p:nvPr userDrawn="1"/>
          </p:nvSpPr>
          <p:spPr bwMode="gray">
            <a:xfrm>
              <a:off x="1680" y="-540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57" name="Oval 39"/>
            <p:cNvSpPr>
              <a:spLocks noChangeArrowheads="1"/>
            </p:cNvSpPr>
            <p:nvPr userDrawn="1"/>
          </p:nvSpPr>
          <p:spPr bwMode="gray">
            <a:xfrm>
              <a:off x="1950" y="-284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58" name="Oval 40"/>
            <p:cNvSpPr>
              <a:spLocks noChangeArrowheads="1"/>
            </p:cNvSpPr>
            <p:nvPr userDrawn="1"/>
          </p:nvSpPr>
          <p:spPr bwMode="gray">
            <a:xfrm>
              <a:off x="2086" y="-14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59" name="Oval 41"/>
            <p:cNvSpPr>
              <a:spLocks noChangeArrowheads="1"/>
            </p:cNvSpPr>
            <p:nvPr userDrawn="1"/>
          </p:nvSpPr>
          <p:spPr bwMode="gray">
            <a:xfrm>
              <a:off x="2224" y="-28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60" name="Oval 42"/>
            <p:cNvSpPr>
              <a:spLocks noChangeArrowheads="1"/>
            </p:cNvSpPr>
            <p:nvPr userDrawn="1"/>
          </p:nvSpPr>
          <p:spPr bwMode="gray">
            <a:xfrm>
              <a:off x="2222" y="-54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61" name="Oval 43"/>
            <p:cNvSpPr>
              <a:spLocks noChangeArrowheads="1"/>
            </p:cNvSpPr>
            <p:nvPr userDrawn="1"/>
          </p:nvSpPr>
          <p:spPr bwMode="gray">
            <a:xfrm>
              <a:off x="2512" y="-424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62" name="Oval 44"/>
            <p:cNvSpPr>
              <a:spLocks noChangeArrowheads="1"/>
            </p:cNvSpPr>
            <p:nvPr userDrawn="1"/>
          </p:nvSpPr>
          <p:spPr bwMode="gray">
            <a:xfrm>
              <a:off x="2512" y="-153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63" name="Oval 45"/>
            <p:cNvSpPr>
              <a:spLocks noChangeArrowheads="1"/>
            </p:cNvSpPr>
            <p:nvPr userDrawn="1"/>
          </p:nvSpPr>
          <p:spPr bwMode="gray">
            <a:xfrm>
              <a:off x="2782" y="-289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64" name="Oval 46"/>
            <p:cNvSpPr>
              <a:spLocks noChangeArrowheads="1"/>
            </p:cNvSpPr>
            <p:nvPr userDrawn="1"/>
          </p:nvSpPr>
          <p:spPr bwMode="gray">
            <a:xfrm>
              <a:off x="2918" y="-154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grpSp>
          <p:nvGrpSpPr>
            <p:cNvPr id="1065" name="Group 47"/>
            <p:cNvGrpSpPr>
              <a:grpSpLocks/>
            </p:cNvGrpSpPr>
            <p:nvPr userDrawn="1"/>
          </p:nvGrpSpPr>
          <p:grpSpPr bwMode="auto">
            <a:xfrm>
              <a:off x="2246" y="-638"/>
              <a:ext cx="1532" cy="635"/>
              <a:chOff x="-765" y="-1448"/>
              <a:chExt cx="1532" cy="2896"/>
            </a:xfrm>
          </p:grpSpPr>
          <p:sp>
            <p:nvSpPr>
              <p:cNvPr id="1111" name="Line 48"/>
              <p:cNvSpPr>
                <a:spLocks noChangeShapeType="1"/>
              </p:cNvSpPr>
              <p:nvPr userDrawn="1"/>
            </p:nvSpPr>
            <p:spPr bwMode="gray">
              <a:xfrm>
                <a:off x="-765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2" name="Line 49"/>
              <p:cNvSpPr>
                <a:spLocks noChangeShapeType="1"/>
              </p:cNvSpPr>
              <p:nvPr userDrawn="1"/>
            </p:nvSpPr>
            <p:spPr bwMode="gray">
              <a:xfrm>
                <a:off x="-614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3" name="Line 50"/>
              <p:cNvSpPr>
                <a:spLocks noChangeShapeType="1"/>
              </p:cNvSpPr>
              <p:nvPr userDrawn="1"/>
            </p:nvSpPr>
            <p:spPr bwMode="gray">
              <a:xfrm>
                <a:off x="-478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4" name="Line 51"/>
              <p:cNvSpPr>
                <a:spLocks noChangeShapeType="1"/>
              </p:cNvSpPr>
              <p:nvPr userDrawn="1"/>
            </p:nvSpPr>
            <p:spPr bwMode="gray">
              <a:xfrm>
                <a:off x="-342" y="-1439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5" name="Line 52"/>
              <p:cNvSpPr>
                <a:spLocks noChangeShapeType="1"/>
              </p:cNvSpPr>
              <p:nvPr userDrawn="1"/>
            </p:nvSpPr>
            <p:spPr bwMode="gray">
              <a:xfrm>
                <a:off x="-206" y="-1439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6" name="Line 53"/>
              <p:cNvSpPr>
                <a:spLocks noChangeShapeType="1"/>
              </p:cNvSpPr>
              <p:nvPr userDrawn="1"/>
            </p:nvSpPr>
            <p:spPr bwMode="gray">
              <a:xfrm>
                <a:off x="-70" y="-1448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7" name="Line 54"/>
              <p:cNvSpPr>
                <a:spLocks noChangeShapeType="1"/>
              </p:cNvSpPr>
              <p:nvPr userDrawn="1"/>
            </p:nvSpPr>
            <p:spPr bwMode="gray">
              <a:xfrm>
                <a:off x="72" y="-1443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8" name="Line 55"/>
              <p:cNvSpPr>
                <a:spLocks noChangeShapeType="1"/>
              </p:cNvSpPr>
              <p:nvPr userDrawn="1"/>
            </p:nvSpPr>
            <p:spPr bwMode="gray">
              <a:xfrm>
                <a:off x="223" y="-1443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9" name="Line 56"/>
              <p:cNvSpPr>
                <a:spLocks noChangeShapeType="1"/>
              </p:cNvSpPr>
              <p:nvPr userDrawn="1"/>
            </p:nvSpPr>
            <p:spPr bwMode="gray">
              <a:xfrm>
                <a:off x="359" y="-1443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20" name="Line 57"/>
              <p:cNvSpPr>
                <a:spLocks noChangeShapeType="1"/>
              </p:cNvSpPr>
              <p:nvPr userDrawn="1"/>
            </p:nvSpPr>
            <p:spPr bwMode="gray">
              <a:xfrm>
                <a:off x="495" y="-1439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21" name="Line 58"/>
              <p:cNvSpPr>
                <a:spLocks noChangeShapeType="1"/>
              </p:cNvSpPr>
              <p:nvPr userDrawn="1"/>
            </p:nvSpPr>
            <p:spPr bwMode="gray">
              <a:xfrm>
                <a:off x="631" y="-1439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22" name="Line 59"/>
              <p:cNvSpPr>
                <a:spLocks noChangeShapeType="1"/>
              </p:cNvSpPr>
              <p:nvPr userDrawn="1"/>
            </p:nvSpPr>
            <p:spPr bwMode="gray">
              <a:xfrm>
                <a:off x="767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</p:grpSp>
        <p:sp>
          <p:nvSpPr>
            <p:cNvPr id="1066" name="Oval 60"/>
            <p:cNvSpPr>
              <a:spLocks noChangeArrowheads="1"/>
            </p:cNvSpPr>
            <p:nvPr userDrawn="1"/>
          </p:nvSpPr>
          <p:spPr bwMode="gray">
            <a:xfrm>
              <a:off x="3061" y="-416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67" name="Oval 61"/>
            <p:cNvSpPr>
              <a:spLocks noChangeArrowheads="1"/>
            </p:cNvSpPr>
            <p:nvPr userDrawn="1"/>
          </p:nvSpPr>
          <p:spPr bwMode="gray">
            <a:xfrm>
              <a:off x="3059" y="-545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68" name="Oval 62"/>
            <p:cNvSpPr>
              <a:spLocks noChangeArrowheads="1"/>
            </p:cNvSpPr>
            <p:nvPr userDrawn="1"/>
          </p:nvSpPr>
          <p:spPr bwMode="gray">
            <a:xfrm>
              <a:off x="3349" y="-41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69" name="Oval 63"/>
            <p:cNvSpPr>
              <a:spLocks noChangeArrowheads="1"/>
            </p:cNvSpPr>
            <p:nvPr userDrawn="1"/>
          </p:nvSpPr>
          <p:spPr bwMode="gray">
            <a:xfrm>
              <a:off x="3349" y="-543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70" name="Oval 64"/>
            <p:cNvSpPr>
              <a:spLocks noChangeArrowheads="1"/>
            </p:cNvSpPr>
            <p:nvPr userDrawn="1"/>
          </p:nvSpPr>
          <p:spPr bwMode="gray">
            <a:xfrm>
              <a:off x="3619" y="-287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71" name="Oval 65"/>
            <p:cNvSpPr>
              <a:spLocks noChangeArrowheads="1"/>
            </p:cNvSpPr>
            <p:nvPr userDrawn="1"/>
          </p:nvSpPr>
          <p:spPr bwMode="gray">
            <a:xfrm>
              <a:off x="3755" y="-151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72" name="Oval 66"/>
            <p:cNvSpPr>
              <a:spLocks noChangeArrowheads="1"/>
            </p:cNvSpPr>
            <p:nvPr userDrawn="1"/>
          </p:nvSpPr>
          <p:spPr bwMode="gray">
            <a:xfrm>
              <a:off x="3913" y="-27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73" name="Oval 67"/>
            <p:cNvSpPr>
              <a:spLocks noChangeArrowheads="1"/>
            </p:cNvSpPr>
            <p:nvPr userDrawn="1"/>
          </p:nvSpPr>
          <p:spPr bwMode="gray">
            <a:xfrm>
              <a:off x="3911" y="-54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74" name="Oval 68"/>
            <p:cNvSpPr>
              <a:spLocks noChangeArrowheads="1"/>
            </p:cNvSpPr>
            <p:nvPr userDrawn="1"/>
          </p:nvSpPr>
          <p:spPr bwMode="gray">
            <a:xfrm>
              <a:off x="4201" y="-457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75" name="Oval 69"/>
            <p:cNvSpPr>
              <a:spLocks noChangeArrowheads="1"/>
            </p:cNvSpPr>
            <p:nvPr userDrawn="1"/>
          </p:nvSpPr>
          <p:spPr bwMode="gray">
            <a:xfrm>
              <a:off x="4201" y="-147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76" name="Oval 70"/>
            <p:cNvSpPr>
              <a:spLocks noChangeArrowheads="1"/>
            </p:cNvSpPr>
            <p:nvPr userDrawn="1"/>
          </p:nvSpPr>
          <p:spPr bwMode="gray">
            <a:xfrm>
              <a:off x="4471" y="-290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77" name="Oval 71"/>
            <p:cNvSpPr>
              <a:spLocks noChangeArrowheads="1"/>
            </p:cNvSpPr>
            <p:nvPr userDrawn="1"/>
          </p:nvSpPr>
          <p:spPr bwMode="gray">
            <a:xfrm>
              <a:off x="4607" y="-154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grpSp>
          <p:nvGrpSpPr>
            <p:cNvPr id="1078" name="Group 72"/>
            <p:cNvGrpSpPr>
              <a:grpSpLocks/>
            </p:cNvGrpSpPr>
            <p:nvPr userDrawn="1"/>
          </p:nvGrpSpPr>
          <p:grpSpPr bwMode="auto">
            <a:xfrm>
              <a:off x="3935" y="-638"/>
              <a:ext cx="1532" cy="635"/>
              <a:chOff x="-765" y="-1448"/>
              <a:chExt cx="1532" cy="2896"/>
            </a:xfrm>
          </p:grpSpPr>
          <p:sp>
            <p:nvSpPr>
              <p:cNvPr id="1099" name="Line 73"/>
              <p:cNvSpPr>
                <a:spLocks noChangeShapeType="1"/>
              </p:cNvSpPr>
              <p:nvPr userDrawn="1"/>
            </p:nvSpPr>
            <p:spPr bwMode="gray">
              <a:xfrm>
                <a:off x="-765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0" name="Line 74"/>
              <p:cNvSpPr>
                <a:spLocks noChangeShapeType="1"/>
              </p:cNvSpPr>
              <p:nvPr userDrawn="1"/>
            </p:nvSpPr>
            <p:spPr bwMode="gray">
              <a:xfrm>
                <a:off x="-614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1" name="Line 75"/>
              <p:cNvSpPr>
                <a:spLocks noChangeShapeType="1"/>
              </p:cNvSpPr>
              <p:nvPr userDrawn="1"/>
            </p:nvSpPr>
            <p:spPr bwMode="gray">
              <a:xfrm>
                <a:off x="-478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2" name="Line 76"/>
              <p:cNvSpPr>
                <a:spLocks noChangeShapeType="1"/>
              </p:cNvSpPr>
              <p:nvPr userDrawn="1"/>
            </p:nvSpPr>
            <p:spPr bwMode="gray">
              <a:xfrm>
                <a:off x="-342" y="-1439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3" name="Line 77"/>
              <p:cNvSpPr>
                <a:spLocks noChangeShapeType="1"/>
              </p:cNvSpPr>
              <p:nvPr userDrawn="1"/>
            </p:nvSpPr>
            <p:spPr bwMode="gray">
              <a:xfrm>
                <a:off x="-206" y="-1439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4" name="Line 78"/>
              <p:cNvSpPr>
                <a:spLocks noChangeShapeType="1"/>
              </p:cNvSpPr>
              <p:nvPr userDrawn="1"/>
            </p:nvSpPr>
            <p:spPr bwMode="gray">
              <a:xfrm>
                <a:off x="-70" y="-1448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5" name="Line 79"/>
              <p:cNvSpPr>
                <a:spLocks noChangeShapeType="1"/>
              </p:cNvSpPr>
              <p:nvPr userDrawn="1"/>
            </p:nvSpPr>
            <p:spPr bwMode="gray">
              <a:xfrm>
                <a:off x="72" y="-1443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6" name="Line 80"/>
              <p:cNvSpPr>
                <a:spLocks noChangeShapeType="1"/>
              </p:cNvSpPr>
              <p:nvPr userDrawn="1"/>
            </p:nvSpPr>
            <p:spPr bwMode="gray">
              <a:xfrm>
                <a:off x="223" y="-1443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7" name="Line 81"/>
              <p:cNvSpPr>
                <a:spLocks noChangeShapeType="1"/>
              </p:cNvSpPr>
              <p:nvPr userDrawn="1"/>
            </p:nvSpPr>
            <p:spPr bwMode="gray">
              <a:xfrm>
                <a:off x="359" y="-1443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8" name="Line 82"/>
              <p:cNvSpPr>
                <a:spLocks noChangeShapeType="1"/>
              </p:cNvSpPr>
              <p:nvPr userDrawn="1"/>
            </p:nvSpPr>
            <p:spPr bwMode="gray">
              <a:xfrm>
                <a:off x="495" y="-1439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9" name="Line 83"/>
              <p:cNvSpPr>
                <a:spLocks noChangeShapeType="1"/>
              </p:cNvSpPr>
              <p:nvPr userDrawn="1"/>
            </p:nvSpPr>
            <p:spPr bwMode="gray">
              <a:xfrm>
                <a:off x="631" y="-1439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0" name="Line 84"/>
              <p:cNvSpPr>
                <a:spLocks noChangeShapeType="1"/>
              </p:cNvSpPr>
              <p:nvPr userDrawn="1"/>
            </p:nvSpPr>
            <p:spPr bwMode="gray">
              <a:xfrm>
                <a:off x="767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</p:grpSp>
        <p:sp>
          <p:nvSpPr>
            <p:cNvPr id="1079" name="Oval 85"/>
            <p:cNvSpPr>
              <a:spLocks noChangeArrowheads="1"/>
            </p:cNvSpPr>
            <p:nvPr userDrawn="1"/>
          </p:nvSpPr>
          <p:spPr bwMode="gray">
            <a:xfrm>
              <a:off x="4750" y="-365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0" name="Oval 86"/>
            <p:cNvSpPr>
              <a:spLocks noChangeArrowheads="1"/>
            </p:cNvSpPr>
            <p:nvPr userDrawn="1"/>
          </p:nvSpPr>
          <p:spPr bwMode="gray">
            <a:xfrm>
              <a:off x="4748" y="-545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1" name="Oval 87"/>
            <p:cNvSpPr>
              <a:spLocks noChangeArrowheads="1"/>
            </p:cNvSpPr>
            <p:nvPr userDrawn="1"/>
          </p:nvSpPr>
          <p:spPr bwMode="gray">
            <a:xfrm>
              <a:off x="5038" y="-427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2" name="Oval 88"/>
            <p:cNvSpPr>
              <a:spLocks noChangeArrowheads="1"/>
            </p:cNvSpPr>
            <p:nvPr userDrawn="1"/>
          </p:nvSpPr>
          <p:spPr bwMode="gray">
            <a:xfrm>
              <a:off x="5038" y="-543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3" name="Oval 89"/>
            <p:cNvSpPr>
              <a:spLocks noChangeArrowheads="1"/>
            </p:cNvSpPr>
            <p:nvPr userDrawn="1"/>
          </p:nvSpPr>
          <p:spPr bwMode="gray">
            <a:xfrm>
              <a:off x="5308" y="-287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4" name="Oval 90"/>
            <p:cNvSpPr>
              <a:spLocks noChangeArrowheads="1"/>
            </p:cNvSpPr>
            <p:nvPr userDrawn="1"/>
          </p:nvSpPr>
          <p:spPr bwMode="gray">
            <a:xfrm>
              <a:off x="5444" y="-151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5" name="Oval 91"/>
            <p:cNvSpPr>
              <a:spLocks noChangeArrowheads="1"/>
            </p:cNvSpPr>
            <p:nvPr userDrawn="1"/>
          </p:nvSpPr>
          <p:spPr bwMode="gray">
            <a:xfrm>
              <a:off x="5580" y="-286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6" name="Oval 92"/>
            <p:cNvSpPr>
              <a:spLocks noChangeArrowheads="1"/>
            </p:cNvSpPr>
            <p:nvPr userDrawn="1"/>
          </p:nvSpPr>
          <p:spPr bwMode="gray">
            <a:xfrm>
              <a:off x="5578" y="-547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7" name="Oval 93"/>
            <p:cNvSpPr>
              <a:spLocks noChangeArrowheads="1"/>
            </p:cNvSpPr>
            <p:nvPr userDrawn="1"/>
          </p:nvSpPr>
          <p:spPr bwMode="gray">
            <a:xfrm>
              <a:off x="5868" y="-420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8" name="Oval 94"/>
            <p:cNvSpPr>
              <a:spLocks noChangeArrowheads="1"/>
            </p:cNvSpPr>
            <p:nvPr userDrawn="1"/>
          </p:nvSpPr>
          <p:spPr bwMode="gray">
            <a:xfrm>
              <a:off x="5868" y="-155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9" name="Oval 95"/>
            <p:cNvSpPr>
              <a:spLocks noChangeArrowheads="1"/>
            </p:cNvSpPr>
            <p:nvPr userDrawn="1"/>
          </p:nvSpPr>
          <p:spPr bwMode="gray">
            <a:xfrm>
              <a:off x="6138" y="-280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90" name="Line 96"/>
            <p:cNvSpPr>
              <a:spLocks noChangeShapeType="1"/>
            </p:cNvSpPr>
            <p:nvPr userDrawn="1"/>
          </p:nvSpPr>
          <p:spPr bwMode="gray">
            <a:xfrm>
              <a:off x="5602" y="-636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1" name="Line 97"/>
            <p:cNvSpPr>
              <a:spLocks noChangeShapeType="1"/>
            </p:cNvSpPr>
            <p:nvPr userDrawn="1"/>
          </p:nvSpPr>
          <p:spPr bwMode="gray">
            <a:xfrm>
              <a:off x="5753" y="-636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2" name="Line 98"/>
            <p:cNvSpPr>
              <a:spLocks noChangeShapeType="1"/>
            </p:cNvSpPr>
            <p:nvPr userDrawn="1"/>
          </p:nvSpPr>
          <p:spPr bwMode="gray">
            <a:xfrm>
              <a:off x="5889" y="-636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3" name="Line 99"/>
            <p:cNvSpPr>
              <a:spLocks noChangeShapeType="1"/>
            </p:cNvSpPr>
            <p:nvPr userDrawn="1"/>
          </p:nvSpPr>
          <p:spPr bwMode="gray">
            <a:xfrm>
              <a:off x="6025" y="-635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4" name="Line 100"/>
            <p:cNvSpPr>
              <a:spLocks noChangeShapeType="1"/>
            </p:cNvSpPr>
            <p:nvPr userDrawn="1"/>
          </p:nvSpPr>
          <p:spPr bwMode="gray">
            <a:xfrm>
              <a:off x="6161" y="-635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5" name="Line 101"/>
            <p:cNvSpPr>
              <a:spLocks noChangeShapeType="1"/>
            </p:cNvSpPr>
            <p:nvPr userDrawn="1"/>
          </p:nvSpPr>
          <p:spPr bwMode="gray">
            <a:xfrm>
              <a:off x="476" y="-525"/>
              <a:ext cx="576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6" name="Line 102"/>
            <p:cNvSpPr>
              <a:spLocks noChangeShapeType="1"/>
            </p:cNvSpPr>
            <p:nvPr userDrawn="1"/>
          </p:nvSpPr>
          <p:spPr bwMode="gray">
            <a:xfrm>
              <a:off x="477" y="-389"/>
              <a:ext cx="576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7" name="Line 103"/>
            <p:cNvSpPr>
              <a:spLocks noChangeShapeType="1"/>
            </p:cNvSpPr>
            <p:nvPr userDrawn="1"/>
          </p:nvSpPr>
          <p:spPr bwMode="gray">
            <a:xfrm>
              <a:off x="478" y="-253"/>
              <a:ext cx="576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8" name="Line 104"/>
            <p:cNvSpPr>
              <a:spLocks noChangeShapeType="1"/>
            </p:cNvSpPr>
            <p:nvPr userDrawn="1"/>
          </p:nvSpPr>
          <p:spPr bwMode="gray">
            <a:xfrm>
              <a:off x="480" y="-126"/>
              <a:ext cx="576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</p:grpSp>
      <p:sp>
        <p:nvSpPr>
          <p:cNvPr id="1129" name="Rectangle 105"/>
          <p:cNvSpPr>
            <a:spLocks noChangeArrowheads="1"/>
          </p:cNvSpPr>
          <p:nvPr/>
        </p:nvSpPr>
        <p:spPr bwMode="gray">
          <a:xfrm>
            <a:off x="0" y="800100"/>
            <a:ext cx="9144000" cy="301625"/>
          </a:xfrm>
          <a:prstGeom prst="rect">
            <a:avLst/>
          </a:prstGeom>
          <a:gradFill rotWithShape="1">
            <a:gsLst>
              <a:gs pos="0">
                <a:schemeClr val="tx1">
                  <a:gamma/>
                  <a:shade val="46275"/>
                  <a:invGamma/>
                </a:schemeClr>
              </a:gs>
              <a:gs pos="100000">
                <a:schemeClr val="tx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  <p:sp>
        <p:nvSpPr>
          <p:cNvPr id="1029" name="Oval 106" descr="06_original_w"/>
          <p:cNvSpPr>
            <a:spLocks noChangeArrowheads="1"/>
          </p:cNvSpPr>
          <p:nvPr/>
        </p:nvSpPr>
        <p:spPr bwMode="gray">
          <a:xfrm>
            <a:off x="7956550" y="404813"/>
            <a:ext cx="936625" cy="1008062"/>
          </a:xfrm>
          <a:prstGeom prst="ellipse">
            <a:avLst/>
          </a:prstGeom>
          <a:blipFill dpi="0" rotWithShape="1">
            <a:blip r:embed="rId13"/>
            <a:srcRect/>
            <a:stretch>
              <a:fillRect/>
            </a:stretch>
          </a:blip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uk-UA" altLang="uk-UA" smtClean="0"/>
          </a:p>
        </p:txBody>
      </p:sp>
      <p:sp>
        <p:nvSpPr>
          <p:cNvPr id="103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28725"/>
            <a:ext cx="8229600" cy="509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uk-UA" smtClean="0"/>
              <a:t>Образец текста</a:t>
            </a:r>
          </a:p>
          <a:p>
            <a:pPr lvl="1"/>
            <a:r>
              <a:rPr lang="en-US" altLang="uk-UA" smtClean="0"/>
              <a:t>Второй уровень</a:t>
            </a:r>
          </a:p>
          <a:p>
            <a:pPr lvl="2"/>
            <a:r>
              <a:rPr lang="en-US" altLang="uk-UA" smtClean="0"/>
              <a:t>Третий уровень</a:t>
            </a:r>
          </a:p>
          <a:p>
            <a:pPr lvl="3"/>
            <a:r>
              <a:rPr lang="en-US" altLang="uk-UA" smtClean="0"/>
              <a:t>Четвертый уровень</a:t>
            </a:r>
          </a:p>
          <a:p>
            <a:pPr lvl="4"/>
            <a:r>
              <a:rPr lang="en-US" altLang="uk-UA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400" b="0">
                <a:latin typeface="+mn-lt"/>
                <a:cs typeface="+mn-cs"/>
              </a:defRPr>
            </a:lvl1pPr>
          </a:lstStyle>
          <a:p>
            <a:pPr>
              <a:defRPr/>
            </a:pPr>
            <a:fld id="{A95AFC7E-0181-4ED6-9046-95DD480F976B}" type="datetimeFigureOut">
              <a:rPr lang="ru-RU"/>
              <a:pPr>
                <a:defRPr/>
              </a:pPr>
              <a:t>29.03.2021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400" b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19EE5AEF-E962-4A57-8304-8F18007BB3C8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  <p:sp>
        <p:nvSpPr>
          <p:cNvPr id="1034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457200" y="228600"/>
            <a:ext cx="7391400" cy="56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uk-UA" smtClean="0"/>
              <a:t>Образец заголовка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275" r:id="rId1"/>
    <p:sldLayoutId id="2147485276" r:id="rId2"/>
    <p:sldLayoutId id="2147485277" r:id="rId3"/>
    <p:sldLayoutId id="2147485278" r:id="rId4"/>
    <p:sldLayoutId id="2147485279" r:id="rId5"/>
    <p:sldLayoutId id="2147485280" r:id="rId6"/>
    <p:sldLayoutId id="2147485281" r:id="rId7"/>
    <p:sldLayoutId id="2147485282" r:id="rId8"/>
    <p:sldLayoutId id="2147485283" r:id="rId9"/>
    <p:sldLayoutId id="2147485284" r:id="rId10"/>
    <p:sldLayoutId id="2147485285" r:id="rId11"/>
  </p:sldLayoutIdLst>
  <p:transition>
    <p:strips dir="ld"/>
  </p:transition>
  <p:txStyles>
    <p:titleStyle>
      <a:lvl1pPr algn="r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v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764704"/>
            <a:ext cx="9144000" cy="4929187"/>
          </a:xfrm>
        </p:spPr>
        <p:txBody>
          <a:bodyPr/>
          <a:lstStyle/>
          <a:p>
            <a:pPr algn="ctr">
              <a:defRPr/>
            </a:pPr>
            <a:r>
              <a:rPr lang="ru-RU" sz="4400" i="0" dirty="0">
                <a:latin typeface="Bookman Old Style" pitchFamily="18" charset="0"/>
              </a:rPr>
              <a:t/>
            </a:r>
            <a:br>
              <a:rPr lang="ru-RU" sz="4400" i="0" dirty="0">
                <a:latin typeface="Bookman Old Style" pitchFamily="18" charset="0"/>
              </a:rPr>
            </a:br>
            <a:r>
              <a:rPr lang="ru-RU" sz="4400" i="0" dirty="0" smtClean="0">
                <a:latin typeface="Bookman Old Style" pitchFamily="18" charset="0"/>
              </a:rPr>
              <a:t>Порядок </a:t>
            </a:r>
            <a:r>
              <a:rPr lang="ru-RU" sz="4400" i="0" dirty="0" err="1" smtClean="0">
                <a:latin typeface="Bookman Old Style" pitchFamily="18" charset="0"/>
              </a:rPr>
              <a:t>визначення</a:t>
            </a:r>
            <a:r>
              <a:rPr lang="ru-RU" sz="4400" i="0" dirty="0" smtClean="0">
                <a:latin typeface="Bookman Old Style" pitchFamily="18" charset="0"/>
              </a:rPr>
              <a:t> </a:t>
            </a:r>
            <a:r>
              <a:rPr lang="ru-RU" sz="4400" i="0" dirty="0" err="1" smtClean="0">
                <a:latin typeface="Bookman Old Style" pitchFamily="18" charset="0"/>
              </a:rPr>
              <a:t>об’єкта</a:t>
            </a:r>
            <a:r>
              <a:rPr lang="ru-RU" sz="4400" i="0" dirty="0" smtClean="0">
                <a:latin typeface="Bookman Old Style" pitchFamily="18" charset="0"/>
              </a:rPr>
              <a:t>, </a:t>
            </a:r>
            <a:r>
              <a:rPr lang="ru-RU" sz="4400" i="0" dirty="0" err="1" smtClean="0">
                <a:latin typeface="Bookman Old Style" pitchFamily="18" charset="0"/>
              </a:rPr>
              <a:t>актуальності</a:t>
            </a:r>
            <a:r>
              <a:rPr lang="ru-RU" sz="4400" i="0" dirty="0" smtClean="0">
                <a:latin typeface="Bookman Old Style" pitchFamily="18" charset="0"/>
              </a:rPr>
              <a:t>, мети і </a:t>
            </a:r>
            <a:r>
              <a:rPr lang="ru-RU" sz="4400" i="0" dirty="0" err="1" smtClean="0">
                <a:latin typeface="Bookman Old Style" pitchFamily="18" charset="0"/>
              </a:rPr>
              <a:t>завдань</a:t>
            </a:r>
            <a:r>
              <a:rPr lang="ru-RU" sz="4400" i="0" dirty="0" smtClean="0">
                <a:latin typeface="Bookman Old Style" pitchFamily="18" charset="0"/>
              </a:rPr>
              <a:t> </a:t>
            </a:r>
            <a:r>
              <a:rPr lang="ru-RU" sz="4400" i="0" dirty="0" err="1" smtClean="0">
                <a:latin typeface="Bookman Old Style" pitchFamily="18" charset="0"/>
              </a:rPr>
              <a:t>наукового</a:t>
            </a:r>
            <a:r>
              <a:rPr lang="ru-RU" sz="4400" i="0" dirty="0" smtClean="0">
                <a:latin typeface="Bookman Old Style" pitchFamily="18" charset="0"/>
              </a:rPr>
              <a:t> </a:t>
            </a:r>
            <a:r>
              <a:rPr lang="ru-RU" sz="4400" i="0" dirty="0" err="1" smtClean="0">
                <a:latin typeface="Bookman Old Style" pitchFamily="18" charset="0"/>
              </a:rPr>
              <a:t>дослідження</a:t>
            </a:r>
            <a:endParaRPr lang="ru-RU" sz="5400" i="0" dirty="0">
              <a:latin typeface="Bookman Old Style" pitchFamily="18" charset="0"/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-324544" y="0"/>
            <a:ext cx="9144000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3200" b="1" dirty="0">
                <a:latin typeface="+mn-lt"/>
              </a:rPr>
              <a:t>Дефініції “мета </a:t>
            </a:r>
            <a:r>
              <a:rPr lang="ru-RU" sz="3200" b="1" dirty="0" err="1">
                <a:latin typeface="+mn-lt"/>
              </a:rPr>
              <a:t>наукового</a:t>
            </a:r>
            <a:r>
              <a:rPr lang="ru-RU" sz="3200" b="1" dirty="0">
                <a:latin typeface="+mn-lt"/>
              </a:rPr>
              <a:t> </a:t>
            </a:r>
            <a:r>
              <a:rPr lang="ru-RU" sz="3200" b="1" dirty="0" err="1">
                <a:latin typeface="+mn-lt"/>
              </a:rPr>
              <a:t>дослідження</a:t>
            </a:r>
            <a:r>
              <a:rPr lang="ru-RU" sz="3200" b="1" dirty="0">
                <a:latin typeface="+mn-lt"/>
              </a:rPr>
              <a:t>”</a:t>
            </a:r>
          </a:p>
        </p:txBody>
      </p:sp>
      <p:graphicFrame>
        <p:nvGraphicFramePr>
          <p:cNvPr id="3" name="Таблиця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9404779"/>
              </p:ext>
            </p:extLst>
          </p:nvPr>
        </p:nvGraphicFramePr>
        <p:xfrm>
          <a:off x="107504" y="535531"/>
          <a:ext cx="8928992" cy="6180223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021658">
                  <a:extLst>
                    <a:ext uri="{9D8B030D-6E8A-4147-A177-3AD203B41FA5}">
                      <a16:colId xmlns:a16="http://schemas.microsoft.com/office/drawing/2014/main" xmlns="" val="517972451"/>
                    </a:ext>
                  </a:extLst>
                </a:gridCol>
                <a:gridCol w="6907334">
                  <a:extLst>
                    <a:ext uri="{9D8B030D-6E8A-4147-A177-3AD203B41FA5}">
                      <a16:colId xmlns:a16="http://schemas.microsoft.com/office/drawing/2014/main" xmlns="" val="3002386390"/>
                    </a:ext>
                  </a:extLst>
                </a:gridCol>
              </a:tblGrid>
              <a:tr h="3107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b="1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Автор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b="1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Дефініція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86881925"/>
                  </a:ext>
                </a:extLst>
              </a:tr>
              <a:tr h="12430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b="0" i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В. С. </a:t>
                      </a:r>
                      <a:r>
                        <a:rPr lang="uk-UA" sz="1800" b="0" i="1" dirty="0" err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Марцин</a:t>
                      </a:r>
                      <a:r>
                        <a:rPr lang="uk-UA" sz="1800" b="0" i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endParaRPr lang="uk-UA" sz="1800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b="0" i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Н. Г. </a:t>
                      </a:r>
                      <a:r>
                        <a:rPr lang="uk-UA" sz="1800" b="0" i="1" dirty="0" err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Міценко</a:t>
                      </a:r>
                      <a:r>
                        <a:rPr lang="uk-UA" sz="1800" b="0" i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endParaRPr lang="uk-UA" sz="1800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b="0" i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О. А. Даниленко </a:t>
                      </a:r>
                      <a:endParaRPr lang="uk-UA" sz="1800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800" spc="-2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Мета наукового дослідження – це всебічне, достовірне вивчення об’єкта, процесу чи явища, їх структури, зв’язків та відносин на основі розроблених у науці принципів і методів пізнання, а також отримання та впровадження в практику корисних для людини результатів</a:t>
                      </a:r>
                      <a:endParaRPr lang="uk-UA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96476693"/>
                  </a:ext>
                </a:extLst>
              </a:tr>
              <a:tr h="15538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i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Г. С. </a:t>
                      </a:r>
                      <a:r>
                        <a:rPr lang="uk-UA" sz="1800" i="1" dirty="0" err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Цехмістрова</a:t>
                      </a:r>
                      <a:r>
                        <a:rPr lang="uk-UA" sz="1800" i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uk-UA" sz="1800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800" spc="-1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Мета наукового дослідження – це те, чого в найзагальнішому вигляді потрібно досягти в кінцевому підсумку дослідження. Формулювання мети зазвичай починається словами: “розробити методику (модель, критерії, вимоги, основи, тощо)”, “обґрунтувати...”, “виявити...”, “розкрити особливості...”, “виявити можливості використання...” тощо</a:t>
                      </a:r>
                      <a:endParaRPr lang="uk-UA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033756183"/>
                  </a:ext>
                </a:extLst>
              </a:tr>
              <a:tr h="15538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i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О. В. Колесников </a:t>
                      </a:r>
                      <a:endParaRPr lang="uk-UA" sz="1800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800" spc="3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Мета наукового дослідження – це визначення конкретного об’єкта і всебічне, достовірне вивчення його структури, характеристик, зв’язків на основі розроблених у науці принципів і методів пізнання, а також одержання корисних для діяльності людини результатів, впровадження у виробництво й одержання ефекту</a:t>
                      </a:r>
                      <a:endParaRPr lang="uk-UA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2025427"/>
                  </a:ext>
                </a:extLst>
              </a:tr>
              <a:tr h="12430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i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Н. М. </a:t>
                      </a:r>
                      <a:r>
                        <a:rPr lang="uk-UA" sz="1800" i="1" dirty="0" err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Малюга</a:t>
                      </a:r>
                      <a:r>
                        <a:rPr lang="uk-UA" sz="1800" i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uk-UA" sz="1800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Мета наукового дослідження – це запланований результат, який має бути конструктивним, тобто спрямованим на вироблення суспільно корисного продукту з кращими, ніж були раніше, показниками якості або процесу її досягнення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0282843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9498538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-252536" y="-99392"/>
            <a:ext cx="9144000" cy="9787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3200" b="1" dirty="0">
                <a:latin typeface="+mn-lt"/>
              </a:rPr>
              <a:t>Цілі </a:t>
            </a:r>
            <a:r>
              <a:rPr lang="ru-RU" sz="3200" b="1" dirty="0" err="1">
                <a:latin typeface="+mn-lt"/>
              </a:rPr>
              <a:t>бухгалтерського</a:t>
            </a:r>
            <a:r>
              <a:rPr lang="ru-RU" sz="3200" b="1" dirty="0">
                <a:latin typeface="+mn-lt"/>
              </a:rPr>
              <a:t> </a:t>
            </a:r>
            <a:r>
              <a:rPr lang="ru-RU" sz="3200" b="1" dirty="0" err="1">
                <a:latin typeface="+mn-lt"/>
              </a:rPr>
              <a:t>наукового</a:t>
            </a:r>
            <a:r>
              <a:rPr lang="ru-RU" sz="3200" b="1" dirty="0">
                <a:latin typeface="+mn-lt"/>
              </a:rPr>
              <a:t> </a:t>
            </a:r>
            <a:r>
              <a:rPr lang="ru-RU" sz="3200" b="1" dirty="0" err="1">
                <a:latin typeface="+mn-lt"/>
              </a:rPr>
              <a:t>дослідження</a:t>
            </a:r>
            <a:endParaRPr lang="ru-RU" sz="3200" b="1" dirty="0">
              <a:latin typeface="+mn-lt"/>
            </a:endParaRPr>
          </a:p>
        </p:txBody>
      </p:sp>
      <p:grpSp>
        <p:nvGrpSpPr>
          <p:cNvPr id="5" name="Group 1"/>
          <p:cNvGrpSpPr>
            <a:grpSpLocks/>
          </p:cNvGrpSpPr>
          <p:nvPr/>
        </p:nvGrpSpPr>
        <p:grpSpPr bwMode="auto">
          <a:xfrm>
            <a:off x="34480" y="1052736"/>
            <a:ext cx="8856984" cy="5661038"/>
            <a:chOff x="1314" y="1854"/>
            <a:chExt cx="9038" cy="4869"/>
          </a:xfrm>
        </p:grpSpPr>
        <p:sp>
          <p:nvSpPr>
            <p:cNvPr id="6" name="AutoShape 19"/>
            <p:cNvSpPr>
              <a:spLocks noChangeShapeType="1"/>
            </p:cNvSpPr>
            <p:nvPr/>
          </p:nvSpPr>
          <p:spPr bwMode="auto">
            <a:xfrm flipH="1">
              <a:off x="1492" y="2602"/>
              <a:ext cx="47" cy="3711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 sz="4000"/>
            </a:p>
          </p:txBody>
        </p:sp>
        <p:grpSp>
          <p:nvGrpSpPr>
            <p:cNvPr id="7" name="Group 2"/>
            <p:cNvGrpSpPr>
              <a:grpSpLocks/>
            </p:cNvGrpSpPr>
            <p:nvPr/>
          </p:nvGrpSpPr>
          <p:grpSpPr bwMode="auto">
            <a:xfrm>
              <a:off x="1314" y="1854"/>
              <a:ext cx="9038" cy="4869"/>
              <a:chOff x="1287" y="2114"/>
              <a:chExt cx="9038" cy="4869"/>
            </a:xfrm>
          </p:grpSpPr>
          <p:sp>
            <p:nvSpPr>
              <p:cNvPr id="8" name="AutoShape 18"/>
              <p:cNvSpPr>
                <a:spLocks noChangeArrowheads="1"/>
              </p:cNvSpPr>
              <p:nvPr/>
            </p:nvSpPr>
            <p:spPr bwMode="auto">
              <a:xfrm>
                <a:off x="1287" y="2114"/>
                <a:ext cx="9038" cy="765"/>
              </a:xfrm>
              <a:prstGeom prst="flowChartPunchedTape">
                <a:avLst/>
              </a:prstGeom>
              <a:ln>
                <a:headEnd/>
                <a:tailEnd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40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Ціль</a:t>
                </a:r>
                <a:endParaRPr kumimoji="0" lang="uk-UA" altLang="uk-UA" sz="5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grpSp>
            <p:nvGrpSpPr>
              <p:cNvPr id="9" name="Group 15"/>
              <p:cNvGrpSpPr>
                <a:grpSpLocks/>
              </p:cNvGrpSpPr>
              <p:nvPr/>
            </p:nvGrpSpPr>
            <p:grpSpPr bwMode="auto">
              <a:xfrm>
                <a:off x="1539" y="2884"/>
                <a:ext cx="8786" cy="765"/>
                <a:chOff x="1539" y="3079"/>
                <a:chExt cx="8786" cy="765"/>
              </a:xfrm>
            </p:grpSpPr>
            <p:sp>
              <p:nvSpPr>
                <p:cNvPr id="22" name="AutoShape 17"/>
                <p:cNvSpPr>
                  <a:spLocks noChangeArrowheads="1"/>
                </p:cNvSpPr>
                <p:nvPr/>
              </p:nvSpPr>
              <p:spPr bwMode="auto">
                <a:xfrm>
                  <a:off x="2045" y="3079"/>
                  <a:ext cx="8280" cy="765"/>
                </a:xfrm>
                <a:prstGeom prst="flowChartPunchedTape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uk-UA" altLang="uk-UA" sz="2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anose="0202060305040502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виявлення залежностей, що існують між факторами</a:t>
                  </a:r>
                  <a:endParaRPr kumimoji="0" lang="uk-UA" altLang="uk-UA" sz="40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3" name="AutoShape 16"/>
                <p:cNvSpPr>
                  <a:spLocks noChangeArrowheads="1"/>
                </p:cNvSpPr>
                <p:nvPr/>
              </p:nvSpPr>
              <p:spPr bwMode="auto">
                <a:xfrm>
                  <a:off x="1539" y="3355"/>
                  <a:ext cx="506" cy="143"/>
                </a:xfrm>
                <a:custGeom>
                  <a:avLst/>
                  <a:gdLst>
                    <a:gd name="G0" fmla="+- 16200 0 0"/>
                    <a:gd name="G1" fmla="+- 5400 0 0"/>
                    <a:gd name="G2" fmla="+- 21600 0 5400"/>
                    <a:gd name="G3" fmla="+- 10800 0 5400"/>
                    <a:gd name="G4" fmla="+- 21600 0 16200"/>
                    <a:gd name="G5" fmla="*/ G4 G3 10800"/>
                    <a:gd name="G6" fmla="+- 21600 0 G5"/>
                    <a:gd name="T0" fmla="*/ 16200 w 21600"/>
                    <a:gd name="T1" fmla="*/ 0 h 21600"/>
                    <a:gd name="T2" fmla="*/ 0 w 21600"/>
                    <a:gd name="T3" fmla="*/ 10800 h 21600"/>
                    <a:gd name="T4" fmla="*/ 16200 w 21600"/>
                    <a:gd name="T5" fmla="*/ 21600 h 21600"/>
                    <a:gd name="T6" fmla="*/ 21600 w 21600"/>
                    <a:gd name="T7" fmla="*/ 10800 h 21600"/>
                    <a:gd name="T8" fmla="*/ 17694720 60000 65536"/>
                    <a:gd name="T9" fmla="*/ 11796480 60000 65536"/>
                    <a:gd name="T10" fmla="*/ 5898240 60000 65536"/>
                    <a:gd name="T11" fmla="*/ 0 60000 65536"/>
                    <a:gd name="T12" fmla="*/ 3375 w 21600"/>
                    <a:gd name="T13" fmla="*/ G1 h 21600"/>
                    <a:gd name="T14" fmla="*/ G6 w 21600"/>
                    <a:gd name="T15" fmla="*/ G2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16200" y="0"/>
                      </a:moveTo>
                      <a:lnTo>
                        <a:pt x="16200" y="5400"/>
                      </a:lnTo>
                      <a:lnTo>
                        <a:pt x="3375" y="5400"/>
                      </a:lnTo>
                      <a:lnTo>
                        <a:pt x="3375" y="16200"/>
                      </a:lnTo>
                      <a:lnTo>
                        <a:pt x="16200" y="16200"/>
                      </a:lnTo>
                      <a:lnTo>
                        <a:pt x="16200" y="21600"/>
                      </a:lnTo>
                      <a:lnTo>
                        <a:pt x="21600" y="10800"/>
                      </a:lnTo>
                      <a:close/>
                    </a:path>
                    <a:path w="21600" h="21600">
                      <a:moveTo>
                        <a:pt x="1350" y="5400"/>
                      </a:moveTo>
                      <a:lnTo>
                        <a:pt x="1350" y="16200"/>
                      </a:lnTo>
                      <a:lnTo>
                        <a:pt x="2700" y="16200"/>
                      </a:lnTo>
                      <a:lnTo>
                        <a:pt x="2700" y="5400"/>
                      </a:lnTo>
                      <a:close/>
                    </a:path>
                    <a:path w="21600" h="21600">
                      <a:moveTo>
                        <a:pt x="0" y="5400"/>
                      </a:moveTo>
                      <a:lnTo>
                        <a:pt x="0" y="16200"/>
                      </a:lnTo>
                      <a:lnTo>
                        <a:pt x="675" y="16200"/>
                      </a:lnTo>
                      <a:lnTo>
                        <a:pt x="675" y="5400"/>
                      </a:lnTo>
                      <a:close/>
                    </a:path>
                  </a:pathLst>
                </a:custGeom>
                <a:ln>
                  <a:headEnd/>
                  <a:tailEnd/>
                </a:ln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uk-UA" sz="4000"/>
                </a:p>
              </p:txBody>
            </p:sp>
          </p:grpSp>
          <p:grpSp>
            <p:nvGrpSpPr>
              <p:cNvPr id="10" name="Group 12"/>
              <p:cNvGrpSpPr>
                <a:grpSpLocks/>
              </p:cNvGrpSpPr>
              <p:nvPr/>
            </p:nvGrpSpPr>
            <p:grpSpPr bwMode="auto">
              <a:xfrm>
                <a:off x="1527" y="3661"/>
                <a:ext cx="8798" cy="765"/>
                <a:chOff x="1527" y="4156"/>
                <a:chExt cx="8798" cy="765"/>
              </a:xfrm>
            </p:grpSpPr>
            <p:sp>
              <p:nvSpPr>
                <p:cNvPr id="20" name="AutoShape 14"/>
                <p:cNvSpPr>
                  <a:spLocks noChangeArrowheads="1"/>
                </p:cNvSpPr>
                <p:nvPr/>
              </p:nvSpPr>
              <p:spPr bwMode="auto">
                <a:xfrm>
                  <a:off x="2045" y="4156"/>
                  <a:ext cx="8280" cy="765"/>
                </a:xfrm>
                <a:prstGeom prst="flowChartPunchedTape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lvl1pPr>
                    <a:tabLst>
                      <a:tab pos="228600" algn="l"/>
                    </a:tabLs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>
                    <a:tabLst>
                      <a:tab pos="228600" algn="l"/>
                    </a:tabLs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>
                    <a:tabLst>
                      <a:tab pos="228600" algn="l"/>
                    </a:tabLs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>
                    <a:tabLst>
                      <a:tab pos="228600" algn="l"/>
                    </a:tabLs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>
                    <a:tabLst>
                      <a:tab pos="228600" algn="l"/>
                    </a:tabLs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228600" algn="l"/>
                    </a:tabLs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228600" algn="l"/>
                    </a:tabLs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228600" algn="l"/>
                    </a:tabLs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228600" algn="l"/>
                    </a:tabLs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just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>
                      <a:tab pos="228600" algn="l"/>
                    </a:tabLst>
                  </a:pPr>
                  <a:r>
                    <a:rPr kumimoji="0" lang="uk-UA" altLang="uk-UA" sz="2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anose="0202060305040502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визначення зв'язків між певними явищами</a:t>
                  </a:r>
                  <a:endParaRPr kumimoji="0" lang="uk-UA" altLang="uk-UA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>
                      <a:tab pos="228600" algn="l"/>
                    </a:tabLst>
                  </a:pPr>
                  <a:endParaRPr kumimoji="0" lang="uk-UA" altLang="uk-UA" sz="40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1" name="AutoShape 13"/>
                <p:cNvSpPr>
                  <a:spLocks noChangeArrowheads="1"/>
                </p:cNvSpPr>
                <p:nvPr/>
              </p:nvSpPr>
              <p:spPr bwMode="auto">
                <a:xfrm>
                  <a:off x="1527" y="4427"/>
                  <a:ext cx="506" cy="143"/>
                </a:xfrm>
                <a:custGeom>
                  <a:avLst/>
                  <a:gdLst>
                    <a:gd name="G0" fmla="+- 16200 0 0"/>
                    <a:gd name="G1" fmla="+- 5400 0 0"/>
                    <a:gd name="G2" fmla="+- 21600 0 5400"/>
                    <a:gd name="G3" fmla="+- 10800 0 5400"/>
                    <a:gd name="G4" fmla="+- 21600 0 16200"/>
                    <a:gd name="G5" fmla="*/ G4 G3 10800"/>
                    <a:gd name="G6" fmla="+- 21600 0 G5"/>
                    <a:gd name="T0" fmla="*/ 16200 w 21600"/>
                    <a:gd name="T1" fmla="*/ 0 h 21600"/>
                    <a:gd name="T2" fmla="*/ 0 w 21600"/>
                    <a:gd name="T3" fmla="*/ 10800 h 21600"/>
                    <a:gd name="T4" fmla="*/ 16200 w 21600"/>
                    <a:gd name="T5" fmla="*/ 21600 h 21600"/>
                    <a:gd name="T6" fmla="*/ 21600 w 21600"/>
                    <a:gd name="T7" fmla="*/ 10800 h 21600"/>
                    <a:gd name="T8" fmla="*/ 17694720 60000 65536"/>
                    <a:gd name="T9" fmla="*/ 11796480 60000 65536"/>
                    <a:gd name="T10" fmla="*/ 5898240 60000 65536"/>
                    <a:gd name="T11" fmla="*/ 0 60000 65536"/>
                    <a:gd name="T12" fmla="*/ 3375 w 21600"/>
                    <a:gd name="T13" fmla="*/ G1 h 21600"/>
                    <a:gd name="T14" fmla="*/ G6 w 21600"/>
                    <a:gd name="T15" fmla="*/ G2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16200" y="0"/>
                      </a:moveTo>
                      <a:lnTo>
                        <a:pt x="16200" y="5400"/>
                      </a:lnTo>
                      <a:lnTo>
                        <a:pt x="3375" y="5400"/>
                      </a:lnTo>
                      <a:lnTo>
                        <a:pt x="3375" y="16200"/>
                      </a:lnTo>
                      <a:lnTo>
                        <a:pt x="16200" y="16200"/>
                      </a:lnTo>
                      <a:lnTo>
                        <a:pt x="16200" y="21600"/>
                      </a:lnTo>
                      <a:lnTo>
                        <a:pt x="21600" y="10800"/>
                      </a:lnTo>
                      <a:close/>
                    </a:path>
                    <a:path w="21600" h="21600">
                      <a:moveTo>
                        <a:pt x="1350" y="5400"/>
                      </a:moveTo>
                      <a:lnTo>
                        <a:pt x="1350" y="16200"/>
                      </a:lnTo>
                      <a:lnTo>
                        <a:pt x="2700" y="16200"/>
                      </a:lnTo>
                      <a:lnTo>
                        <a:pt x="2700" y="5400"/>
                      </a:lnTo>
                      <a:close/>
                    </a:path>
                    <a:path w="21600" h="21600">
                      <a:moveTo>
                        <a:pt x="0" y="5400"/>
                      </a:moveTo>
                      <a:lnTo>
                        <a:pt x="0" y="16200"/>
                      </a:lnTo>
                      <a:lnTo>
                        <a:pt x="675" y="16200"/>
                      </a:lnTo>
                      <a:lnTo>
                        <a:pt x="675" y="5400"/>
                      </a:lnTo>
                      <a:close/>
                    </a:path>
                  </a:pathLst>
                </a:custGeom>
                <a:ln>
                  <a:headEnd/>
                  <a:tailEnd/>
                </a:ln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uk-UA" sz="4000"/>
                </a:p>
              </p:txBody>
            </p:sp>
          </p:grpSp>
          <p:grpSp>
            <p:nvGrpSpPr>
              <p:cNvPr id="11" name="Group 9"/>
              <p:cNvGrpSpPr>
                <a:grpSpLocks/>
              </p:cNvGrpSpPr>
              <p:nvPr/>
            </p:nvGrpSpPr>
            <p:grpSpPr bwMode="auto">
              <a:xfrm>
                <a:off x="1494" y="4434"/>
                <a:ext cx="8786" cy="765"/>
                <a:chOff x="1539" y="5002"/>
                <a:chExt cx="8786" cy="765"/>
              </a:xfrm>
            </p:grpSpPr>
            <p:sp>
              <p:nvSpPr>
                <p:cNvPr id="18" name="AutoShape 11"/>
                <p:cNvSpPr>
                  <a:spLocks noChangeArrowheads="1"/>
                </p:cNvSpPr>
                <p:nvPr/>
              </p:nvSpPr>
              <p:spPr bwMode="auto">
                <a:xfrm>
                  <a:off x="2045" y="5002"/>
                  <a:ext cx="8280" cy="765"/>
                </a:xfrm>
                <a:prstGeom prst="flowChartPunchedTape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lvl1pPr>
                    <a:tabLst>
                      <a:tab pos="228600" algn="l"/>
                    </a:tabLs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>
                    <a:tabLst>
                      <a:tab pos="228600" algn="l"/>
                    </a:tabLs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>
                    <a:tabLst>
                      <a:tab pos="228600" algn="l"/>
                    </a:tabLs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>
                    <a:tabLst>
                      <a:tab pos="228600" algn="l"/>
                    </a:tabLs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>
                    <a:tabLst>
                      <a:tab pos="228600" algn="l"/>
                    </a:tabLs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228600" algn="l"/>
                    </a:tabLs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228600" algn="l"/>
                    </a:tabLs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228600" algn="l"/>
                    </a:tabLs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228600" algn="l"/>
                    </a:tabLs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just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>
                      <a:tab pos="228600" algn="l"/>
                    </a:tabLst>
                  </a:pPr>
                  <a:r>
                    <a:rPr kumimoji="0" lang="uk-UA" altLang="uk-UA" sz="2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anose="0202060305040502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визначення умов для усунення недоліків у процесах</a:t>
                  </a:r>
                  <a:endParaRPr kumimoji="0" lang="uk-UA" altLang="uk-UA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>
                      <a:tab pos="228600" algn="l"/>
                    </a:tabLst>
                  </a:pPr>
                  <a:endParaRPr kumimoji="0" lang="uk-UA" altLang="uk-UA" sz="40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9" name="AutoShape 10"/>
                <p:cNvSpPr>
                  <a:spLocks noChangeArrowheads="1"/>
                </p:cNvSpPr>
                <p:nvPr/>
              </p:nvSpPr>
              <p:spPr bwMode="auto">
                <a:xfrm>
                  <a:off x="1539" y="5319"/>
                  <a:ext cx="506" cy="143"/>
                </a:xfrm>
                <a:custGeom>
                  <a:avLst/>
                  <a:gdLst>
                    <a:gd name="G0" fmla="+- 16200 0 0"/>
                    <a:gd name="G1" fmla="+- 5400 0 0"/>
                    <a:gd name="G2" fmla="+- 21600 0 5400"/>
                    <a:gd name="G3" fmla="+- 10800 0 5400"/>
                    <a:gd name="G4" fmla="+- 21600 0 16200"/>
                    <a:gd name="G5" fmla="*/ G4 G3 10800"/>
                    <a:gd name="G6" fmla="+- 21600 0 G5"/>
                    <a:gd name="T0" fmla="*/ 16200 w 21600"/>
                    <a:gd name="T1" fmla="*/ 0 h 21600"/>
                    <a:gd name="T2" fmla="*/ 0 w 21600"/>
                    <a:gd name="T3" fmla="*/ 10800 h 21600"/>
                    <a:gd name="T4" fmla="*/ 16200 w 21600"/>
                    <a:gd name="T5" fmla="*/ 21600 h 21600"/>
                    <a:gd name="T6" fmla="*/ 21600 w 21600"/>
                    <a:gd name="T7" fmla="*/ 10800 h 21600"/>
                    <a:gd name="T8" fmla="*/ 17694720 60000 65536"/>
                    <a:gd name="T9" fmla="*/ 11796480 60000 65536"/>
                    <a:gd name="T10" fmla="*/ 5898240 60000 65536"/>
                    <a:gd name="T11" fmla="*/ 0 60000 65536"/>
                    <a:gd name="T12" fmla="*/ 3375 w 21600"/>
                    <a:gd name="T13" fmla="*/ G1 h 21600"/>
                    <a:gd name="T14" fmla="*/ G6 w 21600"/>
                    <a:gd name="T15" fmla="*/ G2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16200" y="0"/>
                      </a:moveTo>
                      <a:lnTo>
                        <a:pt x="16200" y="5400"/>
                      </a:lnTo>
                      <a:lnTo>
                        <a:pt x="3375" y="5400"/>
                      </a:lnTo>
                      <a:lnTo>
                        <a:pt x="3375" y="16200"/>
                      </a:lnTo>
                      <a:lnTo>
                        <a:pt x="16200" y="16200"/>
                      </a:lnTo>
                      <a:lnTo>
                        <a:pt x="16200" y="21600"/>
                      </a:lnTo>
                      <a:lnTo>
                        <a:pt x="21600" y="10800"/>
                      </a:lnTo>
                      <a:close/>
                    </a:path>
                    <a:path w="21600" h="21600">
                      <a:moveTo>
                        <a:pt x="1350" y="5400"/>
                      </a:moveTo>
                      <a:lnTo>
                        <a:pt x="1350" y="16200"/>
                      </a:lnTo>
                      <a:lnTo>
                        <a:pt x="2700" y="16200"/>
                      </a:lnTo>
                      <a:lnTo>
                        <a:pt x="2700" y="5400"/>
                      </a:lnTo>
                      <a:close/>
                    </a:path>
                    <a:path w="21600" h="21600">
                      <a:moveTo>
                        <a:pt x="0" y="5400"/>
                      </a:moveTo>
                      <a:lnTo>
                        <a:pt x="0" y="16200"/>
                      </a:lnTo>
                      <a:lnTo>
                        <a:pt x="675" y="16200"/>
                      </a:lnTo>
                      <a:lnTo>
                        <a:pt x="675" y="5400"/>
                      </a:lnTo>
                      <a:close/>
                    </a:path>
                  </a:pathLst>
                </a:custGeom>
                <a:ln>
                  <a:headEnd/>
                  <a:tailEnd/>
                </a:ln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uk-UA" sz="4000"/>
                </a:p>
              </p:txBody>
            </p:sp>
          </p:grpSp>
          <p:grpSp>
            <p:nvGrpSpPr>
              <p:cNvPr id="12" name="Group 6"/>
              <p:cNvGrpSpPr>
                <a:grpSpLocks/>
              </p:cNvGrpSpPr>
              <p:nvPr/>
            </p:nvGrpSpPr>
            <p:grpSpPr bwMode="auto">
              <a:xfrm>
                <a:off x="1494" y="5214"/>
                <a:ext cx="8786" cy="765"/>
                <a:chOff x="1539" y="5856"/>
                <a:chExt cx="8786" cy="765"/>
              </a:xfrm>
            </p:grpSpPr>
            <p:sp>
              <p:nvSpPr>
                <p:cNvPr id="16" name="AutoShape 8"/>
                <p:cNvSpPr>
                  <a:spLocks noChangeArrowheads="1"/>
                </p:cNvSpPr>
                <p:nvPr/>
              </p:nvSpPr>
              <p:spPr bwMode="auto">
                <a:xfrm>
                  <a:off x="2045" y="5856"/>
                  <a:ext cx="8280" cy="765"/>
                </a:xfrm>
                <a:prstGeom prst="flowChartPunchedTape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lvl1pPr>
                    <a:tabLst>
                      <a:tab pos="228600" algn="l"/>
                    </a:tabLs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>
                    <a:tabLst>
                      <a:tab pos="228600" algn="l"/>
                    </a:tabLs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>
                    <a:tabLst>
                      <a:tab pos="228600" algn="l"/>
                    </a:tabLs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>
                    <a:tabLst>
                      <a:tab pos="228600" algn="l"/>
                    </a:tabLs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>
                    <a:tabLst>
                      <a:tab pos="228600" algn="l"/>
                    </a:tabLs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228600" algn="l"/>
                    </a:tabLs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228600" algn="l"/>
                    </a:tabLs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228600" algn="l"/>
                    </a:tabLs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228600" algn="l"/>
                    </a:tabLs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just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>
                      <a:tab pos="228600" algn="l"/>
                    </a:tabLst>
                  </a:pPr>
                  <a:r>
                    <a:rPr kumimoji="0" lang="uk-UA" altLang="uk-UA" sz="2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anose="0202060305040502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розкриття можливостей удосконалення процесів</a:t>
                  </a:r>
                  <a:endParaRPr kumimoji="0" lang="uk-UA" altLang="uk-UA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>
                      <a:tab pos="228600" algn="l"/>
                    </a:tabLst>
                  </a:pPr>
                  <a:endParaRPr kumimoji="0" lang="uk-UA" altLang="uk-UA" sz="40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7" name="AutoShape 7"/>
                <p:cNvSpPr>
                  <a:spLocks noChangeArrowheads="1"/>
                </p:cNvSpPr>
                <p:nvPr/>
              </p:nvSpPr>
              <p:spPr bwMode="auto">
                <a:xfrm>
                  <a:off x="1539" y="6174"/>
                  <a:ext cx="506" cy="143"/>
                </a:xfrm>
                <a:custGeom>
                  <a:avLst/>
                  <a:gdLst>
                    <a:gd name="G0" fmla="+- 16200 0 0"/>
                    <a:gd name="G1" fmla="+- 5400 0 0"/>
                    <a:gd name="G2" fmla="+- 21600 0 5400"/>
                    <a:gd name="G3" fmla="+- 10800 0 5400"/>
                    <a:gd name="G4" fmla="+- 21600 0 16200"/>
                    <a:gd name="G5" fmla="*/ G4 G3 10800"/>
                    <a:gd name="G6" fmla="+- 21600 0 G5"/>
                    <a:gd name="T0" fmla="*/ 16200 w 21600"/>
                    <a:gd name="T1" fmla="*/ 0 h 21600"/>
                    <a:gd name="T2" fmla="*/ 0 w 21600"/>
                    <a:gd name="T3" fmla="*/ 10800 h 21600"/>
                    <a:gd name="T4" fmla="*/ 16200 w 21600"/>
                    <a:gd name="T5" fmla="*/ 21600 h 21600"/>
                    <a:gd name="T6" fmla="*/ 21600 w 21600"/>
                    <a:gd name="T7" fmla="*/ 10800 h 21600"/>
                    <a:gd name="T8" fmla="*/ 17694720 60000 65536"/>
                    <a:gd name="T9" fmla="*/ 11796480 60000 65536"/>
                    <a:gd name="T10" fmla="*/ 5898240 60000 65536"/>
                    <a:gd name="T11" fmla="*/ 0 60000 65536"/>
                    <a:gd name="T12" fmla="*/ 3375 w 21600"/>
                    <a:gd name="T13" fmla="*/ G1 h 21600"/>
                    <a:gd name="T14" fmla="*/ G6 w 21600"/>
                    <a:gd name="T15" fmla="*/ G2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16200" y="0"/>
                      </a:moveTo>
                      <a:lnTo>
                        <a:pt x="16200" y="5400"/>
                      </a:lnTo>
                      <a:lnTo>
                        <a:pt x="3375" y="5400"/>
                      </a:lnTo>
                      <a:lnTo>
                        <a:pt x="3375" y="16200"/>
                      </a:lnTo>
                      <a:lnTo>
                        <a:pt x="16200" y="16200"/>
                      </a:lnTo>
                      <a:lnTo>
                        <a:pt x="16200" y="21600"/>
                      </a:lnTo>
                      <a:lnTo>
                        <a:pt x="21600" y="10800"/>
                      </a:lnTo>
                      <a:close/>
                    </a:path>
                    <a:path w="21600" h="21600">
                      <a:moveTo>
                        <a:pt x="1350" y="5400"/>
                      </a:moveTo>
                      <a:lnTo>
                        <a:pt x="1350" y="16200"/>
                      </a:lnTo>
                      <a:lnTo>
                        <a:pt x="2700" y="16200"/>
                      </a:lnTo>
                      <a:lnTo>
                        <a:pt x="2700" y="5400"/>
                      </a:lnTo>
                      <a:close/>
                    </a:path>
                    <a:path w="21600" h="21600">
                      <a:moveTo>
                        <a:pt x="0" y="5400"/>
                      </a:moveTo>
                      <a:lnTo>
                        <a:pt x="0" y="16200"/>
                      </a:lnTo>
                      <a:lnTo>
                        <a:pt x="675" y="16200"/>
                      </a:lnTo>
                      <a:lnTo>
                        <a:pt x="675" y="5400"/>
                      </a:lnTo>
                      <a:close/>
                    </a:path>
                  </a:pathLst>
                </a:custGeom>
                <a:ln>
                  <a:headEnd/>
                  <a:tailEnd/>
                </a:ln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uk-UA" sz="4000"/>
                </a:p>
              </p:txBody>
            </p:sp>
          </p:grpSp>
          <p:grpSp>
            <p:nvGrpSpPr>
              <p:cNvPr id="13" name="Group 3"/>
              <p:cNvGrpSpPr>
                <a:grpSpLocks/>
              </p:cNvGrpSpPr>
              <p:nvPr/>
            </p:nvGrpSpPr>
            <p:grpSpPr bwMode="auto">
              <a:xfrm>
                <a:off x="1494" y="5994"/>
                <a:ext cx="8801" cy="989"/>
                <a:chOff x="1524" y="6540"/>
                <a:chExt cx="8801" cy="989"/>
              </a:xfrm>
            </p:grpSpPr>
            <p:sp>
              <p:nvSpPr>
                <p:cNvPr id="14" name="AutoShape 5"/>
                <p:cNvSpPr>
                  <a:spLocks noChangeArrowheads="1"/>
                </p:cNvSpPr>
                <p:nvPr/>
              </p:nvSpPr>
              <p:spPr bwMode="auto">
                <a:xfrm>
                  <a:off x="2045" y="6540"/>
                  <a:ext cx="8280" cy="989"/>
                </a:xfrm>
                <a:prstGeom prst="flowChartPunchedTape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uk-UA" altLang="uk-UA" sz="2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anose="0202060305040502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установлення закономірностей і тенденцій розвитку тощо</a:t>
                  </a:r>
                  <a:endParaRPr kumimoji="0" lang="uk-UA" altLang="uk-UA" sz="4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5" name="AutoShape 4"/>
                <p:cNvSpPr>
                  <a:spLocks noChangeArrowheads="1"/>
                </p:cNvSpPr>
                <p:nvPr/>
              </p:nvSpPr>
              <p:spPr bwMode="auto">
                <a:xfrm>
                  <a:off x="1524" y="7000"/>
                  <a:ext cx="506" cy="143"/>
                </a:xfrm>
                <a:custGeom>
                  <a:avLst/>
                  <a:gdLst>
                    <a:gd name="G0" fmla="+- 16200 0 0"/>
                    <a:gd name="G1" fmla="+- 5400 0 0"/>
                    <a:gd name="G2" fmla="+- 21600 0 5400"/>
                    <a:gd name="G3" fmla="+- 10800 0 5400"/>
                    <a:gd name="G4" fmla="+- 21600 0 16200"/>
                    <a:gd name="G5" fmla="*/ G4 G3 10800"/>
                    <a:gd name="G6" fmla="+- 21600 0 G5"/>
                    <a:gd name="T0" fmla="*/ 16200 w 21600"/>
                    <a:gd name="T1" fmla="*/ 0 h 21600"/>
                    <a:gd name="T2" fmla="*/ 0 w 21600"/>
                    <a:gd name="T3" fmla="*/ 10800 h 21600"/>
                    <a:gd name="T4" fmla="*/ 16200 w 21600"/>
                    <a:gd name="T5" fmla="*/ 21600 h 21600"/>
                    <a:gd name="T6" fmla="*/ 21600 w 21600"/>
                    <a:gd name="T7" fmla="*/ 10800 h 21600"/>
                    <a:gd name="T8" fmla="*/ 17694720 60000 65536"/>
                    <a:gd name="T9" fmla="*/ 11796480 60000 65536"/>
                    <a:gd name="T10" fmla="*/ 5898240 60000 65536"/>
                    <a:gd name="T11" fmla="*/ 0 60000 65536"/>
                    <a:gd name="T12" fmla="*/ 3375 w 21600"/>
                    <a:gd name="T13" fmla="*/ G1 h 21600"/>
                    <a:gd name="T14" fmla="*/ G6 w 21600"/>
                    <a:gd name="T15" fmla="*/ G2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16200" y="0"/>
                      </a:moveTo>
                      <a:lnTo>
                        <a:pt x="16200" y="5400"/>
                      </a:lnTo>
                      <a:lnTo>
                        <a:pt x="3375" y="5400"/>
                      </a:lnTo>
                      <a:lnTo>
                        <a:pt x="3375" y="16200"/>
                      </a:lnTo>
                      <a:lnTo>
                        <a:pt x="16200" y="16200"/>
                      </a:lnTo>
                      <a:lnTo>
                        <a:pt x="16200" y="21600"/>
                      </a:lnTo>
                      <a:lnTo>
                        <a:pt x="21600" y="10800"/>
                      </a:lnTo>
                      <a:close/>
                    </a:path>
                    <a:path w="21600" h="21600">
                      <a:moveTo>
                        <a:pt x="1350" y="5400"/>
                      </a:moveTo>
                      <a:lnTo>
                        <a:pt x="1350" y="16200"/>
                      </a:lnTo>
                      <a:lnTo>
                        <a:pt x="2700" y="16200"/>
                      </a:lnTo>
                      <a:lnTo>
                        <a:pt x="2700" y="5400"/>
                      </a:lnTo>
                      <a:close/>
                    </a:path>
                    <a:path w="21600" h="21600">
                      <a:moveTo>
                        <a:pt x="0" y="5400"/>
                      </a:moveTo>
                      <a:lnTo>
                        <a:pt x="0" y="16200"/>
                      </a:lnTo>
                      <a:lnTo>
                        <a:pt x="675" y="16200"/>
                      </a:lnTo>
                      <a:lnTo>
                        <a:pt x="675" y="5400"/>
                      </a:lnTo>
                      <a:close/>
                    </a:path>
                  </a:pathLst>
                </a:custGeom>
                <a:ln>
                  <a:headEnd/>
                  <a:tailEnd/>
                </a:ln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uk-UA" sz="4000"/>
                </a:p>
              </p:txBody>
            </p:sp>
          </p:grpSp>
        </p:grpSp>
      </p:grpSp>
      <p:sp>
        <p:nvSpPr>
          <p:cNvPr id="24" name="Rectangle 27"/>
          <p:cNvSpPr>
            <a:spLocks noChangeArrowheads="1"/>
          </p:cNvSpPr>
          <p:nvPr/>
        </p:nvSpPr>
        <p:spPr bwMode="auto">
          <a:xfrm>
            <a:off x="785292" y="270529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49263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uk-UA" altLang="uk-UA" sz="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uk-UA" altLang="uk-UA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uk-UA" altLang="uk-UA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uk-UA" alt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uk-UA" altLang="uk-UA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kumimoji="0" lang="uk-UA" altLang="uk-UA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uk-UA" altLang="uk-UA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      </a:t>
            </a:r>
            <a:endParaRPr kumimoji="0" lang="uk-UA" altLang="uk-UA" sz="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uk-UA" alt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7158766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-252536" y="-35396"/>
            <a:ext cx="9144000" cy="867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2800" b="1" dirty="0">
                <a:latin typeface="+mn-lt"/>
              </a:rPr>
              <a:t>Класифікація </a:t>
            </a:r>
            <a:r>
              <a:rPr lang="ru-RU" sz="2800" b="1" dirty="0" err="1">
                <a:latin typeface="+mn-lt"/>
              </a:rPr>
              <a:t>цілей</a:t>
            </a:r>
            <a:r>
              <a:rPr lang="ru-RU" sz="2800" b="1" dirty="0">
                <a:latin typeface="+mn-lt"/>
              </a:rPr>
              <a:t> </a:t>
            </a:r>
            <a:r>
              <a:rPr lang="ru-RU" sz="2800" b="1" dirty="0" err="1">
                <a:latin typeface="+mn-lt"/>
              </a:rPr>
              <a:t>бухгалтерського</a:t>
            </a:r>
            <a:r>
              <a:rPr lang="ru-RU" sz="2800" b="1" dirty="0">
                <a:latin typeface="+mn-lt"/>
              </a:rPr>
              <a:t> </a:t>
            </a:r>
            <a:r>
              <a:rPr lang="ru-RU" sz="2800" b="1" dirty="0" err="1">
                <a:latin typeface="+mn-lt"/>
              </a:rPr>
              <a:t>наукового</a:t>
            </a:r>
            <a:r>
              <a:rPr lang="ru-RU" sz="2800" b="1" dirty="0">
                <a:latin typeface="+mn-lt"/>
              </a:rPr>
              <a:t> </a:t>
            </a:r>
            <a:r>
              <a:rPr lang="ru-RU" sz="2800" b="1" dirty="0" err="1">
                <a:latin typeface="+mn-lt"/>
              </a:rPr>
              <a:t>дослідження</a:t>
            </a:r>
            <a:endParaRPr lang="ru-RU" sz="2800" b="1" dirty="0">
              <a:latin typeface="+mn-lt"/>
            </a:endParaRPr>
          </a:p>
        </p:txBody>
      </p:sp>
      <p:grpSp>
        <p:nvGrpSpPr>
          <p:cNvPr id="4" name="Group 1"/>
          <p:cNvGrpSpPr>
            <a:grpSpLocks/>
          </p:cNvGrpSpPr>
          <p:nvPr/>
        </p:nvGrpSpPr>
        <p:grpSpPr bwMode="auto">
          <a:xfrm>
            <a:off x="118802" y="1622224"/>
            <a:ext cx="8906396" cy="4257364"/>
            <a:chOff x="1595" y="8777"/>
            <a:chExt cx="9163" cy="1375"/>
          </a:xfrm>
        </p:grpSpPr>
        <p:sp>
          <p:nvSpPr>
            <p:cNvPr id="25" name="AutoShape 9"/>
            <p:cNvSpPr>
              <a:spLocks noChangeArrowheads="1"/>
            </p:cNvSpPr>
            <p:nvPr/>
          </p:nvSpPr>
          <p:spPr bwMode="auto">
            <a:xfrm>
              <a:off x="2175" y="8777"/>
              <a:ext cx="8119" cy="302"/>
            </a:xfrm>
            <a:prstGeom prst="horizontalScroll">
              <a:avLst>
                <a:gd name="adj" fmla="val 12500"/>
              </a:avLst>
            </a:prstGeom>
            <a:ln>
              <a:headEnd/>
              <a:tailEnd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400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Arial Unicode MS" charset="-128"/>
                  <a:cs typeface="Times New Roman" panose="02020603050405020304" pitchFamily="18" charset="0"/>
                </a:rPr>
                <a:t>КЛАСИФІКАЦІЯ ЦІЛЕЙ</a:t>
              </a:r>
              <a:endParaRPr kumimoji="0" lang="uk-UA" altLang="uk-UA" sz="54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26" name="AutoShape 8"/>
            <p:cNvSpPr>
              <a:spLocks noChangeArrowheads="1"/>
            </p:cNvSpPr>
            <p:nvPr/>
          </p:nvSpPr>
          <p:spPr bwMode="auto">
            <a:xfrm>
              <a:off x="1595" y="9233"/>
              <a:ext cx="2099" cy="919"/>
            </a:xfrm>
            <a:prstGeom prst="horizontalScroll">
              <a:avLst>
                <a:gd name="adj" fmla="val 12500"/>
              </a:avLst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Arial Unicode MS" charset="-128"/>
                  <a:cs typeface="Times New Roman" panose="02020603050405020304" pitchFamily="18" charset="0"/>
                </a:rPr>
                <a:t>основні</a:t>
              </a:r>
              <a:endParaRPr kumimoji="0" lang="uk-UA" altLang="uk-UA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7" name="AutoShape 7"/>
            <p:cNvSpPr>
              <a:spLocks noChangeArrowheads="1"/>
            </p:cNvSpPr>
            <p:nvPr/>
          </p:nvSpPr>
          <p:spPr bwMode="auto">
            <a:xfrm>
              <a:off x="3797" y="9225"/>
              <a:ext cx="2252" cy="919"/>
            </a:xfrm>
            <a:prstGeom prst="horizontalScroll">
              <a:avLst>
                <a:gd name="adj" fmla="val 12500"/>
              </a:avLst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Arial Unicode MS" charset="-128"/>
                  <a:cs typeface="Times New Roman" panose="02020603050405020304" pitchFamily="18" charset="0"/>
                </a:rPr>
                <a:t>допоміжні</a:t>
              </a:r>
              <a:endParaRPr kumimoji="0" lang="uk-UA" altLang="uk-UA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8" name="AutoShape 6"/>
            <p:cNvSpPr>
              <a:spLocks noChangeArrowheads="1"/>
            </p:cNvSpPr>
            <p:nvPr/>
          </p:nvSpPr>
          <p:spPr bwMode="auto">
            <a:xfrm>
              <a:off x="6152" y="9224"/>
              <a:ext cx="2315" cy="919"/>
            </a:xfrm>
            <a:prstGeom prst="horizontalScroll">
              <a:avLst>
                <a:gd name="adj" fmla="val 12500"/>
              </a:avLst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Arial Unicode MS" charset="-128"/>
                  <a:cs typeface="Times New Roman" panose="02020603050405020304" pitchFamily="18" charset="0"/>
                </a:rPr>
                <a:t>теоретичні</a:t>
              </a:r>
              <a:endParaRPr kumimoji="0" lang="uk-UA" altLang="uk-UA" sz="4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9" name="AutoShape 5"/>
            <p:cNvSpPr>
              <a:spLocks noChangeArrowheads="1"/>
            </p:cNvSpPr>
            <p:nvPr/>
          </p:nvSpPr>
          <p:spPr bwMode="auto">
            <a:xfrm>
              <a:off x="8570" y="9224"/>
              <a:ext cx="2188" cy="919"/>
            </a:xfrm>
            <a:prstGeom prst="horizontalScroll">
              <a:avLst>
                <a:gd name="adj" fmla="val 12500"/>
              </a:avLst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Arial Unicode MS" charset="-128"/>
                  <a:cs typeface="Times New Roman" panose="02020603050405020304" pitchFamily="18" charset="0"/>
                </a:rPr>
                <a:t>практичні</a:t>
              </a:r>
              <a:endParaRPr kumimoji="0" lang="uk-UA" altLang="uk-UA" sz="4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34" name="Rectangle 17"/>
          <p:cNvSpPr>
            <a:spLocks noChangeArrowheads="1"/>
          </p:cNvSpPr>
          <p:nvPr/>
        </p:nvSpPr>
        <p:spPr bwMode="auto">
          <a:xfrm>
            <a:off x="757868" y="3750906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cxnSp>
        <p:nvCxnSpPr>
          <p:cNvPr id="36" name="Пряма зі стрілкою 35"/>
          <p:cNvCxnSpPr/>
          <p:nvPr/>
        </p:nvCxnSpPr>
        <p:spPr bwMode="auto">
          <a:xfrm>
            <a:off x="1259632" y="2420888"/>
            <a:ext cx="0" cy="86365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9" name="Пряма зі стрілкою 38"/>
          <p:cNvCxnSpPr/>
          <p:nvPr/>
        </p:nvCxnSpPr>
        <p:spPr bwMode="auto">
          <a:xfrm>
            <a:off x="3491880" y="2420888"/>
            <a:ext cx="0" cy="86365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0" name="Пряма зі стрілкою 39"/>
          <p:cNvCxnSpPr/>
          <p:nvPr/>
        </p:nvCxnSpPr>
        <p:spPr bwMode="auto">
          <a:xfrm>
            <a:off x="5724128" y="2420888"/>
            <a:ext cx="0" cy="86365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1" name="Пряма зі стрілкою 40"/>
          <p:cNvCxnSpPr/>
          <p:nvPr/>
        </p:nvCxnSpPr>
        <p:spPr bwMode="auto">
          <a:xfrm>
            <a:off x="8100392" y="2420888"/>
            <a:ext cx="0" cy="86365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5331184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216024" y="14908"/>
            <a:ext cx="8711952" cy="8802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3200" b="1" dirty="0">
                <a:latin typeface="+mn-lt"/>
              </a:rPr>
              <a:t>Мета </a:t>
            </a:r>
            <a:r>
              <a:rPr lang="ru-RU" sz="3200" b="1" dirty="0" err="1">
                <a:latin typeface="+mn-lt"/>
              </a:rPr>
              <a:t>дослідження</a:t>
            </a:r>
            <a:r>
              <a:rPr lang="ru-RU" sz="3200" b="1" dirty="0">
                <a:latin typeface="+mn-lt"/>
              </a:rPr>
              <a:t> у галузі </a:t>
            </a:r>
            <a:r>
              <a:rPr lang="ru-RU" sz="3200" b="1" dirty="0" err="1">
                <a:latin typeface="+mn-lt"/>
              </a:rPr>
              <a:t>бухгалтерського</a:t>
            </a:r>
            <a:r>
              <a:rPr lang="ru-RU" sz="3200" b="1" dirty="0">
                <a:latin typeface="+mn-lt"/>
              </a:rPr>
              <a:t> </a:t>
            </a:r>
            <a:r>
              <a:rPr lang="ru-RU" sz="3200" b="1" dirty="0" err="1">
                <a:latin typeface="+mn-lt"/>
              </a:rPr>
              <a:t>обліку</a:t>
            </a:r>
            <a:endParaRPr lang="ru-RU" sz="3200" b="1" dirty="0">
              <a:latin typeface="+mn-lt"/>
            </a:endParaRPr>
          </a:p>
        </p:txBody>
      </p:sp>
      <p:sp>
        <p:nvSpPr>
          <p:cNvPr id="34" name="Rectangle 17"/>
          <p:cNvSpPr>
            <a:spLocks noChangeArrowheads="1"/>
          </p:cNvSpPr>
          <p:nvPr/>
        </p:nvSpPr>
        <p:spPr bwMode="auto">
          <a:xfrm>
            <a:off x="757868" y="3750906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pSp>
        <p:nvGrpSpPr>
          <p:cNvPr id="5" name="Group 1"/>
          <p:cNvGrpSpPr>
            <a:grpSpLocks/>
          </p:cNvGrpSpPr>
          <p:nvPr/>
        </p:nvGrpSpPr>
        <p:grpSpPr bwMode="auto">
          <a:xfrm>
            <a:off x="107504" y="860930"/>
            <a:ext cx="8820472" cy="5880585"/>
            <a:chOff x="1134" y="2637"/>
            <a:chExt cx="9540" cy="2608"/>
          </a:xfrm>
        </p:grpSpPr>
        <p:sp>
          <p:nvSpPr>
            <p:cNvPr id="6" name="AutoShape 13"/>
            <p:cNvSpPr>
              <a:spLocks noChangeShapeType="1"/>
            </p:cNvSpPr>
            <p:nvPr/>
          </p:nvSpPr>
          <p:spPr bwMode="auto">
            <a:xfrm>
              <a:off x="1854" y="3323"/>
              <a:ext cx="0" cy="1701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uk-UA" sz="4800"/>
            </a:p>
          </p:txBody>
        </p:sp>
        <p:grpSp>
          <p:nvGrpSpPr>
            <p:cNvPr id="7" name="Group 2"/>
            <p:cNvGrpSpPr>
              <a:grpSpLocks/>
            </p:cNvGrpSpPr>
            <p:nvPr/>
          </p:nvGrpSpPr>
          <p:grpSpPr bwMode="auto">
            <a:xfrm>
              <a:off x="1134" y="2637"/>
              <a:ext cx="9540" cy="2608"/>
              <a:chOff x="1134" y="2637"/>
              <a:chExt cx="9540" cy="2608"/>
            </a:xfrm>
          </p:grpSpPr>
          <p:sp>
            <p:nvSpPr>
              <p:cNvPr id="8" name="AutoShape 12"/>
              <p:cNvSpPr>
                <a:spLocks noChangeArrowheads="1"/>
              </p:cNvSpPr>
              <p:nvPr/>
            </p:nvSpPr>
            <p:spPr bwMode="auto">
              <a:xfrm>
                <a:off x="1134" y="2637"/>
                <a:ext cx="9540" cy="748"/>
              </a:xfrm>
              <a:prstGeom prst="ellipseRibbon2">
                <a:avLst>
                  <a:gd name="adj1" fmla="val 25000"/>
                  <a:gd name="adj2" fmla="val 75000"/>
                  <a:gd name="adj3" fmla="val 12500"/>
                </a:avLst>
              </a:prstGeom>
              <a:ln>
                <a:headEnd/>
                <a:tailE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36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Мета дослідження в галузі бухгалтерського обліку</a:t>
                </a:r>
                <a:endParaRPr kumimoji="0" lang="uk-UA" altLang="uk-UA" sz="4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grpSp>
            <p:nvGrpSpPr>
              <p:cNvPr id="9" name="Group 6"/>
              <p:cNvGrpSpPr>
                <a:grpSpLocks/>
              </p:cNvGrpSpPr>
              <p:nvPr/>
            </p:nvGrpSpPr>
            <p:grpSpPr bwMode="auto">
              <a:xfrm>
                <a:off x="1854" y="3395"/>
                <a:ext cx="8418" cy="1083"/>
                <a:chOff x="1896" y="4079"/>
                <a:chExt cx="8418" cy="1083"/>
              </a:xfrm>
            </p:grpSpPr>
            <p:grpSp>
              <p:nvGrpSpPr>
                <p:cNvPr id="13" name="Group 9"/>
                <p:cNvGrpSpPr>
                  <a:grpSpLocks/>
                </p:cNvGrpSpPr>
                <p:nvPr/>
              </p:nvGrpSpPr>
              <p:grpSpPr bwMode="auto">
                <a:xfrm>
                  <a:off x="1896" y="4079"/>
                  <a:ext cx="8418" cy="421"/>
                  <a:chOff x="1896" y="4079"/>
                  <a:chExt cx="8418" cy="421"/>
                </a:xfrm>
              </p:grpSpPr>
              <p:sp>
                <p:nvSpPr>
                  <p:cNvPr id="16" name="Rectangle 11"/>
                  <p:cNvSpPr>
                    <a:spLocks noChangeArrowheads="1"/>
                  </p:cNvSpPr>
                  <p:nvPr/>
                </p:nvSpPr>
                <p:spPr bwMode="auto">
                  <a:xfrm>
                    <a:off x="2616" y="4079"/>
                    <a:ext cx="7698" cy="421"/>
                  </a:xfrm>
                  <a:prstGeom prst="rect">
                    <a:avLst/>
                  </a:prstGeom>
                  <a:ln>
                    <a:headEnd/>
                    <a:tailEnd/>
                  </a:ln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vert="horz" wrap="squar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uk-UA" altLang="uk-UA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вивчення стану питання</a:t>
                    </a:r>
                    <a:endParaRPr kumimoji="0" lang="uk-UA" altLang="uk-UA" sz="4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17" name="AutoShape 10"/>
                  <p:cNvSpPr>
                    <a:spLocks noChangeArrowheads="1"/>
                  </p:cNvSpPr>
                  <p:nvPr/>
                </p:nvSpPr>
                <p:spPr bwMode="auto">
                  <a:xfrm>
                    <a:off x="1896" y="4357"/>
                    <a:ext cx="720" cy="143"/>
                  </a:xfrm>
                  <a:custGeom>
                    <a:avLst/>
                    <a:gdLst>
                      <a:gd name="G0" fmla="+- 16200 0 0"/>
                      <a:gd name="G1" fmla="+- 5400 0 0"/>
                      <a:gd name="G2" fmla="+- 21600 0 5400"/>
                      <a:gd name="G3" fmla="+- 10800 0 5400"/>
                      <a:gd name="G4" fmla="+- 21600 0 16200"/>
                      <a:gd name="G5" fmla="*/ G4 G3 10800"/>
                      <a:gd name="G6" fmla="+- 21600 0 G5"/>
                      <a:gd name="T0" fmla="*/ 16200 w 21600"/>
                      <a:gd name="T1" fmla="*/ 0 h 21600"/>
                      <a:gd name="T2" fmla="*/ 0 w 21600"/>
                      <a:gd name="T3" fmla="*/ 10800 h 21600"/>
                      <a:gd name="T4" fmla="*/ 16200 w 21600"/>
                      <a:gd name="T5" fmla="*/ 21600 h 21600"/>
                      <a:gd name="T6" fmla="*/ 21600 w 21600"/>
                      <a:gd name="T7" fmla="*/ 10800 h 21600"/>
                      <a:gd name="T8" fmla="*/ 17694720 60000 65536"/>
                      <a:gd name="T9" fmla="*/ 11796480 60000 65536"/>
                      <a:gd name="T10" fmla="*/ 5898240 60000 65536"/>
                      <a:gd name="T11" fmla="*/ 0 60000 65536"/>
                      <a:gd name="T12" fmla="*/ 3375 w 21600"/>
                      <a:gd name="T13" fmla="*/ G1 h 21600"/>
                      <a:gd name="T14" fmla="*/ G6 w 21600"/>
                      <a:gd name="T15" fmla="*/ G2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16200" y="0"/>
                        </a:moveTo>
                        <a:lnTo>
                          <a:pt x="16200" y="5400"/>
                        </a:lnTo>
                        <a:lnTo>
                          <a:pt x="3375" y="5400"/>
                        </a:lnTo>
                        <a:lnTo>
                          <a:pt x="3375" y="16200"/>
                        </a:lnTo>
                        <a:lnTo>
                          <a:pt x="16200" y="16200"/>
                        </a:lnTo>
                        <a:lnTo>
                          <a:pt x="16200" y="21600"/>
                        </a:lnTo>
                        <a:lnTo>
                          <a:pt x="21600" y="10800"/>
                        </a:lnTo>
                        <a:close/>
                      </a:path>
                      <a:path w="21600" h="21600">
                        <a:moveTo>
                          <a:pt x="1350" y="5400"/>
                        </a:moveTo>
                        <a:lnTo>
                          <a:pt x="1350" y="16200"/>
                        </a:lnTo>
                        <a:lnTo>
                          <a:pt x="2700" y="16200"/>
                        </a:lnTo>
                        <a:lnTo>
                          <a:pt x="2700" y="5400"/>
                        </a:lnTo>
                        <a:close/>
                      </a:path>
                      <a:path w="21600" h="21600">
                        <a:moveTo>
                          <a:pt x="0" y="5400"/>
                        </a:moveTo>
                        <a:lnTo>
                          <a:pt x="0" y="16200"/>
                        </a:lnTo>
                        <a:lnTo>
                          <a:pt x="675" y="16200"/>
                        </a:lnTo>
                        <a:lnTo>
                          <a:pt x="675" y="5400"/>
                        </a:lnTo>
                        <a:close/>
                      </a:path>
                    </a:pathLst>
                  </a:custGeom>
                  <a:ln>
                    <a:headEnd/>
                    <a:tailEnd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vert="horz" wrap="squar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uk-UA" sz="4800"/>
                  </a:p>
                </p:txBody>
              </p:sp>
            </p:grpSp>
            <p:sp>
              <p:nvSpPr>
                <p:cNvPr id="14" name="Rectangle 8"/>
                <p:cNvSpPr>
                  <a:spLocks noChangeArrowheads="1"/>
                </p:cNvSpPr>
                <p:nvPr/>
              </p:nvSpPr>
              <p:spPr bwMode="auto">
                <a:xfrm>
                  <a:off x="2616" y="4573"/>
                  <a:ext cx="7698" cy="531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uk-UA" altLang="uk-UA" sz="36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anose="0202060305040502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розробка методики вдосконалення обліку </a:t>
                  </a:r>
                  <a:endParaRPr kumimoji="0" lang="uk-UA" altLang="uk-UA" sz="4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5" name="AutoShape 7"/>
                <p:cNvSpPr>
                  <a:spLocks noChangeArrowheads="1"/>
                </p:cNvSpPr>
                <p:nvPr/>
              </p:nvSpPr>
              <p:spPr bwMode="auto">
                <a:xfrm>
                  <a:off x="1896" y="5019"/>
                  <a:ext cx="720" cy="143"/>
                </a:xfrm>
                <a:custGeom>
                  <a:avLst/>
                  <a:gdLst>
                    <a:gd name="G0" fmla="+- 16200 0 0"/>
                    <a:gd name="G1" fmla="+- 5400 0 0"/>
                    <a:gd name="G2" fmla="+- 21600 0 5400"/>
                    <a:gd name="G3" fmla="+- 10800 0 5400"/>
                    <a:gd name="G4" fmla="+- 21600 0 16200"/>
                    <a:gd name="G5" fmla="*/ G4 G3 10800"/>
                    <a:gd name="G6" fmla="+- 21600 0 G5"/>
                    <a:gd name="T0" fmla="*/ 16200 w 21600"/>
                    <a:gd name="T1" fmla="*/ 0 h 21600"/>
                    <a:gd name="T2" fmla="*/ 0 w 21600"/>
                    <a:gd name="T3" fmla="*/ 10800 h 21600"/>
                    <a:gd name="T4" fmla="*/ 16200 w 21600"/>
                    <a:gd name="T5" fmla="*/ 21600 h 21600"/>
                    <a:gd name="T6" fmla="*/ 21600 w 21600"/>
                    <a:gd name="T7" fmla="*/ 10800 h 21600"/>
                    <a:gd name="T8" fmla="*/ 17694720 60000 65536"/>
                    <a:gd name="T9" fmla="*/ 11796480 60000 65536"/>
                    <a:gd name="T10" fmla="*/ 5898240 60000 65536"/>
                    <a:gd name="T11" fmla="*/ 0 60000 65536"/>
                    <a:gd name="T12" fmla="*/ 3375 w 21600"/>
                    <a:gd name="T13" fmla="*/ G1 h 21600"/>
                    <a:gd name="T14" fmla="*/ G6 w 21600"/>
                    <a:gd name="T15" fmla="*/ G2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16200" y="0"/>
                      </a:moveTo>
                      <a:lnTo>
                        <a:pt x="16200" y="5400"/>
                      </a:lnTo>
                      <a:lnTo>
                        <a:pt x="3375" y="5400"/>
                      </a:lnTo>
                      <a:lnTo>
                        <a:pt x="3375" y="16200"/>
                      </a:lnTo>
                      <a:lnTo>
                        <a:pt x="16200" y="16200"/>
                      </a:lnTo>
                      <a:lnTo>
                        <a:pt x="16200" y="21600"/>
                      </a:lnTo>
                      <a:lnTo>
                        <a:pt x="21600" y="10800"/>
                      </a:lnTo>
                      <a:close/>
                    </a:path>
                    <a:path w="21600" h="21600">
                      <a:moveTo>
                        <a:pt x="1350" y="5400"/>
                      </a:moveTo>
                      <a:lnTo>
                        <a:pt x="1350" y="16200"/>
                      </a:lnTo>
                      <a:lnTo>
                        <a:pt x="2700" y="16200"/>
                      </a:lnTo>
                      <a:lnTo>
                        <a:pt x="2700" y="5400"/>
                      </a:lnTo>
                      <a:close/>
                    </a:path>
                    <a:path w="21600" h="21600">
                      <a:moveTo>
                        <a:pt x="0" y="5400"/>
                      </a:moveTo>
                      <a:lnTo>
                        <a:pt x="0" y="16200"/>
                      </a:lnTo>
                      <a:lnTo>
                        <a:pt x="675" y="16200"/>
                      </a:lnTo>
                      <a:lnTo>
                        <a:pt x="675" y="5400"/>
                      </a:lnTo>
                      <a:close/>
                    </a:path>
                  </a:pathLst>
                </a:custGeom>
                <a:ln>
                  <a:headEnd/>
                  <a:tailE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uk-UA" sz="4800"/>
                </a:p>
              </p:txBody>
            </p:sp>
          </p:grpSp>
          <p:grpSp>
            <p:nvGrpSpPr>
              <p:cNvPr id="10" name="Group 3"/>
              <p:cNvGrpSpPr>
                <a:grpSpLocks/>
              </p:cNvGrpSpPr>
              <p:nvPr/>
            </p:nvGrpSpPr>
            <p:grpSpPr bwMode="auto">
              <a:xfrm>
                <a:off x="1854" y="4493"/>
                <a:ext cx="8418" cy="752"/>
                <a:chOff x="1896" y="5274"/>
                <a:chExt cx="8418" cy="752"/>
              </a:xfrm>
            </p:grpSpPr>
            <p:sp>
              <p:nvSpPr>
                <p:cNvPr id="11" name="Rectangle 5"/>
                <p:cNvSpPr>
                  <a:spLocks noChangeArrowheads="1"/>
                </p:cNvSpPr>
                <p:nvPr/>
              </p:nvSpPr>
              <p:spPr bwMode="auto">
                <a:xfrm>
                  <a:off x="2616" y="5274"/>
                  <a:ext cx="7698" cy="752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uk-UA" altLang="uk-UA" sz="36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anose="0202060305040502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визначення ефективності застосування методики обліку на практиці </a:t>
                  </a:r>
                  <a:endParaRPr kumimoji="0" lang="uk-UA" altLang="uk-UA" sz="4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2" name="AutoShape 4"/>
                <p:cNvSpPr>
                  <a:spLocks noChangeArrowheads="1"/>
                </p:cNvSpPr>
                <p:nvPr/>
              </p:nvSpPr>
              <p:spPr bwMode="auto">
                <a:xfrm>
                  <a:off x="1896" y="5705"/>
                  <a:ext cx="720" cy="143"/>
                </a:xfrm>
                <a:custGeom>
                  <a:avLst/>
                  <a:gdLst>
                    <a:gd name="G0" fmla="+- 16200 0 0"/>
                    <a:gd name="G1" fmla="+- 5400 0 0"/>
                    <a:gd name="G2" fmla="+- 21600 0 5400"/>
                    <a:gd name="G3" fmla="+- 10800 0 5400"/>
                    <a:gd name="G4" fmla="+- 21600 0 16200"/>
                    <a:gd name="G5" fmla="*/ G4 G3 10800"/>
                    <a:gd name="G6" fmla="+- 21600 0 G5"/>
                    <a:gd name="T0" fmla="*/ 16200 w 21600"/>
                    <a:gd name="T1" fmla="*/ 0 h 21600"/>
                    <a:gd name="T2" fmla="*/ 0 w 21600"/>
                    <a:gd name="T3" fmla="*/ 10800 h 21600"/>
                    <a:gd name="T4" fmla="*/ 16200 w 21600"/>
                    <a:gd name="T5" fmla="*/ 21600 h 21600"/>
                    <a:gd name="T6" fmla="*/ 21600 w 21600"/>
                    <a:gd name="T7" fmla="*/ 10800 h 21600"/>
                    <a:gd name="T8" fmla="*/ 17694720 60000 65536"/>
                    <a:gd name="T9" fmla="*/ 11796480 60000 65536"/>
                    <a:gd name="T10" fmla="*/ 5898240 60000 65536"/>
                    <a:gd name="T11" fmla="*/ 0 60000 65536"/>
                    <a:gd name="T12" fmla="*/ 3375 w 21600"/>
                    <a:gd name="T13" fmla="*/ G1 h 21600"/>
                    <a:gd name="T14" fmla="*/ G6 w 21600"/>
                    <a:gd name="T15" fmla="*/ G2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16200" y="0"/>
                      </a:moveTo>
                      <a:lnTo>
                        <a:pt x="16200" y="5400"/>
                      </a:lnTo>
                      <a:lnTo>
                        <a:pt x="3375" y="5400"/>
                      </a:lnTo>
                      <a:lnTo>
                        <a:pt x="3375" y="16200"/>
                      </a:lnTo>
                      <a:lnTo>
                        <a:pt x="16200" y="16200"/>
                      </a:lnTo>
                      <a:lnTo>
                        <a:pt x="16200" y="21600"/>
                      </a:lnTo>
                      <a:lnTo>
                        <a:pt x="21600" y="10800"/>
                      </a:lnTo>
                      <a:close/>
                    </a:path>
                    <a:path w="21600" h="21600">
                      <a:moveTo>
                        <a:pt x="1350" y="5400"/>
                      </a:moveTo>
                      <a:lnTo>
                        <a:pt x="1350" y="16200"/>
                      </a:lnTo>
                      <a:lnTo>
                        <a:pt x="2700" y="16200"/>
                      </a:lnTo>
                      <a:lnTo>
                        <a:pt x="2700" y="5400"/>
                      </a:lnTo>
                      <a:close/>
                    </a:path>
                    <a:path w="21600" h="21600">
                      <a:moveTo>
                        <a:pt x="0" y="5400"/>
                      </a:moveTo>
                      <a:lnTo>
                        <a:pt x="0" y="16200"/>
                      </a:lnTo>
                      <a:lnTo>
                        <a:pt x="675" y="16200"/>
                      </a:lnTo>
                      <a:lnTo>
                        <a:pt x="675" y="5400"/>
                      </a:lnTo>
                      <a:close/>
                    </a:path>
                  </a:pathLst>
                </a:custGeom>
                <a:ln>
                  <a:headEnd/>
                  <a:tailE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uk-UA" sz="4800"/>
                </a:p>
              </p:txBody>
            </p:sp>
          </p:grpSp>
        </p:grpSp>
      </p:grpSp>
      <p:sp>
        <p:nvSpPr>
          <p:cNvPr id="18" name="Rectangle 19"/>
          <p:cNvSpPr>
            <a:spLocks noChangeArrowheads="1"/>
          </p:cNvSpPr>
          <p:nvPr/>
        </p:nvSpPr>
        <p:spPr bwMode="auto">
          <a:xfrm>
            <a:off x="1115616" y="2592462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6183052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216024" y="14908"/>
            <a:ext cx="8711952" cy="8802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3200" b="1" dirty="0">
                <a:latin typeface="+mn-lt"/>
              </a:rPr>
              <a:t>Дефініції “</a:t>
            </a:r>
            <a:r>
              <a:rPr lang="ru-RU" sz="3200" b="1" dirty="0" err="1">
                <a:latin typeface="+mn-lt"/>
              </a:rPr>
              <a:t>завдання</a:t>
            </a:r>
            <a:r>
              <a:rPr lang="ru-RU" sz="3200" b="1" dirty="0">
                <a:latin typeface="+mn-lt"/>
              </a:rPr>
              <a:t> </a:t>
            </a:r>
            <a:r>
              <a:rPr lang="ru-RU" sz="3200" b="1" dirty="0" err="1">
                <a:latin typeface="+mn-lt"/>
              </a:rPr>
              <a:t>наукового</a:t>
            </a:r>
            <a:r>
              <a:rPr lang="ru-RU" sz="3200" b="1" dirty="0">
                <a:latin typeface="+mn-lt"/>
              </a:rPr>
              <a:t> </a:t>
            </a:r>
            <a:r>
              <a:rPr lang="ru-RU" sz="3200" b="1" dirty="0" err="1">
                <a:latin typeface="+mn-lt"/>
              </a:rPr>
              <a:t>дослідження</a:t>
            </a:r>
            <a:r>
              <a:rPr lang="ru-RU" sz="3200" b="1" dirty="0">
                <a:latin typeface="+mn-lt"/>
              </a:rPr>
              <a:t>”</a:t>
            </a:r>
          </a:p>
        </p:txBody>
      </p:sp>
      <p:sp>
        <p:nvSpPr>
          <p:cNvPr id="34" name="Rectangle 17"/>
          <p:cNvSpPr>
            <a:spLocks noChangeArrowheads="1"/>
          </p:cNvSpPr>
          <p:nvPr/>
        </p:nvSpPr>
        <p:spPr bwMode="auto">
          <a:xfrm>
            <a:off x="757868" y="3750906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18" name="Rectangle 19"/>
          <p:cNvSpPr>
            <a:spLocks noChangeArrowheads="1"/>
          </p:cNvSpPr>
          <p:nvPr/>
        </p:nvSpPr>
        <p:spPr bwMode="auto">
          <a:xfrm>
            <a:off x="1115616" y="2592462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3" name="Таблиця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5574959"/>
              </p:ext>
            </p:extLst>
          </p:nvPr>
        </p:nvGraphicFramePr>
        <p:xfrm>
          <a:off x="107504" y="1124744"/>
          <a:ext cx="8928992" cy="5417705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736304">
                  <a:extLst>
                    <a:ext uri="{9D8B030D-6E8A-4147-A177-3AD203B41FA5}">
                      <a16:colId xmlns:a16="http://schemas.microsoft.com/office/drawing/2014/main" xmlns="" val="3370181322"/>
                    </a:ext>
                  </a:extLst>
                </a:gridCol>
                <a:gridCol w="6192688">
                  <a:extLst>
                    <a:ext uri="{9D8B030D-6E8A-4147-A177-3AD203B41FA5}">
                      <a16:colId xmlns:a16="http://schemas.microsoft.com/office/drawing/2014/main" xmlns="" val="1196187179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 b="1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Автор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 b="1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Дефініція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870453485"/>
                  </a:ext>
                </a:extLst>
              </a:tr>
              <a:tr h="22466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500" i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Г. С. </a:t>
                      </a:r>
                      <a:r>
                        <a:rPr lang="uk-UA" sz="2500" i="1" dirty="0" err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Цехмістрова</a:t>
                      </a:r>
                      <a:r>
                        <a:rPr lang="uk-UA" sz="2500" i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uk-UA" sz="2500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4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Визначення завдань наукового дослідження – це визначення факторів, які впливають на об’єкт дослідження, відбір і зосередження уваги на найсуттєвіших із них. Критеріями відбору є мета дослідження та кількісний рівень накопичених фактів у цьому напрямі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88600004"/>
                  </a:ext>
                </a:extLst>
              </a:tr>
              <a:tr h="11377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500" i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О. А. Попов </a:t>
                      </a:r>
                      <a:endParaRPr lang="uk-UA" sz="2500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5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Завдання наукового дослідження – це дії, які в своїй сукупності повинні дати уявлення про те, що потрібно зробити, аби </a:t>
                      </a:r>
                      <a:r>
                        <a:rPr lang="uk-UA" sz="25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метиа</a:t>
                      </a:r>
                      <a:r>
                        <a:rPr lang="uk-UA" sz="25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була досягнуто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618042452"/>
                  </a:ext>
                </a:extLst>
              </a:tr>
              <a:tr h="11233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500" i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Н. М. </a:t>
                      </a:r>
                      <a:r>
                        <a:rPr lang="uk-UA" sz="2500" i="1" dirty="0" err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Малюга</a:t>
                      </a:r>
                      <a:r>
                        <a:rPr lang="uk-UA" sz="2500" i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uk-UA" sz="2500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5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Завдання наукового дослідження визначають для того, щоб більш конкретно реалізувати його мету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21690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7689932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216024" y="14908"/>
            <a:ext cx="8711952" cy="8802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3200" b="1" dirty="0">
                <a:latin typeface="+mn-lt"/>
              </a:rPr>
              <a:t>Види </a:t>
            </a:r>
            <a:r>
              <a:rPr lang="ru-RU" sz="3200" b="1" dirty="0" err="1">
                <a:latin typeface="+mn-lt"/>
              </a:rPr>
              <a:t>завдань</a:t>
            </a:r>
            <a:r>
              <a:rPr lang="ru-RU" sz="3200" b="1" dirty="0">
                <a:latin typeface="+mn-lt"/>
              </a:rPr>
              <a:t> </a:t>
            </a:r>
            <a:r>
              <a:rPr lang="ru-RU" sz="3200" b="1" dirty="0" err="1">
                <a:latin typeface="+mn-lt"/>
              </a:rPr>
              <a:t>бухгалтерського</a:t>
            </a:r>
            <a:r>
              <a:rPr lang="ru-RU" sz="3200" b="1" dirty="0">
                <a:latin typeface="+mn-lt"/>
              </a:rPr>
              <a:t> </a:t>
            </a:r>
            <a:r>
              <a:rPr lang="ru-RU" sz="3200" b="1" dirty="0" err="1">
                <a:latin typeface="+mn-lt"/>
              </a:rPr>
              <a:t>наукового</a:t>
            </a:r>
            <a:r>
              <a:rPr lang="ru-RU" sz="3200" b="1" dirty="0">
                <a:latin typeface="+mn-lt"/>
              </a:rPr>
              <a:t> </a:t>
            </a:r>
            <a:r>
              <a:rPr lang="ru-RU" sz="3200" b="1" dirty="0" err="1">
                <a:latin typeface="+mn-lt"/>
              </a:rPr>
              <a:t>дослідження</a:t>
            </a:r>
            <a:endParaRPr lang="ru-RU" sz="3200" b="1" dirty="0">
              <a:latin typeface="+mn-lt"/>
            </a:endParaRPr>
          </a:p>
        </p:txBody>
      </p:sp>
      <p:sp>
        <p:nvSpPr>
          <p:cNvPr id="34" name="Rectangle 17"/>
          <p:cNvSpPr>
            <a:spLocks noChangeArrowheads="1"/>
          </p:cNvSpPr>
          <p:nvPr/>
        </p:nvSpPr>
        <p:spPr bwMode="auto">
          <a:xfrm>
            <a:off x="757868" y="3750906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18" name="Rectangle 19"/>
          <p:cNvSpPr>
            <a:spLocks noChangeArrowheads="1"/>
          </p:cNvSpPr>
          <p:nvPr/>
        </p:nvSpPr>
        <p:spPr bwMode="auto">
          <a:xfrm>
            <a:off x="1115616" y="2592462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pSp>
        <p:nvGrpSpPr>
          <p:cNvPr id="6" name="Group 1"/>
          <p:cNvGrpSpPr>
            <a:grpSpLocks/>
          </p:cNvGrpSpPr>
          <p:nvPr/>
        </p:nvGrpSpPr>
        <p:grpSpPr bwMode="auto">
          <a:xfrm>
            <a:off x="107504" y="1223563"/>
            <a:ext cx="8928992" cy="5518696"/>
            <a:chOff x="1314" y="7005"/>
            <a:chExt cx="9164" cy="6199"/>
          </a:xfrm>
        </p:grpSpPr>
        <p:sp>
          <p:nvSpPr>
            <p:cNvPr id="7" name="AutoShape 36"/>
            <p:cNvSpPr>
              <a:spLocks noChangeShapeType="1"/>
            </p:cNvSpPr>
            <p:nvPr/>
          </p:nvSpPr>
          <p:spPr bwMode="auto">
            <a:xfrm>
              <a:off x="4947" y="9700"/>
              <a:ext cx="364" cy="0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 sz="4400"/>
            </a:p>
          </p:txBody>
        </p:sp>
        <p:grpSp>
          <p:nvGrpSpPr>
            <p:cNvPr id="8" name="Group 3"/>
            <p:cNvGrpSpPr>
              <a:grpSpLocks/>
            </p:cNvGrpSpPr>
            <p:nvPr/>
          </p:nvGrpSpPr>
          <p:grpSpPr bwMode="auto">
            <a:xfrm>
              <a:off x="1314" y="7005"/>
              <a:ext cx="9164" cy="6199"/>
              <a:chOff x="1314" y="7005"/>
              <a:chExt cx="9164" cy="6199"/>
            </a:xfrm>
          </p:grpSpPr>
          <p:sp>
            <p:nvSpPr>
              <p:cNvPr id="10" name="AutoShape 35"/>
              <p:cNvSpPr>
                <a:spLocks noChangeShapeType="1"/>
              </p:cNvSpPr>
              <p:nvPr/>
            </p:nvSpPr>
            <p:spPr bwMode="auto">
              <a:xfrm>
                <a:off x="5311" y="8003"/>
                <a:ext cx="278" cy="0"/>
              </a:xfrm>
              <a:prstGeom prst="straightConnector1">
                <a:avLst/>
              </a:prstGeom>
              <a:ln>
                <a:headEnd/>
                <a:tailEnd type="triangle" w="med" len="med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 sz="4400"/>
              </a:p>
            </p:txBody>
          </p:sp>
          <p:sp>
            <p:nvSpPr>
              <p:cNvPr id="11" name="AutoShape 34"/>
              <p:cNvSpPr>
                <a:spLocks noChangeShapeType="1"/>
              </p:cNvSpPr>
              <p:nvPr/>
            </p:nvSpPr>
            <p:spPr bwMode="auto">
              <a:xfrm>
                <a:off x="5310" y="9349"/>
                <a:ext cx="278" cy="0"/>
              </a:xfrm>
              <a:prstGeom prst="straightConnector1">
                <a:avLst/>
              </a:prstGeom>
              <a:ln>
                <a:headEnd/>
                <a:tailEnd type="triangle" w="med" len="med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 sz="4400"/>
              </a:p>
            </p:txBody>
          </p:sp>
          <p:sp>
            <p:nvSpPr>
              <p:cNvPr id="12" name="AutoShape 33"/>
              <p:cNvSpPr>
                <a:spLocks noChangeShapeType="1"/>
              </p:cNvSpPr>
              <p:nvPr/>
            </p:nvSpPr>
            <p:spPr bwMode="auto">
              <a:xfrm>
                <a:off x="5305" y="9956"/>
                <a:ext cx="278" cy="0"/>
              </a:xfrm>
              <a:prstGeom prst="straightConnector1">
                <a:avLst/>
              </a:prstGeom>
              <a:ln>
                <a:headEnd/>
                <a:tailEnd type="triangle" w="med" len="med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 sz="4400"/>
              </a:p>
            </p:txBody>
          </p:sp>
          <p:grpSp>
            <p:nvGrpSpPr>
              <p:cNvPr id="13" name="Group 7"/>
              <p:cNvGrpSpPr>
                <a:grpSpLocks/>
              </p:cNvGrpSpPr>
              <p:nvPr/>
            </p:nvGrpSpPr>
            <p:grpSpPr bwMode="auto">
              <a:xfrm>
                <a:off x="1314" y="7005"/>
                <a:ext cx="9164" cy="6199"/>
                <a:chOff x="1314" y="7005"/>
                <a:chExt cx="9164" cy="6199"/>
              </a:xfrm>
            </p:grpSpPr>
            <p:sp>
              <p:nvSpPr>
                <p:cNvPr id="17" name="AutoShape 32"/>
                <p:cNvSpPr>
                  <a:spLocks noChangeShapeType="1"/>
                </p:cNvSpPr>
                <p:nvPr/>
              </p:nvSpPr>
              <p:spPr bwMode="auto">
                <a:xfrm>
                  <a:off x="1314" y="7238"/>
                  <a:ext cx="1430" cy="0"/>
                </a:xfrm>
                <a:prstGeom prst="straightConnector1">
                  <a:avLst/>
                </a:prstGeom>
                <a:ln>
                  <a:headEnd/>
                  <a:tailEnd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uk-UA" sz="4400"/>
                </a:p>
              </p:txBody>
            </p:sp>
            <p:sp>
              <p:nvSpPr>
                <p:cNvPr id="19" name="AutoShape 31"/>
                <p:cNvSpPr>
                  <a:spLocks noChangeShapeType="1"/>
                </p:cNvSpPr>
                <p:nvPr/>
              </p:nvSpPr>
              <p:spPr bwMode="auto">
                <a:xfrm>
                  <a:off x="1329" y="9774"/>
                  <a:ext cx="459" cy="0"/>
                </a:xfrm>
                <a:prstGeom prst="straightConnector1">
                  <a:avLst/>
                </a:prstGeom>
                <a:ln>
                  <a:headEnd/>
                  <a:tailEnd type="triangle" w="med" len="med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uk-UA" sz="4400"/>
                </a:p>
              </p:txBody>
            </p:sp>
            <p:sp>
              <p:nvSpPr>
                <p:cNvPr id="20" name="AutoShape 30"/>
                <p:cNvSpPr>
                  <a:spLocks noChangeShapeType="1"/>
                </p:cNvSpPr>
                <p:nvPr/>
              </p:nvSpPr>
              <p:spPr bwMode="auto">
                <a:xfrm>
                  <a:off x="1314" y="12462"/>
                  <a:ext cx="459" cy="0"/>
                </a:xfrm>
                <a:prstGeom prst="straightConnector1">
                  <a:avLst/>
                </a:prstGeom>
                <a:ln>
                  <a:headEnd/>
                  <a:tailEnd type="triangle" w="med" len="med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uk-UA" sz="4400"/>
                </a:p>
              </p:txBody>
            </p:sp>
            <p:sp>
              <p:nvSpPr>
                <p:cNvPr id="21" name="Line 29"/>
                <p:cNvSpPr>
                  <a:spLocks noChangeShapeType="1"/>
                </p:cNvSpPr>
                <p:nvPr/>
              </p:nvSpPr>
              <p:spPr bwMode="auto">
                <a:xfrm>
                  <a:off x="1314" y="7224"/>
                  <a:ext cx="0" cy="5229"/>
                </a:xfrm>
                <a:prstGeom prst="line">
                  <a:avLst/>
                </a:prstGeom>
                <a:ln>
                  <a:headEnd/>
                  <a:tailEnd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uk-UA" sz="4400"/>
                </a:p>
              </p:txBody>
            </p:sp>
            <p:grpSp>
              <p:nvGrpSpPr>
                <p:cNvPr id="22" name="Group 8"/>
                <p:cNvGrpSpPr>
                  <a:grpSpLocks/>
                </p:cNvGrpSpPr>
                <p:nvPr/>
              </p:nvGrpSpPr>
              <p:grpSpPr bwMode="auto">
                <a:xfrm>
                  <a:off x="1764" y="7005"/>
                  <a:ext cx="8714" cy="6199"/>
                  <a:chOff x="1764" y="7005"/>
                  <a:chExt cx="8714" cy="6199"/>
                </a:xfrm>
              </p:grpSpPr>
              <p:sp>
                <p:nvSpPr>
                  <p:cNvPr id="23" name="Rectangle 28"/>
                  <p:cNvSpPr>
                    <a:spLocks noChangeArrowheads="1"/>
                  </p:cNvSpPr>
                  <p:nvPr/>
                </p:nvSpPr>
                <p:spPr bwMode="auto">
                  <a:xfrm>
                    <a:off x="2752" y="7005"/>
                    <a:ext cx="7726" cy="594"/>
                  </a:xfrm>
                  <a:prstGeom prst="rect">
                    <a:avLst/>
                  </a:prstGeom>
                  <a:ln>
                    <a:headEnd/>
                    <a:tailEnd/>
                  </a:ln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ru-RU" altLang="uk-UA" sz="3200" b="0" i="0" u="none" strike="noStrike" cap="none" normalizeH="0" baseline="0" dirty="0" err="1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Завдання</a:t>
                    </a:r>
                    <a:r>
                      <a:rPr kumimoji="0" lang="ru-RU" altLang="uk-UA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 </a:t>
                    </a:r>
                    <a:r>
                      <a:rPr kumimoji="0" lang="ru-RU" altLang="uk-UA" sz="3200" b="0" i="0" u="none" strike="noStrike" cap="none" normalizeH="0" baseline="0" dirty="0" err="1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наукового</a:t>
                    </a:r>
                    <a:r>
                      <a:rPr kumimoji="0" lang="ru-RU" altLang="uk-UA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 </a:t>
                    </a:r>
                    <a:r>
                      <a:rPr kumimoji="0" lang="ru-RU" altLang="uk-UA" sz="3200" b="0" i="0" u="none" strike="noStrike" cap="none" normalizeH="0" baseline="0" dirty="0" err="1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дослідження</a:t>
                    </a:r>
                    <a:endParaRPr kumimoji="0" lang="ru-RU" altLang="uk-UA" sz="4400" b="0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24" name="Rectangle 27"/>
                  <p:cNvSpPr>
                    <a:spLocks noChangeArrowheads="1"/>
                  </p:cNvSpPr>
                  <p:nvPr/>
                </p:nvSpPr>
                <p:spPr bwMode="auto">
                  <a:xfrm>
                    <a:off x="1785" y="8694"/>
                    <a:ext cx="3162" cy="1925"/>
                  </a:xfrm>
                  <a:prstGeom prst="rect">
                    <a:avLst/>
                  </a:prstGeom>
                  <a:ln>
                    <a:headEnd/>
                    <a:tailEnd/>
                  </a:ln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uk-UA" altLang="uk-UA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rPr>
                      <a:t>За науковими рівнями</a:t>
                    </a:r>
                    <a:endParaRPr kumimoji="0" lang="uk-UA" altLang="uk-UA" sz="4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Arial" panose="020B0604020202020204" pitchFamily="34" charset="0"/>
                    </a:endParaRPr>
                  </a:p>
                </p:txBody>
              </p:sp>
              <p:grpSp>
                <p:nvGrpSpPr>
                  <p:cNvPr id="36" name="Group 18"/>
                  <p:cNvGrpSpPr>
                    <a:grpSpLocks/>
                  </p:cNvGrpSpPr>
                  <p:nvPr/>
                </p:nvGrpSpPr>
                <p:grpSpPr bwMode="auto">
                  <a:xfrm>
                    <a:off x="1764" y="11551"/>
                    <a:ext cx="8713" cy="1653"/>
                    <a:chOff x="1853" y="7416"/>
                    <a:chExt cx="6509" cy="1713"/>
                  </a:xfrm>
                </p:grpSpPr>
                <p:sp>
                  <p:nvSpPr>
                    <p:cNvPr id="37" name="Rectangle 2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53" y="7416"/>
                      <a:ext cx="2367" cy="1599"/>
                    </a:xfrm>
                    <a:prstGeom prst="rect">
                      <a:avLst/>
                    </a:prstGeom>
                    <a:ln>
                      <a:headEnd/>
                      <a:tailEnd/>
                    </a:ln>
                  </p:spPr>
                  <p:style>
                    <a:lnRef idx="2">
                      <a:schemeClr val="dk1">
                        <a:shade val="50000"/>
                      </a:schemeClr>
                    </a:lnRef>
                    <a:fillRef idx="1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lt1"/>
                    </a:fontRef>
                  </p:style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За часом виконання</a:t>
                      </a:r>
                      <a:endParaRPr kumimoji="0" lang="uk-UA" altLang="uk-UA" sz="4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p:txBody>
                </p:sp>
                <p:grpSp>
                  <p:nvGrpSpPr>
                    <p:cNvPr id="38" name="Group 2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710" y="7821"/>
                      <a:ext cx="3652" cy="1308"/>
                      <a:chOff x="4467" y="7184"/>
                      <a:chExt cx="3652" cy="1308"/>
                    </a:xfrm>
                  </p:grpSpPr>
                  <p:sp>
                    <p:nvSpPr>
                      <p:cNvPr id="42" name="Rectangle 2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467" y="7184"/>
                        <a:ext cx="3652" cy="534"/>
                      </a:xfrm>
                      <a:prstGeom prst="rect">
                        <a:avLst/>
                      </a:prstGeom>
                      <a:ln>
                        <a:headEnd/>
                        <a:tailEnd/>
                      </a:ln>
                    </p:spPr>
                    <p:style>
                      <a:lnRef idx="1">
                        <a:schemeClr val="dk1"/>
                      </a:lnRef>
                      <a:fillRef idx="2">
                        <a:schemeClr val="dk1"/>
                      </a:fillRef>
                      <a:effectRef idx="1">
                        <a:schemeClr val="dk1"/>
                      </a:effectRef>
                      <a:fontRef idx="minor">
                        <a:schemeClr val="dk1"/>
                      </a:fontRef>
                    </p:style>
                    <p:txBody>
                      <a:bodyPr vert="horz" wrap="square" lIns="91440" tIns="45720" rIns="91440" bIns="45720" numCol="1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uk-UA" altLang="uk-UA" sz="32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</a:rPr>
                          <a:t>постійні </a:t>
                        </a:r>
                        <a:endParaRPr kumimoji="0" lang="uk-UA" altLang="uk-UA" sz="4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43" name="Rectangle 2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467" y="7958"/>
                        <a:ext cx="3652" cy="534"/>
                      </a:xfrm>
                      <a:prstGeom prst="rect">
                        <a:avLst/>
                      </a:prstGeom>
                      <a:ln>
                        <a:headEnd/>
                        <a:tailEnd/>
                      </a:ln>
                    </p:spPr>
                    <p:style>
                      <a:lnRef idx="1">
                        <a:schemeClr val="dk1"/>
                      </a:lnRef>
                      <a:fillRef idx="2">
                        <a:schemeClr val="dk1"/>
                      </a:fillRef>
                      <a:effectRef idx="1">
                        <a:schemeClr val="dk1"/>
                      </a:effectRef>
                      <a:fontRef idx="minor">
                        <a:schemeClr val="dk1"/>
                      </a:fontRef>
                    </p:style>
                    <p:txBody>
                      <a:bodyPr vert="horz" wrap="square" lIns="91440" tIns="45720" rIns="91440" bIns="45720" numCol="1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en-US" altLang="uk-UA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endParaRPr>
                      </a:p>
                      <a:p>
                        <a:pPr marL="0" marR="0" lvl="0" indent="0" algn="ctr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uk-UA" altLang="uk-UA" sz="32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</a:rPr>
                          <a:t>тимчасові </a:t>
                        </a:r>
                        <a:endParaRPr kumimoji="0" lang="uk-UA" alt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endParaRPr>
                      </a:p>
                      <a:p>
                        <a:pPr marL="0" marR="0" lvl="0" indent="0" algn="l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uk-UA" altLang="uk-UA" sz="4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endParaRPr>
                      </a:p>
                    </p:txBody>
                  </p:sp>
                </p:grpSp>
                <p:sp>
                  <p:nvSpPr>
                    <p:cNvPr id="39" name="AutoShape 2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231" y="8351"/>
                      <a:ext cx="178" cy="0"/>
                    </a:xfrm>
                    <a:prstGeom prst="straightConnector1">
                      <a:avLst/>
                    </a:prstGeom>
                    <a:ln>
                      <a:headEnd/>
                      <a:tailEnd/>
                    </a:ln>
                  </p:spPr>
                  <p:style>
                    <a:lnRef idx="3">
                      <a:schemeClr val="dk1"/>
                    </a:lnRef>
                    <a:fillRef idx="0">
                      <a:schemeClr val="dk1"/>
                    </a:fillRef>
                    <a:effectRef idx="2">
                      <a:schemeClr val="dk1"/>
                    </a:effectRef>
                    <a:fontRef idx="minor">
                      <a:schemeClr val="tx1"/>
                    </a:fontRef>
                  </p:style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uk-UA" sz="4400"/>
                    </a:p>
                  </p:txBody>
                </p:sp>
              </p:grpSp>
              <p:grpSp>
                <p:nvGrpSpPr>
                  <p:cNvPr id="26" name="Group 13"/>
                  <p:cNvGrpSpPr>
                    <a:grpSpLocks/>
                  </p:cNvGrpSpPr>
                  <p:nvPr/>
                </p:nvGrpSpPr>
                <p:grpSpPr bwMode="auto">
                  <a:xfrm>
                    <a:off x="5589" y="7779"/>
                    <a:ext cx="4888" cy="1828"/>
                    <a:chOff x="6156" y="3671"/>
                    <a:chExt cx="4888" cy="1894"/>
                  </a:xfrm>
                </p:grpSpPr>
                <p:sp>
                  <p:nvSpPr>
                    <p:cNvPr id="31" name="Rectangle 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156" y="3671"/>
                      <a:ext cx="4882" cy="534"/>
                    </a:xfrm>
                    <a:prstGeom prst="rect">
                      <a:avLst/>
                    </a:prstGeom>
                    <a:ln>
                      <a:headEnd/>
                      <a:tailEnd/>
                    </a:ln>
                  </p:spPr>
                  <p:style>
                    <a:lnRef idx="1">
                      <a:schemeClr val="dk1"/>
                    </a:lnRef>
                    <a:fillRef idx="2">
                      <a:schemeClr val="dk1"/>
                    </a:fillRef>
                    <a:effectRef idx="1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vert="horz" wrap="square" lIns="91440" tIns="45720" rIns="91440" bIns="45720" numCol="1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теоретичні</a:t>
                      </a:r>
                      <a:endParaRPr kumimoji="0" lang="uk-UA" altLang="uk-UA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32" name="Rectangle 1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156" y="4305"/>
                      <a:ext cx="4882" cy="534"/>
                    </a:xfrm>
                    <a:prstGeom prst="rect">
                      <a:avLst/>
                    </a:prstGeom>
                    <a:ln>
                      <a:headEnd/>
                      <a:tailEnd/>
                    </a:ln>
                  </p:spPr>
                  <p:style>
                    <a:lnRef idx="1">
                      <a:schemeClr val="dk1"/>
                    </a:lnRef>
                    <a:fillRef idx="2">
                      <a:schemeClr val="dk1"/>
                    </a:fillRef>
                    <a:effectRef idx="1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vert="horz" wrap="square" lIns="91440" tIns="45720" rIns="91440" bIns="45720" numCol="1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uk-UA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емпіричні </a:t>
                      </a:r>
                      <a:endParaRPr kumimoji="0" lang="uk-UA" altLang="uk-UA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altLang="uk-UA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33" name="Rectangle 1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156" y="5031"/>
                      <a:ext cx="4888" cy="534"/>
                    </a:xfrm>
                    <a:prstGeom prst="rect">
                      <a:avLst/>
                    </a:prstGeom>
                    <a:ln>
                      <a:headEnd/>
                      <a:tailEnd/>
                    </a:ln>
                  </p:spPr>
                  <p:style>
                    <a:lnRef idx="1">
                      <a:schemeClr val="dk1"/>
                    </a:lnRef>
                    <a:fillRef idx="2">
                      <a:schemeClr val="dk1"/>
                    </a:fillRef>
                    <a:effectRef idx="1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vert="horz" wrap="square" lIns="91440" tIns="45720" rIns="91440" bIns="45720" numCol="1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uk-UA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логічні </a:t>
                      </a:r>
                      <a:endParaRPr kumimoji="0" lang="uk-UA" altLang="uk-UA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altLang="uk-UA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p:txBody>
                </p:sp>
              </p:grpSp>
              <p:grpSp>
                <p:nvGrpSpPr>
                  <p:cNvPr id="27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5589" y="9698"/>
                    <a:ext cx="4889" cy="1963"/>
                    <a:chOff x="6155" y="3531"/>
                    <a:chExt cx="4889" cy="2034"/>
                  </a:xfrm>
                </p:grpSpPr>
                <p:sp>
                  <p:nvSpPr>
                    <p:cNvPr id="28" name="Rectangle 1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155" y="3531"/>
                      <a:ext cx="4883" cy="534"/>
                    </a:xfrm>
                    <a:prstGeom prst="rect">
                      <a:avLst/>
                    </a:prstGeom>
                    <a:ln>
                      <a:headEnd/>
                      <a:tailEnd/>
                    </a:ln>
                  </p:spPr>
                  <p:style>
                    <a:lnRef idx="1">
                      <a:schemeClr val="dk1"/>
                    </a:lnRef>
                    <a:fillRef idx="2">
                      <a:schemeClr val="dk1"/>
                    </a:fillRef>
                    <a:effectRef idx="1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vert="horz" wrap="square" lIns="91440" tIns="45720" rIns="91440" bIns="45720" numCol="1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статистичні </a:t>
                      </a:r>
                      <a:endParaRPr kumimoji="0" lang="uk-UA" altLang="uk-UA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9" name="Rectangle 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155" y="4305"/>
                      <a:ext cx="4883" cy="534"/>
                    </a:xfrm>
                    <a:prstGeom prst="rect">
                      <a:avLst/>
                    </a:prstGeom>
                    <a:ln>
                      <a:headEnd/>
                      <a:tailEnd/>
                    </a:ln>
                  </p:spPr>
                  <p:style>
                    <a:lnRef idx="1">
                      <a:schemeClr val="dk1"/>
                    </a:lnRef>
                    <a:fillRef idx="2">
                      <a:schemeClr val="dk1"/>
                    </a:fillRef>
                    <a:effectRef idx="1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vert="horz" wrap="square" lIns="91440" tIns="45720" rIns="91440" bIns="45720" numCol="1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uk-UA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аналітичні</a:t>
                      </a:r>
                      <a:endParaRPr kumimoji="0" lang="uk-UA" altLang="uk-UA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altLang="uk-UA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30" name="Rectangle 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155" y="5031"/>
                      <a:ext cx="4889" cy="534"/>
                    </a:xfrm>
                    <a:prstGeom prst="rect">
                      <a:avLst/>
                    </a:prstGeom>
                    <a:ln>
                      <a:headEnd/>
                      <a:tailEnd/>
                    </a:ln>
                  </p:spPr>
                  <p:style>
                    <a:lnRef idx="1">
                      <a:schemeClr val="dk1"/>
                    </a:lnRef>
                    <a:fillRef idx="2">
                      <a:schemeClr val="dk1"/>
                    </a:fillRef>
                    <a:effectRef idx="1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vert="horz" wrap="square" lIns="91440" tIns="45720" rIns="91440" bIns="45720" numCol="1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експериментальні </a:t>
                      </a:r>
                      <a:endParaRPr kumimoji="0" lang="uk-UA" altLang="uk-UA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p:txBody>
                </p:sp>
              </p:grpSp>
            </p:grpSp>
          </p:grpSp>
          <p:sp>
            <p:nvSpPr>
              <p:cNvPr id="14" name="AutoShape 6"/>
              <p:cNvSpPr>
                <a:spLocks noChangeShapeType="1"/>
              </p:cNvSpPr>
              <p:nvPr/>
            </p:nvSpPr>
            <p:spPr bwMode="auto">
              <a:xfrm>
                <a:off x="5310" y="10696"/>
                <a:ext cx="278" cy="0"/>
              </a:xfrm>
              <a:prstGeom prst="straightConnector1">
                <a:avLst/>
              </a:prstGeom>
              <a:ln>
                <a:headEnd/>
                <a:tailEnd type="triangle" w="med" len="med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 sz="4400"/>
              </a:p>
            </p:txBody>
          </p:sp>
          <p:sp>
            <p:nvSpPr>
              <p:cNvPr id="15" name="AutoShape 5"/>
              <p:cNvSpPr>
                <a:spLocks noChangeShapeType="1"/>
              </p:cNvSpPr>
              <p:nvPr/>
            </p:nvSpPr>
            <p:spPr bwMode="auto">
              <a:xfrm>
                <a:off x="5311" y="8649"/>
                <a:ext cx="278" cy="0"/>
              </a:xfrm>
              <a:prstGeom prst="straightConnector1">
                <a:avLst/>
              </a:prstGeom>
              <a:ln>
                <a:headEnd/>
                <a:tailEnd type="triangle" w="med" len="med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 sz="4400"/>
              </a:p>
            </p:txBody>
          </p:sp>
          <p:sp>
            <p:nvSpPr>
              <p:cNvPr id="16" name="AutoShape 4"/>
              <p:cNvSpPr>
                <a:spLocks noChangeShapeType="1"/>
              </p:cNvSpPr>
              <p:nvPr/>
            </p:nvSpPr>
            <p:spPr bwMode="auto">
              <a:xfrm>
                <a:off x="5311" y="11424"/>
                <a:ext cx="278" cy="0"/>
              </a:xfrm>
              <a:prstGeom prst="straightConnector1">
                <a:avLst/>
              </a:prstGeom>
              <a:ln>
                <a:headEnd/>
                <a:tailEnd type="triangle" w="med" len="med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 sz="4400"/>
              </a:p>
            </p:txBody>
          </p:sp>
        </p:grpSp>
        <p:sp>
          <p:nvSpPr>
            <p:cNvPr id="9" name="Line 2"/>
            <p:cNvSpPr>
              <a:spLocks noChangeShapeType="1"/>
            </p:cNvSpPr>
            <p:nvPr/>
          </p:nvSpPr>
          <p:spPr bwMode="auto">
            <a:xfrm>
              <a:off x="5311" y="8011"/>
              <a:ext cx="0" cy="3410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 sz="4400"/>
            </a:p>
          </p:txBody>
        </p:sp>
      </p:grpSp>
      <p:cxnSp>
        <p:nvCxnSpPr>
          <p:cNvPr id="46" name="Пряма сполучна лінія 45"/>
          <p:cNvCxnSpPr/>
          <p:nvPr/>
        </p:nvCxnSpPr>
        <p:spPr bwMode="auto">
          <a:xfrm>
            <a:off x="3879704" y="5735389"/>
            <a:ext cx="0" cy="792088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8" name="Пряма зі стрілкою 47"/>
          <p:cNvCxnSpPr>
            <a:endCxn id="43" idx="1"/>
          </p:cNvCxnSpPr>
          <p:nvPr/>
        </p:nvCxnSpPr>
        <p:spPr bwMode="auto">
          <a:xfrm flipV="1">
            <a:off x="3879704" y="6512886"/>
            <a:ext cx="392588" cy="14591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1" name="Пряма зі стрілкою 50"/>
          <p:cNvCxnSpPr/>
          <p:nvPr/>
        </p:nvCxnSpPr>
        <p:spPr bwMode="auto">
          <a:xfrm flipV="1">
            <a:off x="3874439" y="5720798"/>
            <a:ext cx="392588" cy="14591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2175751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 typeface="Wingdings" panose="05000000000000000000" pitchFamily="2" charset="2"/>
              <a:buNone/>
              <a:defRPr/>
            </a:pPr>
            <a:endParaRPr lang="uk-UA" sz="900" dirty="0" smtClean="0"/>
          </a:p>
          <a:p>
            <a:pPr marL="0" indent="0" algn="ctr">
              <a:buFont typeface="Wingdings" panose="05000000000000000000" pitchFamily="2" charset="2"/>
              <a:buNone/>
              <a:defRPr/>
            </a:pPr>
            <a:endParaRPr lang="uk-UA" sz="900" dirty="0" smtClean="0"/>
          </a:p>
          <a:p>
            <a:pPr marL="0" indent="0" algn="ctr">
              <a:buFont typeface="Wingdings" panose="05000000000000000000" pitchFamily="2" charset="2"/>
              <a:buNone/>
              <a:defRPr/>
            </a:pPr>
            <a:endParaRPr lang="uk-UA" sz="900" dirty="0"/>
          </a:p>
          <a:p>
            <a:pPr marL="0" indent="0" algn="ctr">
              <a:buFont typeface="Wingdings" panose="05000000000000000000" pitchFamily="2" charset="2"/>
              <a:buNone/>
              <a:defRPr/>
            </a:pPr>
            <a:endParaRPr lang="uk-UA" sz="900" dirty="0" smtClean="0"/>
          </a:p>
          <a:p>
            <a:pPr marL="0" indent="0" algn="ctr">
              <a:buFont typeface="Wingdings" panose="05000000000000000000" pitchFamily="2" charset="2"/>
              <a:buNone/>
              <a:defRPr/>
            </a:pPr>
            <a:endParaRPr lang="uk-UA" sz="900" dirty="0"/>
          </a:p>
          <a:p>
            <a:pPr marL="0" indent="0" algn="ctr">
              <a:buFont typeface="Wingdings" panose="05000000000000000000" pitchFamily="2" charset="2"/>
              <a:buNone/>
              <a:defRPr/>
            </a:pPr>
            <a:endParaRPr lang="uk-UA" sz="900" dirty="0" smtClean="0"/>
          </a:p>
          <a:p>
            <a:pPr marL="0" indent="0" algn="ctr">
              <a:buFont typeface="Wingdings" panose="05000000000000000000" pitchFamily="2" charset="2"/>
              <a:buNone/>
              <a:defRPr/>
            </a:pPr>
            <a:endParaRPr lang="uk-UA" sz="900" dirty="0" smtClean="0"/>
          </a:p>
          <a:p>
            <a:pPr marL="0" indent="0" algn="ctr"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r>
              <a:rPr lang="uk-UA" sz="8000" b="1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Дякую </a:t>
            </a:r>
          </a:p>
          <a:p>
            <a:pPr marL="0" indent="0" algn="ctr"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r>
              <a:rPr lang="uk-UA" sz="8000" b="1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за увагу! </a:t>
            </a:r>
            <a:endParaRPr lang="uk-UA" sz="8000" b="1" dirty="0">
              <a:solidFill>
                <a:schemeClr val="accent4">
                  <a:lumMod val="75000"/>
                </a:schemeClr>
              </a:solidFill>
              <a:latin typeface="Bookman Old Style" panose="02050604050505020204" pitchFamily="18" charset="0"/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288" y="228600"/>
            <a:ext cx="8353425" cy="563563"/>
          </a:xfrm>
        </p:spPr>
        <p:txBody>
          <a:bodyPr/>
          <a:lstStyle/>
          <a:p>
            <a:pPr algn="ctr">
              <a:defRPr/>
            </a:pPr>
            <a:r>
              <a:rPr lang="uk-UA" sz="5000" i="0" dirty="0" smtClean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ЗМІСТ</a:t>
            </a:r>
            <a:endParaRPr lang="uk-UA" sz="5000" i="0" dirty="0">
              <a:solidFill>
                <a:schemeClr val="accent4">
                  <a:lumMod val="50000"/>
                </a:scheme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07504" y="1196752"/>
            <a:ext cx="9121080" cy="5472608"/>
          </a:xfrm>
        </p:spPr>
        <p:txBody>
          <a:bodyPr/>
          <a:lstStyle/>
          <a:p>
            <a:pPr marL="0" indent="0" defTabSz="39052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None/>
              <a:defRPr/>
            </a:pPr>
            <a:r>
              <a:rPr lang="ru-RU" sz="4000" spc="-40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1</a:t>
            </a:r>
            <a:r>
              <a:rPr lang="ru-RU" sz="4000" spc="-40" dirty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.	</a:t>
            </a:r>
            <a:r>
              <a:rPr lang="ru-RU" sz="4000" spc="-40" dirty="0" err="1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Об’єкт</a:t>
            </a:r>
            <a:r>
              <a:rPr lang="ru-RU" sz="4000" spc="-40" dirty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 і предмет </a:t>
            </a:r>
            <a:r>
              <a:rPr lang="ru-RU" sz="4000" spc="-40" dirty="0" err="1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наукового</a:t>
            </a:r>
            <a:r>
              <a:rPr lang="ru-RU" sz="4000" spc="-40" dirty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ru-RU" sz="4000" spc="-40" dirty="0" err="1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дослідження</a:t>
            </a:r>
            <a:endParaRPr lang="ru-RU" sz="4000" spc="-40" dirty="0">
              <a:solidFill>
                <a:schemeClr val="accent4">
                  <a:lumMod val="75000"/>
                </a:schemeClr>
              </a:solidFill>
              <a:latin typeface="Bookman Old Style" panose="02050604050505020204" pitchFamily="18" charset="0"/>
            </a:endParaRPr>
          </a:p>
          <a:p>
            <a:pPr marL="0" indent="0" defTabSz="5842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None/>
              <a:defRPr/>
            </a:pPr>
            <a:endParaRPr lang="en-US" sz="4000" spc="-40" dirty="0" smtClean="0">
              <a:solidFill>
                <a:schemeClr val="accent4">
                  <a:lumMod val="75000"/>
                </a:schemeClr>
              </a:solidFill>
              <a:latin typeface="Bookman Old Style" panose="02050604050505020204" pitchFamily="18" charset="0"/>
            </a:endParaRPr>
          </a:p>
          <a:p>
            <a:pPr marL="0" indent="0" defTabSz="5842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None/>
              <a:defRPr/>
            </a:pPr>
            <a:r>
              <a:rPr lang="ru-RU" sz="4000" spc="-40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2</a:t>
            </a:r>
            <a:r>
              <a:rPr lang="ru-RU" sz="4000" spc="-40" dirty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.	</a:t>
            </a:r>
            <a:r>
              <a:rPr lang="ru-RU" sz="4000" spc="-40" dirty="0" err="1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Актуальність</a:t>
            </a:r>
            <a:r>
              <a:rPr lang="ru-RU" sz="4000" spc="-40" dirty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 і новизна </a:t>
            </a:r>
            <a:r>
              <a:rPr lang="ru-RU" sz="4000" spc="-40" dirty="0" err="1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наукового</a:t>
            </a:r>
            <a:r>
              <a:rPr lang="ru-RU" sz="4000" spc="-40" dirty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ru-RU" sz="4000" spc="-40" dirty="0" err="1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дослідження</a:t>
            </a:r>
            <a:endParaRPr lang="ru-RU" sz="4000" spc="-40" dirty="0">
              <a:solidFill>
                <a:schemeClr val="accent4">
                  <a:lumMod val="75000"/>
                </a:schemeClr>
              </a:solidFill>
              <a:latin typeface="Bookman Old Style" panose="02050604050505020204" pitchFamily="18" charset="0"/>
            </a:endParaRPr>
          </a:p>
          <a:p>
            <a:pPr marL="0" indent="0" defTabSz="5842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None/>
              <a:defRPr/>
            </a:pPr>
            <a:endParaRPr lang="en-US" sz="4000" spc="-40" dirty="0" smtClean="0">
              <a:solidFill>
                <a:schemeClr val="accent4">
                  <a:lumMod val="75000"/>
                </a:schemeClr>
              </a:solidFill>
              <a:latin typeface="Bookman Old Style" panose="02050604050505020204" pitchFamily="18" charset="0"/>
            </a:endParaRPr>
          </a:p>
          <a:p>
            <a:pPr marL="0" indent="0" defTabSz="5842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None/>
              <a:defRPr/>
            </a:pPr>
            <a:r>
              <a:rPr lang="ru-RU" sz="4000" spc="-40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3</a:t>
            </a:r>
            <a:r>
              <a:rPr lang="ru-RU" sz="4000" spc="-40" dirty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.	Мета і </a:t>
            </a:r>
            <a:r>
              <a:rPr lang="ru-RU" sz="4000" spc="-40" dirty="0" err="1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завдання</a:t>
            </a:r>
            <a:r>
              <a:rPr lang="ru-RU" sz="4000" spc="-40" dirty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ru-RU" sz="4000" spc="-40" dirty="0" err="1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наукового</a:t>
            </a:r>
            <a:r>
              <a:rPr lang="ru-RU" sz="4000" spc="-40" dirty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ru-RU" sz="4000" spc="-40" dirty="0" err="1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дослідження</a:t>
            </a:r>
            <a:endParaRPr lang="ru-RU" sz="4000" spc="-40" dirty="0">
              <a:solidFill>
                <a:schemeClr val="accent4">
                  <a:lumMod val="75000"/>
                </a:schemeClr>
              </a:solidFill>
              <a:latin typeface="Bookman Old Style" panose="02050604050505020204" pitchFamily="18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Wingdings" panose="05000000000000000000" pitchFamily="2" charset="2"/>
              <a:buNone/>
              <a:defRPr/>
            </a:pPr>
            <a:endParaRPr lang="uk-UA" sz="3600" spc="-40" dirty="0" smtClean="0">
              <a:solidFill>
                <a:schemeClr val="accent4">
                  <a:lumMod val="75000"/>
                </a:schemeClr>
              </a:solidFill>
              <a:latin typeface="Bookman Old Style" panose="02050604050505020204" pitchFamily="18" charset="0"/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-252536" y="0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200" b="1" dirty="0">
                <a:latin typeface="+mn-lt"/>
              </a:rPr>
              <a:t>Дефініції “об’єкт наукового дослідження”</a:t>
            </a:r>
          </a:p>
        </p:txBody>
      </p:sp>
      <p:graphicFrame>
        <p:nvGraphicFramePr>
          <p:cNvPr id="5" name="Таблиця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6882663"/>
              </p:ext>
            </p:extLst>
          </p:nvPr>
        </p:nvGraphicFramePr>
        <p:xfrm>
          <a:off x="143508" y="556092"/>
          <a:ext cx="8856984" cy="6285648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052228">
                  <a:extLst>
                    <a:ext uri="{9D8B030D-6E8A-4147-A177-3AD203B41FA5}">
                      <a16:colId xmlns:a16="http://schemas.microsoft.com/office/drawing/2014/main" xmlns="" val="1291763484"/>
                    </a:ext>
                  </a:extLst>
                </a:gridCol>
                <a:gridCol w="6804756">
                  <a:extLst>
                    <a:ext uri="{9D8B030D-6E8A-4147-A177-3AD203B41FA5}">
                      <a16:colId xmlns:a16="http://schemas.microsoft.com/office/drawing/2014/main" xmlns="" val="1912008065"/>
                    </a:ext>
                  </a:extLst>
                </a:gridCol>
              </a:tblGrid>
              <a:tr h="40069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b="1" i="1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Автор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b="1" i="1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Дефініція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3339867"/>
                  </a:ext>
                </a:extLst>
              </a:tr>
              <a:tr h="80138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i="1" spc="-50" dirty="0">
                          <a:solidFill>
                            <a:sysClr val="windowText" lastClr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Г. С. </a:t>
                      </a:r>
                      <a:r>
                        <a:rPr lang="uk-UA" sz="2000" i="1" spc="-50" dirty="0" err="1">
                          <a:solidFill>
                            <a:sysClr val="windowText" lastClr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Цехмістрова</a:t>
                      </a:r>
                      <a:r>
                        <a:rPr lang="uk-UA" sz="2000" i="1" spc="-50" dirty="0">
                          <a:solidFill>
                            <a:sysClr val="windowText" lastClr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uk-UA" sz="2000" dirty="0">
                        <a:solidFill>
                          <a:sysClr val="windowText" lastClr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spc="-5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Об’єктом наукового дослідження вважають те, на що спрямована пізнавальна діяльність дослідника. Це може бути матеріальна або ідеальна система</a:t>
                      </a:r>
                      <a:endParaRPr lang="uk-UA" sz="200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84707346"/>
                  </a:ext>
                </a:extLst>
              </a:tr>
              <a:tr h="10852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i="1" dirty="0">
                          <a:solidFill>
                            <a:sysClr val="windowText" lastClr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Н. М. </a:t>
                      </a:r>
                      <a:r>
                        <a:rPr lang="uk-UA" sz="2000" i="1" dirty="0" err="1">
                          <a:solidFill>
                            <a:sysClr val="windowText" lastClr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Малюга</a:t>
                      </a:r>
                      <a:r>
                        <a:rPr lang="uk-UA" sz="2000" i="1" dirty="0">
                          <a:solidFill>
                            <a:sysClr val="windowText" lastClr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uk-UA" sz="2000" dirty="0">
                        <a:solidFill>
                          <a:sysClr val="windowText" lastClr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150870" algn="l"/>
                        </a:tabLst>
                      </a:pPr>
                      <a:r>
                        <a:rPr lang="uk-UA" sz="2000" spc="-5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Об’єкт наукового дослідження – це певна сукупність властивостей та відносин, яка існує об'єктивно, незалежно від дослідника, але ним відображається</a:t>
                      </a:r>
                      <a:endParaRPr lang="uk-UA" sz="200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62320804"/>
                  </a:ext>
                </a:extLst>
              </a:tr>
              <a:tr h="72347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i="1" dirty="0">
                          <a:solidFill>
                            <a:sysClr val="windowText" lastClr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М. Я. Віленський </a:t>
                      </a:r>
                      <a:endParaRPr lang="uk-UA" sz="2000" dirty="0">
                        <a:solidFill>
                          <a:sysClr val="windowText" lastClr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150870" algn="l"/>
                        </a:tabLst>
                      </a:pPr>
                      <a:r>
                        <a:rPr lang="uk-UA" sz="200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Об’єкт наукового дослідження – це сукупність реальних явищ, те що описує теорія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85313556"/>
                  </a:ext>
                </a:extLst>
              </a:tr>
              <a:tr h="10852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i="1" dirty="0">
                          <a:solidFill>
                            <a:sysClr val="windowText" lastClr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С. І. </a:t>
                      </a:r>
                      <a:r>
                        <a:rPr lang="uk-UA" sz="2000" i="1" dirty="0" err="1">
                          <a:solidFill>
                            <a:sysClr val="windowText" lastClr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Ожегов</a:t>
                      </a:r>
                      <a:r>
                        <a:rPr lang="uk-UA" sz="2000" i="1" dirty="0">
                          <a:solidFill>
                            <a:sysClr val="windowText" lastClr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uk-UA" sz="2000" dirty="0">
                        <a:solidFill>
                          <a:sysClr val="windowText" lastClr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150870" algn="l"/>
                        </a:tabLst>
                      </a:pPr>
                      <a:r>
                        <a:rPr lang="uk-UA" sz="200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Об’єкт наукового дослідження – це те, що існує поза нами і незалежно від нашої свідомості, зовнішній світ, матеріальна дійсність. Явище, предмет, на який спрямована будь-яка діяльність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82614232"/>
                  </a:ext>
                </a:extLst>
              </a:tr>
              <a:tr h="72347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i="1" dirty="0">
                          <a:solidFill>
                            <a:sysClr val="windowText" lastClr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Н. Е. Яценко </a:t>
                      </a:r>
                      <a:endParaRPr lang="uk-UA" sz="2000" dirty="0">
                        <a:solidFill>
                          <a:sysClr val="windowText" lastClr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150870" algn="l"/>
                        </a:tabLst>
                      </a:pPr>
                      <a:r>
                        <a:rPr lang="uk-UA" sz="200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Об’єкт наукового дослідження – це предмет, явище, які людина прагне пізнати і на які спрямована її діяльність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49606755"/>
                  </a:ext>
                </a:extLst>
              </a:tr>
              <a:tr h="10852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i="1" dirty="0">
                          <a:solidFill>
                            <a:sysClr val="windowText" lastClr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М. Т. Білуха </a:t>
                      </a:r>
                      <a:endParaRPr lang="uk-UA" sz="2000" dirty="0">
                        <a:solidFill>
                          <a:sysClr val="windowText" lastClr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150870" algn="l"/>
                        </a:tabLst>
                      </a:pPr>
                      <a:r>
                        <a:rPr lang="uk-UA" sz="200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Об’єктом наукового дослідження є навколишній матеріальний світ та форми його відображення у  свідомості людей, які існують незалежно від нашої свідомості, обираються відповідно до мети дослідження.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353462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1657546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-180528" y="-99392"/>
            <a:ext cx="9144000" cy="9787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uk-UA" sz="3200" b="1" dirty="0">
                <a:latin typeface="+mn-lt"/>
              </a:rPr>
              <a:t>Класифікація об’єктів наукового дослідження</a:t>
            </a:r>
          </a:p>
        </p:txBody>
      </p:sp>
      <p:grpSp>
        <p:nvGrpSpPr>
          <p:cNvPr id="6" name="Group 1"/>
          <p:cNvGrpSpPr>
            <a:grpSpLocks/>
          </p:cNvGrpSpPr>
          <p:nvPr/>
        </p:nvGrpSpPr>
        <p:grpSpPr bwMode="auto">
          <a:xfrm>
            <a:off x="179512" y="1052736"/>
            <a:ext cx="8878244" cy="5395512"/>
            <a:chOff x="1278" y="6407"/>
            <a:chExt cx="9699" cy="3691"/>
          </a:xfrm>
        </p:grpSpPr>
        <p:grpSp>
          <p:nvGrpSpPr>
            <p:cNvPr id="7" name="Group 29"/>
            <p:cNvGrpSpPr>
              <a:grpSpLocks/>
            </p:cNvGrpSpPr>
            <p:nvPr/>
          </p:nvGrpSpPr>
          <p:grpSpPr bwMode="auto">
            <a:xfrm>
              <a:off x="4867" y="7177"/>
              <a:ext cx="3034" cy="1341"/>
              <a:chOff x="4867" y="7177"/>
              <a:chExt cx="3034" cy="1341"/>
            </a:xfrm>
          </p:grpSpPr>
          <p:sp>
            <p:nvSpPr>
              <p:cNvPr id="35" name="Rectangle 31"/>
              <p:cNvSpPr>
                <a:spLocks noChangeArrowheads="1"/>
              </p:cNvSpPr>
              <p:nvPr/>
            </p:nvSpPr>
            <p:spPr bwMode="auto">
              <a:xfrm>
                <a:off x="4867" y="7177"/>
                <a:ext cx="3009" cy="534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36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теоретичні </a:t>
                </a:r>
                <a:endParaRPr kumimoji="0" lang="uk-UA" altLang="uk-UA" sz="4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6" name="Rectangle 30"/>
              <p:cNvSpPr>
                <a:spLocks noChangeArrowheads="1"/>
              </p:cNvSpPr>
              <p:nvPr/>
            </p:nvSpPr>
            <p:spPr bwMode="auto">
              <a:xfrm>
                <a:off x="4892" y="7984"/>
                <a:ext cx="3009" cy="534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36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емпіричні </a:t>
                </a:r>
                <a:endParaRPr kumimoji="0" lang="uk-UA" altLang="uk-UA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uk-UA" altLang="uk-UA" sz="4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8" name="Group 2"/>
            <p:cNvGrpSpPr>
              <a:grpSpLocks/>
            </p:cNvGrpSpPr>
            <p:nvPr/>
          </p:nvGrpSpPr>
          <p:grpSpPr bwMode="auto">
            <a:xfrm>
              <a:off x="1278" y="6407"/>
              <a:ext cx="9699" cy="3691"/>
              <a:chOff x="1278" y="6407"/>
              <a:chExt cx="9699" cy="3691"/>
            </a:xfrm>
          </p:grpSpPr>
          <p:sp>
            <p:nvSpPr>
              <p:cNvPr id="9" name="Rectangle 28"/>
              <p:cNvSpPr>
                <a:spLocks noChangeArrowheads="1"/>
              </p:cNvSpPr>
              <p:nvPr/>
            </p:nvSpPr>
            <p:spPr bwMode="auto">
              <a:xfrm>
                <a:off x="2346" y="6407"/>
                <a:ext cx="8527" cy="615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44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Об’єкти наукового дослідження</a:t>
                </a:r>
                <a:endParaRPr kumimoji="0" lang="uk-UA" altLang="uk-UA" sz="60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0" name="Rectangle 27"/>
              <p:cNvSpPr>
                <a:spLocks noChangeArrowheads="1"/>
              </p:cNvSpPr>
              <p:nvPr/>
            </p:nvSpPr>
            <p:spPr bwMode="auto">
              <a:xfrm>
                <a:off x="1621" y="7194"/>
                <a:ext cx="3009" cy="115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tabLst/>
                </a:pPr>
                <a:r>
                  <a:rPr kumimoji="0" lang="en-US" altLang="uk-UA" sz="36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1.</a:t>
                </a:r>
                <a:r>
                  <a:rPr kumimoji="0" lang="en-US" altLang="uk-UA" sz="3600" b="0" i="0" u="none" strike="noStrike" cap="none" normalizeH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 </a:t>
                </a:r>
                <a:r>
                  <a:rPr kumimoji="0" lang="uk-UA" altLang="uk-UA" sz="36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За науковими рівнями </a:t>
                </a:r>
                <a:endParaRPr kumimoji="0" lang="uk-UA" altLang="uk-UA" sz="4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1" name="Rectangle 26"/>
              <p:cNvSpPr>
                <a:spLocks noChangeArrowheads="1"/>
              </p:cNvSpPr>
              <p:nvPr/>
            </p:nvSpPr>
            <p:spPr bwMode="auto">
              <a:xfrm>
                <a:off x="8113" y="7145"/>
                <a:ext cx="2864" cy="816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36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натуральні (фізичні) </a:t>
                </a:r>
                <a:endParaRPr kumimoji="0" lang="uk-UA" altLang="uk-UA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uk-UA" altLang="uk-UA" sz="4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2" name="Rectangle 25"/>
              <p:cNvSpPr>
                <a:spLocks noChangeArrowheads="1"/>
              </p:cNvSpPr>
              <p:nvPr/>
            </p:nvSpPr>
            <p:spPr bwMode="auto">
              <a:xfrm>
                <a:off x="8113" y="8155"/>
                <a:ext cx="2864" cy="534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36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штучні </a:t>
                </a:r>
                <a:endParaRPr kumimoji="0" lang="uk-UA" altLang="uk-UA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uk-UA" altLang="uk-UA" sz="4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3" name="Rectangle 24"/>
              <p:cNvSpPr>
                <a:spLocks noChangeArrowheads="1"/>
              </p:cNvSpPr>
              <p:nvPr/>
            </p:nvSpPr>
            <p:spPr bwMode="auto">
              <a:xfrm>
                <a:off x="1621" y="8766"/>
                <a:ext cx="3009" cy="1227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3600" b="0" i="0" u="none" strike="noStrike" cap="none" normalizeH="0" baseline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2. За ступенем складності</a:t>
                </a:r>
                <a:endParaRPr kumimoji="0" lang="uk-UA" altLang="uk-UA" sz="48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grpSp>
            <p:nvGrpSpPr>
              <p:cNvPr id="14" name="Group 21"/>
              <p:cNvGrpSpPr>
                <a:grpSpLocks/>
              </p:cNvGrpSpPr>
              <p:nvPr/>
            </p:nvGrpSpPr>
            <p:grpSpPr bwMode="auto">
              <a:xfrm>
                <a:off x="5272" y="8793"/>
                <a:ext cx="3009" cy="1305"/>
                <a:chOff x="5272" y="7085"/>
                <a:chExt cx="3009" cy="1305"/>
              </a:xfrm>
            </p:grpSpPr>
            <p:sp>
              <p:nvSpPr>
                <p:cNvPr id="33" name="Rectangle 23"/>
                <p:cNvSpPr>
                  <a:spLocks noChangeArrowheads="1"/>
                </p:cNvSpPr>
                <p:nvPr/>
              </p:nvSpPr>
              <p:spPr bwMode="auto">
                <a:xfrm>
                  <a:off x="5272" y="7085"/>
                  <a:ext cx="3009" cy="534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uk-UA" altLang="uk-UA" sz="36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anose="020B0604020202020204" pitchFamily="34" charset="0"/>
                      <a:ea typeface="Times New Roman" panose="02020603050405020304" pitchFamily="18" charset="0"/>
                    </a:rPr>
                    <a:t>прості </a:t>
                  </a:r>
                  <a:endParaRPr kumimoji="0" lang="uk-UA" altLang="uk-UA" sz="4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34" name="Rectangle 22"/>
                <p:cNvSpPr>
                  <a:spLocks noChangeArrowheads="1"/>
                </p:cNvSpPr>
                <p:nvPr/>
              </p:nvSpPr>
              <p:spPr bwMode="auto">
                <a:xfrm>
                  <a:off x="5272" y="7856"/>
                  <a:ext cx="3009" cy="534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uk-UA" altLang="uk-UA" sz="36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+mn-lt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складні </a:t>
                  </a:r>
                  <a:endParaRPr kumimoji="0" lang="uk-UA" altLang="uk-UA" sz="36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n-lt"/>
                  </a:endParaRPr>
                </a:p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uk-UA" altLang="uk-UA" sz="4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</p:grpSp>
          <p:sp>
            <p:nvSpPr>
              <p:cNvPr id="15" name="AutoShape 20"/>
              <p:cNvSpPr>
                <a:spLocks noChangeShapeType="1"/>
              </p:cNvSpPr>
              <p:nvPr/>
            </p:nvSpPr>
            <p:spPr bwMode="auto">
              <a:xfrm>
                <a:off x="1278" y="6763"/>
                <a:ext cx="1068" cy="0"/>
              </a:xfrm>
              <a:prstGeom prst="straightConnector1">
                <a:avLst/>
              </a:prstGeom>
              <a:ln>
                <a:headEnd/>
                <a:tailEnd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 sz="4800"/>
              </a:p>
            </p:txBody>
          </p:sp>
          <p:sp>
            <p:nvSpPr>
              <p:cNvPr id="16" name="AutoShape 19"/>
              <p:cNvSpPr>
                <a:spLocks noChangeShapeType="1"/>
              </p:cNvSpPr>
              <p:nvPr/>
            </p:nvSpPr>
            <p:spPr bwMode="auto">
              <a:xfrm>
                <a:off x="1278" y="6763"/>
                <a:ext cx="0" cy="2663"/>
              </a:xfrm>
              <a:prstGeom prst="straightConnector1">
                <a:avLst/>
              </a:prstGeom>
              <a:ln>
                <a:headEnd/>
                <a:tailEnd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 sz="4800"/>
              </a:p>
            </p:txBody>
          </p:sp>
          <p:sp>
            <p:nvSpPr>
              <p:cNvPr id="17" name="AutoShape 18"/>
              <p:cNvSpPr>
                <a:spLocks noChangeShapeType="1"/>
              </p:cNvSpPr>
              <p:nvPr/>
            </p:nvSpPr>
            <p:spPr bwMode="auto">
              <a:xfrm>
                <a:off x="1278" y="7958"/>
                <a:ext cx="343" cy="0"/>
              </a:xfrm>
              <a:prstGeom prst="straightConnector1">
                <a:avLst/>
              </a:prstGeom>
              <a:ln>
                <a:headEnd/>
                <a:tailEnd type="triangle" w="med" len="med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 sz="4800"/>
              </a:p>
            </p:txBody>
          </p:sp>
          <p:sp>
            <p:nvSpPr>
              <p:cNvPr id="18" name="AutoShape 17"/>
              <p:cNvSpPr>
                <a:spLocks noChangeShapeType="1"/>
              </p:cNvSpPr>
              <p:nvPr/>
            </p:nvSpPr>
            <p:spPr bwMode="auto">
              <a:xfrm>
                <a:off x="1278" y="9426"/>
                <a:ext cx="343" cy="0"/>
              </a:xfrm>
              <a:prstGeom prst="straightConnector1">
                <a:avLst/>
              </a:prstGeom>
              <a:ln>
                <a:headEnd/>
                <a:tailEnd type="triangle" w="med" len="med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 sz="4800"/>
              </a:p>
            </p:txBody>
          </p:sp>
          <p:sp>
            <p:nvSpPr>
              <p:cNvPr id="25" name="AutoShape 7"/>
              <p:cNvSpPr>
                <a:spLocks noChangeShapeType="1"/>
              </p:cNvSpPr>
              <p:nvPr/>
            </p:nvSpPr>
            <p:spPr bwMode="auto">
              <a:xfrm>
                <a:off x="8119" y="8155"/>
                <a:ext cx="162" cy="0"/>
              </a:xfrm>
              <a:prstGeom prst="straightConnector1">
                <a:avLst/>
              </a:prstGeom>
              <a:ln>
                <a:headEnd/>
                <a:tailEnd/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 sz="4800"/>
              </a:p>
            </p:txBody>
          </p:sp>
        </p:grpSp>
      </p:grpSp>
      <p:cxnSp>
        <p:nvCxnSpPr>
          <p:cNvPr id="39" name="Пряма зі стрілкою 38"/>
          <p:cNvCxnSpPr>
            <a:stCxn id="10" idx="3"/>
            <a:endCxn id="35" idx="1"/>
          </p:cNvCxnSpPr>
          <p:nvPr/>
        </p:nvCxnSpPr>
        <p:spPr bwMode="auto">
          <a:xfrm flipV="1">
            <a:off x="3247856" y="2568625"/>
            <a:ext cx="216945" cy="475086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1" name="Пряма зі стрілкою 40"/>
          <p:cNvCxnSpPr>
            <a:stCxn id="10" idx="3"/>
            <a:endCxn id="36" idx="1"/>
          </p:cNvCxnSpPr>
          <p:nvPr/>
        </p:nvCxnSpPr>
        <p:spPr bwMode="auto">
          <a:xfrm>
            <a:off x="3247856" y="3043711"/>
            <a:ext cx="239829" cy="704589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5" name="Пряма зі стрілкою 44"/>
          <p:cNvCxnSpPr>
            <a:stCxn id="13" idx="3"/>
            <a:endCxn id="33" idx="1"/>
          </p:cNvCxnSpPr>
          <p:nvPr/>
        </p:nvCxnSpPr>
        <p:spPr bwMode="auto">
          <a:xfrm flipV="1">
            <a:off x="3247856" y="4930897"/>
            <a:ext cx="587673" cy="467046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7" name="Пряма зі стрілкою 46"/>
          <p:cNvCxnSpPr>
            <a:stCxn id="13" idx="3"/>
            <a:endCxn id="34" idx="1"/>
          </p:cNvCxnSpPr>
          <p:nvPr/>
        </p:nvCxnSpPr>
        <p:spPr bwMode="auto">
          <a:xfrm>
            <a:off x="3247856" y="5397943"/>
            <a:ext cx="587673" cy="660004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4" name="Пряма зі стрілкою 53"/>
          <p:cNvCxnSpPr>
            <a:stCxn id="36" idx="3"/>
            <a:endCxn id="11" idx="1"/>
          </p:cNvCxnSpPr>
          <p:nvPr/>
        </p:nvCxnSpPr>
        <p:spPr bwMode="auto">
          <a:xfrm flipV="1">
            <a:off x="6242056" y="2727962"/>
            <a:ext cx="194060" cy="1020338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6" name="Пряма зі стрілкою 55"/>
          <p:cNvCxnSpPr>
            <a:stCxn id="36" idx="3"/>
          </p:cNvCxnSpPr>
          <p:nvPr/>
        </p:nvCxnSpPr>
        <p:spPr bwMode="auto">
          <a:xfrm>
            <a:off x="6242056" y="3748300"/>
            <a:ext cx="194060" cy="445848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6346024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0" y="19472"/>
            <a:ext cx="9144000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uk-UA" sz="3200" b="1" dirty="0">
                <a:latin typeface="+mn-lt"/>
              </a:rPr>
              <a:t>Дефініції “предмет наукового дослідження”</a:t>
            </a:r>
          </a:p>
        </p:txBody>
      </p:sp>
      <p:graphicFrame>
        <p:nvGraphicFramePr>
          <p:cNvPr id="3" name="Таблиця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5189899"/>
              </p:ext>
            </p:extLst>
          </p:nvPr>
        </p:nvGraphicFramePr>
        <p:xfrm>
          <a:off x="107504" y="1124743"/>
          <a:ext cx="8928992" cy="5675957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520280">
                  <a:extLst>
                    <a:ext uri="{9D8B030D-6E8A-4147-A177-3AD203B41FA5}">
                      <a16:colId xmlns:a16="http://schemas.microsoft.com/office/drawing/2014/main" xmlns="" val="142113821"/>
                    </a:ext>
                  </a:extLst>
                </a:gridCol>
                <a:gridCol w="6408712">
                  <a:extLst>
                    <a:ext uri="{9D8B030D-6E8A-4147-A177-3AD203B41FA5}">
                      <a16:colId xmlns:a16="http://schemas.microsoft.com/office/drawing/2014/main" xmlns="" val="3519691058"/>
                    </a:ext>
                  </a:extLst>
                </a:gridCol>
              </a:tblGrid>
              <a:tr h="54427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400" b="1" i="1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Автор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400" b="1" i="1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Дефініція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861705203"/>
                  </a:ext>
                </a:extLst>
              </a:tr>
              <a:tr h="108855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400" i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Г. С. </a:t>
                      </a:r>
                      <a:r>
                        <a:rPr lang="uk-UA" sz="2400" i="1" dirty="0" err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Цехмістрова</a:t>
                      </a:r>
                      <a:r>
                        <a:rPr lang="uk-UA" sz="2400" i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Предметом наукового дослідження є пов’язані між собою форми руху матерії або особливості їх відображення у свідомості людей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31743789"/>
                  </a:ext>
                </a:extLst>
              </a:tr>
              <a:tr h="54427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400" i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Н. М. </a:t>
                      </a:r>
                      <a:r>
                        <a:rPr lang="uk-UA" sz="2400" i="1" dirty="0" err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Малюга</a:t>
                      </a:r>
                      <a:r>
                        <a:rPr lang="uk-UA" sz="2400" i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150870" algn="l"/>
                        </a:tabLst>
                      </a:pPr>
                      <a:r>
                        <a:rPr lang="uk-UA" sz="24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Предметом наукового дослідження є пояснення явищ та визначення </a:t>
                      </a:r>
                      <a:r>
                        <a:rPr lang="uk-UA" sz="2400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залежностей</a:t>
                      </a:r>
                      <a:r>
                        <a:rPr lang="uk-UA" sz="24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між ними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072427880"/>
                  </a:ext>
                </a:extLst>
              </a:tr>
              <a:tr h="180338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400" i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В. А. Садовський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150870" algn="l"/>
                        </a:tabLst>
                      </a:pPr>
                      <a:r>
                        <a:rPr lang="uk-UA" sz="2400" spc="1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Предметом наукового дослідження є речі, явища, процеси, їхні сторони й відношення, оскільки вони вже відомі, зафіксовані з певного боку в тій чи іншій формі знання, але підлягають дальшому дослідженню</a:t>
                      </a:r>
                      <a:endParaRPr lang="uk-UA" sz="24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47482394"/>
                  </a:ext>
                </a:extLst>
              </a:tr>
              <a:tr h="147408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400" i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С. </a:t>
                      </a:r>
                      <a:r>
                        <a:rPr lang="uk-UA" sz="2400" i="1" dirty="0" err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І.Ожегов</a:t>
                      </a:r>
                      <a:r>
                        <a:rPr lang="uk-UA" sz="2400" i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150870" algn="l"/>
                        </a:tabLst>
                      </a:pPr>
                      <a:r>
                        <a:rPr lang="uk-UA" sz="24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Предметом наукового дослідження є будь-яке матеріальне явище, річ те, на що спрямована думка, що становить його зміст або на що спрямовано якусь дію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0771041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0692033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-29696" y="11430"/>
            <a:ext cx="9144000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2400" b="1" dirty="0">
                <a:latin typeface="+mn-lt"/>
              </a:rPr>
              <a:t>Співвідношення </a:t>
            </a:r>
            <a:r>
              <a:rPr lang="ru-RU" sz="2400" b="1" dirty="0" err="1">
                <a:latin typeface="+mn-lt"/>
              </a:rPr>
              <a:t>об’єкта</a:t>
            </a:r>
            <a:r>
              <a:rPr lang="ru-RU" sz="2400" b="1" dirty="0">
                <a:latin typeface="+mn-lt"/>
              </a:rPr>
              <a:t> і предмета </a:t>
            </a:r>
            <a:r>
              <a:rPr lang="ru-RU" sz="2400" b="1" dirty="0" err="1">
                <a:latin typeface="+mn-lt"/>
              </a:rPr>
              <a:t>дослідження</a:t>
            </a:r>
            <a:r>
              <a:rPr lang="ru-RU" sz="2400" b="1" dirty="0">
                <a:latin typeface="+mn-lt"/>
              </a:rPr>
              <a:t> у галузі </a:t>
            </a:r>
          </a:p>
          <a:p>
            <a:pPr algn="ctr">
              <a:lnSpc>
                <a:spcPct val="90000"/>
              </a:lnSpc>
            </a:pPr>
            <a:r>
              <a:rPr lang="ru-RU" sz="2400" b="1" dirty="0" err="1">
                <a:latin typeface="+mn-lt"/>
              </a:rPr>
              <a:t>бухгалтерського</a:t>
            </a:r>
            <a:r>
              <a:rPr lang="ru-RU" sz="2400" b="1" dirty="0">
                <a:latin typeface="+mn-lt"/>
              </a:rPr>
              <a:t> </a:t>
            </a:r>
            <a:r>
              <a:rPr lang="ru-RU" sz="2400" b="1" dirty="0" err="1">
                <a:latin typeface="+mn-lt"/>
              </a:rPr>
              <a:t>обліку</a:t>
            </a:r>
            <a:endParaRPr lang="ru-RU" sz="2400" b="1" dirty="0">
              <a:latin typeface="+mn-lt"/>
            </a:endParaRPr>
          </a:p>
        </p:txBody>
      </p:sp>
      <p:graphicFrame>
        <p:nvGraphicFramePr>
          <p:cNvPr id="4" name="Таблиця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9451591"/>
              </p:ext>
            </p:extLst>
          </p:nvPr>
        </p:nvGraphicFramePr>
        <p:xfrm>
          <a:off x="77808" y="768561"/>
          <a:ext cx="8928992" cy="5935663"/>
        </p:xfrm>
        <a:graphic>
          <a:graphicData uri="http://schemas.openxmlformats.org/drawingml/2006/table">
            <a:tbl>
              <a:tblPr/>
              <a:tblGrid>
                <a:gridCol w="3774112">
                  <a:extLst>
                    <a:ext uri="{9D8B030D-6E8A-4147-A177-3AD203B41FA5}">
                      <a16:colId xmlns:a16="http://schemas.microsoft.com/office/drawing/2014/main" xmlns="" val="1190688405"/>
                    </a:ext>
                  </a:extLst>
                </a:gridCol>
                <a:gridCol w="5154880">
                  <a:extLst>
                    <a:ext uri="{9D8B030D-6E8A-4147-A177-3AD203B41FA5}">
                      <a16:colId xmlns:a16="http://schemas.microsoft.com/office/drawing/2014/main" xmlns="" val="3168472610"/>
                    </a:ext>
                  </a:extLst>
                </a:gridCol>
              </a:tblGrid>
              <a:tr h="3725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i="1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Об'єкт</a:t>
                      </a:r>
                      <a:endParaRPr lang="uk-UA" sz="2000" b="1" i="1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i="1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Предмет</a:t>
                      </a:r>
                      <a:endParaRPr lang="uk-UA" sz="2000" b="1" i="1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00419761"/>
                  </a:ext>
                </a:extLst>
              </a:tr>
              <a:tr h="9733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Бухгалтерський облік витрат </a:t>
                      </a:r>
                      <a:endParaRPr lang="uk-UA" sz="20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20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Комплекс теоретичних, методичних і практичних питань, пов’язаних з обліком витрат</a:t>
                      </a:r>
                      <a:endParaRPr lang="uk-UA" sz="20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53105809"/>
                  </a:ext>
                </a:extLst>
              </a:tr>
              <a:tr h="22991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Внутрішньогосподарський контроль витрат на підприємствах лісового господарства</a:t>
                      </a:r>
                      <a:endParaRPr lang="uk-UA" sz="200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200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Методика, організація та інформаційне забезпечення внутрішньогосподарського контролю витрат на підприємствах лісового господарства в умовах реформування економічної системи України, розвитку ринкової конкуренції і поширення нових інформаційних технологій</a:t>
                      </a:r>
                      <a:endParaRPr lang="uk-UA" sz="20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849793"/>
                  </a:ext>
                </a:extLst>
              </a:tr>
              <a:tr h="19676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Управлінський (внутрішньогосподарський) облік витрат на підприємствах роздрібної торгівлі</a:t>
                      </a:r>
                      <a:endParaRPr lang="uk-UA" sz="20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20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Комплекс теоретичних, методичних, організаційних та практичних питань, пов’язаних з управлінським (внутрішньогосподарським) обліком підприємств роздрібної торгівлі</a:t>
                      </a:r>
                      <a:endParaRPr lang="uk-UA" sz="20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20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13113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0354760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9168" y="-34290"/>
            <a:ext cx="9144000" cy="4801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2800" b="1" dirty="0">
                <a:latin typeface="+mn-lt"/>
              </a:rPr>
              <a:t>Дефініції “</a:t>
            </a:r>
            <a:r>
              <a:rPr lang="ru-RU" sz="2800" b="1" dirty="0" err="1">
                <a:latin typeface="+mn-lt"/>
              </a:rPr>
              <a:t>актуальності</a:t>
            </a:r>
            <a:r>
              <a:rPr lang="ru-RU" sz="2800" b="1" dirty="0">
                <a:latin typeface="+mn-lt"/>
              </a:rPr>
              <a:t> </a:t>
            </a:r>
            <a:r>
              <a:rPr lang="ru-RU" sz="2800" b="1" dirty="0" err="1">
                <a:latin typeface="+mn-lt"/>
              </a:rPr>
              <a:t>наукового</a:t>
            </a:r>
            <a:r>
              <a:rPr lang="ru-RU" sz="2800" b="1" dirty="0">
                <a:latin typeface="+mn-lt"/>
              </a:rPr>
              <a:t> </a:t>
            </a:r>
            <a:r>
              <a:rPr lang="ru-RU" sz="2800" b="1" dirty="0" err="1">
                <a:latin typeface="+mn-lt"/>
              </a:rPr>
              <a:t>дослідження</a:t>
            </a:r>
            <a:r>
              <a:rPr lang="ru-RU" sz="2800" b="1" dirty="0">
                <a:latin typeface="+mn-lt"/>
              </a:rPr>
              <a:t>”</a:t>
            </a:r>
          </a:p>
        </p:txBody>
      </p:sp>
      <p:graphicFrame>
        <p:nvGraphicFramePr>
          <p:cNvPr id="3" name="Таблиця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0347808"/>
              </p:ext>
            </p:extLst>
          </p:nvPr>
        </p:nvGraphicFramePr>
        <p:xfrm>
          <a:off x="107504" y="1124744"/>
          <a:ext cx="8928992" cy="5579022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664296">
                  <a:extLst>
                    <a:ext uri="{9D8B030D-6E8A-4147-A177-3AD203B41FA5}">
                      <a16:colId xmlns:a16="http://schemas.microsoft.com/office/drawing/2014/main" xmlns="" val="3857037446"/>
                    </a:ext>
                  </a:extLst>
                </a:gridCol>
                <a:gridCol w="6264696">
                  <a:extLst>
                    <a:ext uri="{9D8B030D-6E8A-4147-A177-3AD203B41FA5}">
                      <a16:colId xmlns:a16="http://schemas.microsoft.com/office/drawing/2014/main" xmlns="" val="3223835290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400" b="1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Автор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400" b="1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Дефініція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8206661"/>
                  </a:ext>
                </a:extLst>
              </a:tr>
              <a:tr h="118990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400" i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С. </a:t>
                      </a:r>
                      <a:r>
                        <a:rPr lang="uk-UA" sz="2400" i="1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П.</a:t>
                      </a:r>
                      <a:r>
                        <a:rPr lang="en-US" sz="2400" i="1" baseline="0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400" i="1" dirty="0" err="1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Петрущенков</a:t>
                      </a:r>
                      <a:endParaRPr lang="uk-UA" sz="2400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Актуальність наукового дослідження – це його відповідність сучасним потребам науки і практики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87022872"/>
                  </a:ext>
                </a:extLst>
              </a:tr>
              <a:tr h="214843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400" i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Ю. Г. Волков </a:t>
                      </a:r>
                      <a:endParaRPr lang="uk-UA" sz="2400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150870" algn="l"/>
                        </a:tabLst>
                      </a:pPr>
                      <a:r>
                        <a:rPr lang="uk-UA" sz="24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Актуальність наукового дослідження – це одна з основних вимог, які поставлені до дисертації. Зазвичай вона дратує здобувача, оскільки сприймається ним як вимога виключно формального характеру, що настирливо переслідує його науковий пошук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93376842"/>
                  </a:ext>
                </a:extLst>
              </a:tr>
              <a:tr h="161132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400" i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А. П. Щербак </a:t>
                      </a:r>
                      <a:endParaRPr lang="uk-UA" sz="2400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150870" algn="l"/>
                        </a:tabLst>
                      </a:pPr>
                      <a:r>
                        <a:rPr lang="uk-UA" sz="24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Актуальність наукового дослідження – це ступінь його важливості наукового дослідження в даний момент і в даній ситуації для вирішення даних проблем, питань або завдань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8611561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3693294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9168" y="-34290"/>
            <a:ext cx="9144000" cy="867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2800" b="1" dirty="0">
                <a:latin typeface="+mn-lt"/>
              </a:rPr>
              <a:t>Види </a:t>
            </a:r>
            <a:r>
              <a:rPr lang="ru-RU" sz="2800" b="1" dirty="0" err="1">
                <a:latin typeface="+mn-lt"/>
              </a:rPr>
              <a:t>актуальності</a:t>
            </a:r>
            <a:r>
              <a:rPr lang="ru-RU" sz="2800" b="1" dirty="0">
                <a:latin typeface="+mn-lt"/>
              </a:rPr>
              <a:t> </a:t>
            </a:r>
            <a:r>
              <a:rPr lang="ru-RU" sz="2800" b="1" dirty="0" err="1">
                <a:latin typeface="+mn-lt"/>
              </a:rPr>
              <a:t>наукових</a:t>
            </a:r>
            <a:r>
              <a:rPr lang="ru-RU" sz="2800" b="1" dirty="0">
                <a:latin typeface="+mn-lt"/>
              </a:rPr>
              <a:t> </a:t>
            </a:r>
            <a:r>
              <a:rPr lang="ru-RU" sz="2800" b="1" dirty="0" err="1">
                <a:latin typeface="+mn-lt"/>
              </a:rPr>
              <a:t>досліджень</a:t>
            </a:r>
            <a:r>
              <a:rPr lang="ru-RU" sz="2800" b="1" dirty="0">
                <a:latin typeface="+mn-lt"/>
              </a:rPr>
              <a:t> у галузі </a:t>
            </a:r>
          </a:p>
          <a:p>
            <a:pPr algn="ctr">
              <a:lnSpc>
                <a:spcPct val="90000"/>
              </a:lnSpc>
            </a:pPr>
            <a:r>
              <a:rPr lang="ru-RU" sz="2800" b="1" dirty="0" err="1">
                <a:latin typeface="+mn-lt"/>
              </a:rPr>
              <a:t>бухгалтерського</a:t>
            </a:r>
            <a:r>
              <a:rPr lang="ru-RU" sz="2800" b="1" dirty="0">
                <a:latin typeface="+mn-lt"/>
              </a:rPr>
              <a:t> </a:t>
            </a:r>
            <a:r>
              <a:rPr lang="ru-RU" sz="2800" b="1" dirty="0" err="1">
                <a:latin typeface="+mn-lt"/>
              </a:rPr>
              <a:t>обліку</a:t>
            </a:r>
            <a:endParaRPr lang="ru-RU" sz="2800" b="1" dirty="0">
              <a:latin typeface="+mn-lt"/>
            </a:endParaRPr>
          </a:p>
        </p:txBody>
      </p:sp>
      <p:grpSp>
        <p:nvGrpSpPr>
          <p:cNvPr id="32" name="Group 37"/>
          <p:cNvGrpSpPr>
            <a:grpSpLocks/>
          </p:cNvGrpSpPr>
          <p:nvPr/>
        </p:nvGrpSpPr>
        <p:grpSpPr bwMode="auto">
          <a:xfrm>
            <a:off x="107504" y="833640"/>
            <a:ext cx="8928992" cy="5838148"/>
            <a:chOff x="1521" y="1263"/>
            <a:chExt cx="9720" cy="4447"/>
          </a:xfrm>
        </p:grpSpPr>
        <p:grpSp>
          <p:nvGrpSpPr>
            <p:cNvPr id="33" name="Group 39"/>
            <p:cNvGrpSpPr>
              <a:grpSpLocks/>
            </p:cNvGrpSpPr>
            <p:nvPr/>
          </p:nvGrpSpPr>
          <p:grpSpPr bwMode="auto">
            <a:xfrm>
              <a:off x="1521" y="1263"/>
              <a:ext cx="9720" cy="4447"/>
              <a:chOff x="1341" y="1257"/>
              <a:chExt cx="9720" cy="4447"/>
            </a:xfrm>
          </p:grpSpPr>
          <p:sp>
            <p:nvSpPr>
              <p:cNvPr id="35" name="AutoShape 61"/>
              <p:cNvSpPr>
                <a:spLocks noChangeArrowheads="1"/>
              </p:cNvSpPr>
              <p:nvPr/>
            </p:nvSpPr>
            <p:spPr bwMode="auto">
              <a:xfrm>
                <a:off x="2241" y="1257"/>
                <a:ext cx="8100" cy="635"/>
              </a:xfrm>
              <a:prstGeom prst="foldedCorner">
                <a:avLst>
                  <a:gd name="adj" fmla="val 12500"/>
                </a:avLst>
              </a:prstGeom>
              <a:ln>
                <a:headEnd/>
                <a:tailEnd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altLang="uk-UA" sz="26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ВИДИ АКТУАЛЬНОСТІ НАУКОВИХ ДОСЛІДЖЕНЬ</a:t>
                </a:r>
                <a:endParaRPr kumimoji="0" lang="ru-RU" altLang="uk-UA" sz="26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6" name="AutoShape 60"/>
              <p:cNvSpPr>
                <a:spLocks noChangeArrowheads="1"/>
              </p:cNvSpPr>
              <p:nvPr/>
            </p:nvSpPr>
            <p:spPr bwMode="auto">
              <a:xfrm>
                <a:off x="1521" y="2157"/>
                <a:ext cx="4500" cy="540"/>
              </a:xfrm>
              <a:prstGeom prst="foldedCorner">
                <a:avLst>
                  <a:gd name="adj" fmla="val 12500"/>
                </a:avLst>
              </a:prstGeom>
              <a:ln>
                <a:headEnd/>
                <a:tailEnd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altLang="uk-UA" sz="2400" b="0" i="0" u="none" strike="noStrike" cap="none" normalizeH="0" baseline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фундаментальна</a:t>
                </a:r>
                <a:endParaRPr kumimoji="0" lang="ru-RU" altLang="uk-UA" sz="3600" b="0" i="0" u="none" strike="noStrike" cap="none" normalizeH="0" baseline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7" name="AutoShape 59"/>
              <p:cNvSpPr>
                <a:spLocks noChangeArrowheads="1"/>
              </p:cNvSpPr>
              <p:nvPr/>
            </p:nvSpPr>
            <p:spPr bwMode="auto">
              <a:xfrm>
                <a:off x="6381" y="2157"/>
                <a:ext cx="4500" cy="540"/>
              </a:xfrm>
              <a:prstGeom prst="foldedCorner">
                <a:avLst>
                  <a:gd name="adj" fmla="val 12500"/>
                </a:avLst>
              </a:prstGeom>
              <a:ln>
                <a:headEnd/>
                <a:tailEnd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altLang="uk-UA" sz="2400" b="0" i="0" u="none" strike="noStrike" cap="none" normalizeH="0" baseline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прикладна</a:t>
                </a:r>
                <a:endParaRPr kumimoji="0" lang="ru-RU" altLang="uk-UA" sz="3600" b="0" i="0" u="none" strike="noStrike" cap="none" normalizeH="0" baseline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8" name="AutoShape 58"/>
              <p:cNvSpPr>
                <a:spLocks noChangeArrowheads="1"/>
              </p:cNvSpPr>
              <p:nvPr/>
            </p:nvSpPr>
            <p:spPr bwMode="auto">
              <a:xfrm>
                <a:off x="1521" y="2877"/>
                <a:ext cx="4500" cy="617"/>
              </a:xfrm>
              <a:prstGeom prst="foldedCorner">
                <a:avLst>
                  <a:gd name="adj" fmla="val 12500"/>
                </a:avLst>
              </a:prstGeom>
              <a:ln>
                <a:headEnd/>
                <a:tailEnd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altLang="uk-UA" sz="2400" b="0" i="0" u="none" strike="noStrike" cap="none" normalizeH="0" baseline="0" dirty="0" err="1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прогнозування</a:t>
                </a:r>
                <a:r>
                  <a:rPr kumimoji="0" lang="ru-RU" altLang="uk-UA" sz="2400" b="0" i="0" u="none" strike="noStrike" cap="none" normalizeH="0" baseline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теоретичного</a:t>
                </a:r>
                <a:endParaRPr kumimoji="0" lang="ru-RU" altLang="uk-UA" sz="11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altLang="uk-UA" sz="2400" b="0" i="0" u="none" strike="noStrike" cap="none" normalizeH="0" baseline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kumimoji="0" lang="ru-RU" altLang="uk-UA" sz="2400" b="0" i="0" u="none" strike="noStrike" cap="none" normalizeH="0" baseline="0" dirty="0" err="1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значення</a:t>
                </a:r>
                <a:r>
                  <a:rPr kumimoji="0" lang="ru-RU" altLang="uk-UA" sz="2400" b="0" i="0" u="none" strike="noStrike" cap="none" normalizeH="0" baseline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теми</a:t>
                </a:r>
                <a:endParaRPr kumimoji="0" lang="ru-RU" altLang="uk-UA" sz="36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9" name="AutoShape 57"/>
              <p:cNvSpPr>
                <a:spLocks noChangeArrowheads="1"/>
              </p:cNvSpPr>
              <p:nvPr/>
            </p:nvSpPr>
            <p:spPr bwMode="auto">
              <a:xfrm>
                <a:off x="1533" y="3707"/>
                <a:ext cx="4500" cy="624"/>
              </a:xfrm>
              <a:prstGeom prst="foldedCorner">
                <a:avLst>
                  <a:gd name="adj" fmla="val 12500"/>
                </a:avLst>
              </a:prstGeom>
              <a:ln>
                <a:headEnd/>
                <a:tailEnd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altLang="uk-UA" sz="2400" b="0" i="0" u="none" strike="noStrike" cap="none" normalizeH="0" baseline="0" dirty="0" err="1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аналіз</a:t>
                </a:r>
                <a:r>
                  <a:rPr kumimoji="0" lang="ru-RU" altLang="uk-UA" sz="2400" b="0" i="0" u="none" strike="noStrike" cap="none" normalizeH="0" baseline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kumimoji="0" lang="ru-RU" altLang="uk-UA" sz="2400" b="0" i="0" u="none" strike="noStrike" cap="none" normalizeH="0" baseline="0" dirty="0" err="1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рівня</a:t>
                </a:r>
                <a:r>
                  <a:rPr kumimoji="0" lang="ru-RU" altLang="uk-UA" sz="2400" b="0" i="0" u="none" strike="noStrike" cap="none" normalizeH="0" baseline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kumimoji="0" lang="ru-RU" altLang="uk-UA" sz="2400" b="0" i="0" u="none" strike="noStrike" cap="none" normalizeH="0" baseline="0" dirty="0" err="1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опрацювання</a:t>
                </a:r>
                <a:r>
                  <a:rPr kumimoji="0" lang="ru-RU" altLang="uk-UA" sz="2400" b="0" i="0" u="none" strike="noStrike" cap="none" normalizeH="0" baseline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теми в </a:t>
                </a:r>
                <a:r>
                  <a:rPr kumimoji="0" lang="ru-RU" altLang="uk-UA" sz="2400" b="0" i="0" u="none" strike="noStrike" cap="none" normalizeH="0" baseline="0" dirty="0" err="1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науці</a:t>
                </a:r>
                <a:endParaRPr kumimoji="0" lang="ru-RU" altLang="uk-UA" sz="36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0" name="AutoShape 56"/>
              <p:cNvSpPr>
                <a:spLocks noChangeArrowheads="1"/>
              </p:cNvSpPr>
              <p:nvPr/>
            </p:nvSpPr>
            <p:spPr bwMode="auto">
              <a:xfrm>
                <a:off x="1521" y="4491"/>
                <a:ext cx="4500" cy="1213"/>
              </a:xfrm>
              <a:prstGeom prst="foldedCorner">
                <a:avLst>
                  <a:gd name="adj" fmla="val 12500"/>
                </a:avLst>
              </a:prstGeom>
              <a:ln>
                <a:headEnd/>
                <a:tailEnd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altLang="uk-UA" sz="2400" b="0" i="0" u="none" strike="noStrike" cap="none" normalizeH="0" baseline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врахування можливих впливів запланованих результатів на існуючі теоретичні уявлення в даній галузі</a:t>
                </a:r>
                <a:endParaRPr kumimoji="0" lang="ru-RU" altLang="uk-UA" sz="3600" b="0" i="0" u="none" strike="noStrike" cap="none" normalizeH="0" baseline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1" name="AutoShape 55"/>
              <p:cNvSpPr>
                <a:spLocks noChangeArrowheads="1"/>
              </p:cNvSpPr>
              <p:nvPr/>
            </p:nvSpPr>
            <p:spPr bwMode="auto">
              <a:xfrm>
                <a:off x="6381" y="2779"/>
                <a:ext cx="4500" cy="617"/>
              </a:xfrm>
              <a:prstGeom prst="foldedCorner">
                <a:avLst>
                  <a:gd name="adj" fmla="val 12500"/>
                </a:avLst>
              </a:prstGeom>
              <a:ln>
                <a:headEnd/>
                <a:tailEnd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altLang="uk-UA" sz="2400" b="0" i="0" u="none" strike="noStrike" cap="none" normalizeH="0" baseline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визначення прикладної потреби в опрацюванні теми</a:t>
                </a:r>
                <a:endParaRPr kumimoji="0" lang="ru-RU" altLang="uk-UA" sz="3600" b="0" i="0" u="none" strike="noStrike" cap="none" normalizeH="0" baseline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2" name="AutoShape 54"/>
              <p:cNvSpPr>
                <a:spLocks noChangeArrowheads="1"/>
              </p:cNvSpPr>
              <p:nvPr/>
            </p:nvSpPr>
            <p:spPr bwMode="auto">
              <a:xfrm>
                <a:off x="6381" y="3499"/>
                <a:ext cx="4500" cy="900"/>
              </a:xfrm>
              <a:prstGeom prst="foldedCorner">
                <a:avLst>
                  <a:gd name="adj" fmla="val 12500"/>
                </a:avLst>
              </a:prstGeom>
              <a:ln>
                <a:headEnd/>
                <a:tailEnd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altLang="uk-UA" sz="2400" b="0" i="0" u="none" strike="noStrike" cap="none" normalizeH="0" baseline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аналіз  рівня розв’язання даного питання в бухгалтерській практиці</a:t>
                </a:r>
                <a:endParaRPr kumimoji="0" lang="ru-RU" altLang="uk-UA" sz="3600" b="0" i="0" u="none" strike="noStrike" cap="none" normalizeH="0" baseline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3" name="AutoShape 53"/>
              <p:cNvSpPr>
                <a:spLocks noChangeArrowheads="1"/>
              </p:cNvSpPr>
              <p:nvPr/>
            </p:nvSpPr>
            <p:spPr bwMode="auto">
              <a:xfrm>
                <a:off x="6381" y="4509"/>
                <a:ext cx="4500" cy="1169"/>
              </a:xfrm>
              <a:prstGeom prst="foldedCorner">
                <a:avLst>
                  <a:gd name="adj" fmla="val 12500"/>
                </a:avLst>
              </a:prstGeom>
              <a:ln>
                <a:headEnd/>
                <a:tailEnd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altLang="uk-UA" sz="2400" b="0" i="0" u="none" strike="noStrike" cap="none" normalizeH="0" baseline="0" dirty="0" err="1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прогнозування</a:t>
                </a:r>
                <a:r>
                  <a:rPr kumimoji="0" lang="ru-RU" altLang="uk-UA" sz="2400" b="0" i="0" u="none" strike="noStrike" cap="none" normalizeH="0" baseline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kumimoji="0" lang="ru-RU" altLang="uk-UA" sz="2400" b="0" i="0" u="none" strike="noStrike" cap="none" normalizeH="0" baseline="0" dirty="0" err="1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обліково-економічного</a:t>
                </a:r>
                <a:r>
                  <a:rPr kumimoji="0" lang="ru-RU" altLang="uk-UA" sz="2400" b="0" i="0" u="none" strike="noStrike" cap="none" normalizeH="0" baseline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kumimoji="0" lang="ru-RU" altLang="uk-UA" sz="2400" b="0" i="0" u="none" strike="noStrike" cap="none" normalizeH="0" baseline="0" dirty="0" err="1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ефекту</a:t>
                </a:r>
                <a:r>
                  <a:rPr kumimoji="0" lang="ru-RU" altLang="uk-UA" sz="2400" b="0" i="0" u="none" strike="noStrike" cap="none" normalizeH="0" baseline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kumimoji="0" lang="ru-RU" altLang="uk-UA" sz="2400" b="0" i="0" u="none" strike="noStrike" cap="none" normalizeH="0" baseline="0" dirty="0" err="1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від</a:t>
                </a:r>
                <a:r>
                  <a:rPr kumimoji="0" lang="ru-RU" altLang="uk-UA" sz="2400" b="0" i="0" u="none" strike="noStrike" cap="none" normalizeH="0" baseline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kumimoji="0" lang="ru-RU" altLang="uk-UA" sz="2400" b="0" i="0" u="none" strike="noStrike" cap="none" normalizeH="0" baseline="0" dirty="0" err="1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впровадження</a:t>
                </a:r>
                <a:r>
                  <a:rPr kumimoji="0" lang="ru-RU" altLang="uk-UA" sz="2400" b="0" i="0" u="none" strike="noStrike" cap="none" normalizeH="0" baseline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endParaRPr kumimoji="0" lang="ru-RU" altLang="uk-UA" sz="11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altLang="uk-UA" sz="2400" b="0" i="0" u="none" strike="noStrike" cap="none" normalizeH="0" baseline="0" dirty="0" err="1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одержаних</a:t>
                </a:r>
                <a:r>
                  <a:rPr kumimoji="0" lang="ru-RU" altLang="uk-UA" sz="2400" b="0" i="0" u="none" strike="noStrike" cap="none" normalizeH="0" baseline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kumimoji="0" lang="ru-RU" altLang="uk-UA" sz="2400" b="0" i="0" u="none" strike="noStrike" cap="none" normalizeH="0" baseline="0" dirty="0" err="1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результатів</a:t>
                </a:r>
                <a:endParaRPr kumimoji="0" lang="ru-RU" altLang="uk-UA" sz="36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4" name="Line 52"/>
              <p:cNvSpPr>
                <a:spLocks noChangeShapeType="1"/>
              </p:cNvSpPr>
              <p:nvPr/>
            </p:nvSpPr>
            <p:spPr bwMode="auto">
              <a:xfrm>
                <a:off x="6201" y="1892"/>
                <a:ext cx="0" cy="76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 sz="360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5" name="Line 51"/>
              <p:cNvSpPr>
                <a:spLocks noChangeShapeType="1"/>
              </p:cNvSpPr>
              <p:nvPr/>
            </p:nvSpPr>
            <p:spPr bwMode="auto">
              <a:xfrm>
                <a:off x="2241" y="1995"/>
                <a:ext cx="7560" cy="0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 sz="360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6" name="Line 50"/>
              <p:cNvSpPr>
                <a:spLocks noChangeShapeType="1"/>
              </p:cNvSpPr>
              <p:nvPr/>
            </p:nvSpPr>
            <p:spPr bwMode="auto">
              <a:xfrm>
                <a:off x="2241" y="1998"/>
                <a:ext cx="0" cy="180"/>
              </a:xfrm>
              <a:prstGeom prst="line">
                <a:avLst/>
              </a:prstGeom>
              <a:ln>
                <a:headEnd/>
                <a:tailEnd type="triangle" w="sm" len="sm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 sz="360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7" name="Line 49"/>
              <p:cNvSpPr>
                <a:spLocks noChangeShapeType="1"/>
              </p:cNvSpPr>
              <p:nvPr/>
            </p:nvSpPr>
            <p:spPr bwMode="auto">
              <a:xfrm>
                <a:off x="9801" y="1998"/>
                <a:ext cx="0" cy="180"/>
              </a:xfrm>
              <a:prstGeom prst="line">
                <a:avLst/>
              </a:prstGeom>
              <a:ln>
                <a:headEnd/>
                <a:tailEnd type="triangle" w="sm" len="sm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 sz="360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8" name="Line 48"/>
              <p:cNvSpPr>
                <a:spLocks noChangeShapeType="1"/>
              </p:cNvSpPr>
              <p:nvPr/>
            </p:nvSpPr>
            <p:spPr bwMode="auto">
              <a:xfrm>
                <a:off x="1341" y="2394"/>
                <a:ext cx="180" cy="0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 sz="360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9" name="Line 47"/>
              <p:cNvSpPr>
                <a:spLocks noChangeShapeType="1"/>
              </p:cNvSpPr>
              <p:nvPr/>
            </p:nvSpPr>
            <p:spPr bwMode="auto">
              <a:xfrm>
                <a:off x="1341" y="2394"/>
                <a:ext cx="0" cy="2880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 sz="360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0" name="Line 46"/>
              <p:cNvSpPr>
                <a:spLocks noChangeShapeType="1"/>
              </p:cNvSpPr>
              <p:nvPr/>
            </p:nvSpPr>
            <p:spPr bwMode="auto">
              <a:xfrm>
                <a:off x="1344" y="3201"/>
                <a:ext cx="180" cy="0"/>
              </a:xfrm>
              <a:prstGeom prst="line">
                <a:avLst/>
              </a:prstGeom>
              <a:ln>
                <a:headEnd/>
                <a:tailEnd type="triangle" w="sm" len="sm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 sz="360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1" name="Line 45"/>
              <p:cNvSpPr>
                <a:spLocks noChangeShapeType="1"/>
              </p:cNvSpPr>
              <p:nvPr/>
            </p:nvSpPr>
            <p:spPr bwMode="auto">
              <a:xfrm>
                <a:off x="1341" y="4194"/>
                <a:ext cx="180" cy="0"/>
              </a:xfrm>
              <a:prstGeom prst="line">
                <a:avLst/>
              </a:prstGeom>
              <a:ln>
                <a:headEnd/>
                <a:tailEnd type="triangle" w="sm" len="sm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 sz="360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2" name="Line 44"/>
              <p:cNvSpPr>
                <a:spLocks noChangeShapeType="1"/>
              </p:cNvSpPr>
              <p:nvPr/>
            </p:nvSpPr>
            <p:spPr bwMode="auto">
              <a:xfrm>
                <a:off x="1341" y="5274"/>
                <a:ext cx="180" cy="0"/>
              </a:xfrm>
              <a:prstGeom prst="line">
                <a:avLst/>
              </a:prstGeom>
              <a:ln>
                <a:headEnd/>
                <a:tailEnd type="triangle" w="sm" len="sm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 sz="360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3" name="Line 43"/>
              <p:cNvSpPr>
                <a:spLocks noChangeShapeType="1"/>
              </p:cNvSpPr>
              <p:nvPr/>
            </p:nvSpPr>
            <p:spPr bwMode="auto">
              <a:xfrm>
                <a:off x="10881" y="2394"/>
                <a:ext cx="180" cy="0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 sz="360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4" name="Line 42"/>
              <p:cNvSpPr>
                <a:spLocks noChangeShapeType="1"/>
              </p:cNvSpPr>
              <p:nvPr/>
            </p:nvSpPr>
            <p:spPr bwMode="auto">
              <a:xfrm>
                <a:off x="10881" y="3132"/>
                <a:ext cx="180" cy="0"/>
              </a:xfrm>
              <a:prstGeom prst="line">
                <a:avLst/>
              </a:prstGeom>
              <a:ln>
                <a:headEnd type="triangle" w="sm" len="sm"/>
                <a:tailEnd type="none" w="sm" len="sm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 sz="360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5" name="Line 41"/>
              <p:cNvSpPr>
                <a:spLocks noChangeShapeType="1"/>
              </p:cNvSpPr>
              <p:nvPr/>
            </p:nvSpPr>
            <p:spPr bwMode="auto">
              <a:xfrm>
                <a:off x="10881" y="3892"/>
                <a:ext cx="180" cy="0"/>
              </a:xfrm>
              <a:prstGeom prst="line">
                <a:avLst/>
              </a:prstGeom>
              <a:ln>
                <a:headEnd type="triangle" w="sm" len="sm"/>
                <a:tailEnd type="none" w="sm" len="sm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 sz="360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6" name="Line 40"/>
              <p:cNvSpPr>
                <a:spLocks noChangeShapeType="1"/>
              </p:cNvSpPr>
              <p:nvPr/>
            </p:nvSpPr>
            <p:spPr bwMode="auto">
              <a:xfrm>
                <a:off x="10881" y="5274"/>
                <a:ext cx="180" cy="0"/>
              </a:xfrm>
              <a:prstGeom prst="line">
                <a:avLst/>
              </a:prstGeom>
              <a:ln>
                <a:headEnd type="triangle" w="sm" len="sm"/>
                <a:tailEnd type="none" w="sm" len="sm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 sz="360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34" name="AutoShape 38"/>
            <p:cNvSpPr>
              <a:spLocks noChangeShapeType="1"/>
            </p:cNvSpPr>
            <p:nvPr/>
          </p:nvSpPr>
          <p:spPr bwMode="auto">
            <a:xfrm>
              <a:off x="11241" y="2400"/>
              <a:ext cx="0" cy="2880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 sz="36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57" name="Rectangle 72"/>
          <p:cNvSpPr>
            <a:spLocks noChangeArrowheads="1"/>
          </p:cNvSpPr>
          <p:nvPr/>
        </p:nvSpPr>
        <p:spPr bwMode="auto">
          <a:xfrm>
            <a:off x="1331640" y="200903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tabLst>
                <a:tab pos="571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571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571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571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571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1500" algn="l"/>
              </a:tabLst>
            </a:pPr>
            <a:endParaRPr kumimoji="0" lang="uk-UA" altLang="uk-UA" sz="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1500" algn="l"/>
              </a:tabLst>
            </a:pPr>
            <a:r>
              <a:rPr kumimoji="0" lang="uk-UA" altLang="uk-UA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uk-UA" altLang="uk-UA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uk-UA" alt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1500" algn="l"/>
              </a:tabLst>
            </a:pPr>
            <a:r>
              <a:rPr kumimoji="0" lang="uk-UA" altLang="uk-UA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</a:t>
            </a:r>
            <a:endParaRPr kumimoji="0" lang="uk-UA" altLang="uk-UA" sz="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1500" algn="l"/>
              </a:tabLst>
            </a:pPr>
            <a:endParaRPr kumimoji="0" lang="uk-UA" alt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937464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-468560" y="0"/>
            <a:ext cx="9144000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4800" b="1" dirty="0">
                <a:latin typeface="+mn-lt"/>
              </a:rPr>
              <a:t>Форми </a:t>
            </a:r>
            <a:r>
              <a:rPr lang="ru-RU" sz="4800" b="1" dirty="0" err="1">
                <a:latin typeface="+mn-lt"/>
              </a:rPr>
              <a:t>наукової</a:t>
            </a:r>
            <a:r>
              <a:rPr lang="ru-RU" sz="4800" b="1" dirty="0">
                <a:latin typeface="+mn-lt"/>
              </a:rPr>
              <a:t> </a:t>
            </a:r>
            <a:r>
              <a:rPr lang="ru-RU" sz="4800" b="1" dirty="0" err="1">
                <a:latin typeface="+mn-lt"/>
              </a:rPr>
              <a:t>новизни</a:t>
            </a:r>
            <a:endParaRPr lang="ru-RU" sz="4800" b="1" dirty="0">
              <a:latin typeface="+mn-lt"/>
            </a:endParaRPr>
          </a:p>
        </p:txBody>
      </p:sp>
      <p:graphicFrame>
        <p:nvGraphicFramePr>
          <p:cNvPr id="6" name="Таблиця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6078839"/>
              </p:ext>
            </p:extLst>
          </p:nvPr>
        </p:nvGraphicFramePr>
        <p:xfrm>
          <a:off x="107504" y="815658"/>
          <a:ext cx="8928992" cy="5925708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504056">
                  <a:extLst>
                    <a:ext uri="{9D8B030D-6E8A-4147-A177-3AD203B41FA5}">
                      <a16:colId xmlns:a16="http://schemas.microsoft.com/office/drawing/2014/main" xmlns="" val="635567203"/>
                    </a:ext>
                  </a:extLst>
                </a:gridCol>
                <a:gridCol w="4396841">
                  <a:extLst>
                    <a:ext uri="{9D8B030D-6E8A-4147-A177-3AD203B41FA5}">
                      <a16:colId xmlns:a16="http://schemas.microsoft.com/office/drawing/2014/main" xmlns="" val="3569011161"/>
                    </a:ext>
                  </a:extLst>
                </a:gridCol>
                <a:gridCol w="4028095">
                  <a:extLst>
                    <a:ext uri="{9D8B030D-6E8A-4147-A177-3AD203B41FA5}">
                      <a16:colId xmlns:a16="http://schemas.microsoft.com/office/drawing/2014/main" xmlns="" val="1245310120"/>
                    </a:ext>
                  </a:extLst>
                </a:gridCol>
              </a:tblGrid>
              <a:tr h="79290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uk-UA" sz="2000" b="1" i="1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№ з/п</a:t>
                      </a:r>
                      <a:endParaRPr lang="uk-UA" sz="2400" b="1" i="1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uk-UA" sz="2000" b="1" i="1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Характеристика наукової новизни</a:t>
                      </a:r>
                      <a:endParaRPr lang="uk-UA" sz="2400" b="1" i="1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uk-UA" sz="2000" b="1" i="1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Позначення наукової новизни</a:t>
                      </a:r>
                      <a:endParaRPr lang="uk-UA" sz="2400" b="1" i="1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65788654"/>
                  </a:ext>
                </a:extLst>
              </a:tr>
              <a:tr h="39645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uk-UA" sz="1800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uk-UA" sz="2000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uk-UA" sz="18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Часткове нове поєднання ознак</a:t>
                      </a:r>
                      <a:endParaRPr lang="uk-UA" sz="20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uk-UA" sz="18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(було А + В, стало С + Д)</a:t>
                      </a:r>
                      <a:endParaRPr lang="uk-UA" sz="20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4260460881"/>
                  </a:ext>
                </a:extLst>
              </a:tr>
              <a:tr h="39645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uk-UA" sz="1800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uk-UA" sz="2000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uk-UA" sz="18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Включення нової ознаки</a:t>
                      </a:r>
                      <a:endParaRPr lang="uk-UA" sz="20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uk-UA" sz="18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(було А + В, стало А + В + С)</a:t>
                      </a:r>
                      <a:endParaRPr lang="uk-UA" sz="20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886481522"/>
                  </a:ext>
                </a:extLst>
              </a:tr>
              <a:tr h="39645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uk-UA" sz="1800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uk-UA" sz="2000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uk-UA" sz="18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Заміна частини ознак новими</a:t>
                      </a:r>
                      <a:endParaRPr lang="uk-UA" sz="20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uk-UA" sz="18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(було А + В + С, стало А + В + Д)</a:t>
                      </a:r>
                      <a:endParaRPr lang="uk-UA" sz="20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486936790"/>
                  </a:ext>
                </a:extLst>
              </a:tr>
              <a:tr h="79290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uk-UA" sz="1800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uk-UA" sz="2000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uk-UA" sz="18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Використання більш конкретної ознаки як загальноприйнятої</a:t>
                      </a:r>
                      <a:endParaRPr lang="uk-UA" sz="20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uk-UA" sz="18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(було А + В + С, стало А + В + С1, де С1 = С + С + С1,)</a:t>
                      </a:r>
                      <a:endParaRPr lang="uk-UA" sz="20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4106772987"/>
                  </a:ext>
                </a:extLst>
              </a:tr>
              <a:tr h="39645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uk-UA" sz="1800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uk-UA" sz="2000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uk-UA" sz="18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Нове взаємне розташування ознак</a:t>
                      </a:r>
                      <a:endParaRPr lang="uk-UA" sz="20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uk-UA" sz="18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(було А + В + С, стало А + С + В)</a:t>
                      </a:r>
                      <a:endParaRPr lang="uk-UA" sz="20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303588915"/>
                  </a:ext>
                </a:extLst>
              </a:tr>
              <a:tr h="7631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uk-UA" sz="1800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uk-UA" sz="2000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uk-UA" sz="18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Новий тип зв'язку і взаємодії між ознаками:</a:t>
                      </a:r>
                      <a:endParaRPr lang="uk-UA" sz="20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endParaRPr lang="uk-UA" sz="18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091288710"/>
                  </a:ext>
                </a:extLst>
              </a:tr>
              <a:tr h="119799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uk-UA" sz="1800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uk-UA" sz="2000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uk-UA" sz="18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Сумісне використання ознак, які раніше використовувалися окремо, у вигляді нового поєднання</a:t>
                      </a:r>
                      <a:endParaRPr lang="uk-UA" sz="20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uk-UA" sz="18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(було Х = А+В; Y=С + Д, стало Z = А + В + С + Д)</a:t>
                      </a:r>
                      <a:endParaRPr lang="uk-UA" sz="20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863386090"/>
                  </a:ext>
                </a:extLst>
              </a:tr>
              <a:tr h="39645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uk-UA" sz="1800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uk-UA" sz="2000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uk-UA" sz="18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Нова форма (режим, структура) ознаки</a:t>
                      </a:r>
                      <a:endParaRPr lang="uk-UA" sz="20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uk-UA" sz="18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(було а + В + С, стало А + В + С).</a:t>
                      </a:r>
                      <a:endParaRPr lang="uk-UA" sz="20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415614315"/>
                  </a:ext>
                </a:extLst>
              </a:tr>
              <a:tr h="39645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uk-UA" sz="1800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uk-UA" sz="2000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uk-UA" sz="18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Нове кількісне співвідношення ознак</a:t>
                      </a:r>
                      <a:endParaRPr lang="uk-UA" sz="20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uk-UA" sz="18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(було А + В + С, стало A + 2В + 3C)</a:t>
                      </a:r>
                      <a:endParaRPr lang="uk-UA" sz="20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168947781"/>
                  </a:ext>
                </a:extLst>
              </a:tr>
            </a:tbl>
          </a:graphicData>
        </a:graphic>
      </p:graphicFrame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0112" y="4077072"/>
            <a:ext cx="3024336" cy="652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64601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db2004100l">
  <a:themeElements>
    <a:clrScheme name="cdb2004100l 3">
      <a:dk1>
        <a:srgbClr val="1D528D"/>
      </a:dk1>
      <a:lt1>
        <a:srgbClr val="FFFFFF"/>
      </a:lt1>
      <a:dk2>
        <a:srgbClr val="000000"/>
      </a:dk2>
      <a:lt2>
        <a:srgbClr val="DDDDDD"/>
      </a:lt2>
      <a:accent1>
        <a:srgbClr val="2F85F7"/>
      </a:accent1>
      <a:accent2>
        <a:srgbClr val="FF9900"/>
      </a:accent2>
      <a:accent3>
        <a:srgbClr val="FFFFFF"/>
      </a:accent3>
      <a:accent4>
        <a:srgbClr val="174578"/>
      </a:accent4>
      <a:accent5>
        <a:srgbClr val="ADC2FA"/>
      </a:accent5>
      <a:accent6>
        <a:srgbClr val="E78A00"/>
      </a:accent6>
      <a:hlink>
        <a:srgbClr val="5AD9F2"/>
      </a:hlink>
      <a:folHlink>
        <a:srgbClr val="969696"/>
      </a:folHlink>
    </a:clrScheme>
    <a:fontScheme name="cdb2004100l">
      <a:majorFont>
        <a:latin typeface="Verdana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db2004100l 1">
        <a:dk1>
          <a:srgbClr val="29698D"/>
        </a:dk1>
        <a:lt1>
          <a:srgbClr val="FFFFFF"/>
        </a:lt1>
        <a:dk2>
          <a:srgbClr val="000000"/>
        </a:dk2>
        <a:lt2>
          <a:srgbClr val="D6E1E2"/>
        </a:lt2>
        <a:accent1>
          <a:srgbClr val="0099CC"/>
        </a:accent1>
        <a:accent2>
          <a:srgbClr val="FF9933"/>
        </a:accent2>
        <a:accent3>
          <a:srgbClr val="FFFFFF"/>
        </a:accent3>
        <a:accent4>
          <a:srgbClr val="215978"/>
        </a:accent4>
        <a:accent5>
          <a:srgbClr val="AACAE2"/>
        </a:accent5>
        <a:accent6>
          <a:srgbClr val="E78A2D"/>
        </a:accent6>
        <a:hlink>
          <a:srgbClr val="33CCCC"/>
        </a:hlink>
        <a:folHlink>
          <a:srgbClr val="83A6A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b2004100l 2">
        <a:dk1>
          <a:srgbClr val="592C0D"/>
        </a:dk1>
        <a:lt1>
          <a:srgbClr val="FFFFFF"/>
        </a:lt1>
        <a:dk2>
          <a:srgbClr val="000000"/>
        </a:dk2>
        <a:lt2>
          <a:srgbClr val="C0C0C0"/>
        </a:lt2>
        <a:accent1>
          <a:srgbClr val="5B9569"/>
        </a:accent1>
        <a:accent2>
          <a:srgbClr val="5D8FC1"/>
        </a:accent2>
        <a:accent3>
          <a:srgbClr val="FFFFFF"/>
        </a:accent3>
        <a:accent4>
          <a:srgbClr val="4B2409"/>
        </a:accent4>
        <a:accent5>
          <a:srgbClr val="B5C8B9"/>
        </a:accent5>
        <a:accent6>
          <a:srgbClr val="5381AF"/>
        </a:accent6>
        <a:hlink>
          <a:srgbClr val="C5C059"/>
        </a:hlink>
        <a:folHlink>
          <a:srgbClr val="999C9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b2004100l 3">
        <a:dk1>
          <a:srgbClr val="1D528D"/>
        </a:dk1>
        <a:lt1>
          <a:srgbClr val="FFFFFF"/>
        </a:lt1>
        <a:dk2>
          <a:srgbClr val="000000"/>
        </a:dk2>
        <a:lt2>
          <a:srgbClr val="DDDDDD"/>
        </a:lt2>
        <a:accent1>
          <a:srgbClr val="2F85F7"/>
        </a:accent1>
        <a:accent2>
          <a:srgbClr val="FF9900"/>
        </a:accent2>
        <a:accent3>
          <a:srgbClr val="FFFFFF"/>
        </a:accent3>
        <a:accent4>
          <a:srgbClr val="174578"/>
        </a:accent4>
        <a:accent5>
          <a:srgbClr val="ADC2FA"/>
        </a:accent5>
        <a:accent6>
          <a:srgbClr val="E78A00"/>
        </a:accent6>
        <a:hlink>
          <a:srgbClr val="5AD9F2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12165</TotalTime>
  <Words>1165</Words>
  <Application>Microsoft Office PowerPoint</Application>
  <PresentationFormat>Экран (4:3)</PresentationFormat>
  <Paragraphs>181</Paragraphs>
  <Slides>16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4" baseType="lpstr">
      <vt:lpstr>Arial Unicode MS</vt:lpstr>
      <vt:lpstr>Arial</vt:lpstr>
      <vt:lpstr>Bookman Old Style</vt:lpstr>
      <vt:lpstr>Calibri</vt:lpstr>
      <vt:lpstr>Times New Roman</vt:lpstr>
      <vt:lpstr>Verdana</vt:lpstr>
      <vt:lpstr>Wingdings</vt:lpstr>
      <vt:lpstr>cdb2004100l</vt:lpstr>
      <vt:lpstr> Порядок визначення об’єкта, актуальності, мети і завдань наукового дослідження</vt:lpstr>
      <vt:lpstr>ЗМІСТ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Інститути та їх функції в економіці. Базисні інститути національної економіки</dc:title>
  <dc:creator>Baggio</dc:creator>
  <cp:lastModifiedBy>Ира</cp:lastModifiedBy>
  <cp:revision>1034</cp:revision>
  <dcterms:modified xsi:type="dcterms:W3CDTF">2021-03-29T19:27:19Z</dcterms:modified>
</cp:coreProperties>
</file>