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1" r:id="rId10"/>
    <p:sldId id="270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292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047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718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11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934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5106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9916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655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626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13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88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EF6DB-EBAC-4523-BC7E-C3C2A46274C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676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dirty="0"/>
              <a:t>КЛАСИЧНІ КОНЦЕПЦІЇ КУЛЬТУРНО-ІСТОРИЧНОЇ </a:t>
            </a:r>
            <a:r>
              <a:rPr lang="uk-UA" b="1" dirty="0" smtClean="0"/>
              <a:t>ДИНАМІКИ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Культура </a:t>
            </a:r>
            <a:r>
              <a:rPr lang="uk-UA" dirty="0"/>
              <a:t>і цивілізація</a:t>
            </a:r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Теорія «заходу Європи» О. Шпенглера: культура як організм.</a:t>
            </a:r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А. </a:t>
            </a:r>
            <a:r>
              <a:rPr lang="uk-UA" dirty="0" err="1"/>
              <a:t>Тойнбі</a:t>
            </a:r>
            <a:r>
              <a:rPr lang="uk-UA" dirty="0"/>
              <a:t> про генезис та розпад цивілізацій (схема «Виклик – Відповідь»).</a:t>
            </a:r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Соціокультурна динаміка П. Сорокіна: чуттєвий, </a:t>
            </a:r>
            <a:r>
              <a:rPr lang="uk-UA" dirty="0" err="1"/>
              <a:t>ідеаціональний</a:t>
            </a:r>
            <a:r>
              <a:rPr lang="uk-UA" dirty="0"/>
              <a:t> та ідеалістичний типи культур</a:t>
            </a:r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Концепція Ж. </a:t>
            </a:r>
            <a:r>
              <a:rPr lang="uk-UA" dirty="0" err="1"/>
              <a:t>Еллюля</a:t>
            </a:r>
            <a:endParaRPr lang="uk-UA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 Сучасні пошуки цивілізаційної моделі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1970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i="1" dirty="0" smtClean="0"/>
              <a:t>4. Арнольд </a:t>
            </a:r>
            <a:r>
              <a:rPr lang="uk-UA" b="1" i="1" dirty="0" err="1"/>
              <a:t>Тойнбі</a:t>
            </a:r>
            <a:r>
              <a:rPr lang="uk-UA" b="1" i="1" dirty="0"/>
              <a:t>: Концепція «Виклику та Відповіді</a:t>
            </a:r>
            <a:r>
              <a:rPr lang="uk-UA" b="1" i="1" dirty="0" smtClean="0"/>
              <a:t>»</a:t>
            </a:r>
            <a:endParaRPr lang="uk-UA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b="1" dirty="0"/>
              <a:t>Праця:</a:t>
            </a:r>
            <a:r>
              <a:rPr lang="uk-UA" dirty="0"/>
              <a:t> «Осягнення історії».</a:t>
            </a:r>
            <a:endParaRPr lang="uk-UA" sz="2400" dirty="0"/>
          </a:p>
          <a:p>
            <a:pPr lvl="0"/>
            <a:r>
              <a:rPr lang="uk-UA" b="1" dirty="0"/>
              <a:t>Головний механізм:</a:t>
            </a:r>
            <a:r>
              <a:rPr lang="uk-UA" dirty="0"/>
              <a:t> Розвиток цивілізації — це діалог людського духу з оточенням.</a:t>
            </a:r>
            <a:endParaRPr lang="uk-UA" sz="2400" dirty="0"/>
          </a:p>
          <a:p>
            <a:pPr lvl="0"/>
            <a:r>
              <a:rPr lang="uk-UA" b="1" dirty="0"/>
              <a:t>Схема «Виклик — Відповідь»:</a:t>
            </a:r>
            <a:endParaRPr lang="uk-UA" sz="2400" dirty="0"/>
          </a:p>
          <a:p>
            <a:pPr lvl="1"/>
            <a:r>
              <a:rPr lang="uk-UA" b="1" dirty="0"/>
              <a:t>Виклик:</a:t>
            </a:r>
            <a:r>
              <a:rPr lang="uk-UA" dirty="0"/>
              <a:t> Суворий клімат, війни, соціальний тиск.</a:t>
            </a:r>
            <a:endParaRPr lang="uk-UA" sz="2000" dirty="0"/>
          </a:p>
          <a:p>
            <a:pPr lvl="1"/>
            <a:r>
              <a:rPr lang="uk-UA" b="1" dirty="0"/>
              <a:t>Відповідь:</a:t>
            </a:r>
            <a:r>
              <a:rPr lang="uk-UA" dirty="0"/>
              <a:t> Творчий акт, що вирішує проблему.</a:t>
            </a:r>
            <a:endParaRPr lang="uk-UA" sz="2000" dirty="0"/>
          </a:p>
          <a:p>
            <a:pPr lvl="0"/>
            <a:r>
              <a:rPr lang="uk-UA" b="1" dirty="0"/>
              <a:t>Рушійні сили:</a:t>
            </a:r>
            <a:endParaRPr lang="uk-UA" sz="2400" dirty="0"/>
          </a:p>
          <a:p>
            <a:pPr lvl="1"/>
            <a:r>
              <a:rPr lang="uk-UA" b="1" dirty="0"/>
              <a:t>Творча меншість:</a:t>
            </a:r>
            <a:r>
              <a:rPr lang="uk-UA" dirty="0"/>
              <a:t> Еліта, що веде за собою.</a:t>
            </a:r>
            <a:endParaRPr lang="uk-UA" sz="2000" dirty="0"/>
          </a:p>
          <a:p>
            <a:pPr lvl="1"/>
            <a:r>
              <a:rPr lang="uk-UA" b="1" dirty="0"/>
              <a:t>Панівна меншість:</a:t>
            </a:r>
            <a:r>
              <a:rPr lang="uk-UA" dirty="0"/>
              <a:t> Еліта, що втратила творчість і тримається силою (ознака розпаду).</a:t>
            </a:r>
            <a:endParaRPr lang="uk-UA" sz="2000" dirty="0"/>
          </a:p>
          <a:p>
            <a:pPr lvl="1"/>
            <a:r>
              <a:rPr lang="uk-UA" b="1" dirty="0"/>
              <a:t>Внутрішній пролетаріат:</a:t>
            </a:r>
            <a:r>
              <a:rPr lang="uk-UA" dirty="0"/>
              <a:t> Маса, що більше не довіряє лідерам.</a:t>
            </a:r>
            <a:endParaRPr lang="uk-UA" sz="20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8764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/>
              <a:t>5. </a:t>
            </a:r>
            <a:r>
              <a:rPr lang="uk-UA" b="1" i="1" dirty="0" err="1"/>
              <a:t>Питирим</a:t>
            </a:r>
            <a:r>
              <a:rPr lang="uk-UA" b="1" i="1" dirty="0"/>
              <a:t> Сорокін: Соціокультурні </a:t>
            </a:r>
            <a:r>
              <a:rPr lang="uk-UA" b="1" i="1" dirty="0" err="1"/>
              <a:t>суперсистеми</a:t>
            </a:r>
            <a:endParaRPr lang="uk-UA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dirty="0"/>
              <a:t>Розвиток культури — це не цикл, а флуктуація (коливання) ціннісних систем.</a:t>
            </a:r>
            <a:endParaRPr lang="uk-UA" sz="2400" dirty="0"/>
          </a:p>
          <a:p>
            <a:pPr lvl="0"/>
            <a:r>
              <a:rPr lang="uk-UA" b="1" dirty="0"/>
              <a:t>Три типи </a:t>
            </a:r>
            <a:r>
              <a:rPr lang="uk-UA" b="1" dirty="0" err="1"/>
              <a:t>суперсистем</a:t>
            </a:r>
            <a:r>
              <a:rPr lang="uk-UA" b="1" dirty="0"/>
              <a:t>:</a:t>
            </a:r>
            <a:endParaRPr lang="uk-UA" sz="2400" dirty="0"/>
          </a:p>
          <a:p>
            <a:pPr lvl="1"/>
            <a:r>
              <a:rPr lang="uk-UA" b="1" dirty="0" err="1"/>
              <a:t>Ідеаціональна</a:t>
            </a:r>
            <a:r>
              <a:rPr lang="uk-UA" b="1" dirty="0"/>
              <a:t>:</a:t>
            </a:r>
            <a:r>
              <a:rPr lang="uk-UA" dirty="0"/>
              <a:t> Панування надчуттєвого, віра в Бога/Абсолют (Середньовіччя).</a:t>
            </a:r>
            <a:endParaRPr lang="uk-UA" sz="2000" dirty="0"/>
          </a:p>
          <a:p>
            <a:pPr lvl="1"/>
            <a:r>
              <a:rPr lang="uk-UA" b="1" dirty="0"/>
              <a:t>Чуттєва (</a:t>
            </a:r>
            <a:r>
              <a:rPr lang="uk-UA" b="1" dirty="0" err="1"/>
              <a:t>Sensate</a:t>
            </a:r>
            <a:r>
              <a:rPr lang="uk-UA" b="1" dirty="0"/>
              <a:t>):</a:t>
            </a:r>
            <a:r>
              <a:rPr lang="uk-UA" dirty="0"/>
              <a:t> Орієнтація на органи чуття, утилітаризм, гедонізм (Сучасність).</a:t>
            </a:r>
            <a:endParaRPr lang="uk-UA" sz="2000" dirty="0"/>
          </a:p>
          <a:p>
            <a:pPr lvl="1"/>
            <a:r>
              <a:rPr lang="uk-UA" b="1" dirty="0"/>
              <a:t>Ідеалістична:</a:t>
            </a:r>
            <a:r>
              <a:rPr lang="uk-UA" dirty="0"/>
              <a:t> Гармонійний синтез віри та розуму (Відродження, Золота доба Греції).</a:t>
            </a:r>
            <a:endParaRPr lang="uk-UA" sz="2000" dirty="0"/>
          </a:p>
          <a:p>
            <a:pPr lvl="0"/>
            <a:r>
              <a:rPr lang="uk-UA" b="1" dirty="0"/>
              <a:t>Принцип конгеніальності:</a:t>
            </a:r>
            <a:r>
              <a:rPr lang="uk-UA" dirty="0"/>
              <a:t> Система обирає та «поглинає» лише ті впливи, що близькі її ядру</a:t>
            </a:r>
            <a:r>
              <a:rPr lang="uk-UA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15604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/>
              <a:t>6. </a:t>
            </a:r>
            <a:r>
              <a:rPr lang="uk-UA" b="1" i="1" dirty="0"/>
              <a:t>Жак </a:t>
            </a:r>
            <a:r>
              <a:rPr lang="uk-UA" b="1" i="1" dirty="0" err="1"/>
              <a:t>Еллюль</a:t>
            </a:r>
            <a:r>
              <a:rPr lang="uk-UA" b="1" i="1" dirty="0"/>
              <a:t>: Технологічна </a:t>
            </a:r>
            <a:r>
              <a:rPr lang="uk-UA" b="1" i="1" dirty="0" smtClean="0"/>
              <a:t>цивілізація</a:t>
            </a:r>
            <a:endParaRPr lang="uk-UA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dirty="0"/>
              <a:t>Техніка</a:t>
            </a:r>
            <a:r>
              <a:rPr lang="uk-UA" dirty="0"/>
              <a:t> — це не просто машини, а сукупність раціональних методів абсолютної ефективності.</a:t>
            </a:r>
            <a:endParaRPr lang="uk-UA" sz="2400" dirty="0"/>
          </a:p>
          <a:p>
            <a:pPr lvl="0"/>
            <a:r>
              <a:rPr lang="uk-UA" b="1" dirty="0"/>
              <a:t>Критика:</a:t>
            </a:r>
            <a:r>
              <a:rPr lang="uk-UA" dirty="0"/>
              <a:t> Техніка стає формою детермінізму, що поневолює людину.</a:t>
            </a:r>
            <a:endParaRPr lang="uk-UA" sz="2400" dirty="0"/>
          </a:p>
          <a:p>
            <a:pPr lvl="0"/>
            <a:r>
              <a:rPr lang="uk-UA" b="1" dirty="0"/>
              <a:t>Наслідки:</a:t>
            </a:r>
            <a:r>
              <a:rPr lang="uk-UA" dirty="0"/>
              <a:t> * Стандартизація поведінки.</a:t>
            </a:r>
            <a:endParaRPr lang="uk-UA" sz="2400" dirty="0"/>
          </a:p>
          <a:p>
            <a:pPr lvl="1"/>
            <a:r>
              <a:rPr lang="uk-UA" dirty="0"/>
              <a:t>Людина як об’єкт «калькуляцій».</a:t>
            </a:r>
            <a:endParaRPr lang="uk-UA" sz="2000" dirty="0"/>
          </a:p>
          <a:p>
            <a:pPr lvl="1"/>
            <a:r>
              <a:rPr lang="uk-UA" dirty="0"/>
              <a:t>Витіснення емоцій раціональністю.</a:t>
            </a:r>
            <a:endParaRPr lang="uk-UA" sz="2000" dirty="0"/>
          </a:p>
          <a:p>
            <a:r>
              <a:rPr lang="uk-UA" b="1" dirty="0"/>
              <a:t>Бунт </a:t>
            </a:r>
            <a:r>
              <a:rPr lang="uk-UA" b="1" dirty="0" err="1"/>
              <a:t>vs</a:t>
            </a:r>
            <a:r>
              <a:rPr lang="uk-UA" b="1" dirty="0"/>
              <a:t> Революція:</a:t>
            </a:r>
            <a:r>
              <a:rPr lang="uk-UA" dirty="0"/>
              <a:t> Бунт прагне повернути минуле; Революція (сучасна) часто лише прискорює технічний прогрес.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98387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i="1" dirty="0" smtClean="0"/>
              <a:t>7. Сучасні </a:t>
            </a:r>
            <a:r>
              <a:rPr lang="uk-UA" sz="4000" b="1" i="1" dirty="0"/>
              <a:t>пошуки цивілізаційної моделі</a:t>
            </a:r>
            <a:endParaRPr lang="uk-UA" sz="4000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dirty="0"/>
              <a:t>Критика «неврозу культури»:</a:t>
            </a:r>
            <a:r>
              <a:rPr lang="uk-UA" dirty="0"/>
              <a:t> Ступінь безпеки людини перестав залежати від духу, перейшовши у матеріальні статки.</a:t>
            </a:r>
            <a:endParaRPr lang="uk-UA" sz="2400" dirty="0"/>
          </a:p>
          <a:p>
            <a:pPr lvl="0"/>
            <a:r>
              <a:rPr lang="uk-UA" b="1" dirty="0" err="1"/>
              <a:t>Трансперсональний</a:t>
            </a:r>
            <a:r>
              <a:rPr lang="uk-UA" b="1" dirty="0"/>
              <a:t> поворот:</a:t>
            </a:r>
            <a:endParaRPr lang="uk-UA" sz="2400" dirty="0"/>
          </a:p>
          <a:p>
            <a:pPr lvl="1"/>
            <a:r>
              <a:rPr lang="uk-UA" dirty="0"/>
              <a:t>Відродження духовного начала як споконвічного виміру психіки.</a:t>
            </a:r>
            <a:endParaRPr lang="uk-UA" sz="2000" dirty="0"/>
          </a:p>
          <a:p>
            <a:pPr lvl="1"/>
            <a:r>
              <a:rPr lang="uk-UA" dirty="0"/>
              <a:t>Критика «техногенної шизофренії» (розриву між еросом і розумом).</a:t>
            </a:r>
            <a:endParaRPr lang="uk-UA" sz="2000" dirty="0"/>
          </a:p>
          <a:p>
            <a:r>
              <a:rPr lang="uk-UA" b="1" dirty="0"/>
              <a:t>Футурологія:</a:t>
            </a:r>
            <a:r>
              <a:rPr lang="uk-UA" dirty="0"/>
              <a:t> Неминучість домінування духовних пріоритетів та пошук «здорового суспільства» (Е. </a:t>
            </a:r>
            <a:r>
              <a:rPr lang="uk-UA" dirty="0" err="1"/>
              <a:t>Фромм</a:t>
            </a:r>
            <a:r>
              <a:rPr lang="uk-UA" dirty="0"/>
              <a:t>, С. </a:t>
            </a:r>
            <a:r>
              <a:rPr lang="uk-UA" dirty="0" err="1"/>
              <a:t>Гроф</a:t>
            </a:r>
            <a:r>
              <a:rPr lang="uk-UA" dirty="0"/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5002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i="1" dirty="0"/>
              <a:t>1. Культура і </a:t>
            </a:r>
            <a:r>
              <a:rPr lang="uk-UA" b="1" i="1" dirty="0" smtClean="0"/>
              <a:t>цивілізація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dirty="0"/>
              <a:t>Етимологія:</a:t>
            </a:r>
            <a:r>
              <a:rPr lang="uk-UA" dirty="0"/>
              <a:t> </a:t>
            </a:r>
            <a:r>
              <a:rPr lang="uk-UA" i="1" dirty="0" err="1"/>
              <a:t>Civitas</a:t>
            </a:r>
            <a:r>
              <a:rPr lang="uk-UA" dirty="0"/>
              <a:t> (лат.) — місто, громадянське суспільство.</a:t>
            </a:r>
            <a:endParaRPr lang="uk-UA" sz="2400" dirty="0"/>
          </a:p>
          <a:p>
            <a:pPr lvl="0"/>
            <a:r>
              <a:rPr lang="uk-UA" b="1" dirty="0"/>
              <a:t>Еволюція поняття:</a:t>
            </a:r>
            <a:endParaRPr lang="uk-UA" sz="2400" dirty="0"/>
          </a:p>
          <a:p>
            <a:pPr lvl="1"/>
            <a:r>
              <a:rPr lang="uk-UA" b="1" dirty="0"/>
              <a:t>Доба Просвітництва:</a:t>
            </a:r>
            <a:r>
              <a:rPr lang="uk-UA" dirty="0"/>
              <a:t> Символ прогресу та розуму (В. Мірабо).</a:t>
            </a:r>
            <a:endParaRPr lang="uk-UA" sz="2000" dirty="0"/>
          </a:p>
          <a:p>
            <a:pPr lvl="1"/>
            <a:r>
              <a:rPr lang="uk-UA" b="1" dirty="0"/>
              <a:t>Р. Декарт:</a:t>
            </a:r>
            <a:r>
              <a:rPr lang="uk-UA" dirty="0"/>
              <a:t> Цивілізованість проти «дикості</a:t>
            </a:r>
            <a:r>
              <a:rPr lang="uk-UA" dirty="0" smtClean="0"/>
              <a:t>».</a:t>
            </a:r>
            <a:endParaRPr lang="uk-UA" sz="2000" dirty="0"/>
          </a:p>
          <a:p>
            <a:pPr lvl="1"/>
            <a:r>
              <a:rPr lang="uk-UA" b="1" dirty="0"/>
              <a:t>А. Фергюсон:</a:t>
            </a:r>
            <a:r>
              <a:rPr lang="uk-UA" dirty="0"/>
              <a:t> Стадіальна періодизація (дикість — варварство — цивілізація).</a:t>
            </a:r>
            <a:endParaRPr lang="uk-UA" sz="2000" dirty="0"/>
          </a:p>
          <a:p>
            <a:pPr lvl="0"/>
            <a:r>
              <a:rPr lang="uk-UA" b="1" dirty="0"/>
              <a:t>Сучасне розуміння:</a:t>
            </a:r>
            <a:r>
              <a:rPr lang="uk-UA" dirty="0"/>
              <a:t> Цивілізація — це «відчужена» в інституціях культура; соціальна організація життя.</a:t>
            </a:r>
            <a:endParaRPr lang="uk-UA" sz="2400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2979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Багатозначність терміну «Цивілізація</a:t>
            </a:r>
            <a:r>
              <a:rPr lang="uk-UA" b="1" dirty="0" smtClean="0"/>
              <a:t>»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dirty="0"/>
              <a:t>Хороші манери</a:t>
            </a:r>
            <a:r>
              <a:rPr lang="uk-UA" dirty="0"/>
              <a:t> та самоконтроль (Вольтер).</a:t>
            </a:r>
          </a:p>
          <a:p>
            <a:pPr lvl="0"/>
            <a:r>
              <a:rPr lang="uk-UA" b="1" dirty="0"/>
              <a:t>Єдиний розвиток</a:t>
            </a:r>
            <a:r>
              <a:rPr lang="uk-UA" dirty="0"/>
              <a:t> людства (Ф. Гізо).</a:t>
            </a:r>
          </a:p>
          <a:p>
            <a:pPr lvl="0"/>
            <a:r>
              <a:rPr lang="uk-UA" b="1" dirty="0"/>
              <a:t>Плюралізм</a:t>
            </a:r>
            <a:r>
              <a:rPr lang="uk-UA" dirty="0"/>
              <a:t> окремих локальних світів.</a:t>
            </a:r>
          </a:p>
          <a:p>
            <a:pPr lvl="0"/>
            <a:r>
              <a:rPr lang="uk-UA" b="1" dirty="0"/>
              <a:t>Ступінь розвитку</a:t>
            </a:r>
            <a:r>
              <a:rPr lang="uk-UA" dirty="0"/>
              <a:t> після варварства.</a:t>
            </a:r>
          </a:p>
          <a:p>
            <a:pPr lvl="0"/>
            <a:r>
              <a:rPr lang="uk-UA" b="1" dirty="0"/>
              <a:t>Технологічний проект</a:t>
            </a:r>
            <a:r>
              <a:rPr lang="uk-UA" dirty="0"/>
              <a:t>, спрямований на комфорт.</a:t>
            </a:r>
          </a:p>
          <a:p>
            <a:r>
              <a:rPr lang="uk-UA" b="1" dirty="0"/>
              <a:t>Стадія занепаду</a:t>
            </a:r>
            <a:r>
              <a:rPr lang="uk-UA" dirty="0"/>
              <a:t> культури.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75455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6978"/>
          </a:xfrm>
        </p:spPr>
        <p:txBody>
          <a:bodyPr/>
          <a:lstStyle/>
          <a:p>
            <a:pPr algn="ctr"/>
            <a:r>
              <a:rPr lang="uk-UA" dirty="0"/>
              <a:t>XIX – </a:t>
            </a:r>
            <a:r>
              <a:rPr lang="uk-UA" dirty="0" err="1" smtClean="0"/>
              <a:t>поч</a:t>
            </a:r>
            <a:r>
              <a:rPr lang="uk-UA" dirty="0" smtClean="0"/>
              <a:t>. XX </a:t>
            </a:r>
            <a:r>
              <a:rPr lang="uk-UA" dirty="0"/>
              <a:t>століття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460090"/>
            <a:ext cx="10515600" cy="5073445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1. Цивілізація як форма соціального буття, що знаходиться в розвитку, який забезпечує здатність до саморозвитку шляхом обміну з навколишнім середовищем (людська цивілізація в масштабі космічного устрою);</a:t>
            </a:r>
          </a:p>
          <a:p>
            <a:r>
              <a:rPr lang="uk-UA" dirty="0"/>
              <a:t>2. Цивілізація як єдність історичного процесу і сукупність матеріально-технічних і духовних досягнень людства в ході цього процесу (людська цивілізація в історії Землі);</a:t>
            </a:r>
          </a:p>
          <a:p>
            <a:r>
              <a:rPr lang="uk-UA" dirty="0"/>
              <a:t>3. Цивілізація як стадія всесвітнього історичного процесу, пов’язана з досягненням певного рівня соціальності (стадія саморегуляції і самовідтворення за відносної незалежності від природи, диференційованості суспільної свідомості);</a:t>
            </a:r>
          </a:p>
          <a:p>
            <a:r>
              <a:rPr lang="uk-UA" dirty="0"/>
              <a:t>4. Цивілізація як локалізоване в часі і просторі суспільство. Локальні цивілізації є цілісними системами, що становлять комплекс економічної, політичної, соціальної і духовної підсистем і розвиваються за законами вітальних циклів;</a:t>
            </a:r>
          </a:p>
          <a:p>
            <a:r>
              <a:rPr lang="uk-UA" dirty="0"/>
              <a:t>5. Кризова, техногенна, </a:t>
            </a:r>
            <a:r>
              <a:rPr lang="uk-UA" dirty="0" err="1"/>
              <a:t>саморуйнівна</a:t>
            </a:r>
            <a:r>
              <a:rPr lang="uk-UA" dirty="0"/>
              <a:t> форма чи стадія </a:t>
            </a:r>
            <a:r>
              <a:rPr lang="uk-UA" dirty="0" smtClean="0"/>
              <a:t>культури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1541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720"/>
          </a:xfrm>
        </p:spPr>
        <p:txBody>
          <a:bodyPr>
            <a:normAutofit fontScale="90000"/>
          </a:bodyPr>
          <a:lstStyle/>
          <a:p>
            <a:r>
              <a:rPr lang="uk-UA" sz="3600" dirty="0"/>
              <a:t>Механізм цивілізації зводиться до способу відтворення </a:t>
            </a:r>
            <a:r>
              <a:rPr lang="uk-UA" sz="3600" dirty="0" smtClean="0"/>
              <a:t>життя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415846"/>
            <a:ext cx="10515600" cy="4761117"/>
          </a:xfrm>
        </p:spPr>
        <p:txBody>
          <a:bodyPr/>
          <a:lstStyle/>
          <a:p>
            <a:r>
              <a:rPr lang="uk-UA" dirty="0"/>
              <a:t>Цивілізація є спосіб життя, що </a:t>
            </a:r>
            <a:r>
              <a:rPr lang="uk-UA" dirty="0" err="1"/>
              <a:t>детермінується</a:t>
            </a:r>
            <a:r>
              <a:rPr lang="uk-UA" dirty="0"/>
              <a:t> базовими засадами існування. Відмінна особливість цивілізації – </a:t>
            </a:r>
            <a:r>
              <a:rPr lang="uk-UA" dirty="0" err="1"/>
              <a:t>життєвідтворюючий</a:t>
            </a:r>
            <a:r>
              <a:rPr lang="uk-UA" dirty="0"/>
              <a:t> устрій, техніка обміну діяльністю, спосіб здійснення історичного буття, забезпечення виживання. </a:t>
            </a:r>
          </a:p>
          <a:p>
            <a:r>
              <a:rPr lang="uk-UA" dirty="0"/>
              <a:t>Витоки формування цивілізації пов’язані з поступовим формуванням господарського і культурного механізмів, які сприяли зміні біологічної еволюції на соціальну. </a:t>
            </a:r>
            <a:r>
              <a:rPr lang="uk-UA" b="1" i="1" dirty="0"/>
              <a:t>Цивілізація</a:t>
            </a:r>
            <a:r>
              <a:rPr lang="uk-UA" dirty="0"/>
              <a:t> визначається як соціальна організація життя, обумовлена загальним зв’язком індивідів у відтворенні, розвитку суспільного надбання.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85582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700" dirty="0"/>
              <a:t>Історично функціонування західної цивілізації пов’язане зі становленням полісів, що зумовило традиції міської, інтенсивної, модернізованої культури з началами права, лібералізму, демократії</a:t>
            </a:r>
            <a:r>
              <a:rPr lang="uk-UA" dirty="0"/>
              <a:t>.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Раціоналізм західної культури забезпечив інституалізацію раціонального світогляду, сприяв формуванню індустріалізму. Східна цивілізація обумовлена землеробським типом ведення господарства, що призвело до традиційності та корпоративізму в соціальному устрої.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78125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/>
              <a:t>Поняття цивілізації можна віднести до культур як більш пізніх та розвинутих, так і до «примітивних колективів доісторії».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Цивілізація</a:t>
            </a:r>
            <a:r>
              <a:rPr lang="uk-UA" dirty="0"/>
              <a:t> – це абстракція, яка утворює синтез діяльності спільноти, що розглядається як єдність у просторі і в часі. Окремі, різні за своїм характером цивілізації утворюють єдиний еволюційний процес. У цьому процесі кожна цивілізація здійснює свій внесок у загальний розвиток і переходить у наступну, більш складну і розвинену стадію. Структурні форми залишаються тими ж, відмінність лише у ступені складності.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9767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2. Освальд </a:t>
            </a:r>
            <a:r>
              <a:rPr lang="ru-RU" b="1" i="1" dirty="0"/>
              <a:t>Шпенглер: Культура як </a:t>
            </a:r>
            <a:r>
              <a:rPr lang="ru-RU" b="1" i="1" dirty="0" err="1"/>
              <a:t>організм</a:t>
            </a:r>
            <a:endParaRPr lang="uk-UA" b="1" i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Праця: «Присмерк Європи» (1918, 1922</a:t>
            </a:r>
            <a:r>
              <a:rPr lang="uk-UA" dirty="0" smtClean="0"/>
              <a:t>).</a:t>
            </a:r>
          </a:p>
          <a:p>
            <a:r>
              <a:rPr lang="uk-UA" dirty="0" smtClean="0"/>
              <a:t>Ключова </a:t>
            </a:r>
            <a:r>
              <a:rPr lang="uk-UA" dirty="0"/>
              <a:t>ідея: Заперечення лінійного прогресу. Світова історія — це сукупність ізольованих локальних культур</a:t>
            </a:r>
            <a:r>
              <a:rPr lang="uk-UA" dirty="0" smtClean="0"/>
              <a:t>.</a:t>
            </a:r>
          </a:p>
          <a:p>
            <a:r>
              <a:rPr lang="uk-UA" dirty="0" smtClean="0"/>
              <a:t>Життєвий </a:t>
            </a:r>
            <a:r>
              <a:rPr lang="uk-UA" dirty="0"/>
              <a:t>цикл: </a:t>
            </a:r>
            <a:r>
              <a:rPr lang="uk-UA" dirty="0" smtClean="0"/>
              <a:t>Народження - Розквіт  - Занепад </a:t>
            </a:r>
            <a:r>
              <a:rPr lang="uk-UA" dirty="0"/>
              <a:t>(стадія цивілізації</a:t>
            </a:r>
            <a:r>
              <a:rPr lang="uk-UA" dirty="0" smtClean="0"/>
              <a:t>).</a:t>
            </a:r>
          </a:p>
          <a:p>
            <a:r>
              <a:rPr lang="uk-UA" dirty="0" smtClean="0"/>
              <a:t>«</a:t>
            </a:r>
            <a:r>
              <a:rPr lang="uk-UA" dirty="0"/>
              <a:t>Душа» культури: Унікальний генетичний код, що визначає її форму</a:t>
            </a:r>
            <a:r>
              <a:rPr lang="uk-UA" dirty="0" smtClean="0"/>
              <a:t>.</a:t>
            </a:r>
          </a:p>
          <a:p>
            <a:r>
              <a:rPr lang="uk-UA" dirty="0" smtClean="0"/>
              <a:t>8 </a:t>
            </a:r>
            <a:r>
              <a:rPr lang="uk-UA" dirty="0"/>
              <a:t>великих культур: Єгипетська, індійська, вавилонська, китайська, греко-римська (</a:t>
            </a:r>
            <a:r>
              <a:rPr lang="uk-UA" dirty="0" err="1"/>
              <a:t>аполлонівська</a:t>
            </a:r>
            <a:r>
              <a:rPr lang="uk-UA" dirty="0"/>
              <a:t>), візантійська (магічна), майя, західноєвропейська (</a:t>
            </a:r>
            <a:r>
              <a:rPr lang="uk-UA" dirty="0" err="1"/>
              <a:t>фаустівська</a:t>
            </a:r>
            <a:r>
              <a:rPr lang="uk-UA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58556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4965"/>
          </a:xfrm>
        </p:spPr>
        <p:txBody>
          <a:bodyPr>
            <a:normAutofit/>
          </a:bodyPr>
          <a:lstStyle/>
          <a:p>
            <a:r>
              <a:rPr lang="ru-RU" sz="3600" dirty="0" err="1"/>
              <a:t>Перехід</a:t>
            </a:r>
            <a:r>
              <a:rPr lang="ru-RU" sz="3600" dirty="0"/>
              <a:t> </a:t>
            </a:r>
            <a:r>
              <a:rPr lang="ru-RU" sz="3600" dirty="0" err="1"/>
              <a:t>від</a:t>
            </a:r>
            <a:r>
              <a:rPr lang="ru-RU" sz="3600" dirty="0"/>
              <a:t> </a:t>
            </a:r>
            <a:r>
              <a:rPr lang="ru-RU" sz="3600" dirty="0" err="1"/>
              <a:t>Культури</a:t>
            </a:r>
            <a:r>
              <a:rPr lang="ru-RU" sz="3600" dirty="0"/>
              <a:t> до </a:t>
            </a:r>
            <a:r>
              <a:rPr lang="ru-RU" sz="3600" dirty="0" err="1"/>
              <a:t>Цивілізації</a:t>
            </a:r>
            <a:r>
              <a:rPr lang="ru-RU" sz="3600" dirty="0"/>
              <a:t> (за Шпенглером)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/>
              <a:t>Культура (Живий організм</a:t>
            </a:r>
            <a:r>
              <a:rPr lang="uk-UA" dirty="0" smtClean="0"/>
              <a:t>)</a:t>
            </a:r>
          </a:p>
          <a:p>
            <a:r>
              <a:rPr lang="uk-UA" dirty="0"/>
              <a:t>Творчість, душа, </a:t>
            </a:r>
            <a:r>
              <a:rPr lang="uk-UA" dirty="0" smtClean="0"/>
              <a:t>релігія</a:t>
            </a:r>
          </a:p>
          <a:p>
            <a:r>
              <a:rPr lang="uk-UA" dirty="0"/>
              <a:t>Село, традиція, аристократія </a:t>
            </a:r>
            <a:r>
              <a:rPr lang="uk-UA" dirty="0" smtClean="0"/>
              <a:t>духу</a:t>
            </a:r>
          </a:p>
          <a:p>
            <a:r>
              <a:rPr lang="uk-UA" dirty="0"/>
              <a:t>Органічне зростання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/>
              <a:t>Цивілізація (Механізм / Окостеніння</a:t>
            </a:r>
            <a:r>
              <a:rPr lang="uk-UA" dirty="0" smtClean="0"/>
              <a:t>)</a:t>
            </a:r>
          </a:p>
          <a:p>
            <a:r>
              <a:rPr lang="uk-UA" dirty="0"/>
              <a:t>Інтелект без душі, </a:t>
            </a:r>
            <a:r>
              <a:rPr lang="uk-UA" dirty="0" smtClean="0"/>
              <a:t>раціоналізм</a:t>
            </a:r>
          </a:p>
          <a:p>
            <a:r>
              <a:rPr lang="uk-UA" dirty="0"/>
              <a:t>Мегаполіс, масова культура, </a:t>
            </a:r>
            <a:r>
              <a:rPr lang="uk-UA" dirty="0" smtClean="0"/>
              <a:t>техніка</a:t>
            </a:r>
          </a:p>
          <a:p>
            <a:r>
              <a:rPr lang="uk-UA" dirty="0"/>
              <a:t>Механічне розширення</a:t>
            </a:r>
          </a:p>
        </p:txBody>
      </p:sp>
    </p:spTree>
    <p:extLst>
      <p:ext uri="{BB962C8B-B14F-4D97-AF65-F5344CB8AC3E}">
        <p14:creationId xmlns:p14="http://schemas.microsoft.com/office/powerpoint/2010/main" val="24997956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971</Words>
  <Application>Microsoft Office PowerPoint</Application>
  <PresentationFormat>Широкий екран</PresentationFormat>
  <Paragraphs>79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КЛАСИЧНІ КОНЦЕПЦІЇ КУЛЬТУРНО-ІСТОРИЧНОЇ ДИНАМІКИ</vt:lpstr>
      <vt:lpstr>1. Культура і цивілізація</vt:lpstr>
      <vt:lpstr>Багатозначність терміну «Цивілізація»</vt:lpstr>
      <vt:lpstr>XIX – поч. XX століття</vt:lpstr>
      <vt:lpstr>Механізм цивілізації зводиться до способу відтворення життя</vt:lpstr>
      <vt:lpstr>Історично функціонування західної цивілізації пов’язане зі становленням полісів, що зумовило традиції міської, інтенсивної, модернізованої культури з началами права, лібералізму, демократії. </vt:lpstr>
      <vt:lpstr>Поняття цивілізації можна віднести до культур як більш пізніх та розвинутих, так і до «примітивних колективів доісторії».</vt:lpstr>
      <vt:lpstr>2. Освальд Шпенглер: Культура як організм</vt:lpstr>
      <vt:lpstr>Перехід від Культури до Цивілізації (за Шпенглером)</vt:lpstr>
      <vt:lpstr>4. Арнольд Тойнбі: Концепція «Виклику та Відповіді»</vt:lpstr>
      <vt:lpstr>5. Питирим Сорокін: Соціокультурні суперсистеми</vt:lpstr>
      <vt:lpstr>6. Жак Еллюль: Технологічна цивілізація</vt:lpstr>
      <vt:lpstr>7. Сучасні пошуки цивілізаційної моделі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Філософія Нового часу (XVII–XVIII ст.) </dc:title>
  <dc:creator>Admin</dc:creator>
  <cp:lastModifiedBy>Admin</cp:lastModifiedBy>
  <cp:revision>13</cp:revision>
  <dcterms:created xsi:type="dcterms:W3CDTF">2022-09-25T08:47:07Z</dcterms:created>
  <dcterms:modified xsi:type="dcterms:W3CDTF">2026-02-13T12:22:55Z</dcterms:modified>
</cp:coreProperties>
</file>