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8" r:id="rId9"/>
    <p:sldId id="269" r:id="rId10"/>
    <p:sldId id="271" r:id="rId11"/>
    <p:sldId id="272" r:id="rId12"/>
    <p:sldId id="270" r:id="rId13"/>
    <p:sldId id="265" r:id="rId14"/>
    <p:sldId id="266" r:id="rId15"/>
    <p:sldId id="267" r:id="rId16"/>
    <p:sldId id="260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C5A74-7BB8-43A2-A184-A993C3251333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5AAFA-F3A5-4709-A1AE-B80669726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2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5AAFA-F3A5-4709-A1AE-B80669726B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7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5AAFA-F3A5-4709-A1AE-B80669726BB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64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09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8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113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45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26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60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677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80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86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1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51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4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06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33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2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03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3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4BB77F-09B3-4D3D-A386-D03ABE3C55C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435B80-ED69-4EE9-8575-308897455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68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7698F-FEFF-44A9-ADF4-17C93485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74151"/>
                </a:solidFill>
                <a:latin typeface="Söhne"/>
              </a:rPr>
              <a:t>Контроль </a:t>
            </a:r>
            <a:r>
              <a:rPr lang="ru-RU" dirty="0" err="1" smtClean="0">
                <a:solidFill>
                  <a:srgbClr val="374151"/>
                </a:solidFill>
                <a:latin typeface="Söhne"/>
              </a:rPr>
              <a:t>здоров</a:t>
            </a:r>
            <a:r>
              <a:rPr lang="ru-RU" dirty="0" err="1" smtClean="0">
                <a:solidFill>
                  <a:srgbClr val="37415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ʼ</a:t>
            </a:r>
            <a:r>
              <a:rPr lang="ru-RU" dirty="0" err="1" smtClean="0">
                <a:solidFill>
                  <a:srgbClr val="374151"/>
                </a:solidFill>
                <a:latin typeface="Söhne"/>
              </a:rPr>
              <a:t>я</a:t>
            </a:r>
            <a:r>
              <a:rPr lang="ru-RU" b="0" i="0" dirty="0" smtClean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лохини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/>
            </a:r>
            <a:br>
              <a:rPr lang="ru-RU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ru-RU" b="0" i="0" dirty="0" smtClean="0">
                <a:solidFill>
                  <a:srgbClr val="374151"/>
                </a:solidFill>
                <a:effectLst/>
                <a:latin typeface="Söhne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068A3-864F-4F96-AA05-D964452B6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413624" cy="33189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374151"/>
                </a:solidFill>
                <a:latin typeface="Söhne"/>
              </a:rPr>
              <a:t>Контроль </a:t>
            </a:r>
            <a:r>
              <a:rPr lang="ru-RU" dirty="0" err="1" smtClean="0">
                <a:solidFill>
                  <a:srgbClr val="374151"/>
                </a:solidFill>
                <a:latin typeface="Söhne"/>
              </a:rPr>
              <a:t>здоров</a:t>
            </a:r>
            <a:r>
              <a:rPr lang="ru-RU" dirty="0" err="1" smtClean="0">
                <a:solidFill>
                  <a:srgbClr val="37415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ʼ</a:t>
            </a:r>
            <a:r>
              <a:rPr lang="ru-RU" b="0" i="0" dirty="0" err="1" smtClean="0">
                <a:solidFill>
                  <a:srgbClr val="374151"/>
                </a:solidFill>
                <a:effectLst/>
                <a:latin typeface="Söhne"/>
              </a:rPr>
              <a:t>я</a:t>
            </a:r>
            <a:r>
              <a:rPr lang="ru-RU" b="0" i="0" dirty="0" smtClean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 smtClean="0">
                <a:solidFill>
                  <a:srgbClr val="374151"/>
                </a:solidFill>
                <a:effectLst/>
                <a:latin typeface="Söhne"/>
              </a:rPr>
              <a:t>лохини</a:t>
            </a:r>
            <a:r>
              <a:rPr lang="ru-RU" b="0" i="0" dirty="0" smtClean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-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це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підхід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до контролю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шкідників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, хвороб і бур'янів при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вирощуванні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лохини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який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поєднує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в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собі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різні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методи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захисту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рослин.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Він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базується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на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збалансованому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використанні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хімічних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засобів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захисту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біологічних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контрольних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агентів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агротехнічних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прийомів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та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генетичної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резистентності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ru-RU" dirty="0"/>
          </a:p>
        </p:txBody>
      </p:sp>
      <p:pic>
        <p:nvPicPr>
          <p:cNvPr id="1026" name="Picture 2" descr="Захист лохини впродовж вегетаційного періоду | Журнал Ягідник">
            <a:extLst>
              <a:ext uri="{FF2B5EF4-FFF2-40B4-BE49-F238E27FC236}">
                <a16:creationId xmlns:a16="http://schemas.microsoft.com/office/drawing/2014/main" id="{B8779286-C81D-459C-A958-5E00C6EDF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43" y="3038570"/>
            <a:ext cx="3780055" cy="26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7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9969F6-E2E9-4C2E-8F3C-8E0DDEF79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636" y="548250"/>
            <a:ext cx="6475125" cy="5852550"/>
          </a:xfrm>
        </p:spPr>
        <p:txBody>
          <a:bodyPr>
            <a:normAutofit fontScale="70000" lnSpcReduction="20000"/>
          </a:bodyPr>
          <a:lstStyle/>
          <a:p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Влітку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добрива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для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садової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лохини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можна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не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вносити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 Але,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якщо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культура ослаблена,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хворіє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,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пошкоджена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шкідниками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,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така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процедура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піде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їй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на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користь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Використовують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в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цей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час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калійно-фосфорні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добрива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 Азоту в них повинно бути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мінімум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, так як,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починаючи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з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літа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,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він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у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великій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кількості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голубикой не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споживається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Фосфоритне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борошно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стримає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близько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30% фосфору, 30%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кальцію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і 2%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магнію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Також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в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ній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є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залізо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,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мідь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,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сірка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 На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квадратний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метр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використовується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200-300 г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добрива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Його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просто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закладають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в землю на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глибину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до 5 см. Сульфат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калію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використовується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при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нестачі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калію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 100 г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речовини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розчиняють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в 10 л води і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використовують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отриману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рідину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для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обприскування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лохини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 Сульфат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магнію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—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це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дуже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корисне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добриво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для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лохини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Вносять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його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1 раз за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рік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,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приблизно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влітку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або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пізньою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весною. На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кущик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достатньо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всього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лише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15 г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цього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кошти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428292-2EF1-480B-9FD9-4C42C3A22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9" y="1254177"/>
            <a:ext cx="438649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7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2EF068-E0D1-4026-9D00-D914B4F8C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49" y="626531"/>
            <a:ext cx="5575090" cy="5684328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Восени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лохину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підгодовують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тільки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для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швидкого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відновлення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підвищення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захисних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сил куща. При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цьому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вона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швидко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відновлюється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після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плодоношення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, і до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зими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підготуватися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встигає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і без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додаткових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підгодівлі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. Так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що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процедура проводиться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зазвичай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якщо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кущах явно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нахапає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харчування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. В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цей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час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застосовувати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можна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тільки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добрива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без азоту!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2D2D2D"/>
                </a:solidFill>
                <a:effectLst/>
                <a:latin typeface="Open Sans"/>
              </a:rPr>
              <a:t>Суперфосфат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 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використовується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в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кількості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30-45 г / кущ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дорослої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лохини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.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Застосовувати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його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рекомендується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саме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восени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щоб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рослина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відновило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сили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встигло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підготуватися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до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зимових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морозів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2D2D2D"/>
                </a:solidFill>
                <a:effectLst/>
                <a:latin typeface="Open Sans"/>
              </a:rPr>
              <a:t>Сульфат </a:t>
            </a:r>
            <a:r>
              <a:rPr lang="ru-RU" b="1" i="1" dirty="0" err="1">
                <a:solidFill>
                  <a:srgbClr val="2D2D2D"/>
                </a:solidFill>
                <a:effectLst/>
                <a:latin typeface="Open Sans"/>
              </a:rPr>
              <a:t>калію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 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можна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вносити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разом з суперфосфатом.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Це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корисна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осіння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підгодівля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для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відновлення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культури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. На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відміну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від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літа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восени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це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засіб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вноситься в землю в сухому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вигляді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. На кущ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достатньо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2D2D2D"/>
                </a:solidFill>
                <a:effectLst/>
                <a:latin typeface="Open Sans"/>
              </a:rPr>
              <a:t>всього</a:t>
            </a:r>
            <a:r>
              <a:rPr lang="ru-RU" b="0" i="0" dirty="0">
                <a:solidFill>
                  <a:srgbClr val="2D2D2D"/>
                </a:solidFill>
                <a:effectLst/>
                <a:latin typeface="Open Sans"/>
              </a:rPr>
              <a:t> 20 г.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C9626D-FE3E-4AEB-AA8B-5BB2163AC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4086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4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51BCD-BC47-4089-B93D-E3F30A6E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59CDC-3CE0-4E9E-B2C6-F099742C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3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686670-82EE-4D84-ACA3-673EE1FAF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79" y="749508"/>
            <a:ext cx="10102118" cy="51263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i="0" dirty="0">
                <a:solidFill>
                  <a:srgbClr val="222222"/>
                </a:solidFill>
                <a:effectLst/>
                <a:latin typeface="Ubuntu"/>
              </a:rPr>
              <a:t>НЕХІМІЧНІ МЕТОДИ ЗАХИСТУ РОСЛИН ВІД ШКІДНИКІВ</a:t>
            </a:r>
            <a:endParaRPr lang="ru-RU" b="0" i="0" dirty="0">
              <a:solidFill>
                <a:srgbClr val="222222"/>
              </a:solidFill>
              <a:effectLst/>
              <a:latin typeface="Ubuntu"/>
            </a:endParaRPr>
          </a:p>
          <a:p>
            <a:pPr algn="l"/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Сівозміна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має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велике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значення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вирощуванні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лохини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Відомо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наприклад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скосарі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охоче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харчуються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полуниці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смородині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інших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рослинах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тому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варто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вибирати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таке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поле для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вирощування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лохини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Поле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також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має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бути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чисте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без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бур’янів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тому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там часто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живуть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дротяники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які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згодом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харчуються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лохиною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пошкоджують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коріння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рослин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</a:t>
            </a:r>
          </a:p>
          <a:p>
            <a:pPr algn="l"/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Аби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зменшити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появу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личинок,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необхідно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кілька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разів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обробляти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ґрунт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період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травня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по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серпень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Наприклад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проводити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глибоку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оранку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культивацію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дисковою бороною, роторною фрезою.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Значна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частина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популяції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шкідника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потім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механічно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знищується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і птахи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також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знищують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їх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вибираючи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личинок,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викинутих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поверхню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ґрунту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Перед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вирощуванням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лохини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періодично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вирощуйте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гречку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або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гірчицю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які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містять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дубильні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речовини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пригнічують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розвиток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личинок.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Під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час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підготовки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поля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обробітку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необхідно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збирати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знищувати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личинок.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40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86A389-F259-44AA-B901-0D1D89D7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430" y="749508"/>
            <a:ext cx="10027167" cy="51263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плантаціях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рекомендується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також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збирати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знищувати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скручене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трубкокрутом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листя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Таким чином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знищуються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ці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жуки, 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пізніше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яйця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та личинки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шкідника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Подібним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чином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бажано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збирати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знищувати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листя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скручене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гусеницями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в рулон,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період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коли вони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харчуються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листям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</a:t>
            </a:r>
          </a:p>
          <a:p>
            <a:pPr algn="l"/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Якщо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необхідна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додаткова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боротьба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шкідниками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ґрунту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рекомендується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до посадки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застосовувати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біологічні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засоби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боротьби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(БЗБ),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такі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як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нематоди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чи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ентомопатогенні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гриби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але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обробку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варто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проводити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вологому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достатньо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теплому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ґрунті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щоб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БЗБ могли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швидше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легше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розмножуватись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переміщатися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(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нематоди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)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ґрунті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Найкраще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боротися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шкідниками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коли вони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містяться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верхньому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шарі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ґрунту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наприклад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навесні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кінця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квітня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Відразу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після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застосування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біологічних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засобів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боротьби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поле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потрібно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переорати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або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заборонувати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Використовуйте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їх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відповідно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до методу,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зазначеного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етикетці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Для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захисту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від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мошки (</a:t>
            </a:r>
            <a:r>
              <a:rPr lang="en-US" b="0" i="0" dirty="0">
                <a:solidFill>
                  <a:srgbClr val="333333"/>
                </a:solidFill>
                <a:effectLst/>
                <a:latin typeface="Ubuntu"/>
              </a:rPr>
              <a:t>D.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Ubuntu"/>
              </a:rPr>
              <a:t>suzukii</a:t>
            </a:r>
            <a:r>
              <a:rPr lang="en-US" b="0" i="0" dirty="0">
                <a:solidFill>
                  <a:srgbClr val="333333"/>
                </a:solidFill>
                <a:effectLst/>
                <a:latin typeface="Ubuntu"/>
              </a:rPr>
              <a:t>)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можна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використовувати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сітки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дрібними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вічками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(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приблизно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0,6 х 0,8 мм) для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накриття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всього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врожаю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один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найефективніших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методів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але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дуже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дорогий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Також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можна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використовувати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масові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вилови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  <a:latin typeface="Ubuntu"/>
              </a:rPr>
              <a:t>D.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Ubuntu"/>
              </a:rPr>
              <a:t>suzuki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і. Так званий метод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масового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виловлювання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досить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ефективний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він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вимагає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встановлення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менше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ніж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150–200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пасток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на гектар для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відлову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мух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шкідника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926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D1FCF7-6ABA-4A27-BBF4-434C4B8BA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61" y="794479"/>
            <a:ext cx="9922236" cy="508138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Варто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дотримуватися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гігієни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плантаціях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залишати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плодів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на кущах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або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під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ними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після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збирання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врожаю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Якщо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плантації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є </a:t>
            </a:r>
            <a:r>
              <a:rPr lang="en-US" b="0" i="0" dirty="0">
                <a:solidFill>
                  <a:srgbClr val="333333"/>
                </a:solidFill>
                <a:effectLst/>
                <a:latin typeface="Ubuntu"/>
              </a:rPr>
              <a:t>D.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Ubuntu"/>
              </a:rPr>
              <a:t>suzukii</a:t>
            </a:r>
            <a:r>
              <a:rPr lang="en-US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рекомендується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сортувати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плоди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під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час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після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збирання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врожаю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Для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лохини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дуже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важлива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популяція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сонечок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інших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хижих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комах,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які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знищують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попелицю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комахи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які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паразитують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гусеничних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коконах,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можуть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відігравати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важливу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роль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боротьбі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щитівками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З метою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захисту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корисної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фауни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при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вирощуванні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лохини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перш за все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слід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використовувати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лише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вибіркові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дозволені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засоби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захисту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рослин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лише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тоді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коли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необхідно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Потрібно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забезпечити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належні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умови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для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розвитку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захисту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корисних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організмів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Одним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із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важливих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заходів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спрямованих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збільшення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ролі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хижаків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паразитів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зменшенні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кількості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шкідників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збагачення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екологічної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стійкості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за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рахунок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збільшення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різноманітності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агроценозів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створення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екологічної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інфраструктури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</a:t>
            </a:r>
          </a:p>
          <a:p>
            <a:pPr algn="l"/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Збільшенню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популяції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корисних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організмів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сприяє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також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вирощування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медоносних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рослин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Правильна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підготовка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зими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підгодівля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птахів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створення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хороших умов для них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дозволяють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збільшити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їхню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популяцію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тим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самим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забезпечити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майбутньому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знищення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шкідників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776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D3FBA1-2596-4460-94EF-3BF516D50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871" y="982132"/>
            <a:ext cx="5249237" cy="5374719"/>
          </a:xfrm>
        </p:spPr>
        <p:txBody>
          <a:bodyPr>
            <a:normAutofit lnSpcReduction="10000"/>
          </a:bodyPr>
          <a:lstStyle/>
          <a:p>
            <a:r>
              <a:rPr lang="ru-RU" b="1" i="0" dirty="0" err="1">
                <a:solidFill>
                  <a:srgbClr val="171717"/>
                </a:solidFill>
                <a:effectLst/>
                <a:latin typeface="Fira Sans"/>
              </a:rPr>
              <a:t>Моніторинг</a:t>
            </a:r>
            <a:r>
              <a:rPr lang="ru-RU" b="1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1" i="0" dirty="0" err="1">
                <a:solidFill>
                  <a:srgbClr val="171717"/>
                </a:solidFill>
                <a:effectLst/>
                <a:latin typeface="Fira Sans"/>
              </a:rPr>
              <a:t>летючих</a:t>
            </a:r>
            <a:r>
              <a:rPr lang="ru-RU" b="1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1" i="0" dirty="0" err="1">
                <a:solidFill>
                  <a:srgbClr val="171717"/>
                </a:solidFill>
                <a:effectLst/>
                <a:latin typeface="Fira Sans"/>
              </a:rPr>
              <a:t>шкідників</a:t>
            </a:r>
            <a:r>
              <a:rPr lang="ru-RU" b="1" i="0" dirty="0">
                <a:solidFill>
                  <a:srgbClr val="171717"/>
                </a:solidFill>
                <a:effectLst/>
                <a:latin typeface="Fira Sans"/>
              </a:rPr>
              <a:t>.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 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Феромонні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пастки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слід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застосовувати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передусім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для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сигналізації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. Першими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вилітають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самці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.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Якщо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бачимо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відлов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того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чи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іншого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шкідника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пасткою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, ми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можемо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зрозуміти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що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через два-три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дні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самки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почнуть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відкладати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яйця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. Чим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раніше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 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почнемо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контролювати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шкідника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тим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менше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втрат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у нас буде.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Важливо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розуміти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що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феромони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працюють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лише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 на один вид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шкідника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, тому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під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час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замовлення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треба 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зазначати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латинські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назви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>
                <a:solidFill>
                  <a:srgbClr val="171717"/>
                </a:solidFill>
                <a:effectLst/>
                <a:latin typeface="Fira Sans"/>
              </a:rPr>
              <a:t>шкідників</a:t>
            </a:r>
            <a:r>
              <a:rPr lang="ru-RU" b="0" i="0" dirty="0">
                <a:solidFill>
                  <a:srgbClr val="171717"/>
                </a:solidFill>
                <a:effectLst/>
                <a:latin typeface="Fira Sans"/>
              </a:rPr>
              <a:t>. </a:t>
            </a:r>
            <a:endParaRPr lang="ru-RU" dirty="0"/>
          </a:p>
        </p:txBody>
      </p:sp>
      <p:pic>
        <p:nvPicPr>
          <p:cNvPr id="5122" name="Picture 2" descr="Запилювачі та шкідники лохини — КУРКУЛЬ">
            <a:extLst>
              <a:ext uri="{FF2B5EF4-FFF2-40B4-BE49-F238E27FC236}">
                <a16:creationId xmlns:a16="http://schemas.microsoft.com/office/drawing/2014/main" id="{E99E2493-284C-48DF-B10B-49EA94B7B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94" y="619658"/>
            <a:ext cx="3603786" cy="23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Запилювачі та шкідники лохини — КУРКУЛЬ">
            <a:extLst>
              <a:ext uri="{FF2B5EF4-FFF2-40B4-BE49-F238E27FC236}">
                <a16:creationId xmlns:a16="http://schemas.microsoft.com/office/drawing/2014/main" id="{3C4BA8CD-64DD-4F0F-A199-B1DA93A25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778" y="25527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Хвороби та шкідники лохини">
            <a:extLst>
              <a:ext uri="{FF2B5EF4-FFF2-40B4-BE49-F238E27FC236}">
                <a16:creationId xmlns:a16="http://schemas.microsoft.com/office/drawing/2014/main" id="{C7E8F1EC-4C62-4C81-BBDC-FF98A7CBF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82" y="4103937"/>
            <a:ext cx="3669052" cy="183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43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751340-C7BF-4FE3-8C52-270E26F33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562" y="954164"/>
            <a:ext cx="9601196" cy="541581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Застосування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інтегрованого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захисту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лохини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є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ефективним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підходом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для контролю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шкідників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, хвороб і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бур'янів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Основні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висновки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щодо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інтегрованого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захисту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лохини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включають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Біологічний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контроль: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Використання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корисних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організмів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для контролю за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шкідниками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та хворобами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лохини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є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ефективним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та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екологічно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безпечним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підходом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Раціональне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використання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хімічних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засобів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Використання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хімічних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пестицидів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повинно бути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обмеженим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та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здійснюватись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за потреби,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дотримуючись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правильних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доз та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враховуючи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екологічні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аспекти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Агротехнічні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заходи: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Використання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агротехнічних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методів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, таких як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мульчування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та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регулярний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полив,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сприяє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зниженню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росту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бур'янів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та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покращенню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умов росту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лохини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Генетична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резистентність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Дослідження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з метою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створення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сортів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лохини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з природною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резистентністю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до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шкідників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та хвороб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може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забезпечити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стійкий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врожай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Загальною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метою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інтегрованого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захисту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лохини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є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збалансований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підхід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до контролю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шкідників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та хвороб, з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мінімальним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використанням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хімічних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пестицидів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та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збереженням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екологічної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рівноваги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Це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сприяє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покращенню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врожайності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якості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продукції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та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створенню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стійких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та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стабільних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умов для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вирощування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лохини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98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9FD13-CAF5-4469-9C3F-31591FAF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2066F-17DE-43A5-9303-29C0D11FA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420491" cy="3318936"/>
          </a:xfrm>
        </p:spPr>
        <p:txBody>
          <a:bodyPr>
            <a:normAutofit fontScale="92500" lnSpcReduction="20000"/>
          </a:bodyPr>
          <a:lstStyle/>
          <a:p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Лохину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впродовж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усього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вегетаційного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періоду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пошкоджують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різноманітні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хвороби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та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шкідники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, як і будь-яку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іншу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культуру.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Шкідливі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організми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можуть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завдати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значної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економічної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шкоди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господарству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. Тому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щорічно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слід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розробляти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заходи,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направлені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на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боротьбу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з ними.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Поговоримо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про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захист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лохини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із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практичного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досвіду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догляду за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цією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культурою в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господарстві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«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Юнік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Ubuntu"/>
              </a:rPr>
              <a:t>Гарден</a:t>
            </a:r>
            <a:r>
              <a:rPr lang="ru-RU" b="1" i="0" dirty="0">
                <a:solidFill>
                  <a:srgbClr val="333333"/>
                </a:solidFill>
                <a:effectLst/>
                <a:latin typeface="Ubuntu"/>
              </a:rPr>
              <a:t>».</a:t>
            </a:r>
            <a:endParaRPr lang="ru-RU" dirty="0"/>
          </a:p>
        </p:txBody>
      </p:sp>
      <p:pic>
        <p:nvPicPr>
          <p:cNvPr id="2050" name="Picture 2" descr="Ідентифікація загроз – шкідників на плантаціях лохини |">
            <a:extLst>
              <a:ext uri="{FF2B5EF4-FFF2-40B4-BE49-F238E27FC236}">
                <a16:creationId xmlns:a16="http://schemas.microsoft.com/office/drawing/2014/main" id="{1E765924-C1E7-4ADD-AEEF-BF38CFB6A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819" y="2964377"/>
            <a:ext cx="3284859" cy="24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44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FF5D3E-F153-4668-B241-00542C0FD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445" y="1068513"/>
            <a:ext cx="4423877" cy="4982016"/>
          </a:xfrm>
        </p:spPr>
        <p:txBody>
          <a:bodyPr>
            <a:normAutofit fontScale="92500"/>
          </a:bodyPr>
          <a:lstStyle/>
          <a:p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Складником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Ubuntu"/>
              </a:rPr>
              <a:t>контролю </a:t>
            </a:r>
            <a:r>
              <a:rPr lang="ru-RU" b="0" i="0" smtClean="0">
                <a:solidFill>
                  <a:srgbClr val="333333"/>
                </a:solidFill>
                <a:effectLst/>
                <a:latin typeface="Ubuntu"/>
              </a:rPr>
              <a:t>здоров</a:t>
            </a:r>
            <a:r>
              <a:rPr lang="ru-RU" b="0" i="0" smtClean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ʼ</a:t>
            </a:r>
            <a:r>
              <a:rPr lang="ru-RU" b="0" i="0" smtClean="0">
                <a:solidFill>
                  <a:srgbClr val="333333"/>
                </a:solidFill>
                <a:effectLst/>
                <a:latin typeface="Ubuntu"/>
              </a:rPr>
              <a:t>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Ubuntu"/>
              </a:rPr>
              <a:t> є 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прогноз,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завдяки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якому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передбачаємо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появу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рівень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розвитку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шкідливих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організмів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Метою такого прогнозу 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уникнення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спалаху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хвороби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чи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масової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появи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шкідників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основі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прогнозу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завчасно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даються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рекомендації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щодо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захисту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господарстві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робимо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як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довгостроковий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прогноз, так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оперативний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(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короткостроковий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).</a:t>
            </a:r>
            <a:endParaRPr lang="ru-RU" dirty="0"/>
          </a:p>
        </p:txBody>
      </p:sp>
      <p:pic>
        <p:nvPicPr>
          <p:cNvPr id="3074" name="Picture 2" descr="Лохина у світовому виробництві – Овощи и Фрукты журнал">
            <a:extLst>
              <a:ext uri="{FF2B5EF4-FFF2-40B4-BE49-F238E27FC236}">
                <a16:creationId xmlns:a16="http://schemas.microsoft.com/office/drawing/2014/main" id="{9F7E731D-73FB-4B60-975B-D76E8336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49" y="1948458"/>
            <a:ext cx="4921707" cy="32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292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34AA55-59D7-43C6-A055-B53DD4569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335" y="866072"/>
            <a:ext cx="5214988" cy="5125855"/>
          </a:xfrm>
        </p:spPr>
        <p:txBody>
          <a:bodyPr>
            <a:normAutofit lnSpcReduction="10000"/>
          </a:bodyPr>
          <a:lstStyle/>
          <a:p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Під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час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планування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насамперед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складаємо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технологічну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карту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захисту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рослин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із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календарними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строками, 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потім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визначаємо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обсяг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робіт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кількість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обробок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основі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цього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рахуємо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кількість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потрібних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пестицидів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плані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обов’язково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враховуємо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те,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можуть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несподівано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з’явитися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непередбачені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шкідники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 Тому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потрібно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заздалегідь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спрогнозувати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страховий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запас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розмірі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15–20 %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пестицидів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від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загальної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Ubuntu"/>
              </a:rPr>
              <a:t>кількості</a:t>
            </a:r>
            <a:r>
              <a:rPr lang="ru-RU" b="0" i="0" dirty="0">
                <a:solidFill>
                  <a:srgbClr val="333333"/>
                </a:solidFill>
                <a:effectLst/>
                <a:latin typeface="Ubuntu"/>
              </a:rPr>
              <a:t>.</a:t>
            </a:r>
            <a:endParaRPr lang="ru-RU" dirty="0"/>
          </a:p>
        </p:txBody>
      </p:sp>
      <p:pic>
        <p:nvPicPr>
          <p:cNvPr id="4098" name="Picture 2" descr="Новини | Сингента Україна">
            <a:extLst>
              <a:ext uri="{FF2B5EF4-FFF2-40B4-BE49-F238E27FC236}">
                <a16:creationId xmlns:a16="http://schemas.microsoft.com/office/drawing/2014/main" id="{6168DF18-EA4E-47FA-9D1B-318FEB5A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8" y="866072"/>
            <a:ext cx="3243752" cy="244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Безпечний захист. Сучасні інтегровані методи захисту рослин від хвороб та  шкідників">
            <a:extLst>
              <a:ext uri="{FF2B5EF4-FFF2-40B4-BE49-F238E27FC236}">
                <a16:creationId xmlns:a16="http://schemas.microsoft.com/office/drawing/2014/main" id="{216C4F2C-9BFB-472B-90DD-4E77BB821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38" y="3134580"/>
            <a:ext cx="3765589" cy="22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1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9360A-1A8B-4A88-A9EF-5269D0C2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8EAC59-3745-4842-9890-A8ED6A27E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70810"/>
            <a:ext cx="12201791" cy="5516380"/>
          </a:xfrm>
        </p:spPr>
      </p:pic>
    </p:spTree>
    <p:extLst>
      <p:ext uri="{BB962C8B-B14F-4D97-AF65-F5344CB8AC3E}">
        <p14:creationId xmlns:p14="http://schemas.microsoft.com/office/powerpoint/2010/main" val="146448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08C1E-0195-491A-AE86-D2FC6F3E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E62845-E539-477B-876B-AC7BC8341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43" y="609616"/>
            <a:ext cx="11966914" cy="5638767"/>
          </a:xfrm>
        </p:spPr>
      </p:pic>
    </p:spTree>
    <p:extLst>
      <p:ext uri="{BB962C8B-B14F-4D97-AF65-F5344CB8AC3E}">
        <p14:creationId xmlns:p14="http://schemas.microsoft.com/office/powerpoint/2010/main" val="96607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821FE-FA94-47AB-A40A-FD26E345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82EF137-15AF-4B0A-BFBF-F91066E5E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08" y="675366"/>
            <a:ext cx="12073792" cy="5815099"/>
          </a:xfrm>
        </p:spPr>
      </p:pic>
    </p:spTree>
    <p:extLst>
      <p:ext uri="{BB962C8B-B14F-4D97-AF65-F5344CB8AC3E}">
        <p14:creationId xmlns:p14="http://schemas.microsoft.com/office/powerpoint/2010/main" val="429090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56FD6-583C-4787-AC96-51748E65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943" y="667339"/>
            <a:ext cx="5425188" cy="5763442"/>
          </a:xfrm>
        </p:spPr>
        <p:txBody>
          <a:bodyPr>
            <a:normAutofit/>
          </a:bodyPr>
          <a:lstStyle/>
          <a:p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Добриво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для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лохини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Щоб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культура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швидко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почала і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пішла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в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ріст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,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рекомендується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придбати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спеціальний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грунт «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Чотири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сезони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» для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лохини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і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лісових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ягід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Садова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лохина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до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вирощування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особливих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вимог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не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пред’являє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. І все ж для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її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нормального росту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потрібна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хороша земля.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Щоб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культура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швидко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почала і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пішла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в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ріст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,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рекомендується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придбати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спеціальний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грунт «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Чотири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сезони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» для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лохини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і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лісових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ягід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. В такому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випадку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, при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посадці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не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потрібно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буде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використовувати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добрива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, так як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ця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земля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вже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містить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всі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необхідні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поживні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елементи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для нормального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розвитку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1600" b="0" i="0" dirty="0" err="1">
                <a:solidFill>
                  <a:srgbClr val="2D2D2D"/>
                </a:solidFill>
                <a:effectLst/>
                <a:latin typeface="Open Sans"/>
              </a:rPr>
              <a:t>культури</a:t>
            </a:r>
            <a:r>
              <a:rPr lang="ru-RU" sz="1600" b="0" i="0" dirty="0">
                <a:solidFill>
                  <a:srgbClr val="2D2D2D"/>
                </a:solidFill>
                <a:effectLst/>
                <a:latin typeface="Open Sans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664381-FC30-484F-9CFE-5B20A3F99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9" y="667339"/>
            <a:ext cx="5170384" cy="5170384"/>
          </a:xfrm>
        </p:spPr>
      </p:pic>
    </p:spTree>
    <p:extLst>
      <p:ext uri="{BB962C8B-B14F-4D97-AF65-F5344CB8AC3E}">
        <p14:creationId xmlns:p14="http://schemas.microsoft.com/office/powerpoint/2010/main" val="5296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8BB9AA-3B1E-4D9F-A990-A29B22693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529" y="471879"/>
            <a:ext cx="6124728" cy="5734049"/>
          </a:xfrm>
        </p:spPr>
        <p:txBody>
          <a:bodyPr>
            <a:normAutofit fontScale="62500" lnSpcReduction="20000"/>
          </a:bodyPr>
          <a:lstStyle/>
          <a:p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Чим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підгодувати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лохину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навесні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Весняні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підгодівлі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для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лохини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дуже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важливі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 Вони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дозволяють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куща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відновитися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після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зими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,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пустити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молоді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пагони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,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збільшити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крону. Першу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підгодівлю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можна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робити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вже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відразу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після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танення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снігу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Потім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можна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повторити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процедуру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ближче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до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літа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, але не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обов’язково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Добриво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для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лохини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вибирають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те,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що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містить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багато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азоту.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Навесні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в першу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чергу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для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садової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лохини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важливий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азот.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Вносять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його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,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використовуючи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сульфат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амонію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 80 г препарату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вистачає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на 1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рослину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 Азофоска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може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також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використовуватися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для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лохини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 До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набрякання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бруньок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її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вносять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у землю в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кількості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50 г / кущ, а в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першій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половині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травня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процедуру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повторюють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, але норма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знижується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до 30г / кущ.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Щоб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добрива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не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міняли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кислотність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грунту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під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голубикой,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необхідно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проводити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підгодівлю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в 2 тапа.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Спочатку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вноситься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закіслітель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в грунт, а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вже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через 1-2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тижні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можна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вносити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і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саме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добриво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Добрива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навесні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бажано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вносити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під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корінь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в сухому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або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рідкому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 </a:t>
            </a:r>
            <a:r>
              <a:rPr lang="ru-RU" sz="2900" b="0" i="0" dirty="0" err="1">
                <a:solidFill>
                  <a:srgbClr val="2D2D2D"/>
                </a:solidFill>
                <a:effectLst/>
                <a:latin typeface="Open Sans"/>
              </a:rPr>
              <a:t>вигляді</a:t>
            </a:r>
            <a:r>
              <a:rPr lang="ru-RU" sz="2900" b="0" i="0" dirty="0">
                <a:solidFill>
                  <a:srgbClr val="2D2D2D"/>
                </a:solidFill>
                <a:effectLst/>
                <a:latin typeface="Open Sans"/>
              </a:rPr>
              <a:t>.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2FC5ED-4EA0-4473-A743-583D549C9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8" y="471879"/>
            <a:ext cx="4972735" cy="321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98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1272</Words>
  <Application>Microsoft Office PowerPoint</Application>
  <PresentationFormat>Широкоэкранный</PresentationFormat>
  <Paragraphs>30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Fira Sans</vt:lpstr>
      <vt:lpstr>Garamond</vt:lpstr>
      <vt:lpstr>Open Sans</vt:lpstr>
      <vt:lpstr>Söhne</vt:lpstr>
      <vt:lpstr>Ubuntu</vt:lpstr>
      <vt:lpstr>Натуральные материалы</vt:lpstr>
      <vt:lpstr>Контроль здоровʼя лохини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Добриво для лохини  Щоб культура швидко почала і пішла в ріст, рекомендується придбати спеціальний грунт «Чотири сезони» для лохини і лісових ягід Садова лохина до вирощування особливих вимог не пред’являє. І все ж для її нормального росту потрібна хороша земля. Щоб культура швидко почала і пішла в ріст, рекомендується придбати спеціальний грунт «Чотири сезони» для лохини і лісових ягід. В такому випадку, при посадці не потрібно буде використовувати добрива, так як ця земля вже містить всі необхідні поживні елементи для нормального розвитку культури.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Інтегрований захист лохини</dc:title>
  <dc:creator>USER</dc:creator>
  <cp:lastModifiedBy>Admin</cp:lastModifiedBy>
  <cp:revision>5</cp:revision>
  <dcterms:created xsi:type="dcterms:W3CDTF">2023-06-21T17:45:22Z</dcterms:created>
  <dcterms:modified xsi:type="dcterms:W3CDTF">2025-09-24T00:17:17Z</dcterms:modified>
</cp:coreProperties>
</file>