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1" r:id="rId9"/>
    <p:sldId id="262" r:id="rId10"/>
    <p:sldId id="265" r:id="rId11"/>
    <p:sldId id="266" r:id="rId12"/>
    <p:sldId id="267" r:id="rId13"/>
    <p:sldId id="268" r:id="rId14"/>
    <p:sldId id="269" r:id="rId15"/>
    <p:sldId id="277" r:id="rId16"/>
    <p:sldId id="278" r:id="rId17"/>
    <p:sldId id="270" r:id="rId18"/>
    <p:sldId id="279" r:id="rId19"/>
    <p:sldId id="271" r:id="rId20"/>
    <p:sldId id="272" r:id="rId21"/>
    <p:sldId id="285" r:id="rId22"/>
    <p:sldId id="273" r:id="rId23"/>
    <p:sldId id="274" r:id="rId24"/>
    <p:sldId id="275" r:id="rId25"/>
    <p:sldId id="280" r:id="rId26"/>
    <p:sldId id="282" r:id="rId27"/>
    <p:sldId id="283" r:id="rId28"/>
    <p:sldId id="281" r:id="rId29"/>
    <p:sldId id="284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62" autoAdjust="0"/>
  </p:normalViewPr>
  <p:slideViewPr>
    <p:cSldViewPr>
      <p:cViewPr varScale="1">
        <p:scale>
          <a:sx n="110" d="100"/>
          <a:sy n="110" d="100"/>
        </p:scale>
        <p:origin x="162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7%D0%BD%D0%B0%D0%BD%D0%BD%D1%8F" TargetMode="External"/><Relationship Id="rId7" Type="http://schemas.openxmlformats.org/officeDocument/2006/relationships/hyperlink" Target="https://uk.wikipedia.org/wiki/%D0%95%D0%BA%D1%81%D0%BF%D0%B5%D1%80%D0%B8%D0%BC%D0%B5%D0%BD%D1%82" TargetMode="External"/><Relationship Id="rId2" Type="http://schemas.openxmlformats.org/officeDocument/2006/relationships/hyperlink" Target="https://uk.wikipedia.org/wiki/%D0%A3%D0%BC%D1%96%D0%BD%D0%BD%D1%8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94%D0%BE%D1%81%D0%BB%D1%96%D0%B4%D0%B6%D0%B5%D0%BD%D0%BD%D1%8F" TargetMode="External"/><Relationship Id="rId5" Type="http://schemas.openxmlformats.org/officeDocument/2006/relationships/hyperlink" Target="https://uk.wikipedia.org/wiki/%D0%A1%D0%B8%D1%81%D1%82%D0%B5%D0%BC%D0%B0%D1%82%D0%B8%D0%B7%D0%B0%D1%86%D1%96%D1%8F" TargetMode="External"/><Relationship Id="rId4" Type="http://schemas.openxmlformats.org/officeDocument/2006/relationships/hyperlink" Target="https://uk.wikipedia.org/wiki/%D0%A1%D1%82%D1%83%D0%B4%D0%B5%D0%BD%D1%82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Кваліфікаційна робота магістра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55576" y="3861048"/>
            <a:ext cx="77768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Магістерська</a:t>
            </a:r>
            <a:r>
              <a:rPr lang="ru-RU" dirty="0"/>
              <a:t> робота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самостійна</a:t>
            </a:r>
            <a:r>
              <a:rPr lang="ru-RU" dirty="0"/>
              <a:t> </a:t>
            </a:r>
            <a:r>
              <a:rPr lang="ru-RU" dirty="0" err="1"/>
              <a:t>випускна</a:t>
            </a:r>
            <a:r>
              <a:rPr lang="ru-RU" dirty="0"/>
              <a:t> </a:t>
            </a:r>
            <a:r>
              <a:rPr lang="ru-RU" dirty="0" err="1"/>
              <a:t>науково-дослідницька</a:t>
            </a:r>
            <a:r>
              <a:rPr lang="ru-RU" dirty="0"/>
              <a:t> робота, яка </a:t>
            </a:r>
            <a:r>
              <a:rPr lang="ru-RU" dirty="0" err="1"/>
              <a:t>виконує</a:t>
            </a:r>
            <a:r>
              <a:rPr lang="ru-RU" dirty="0"/>
              <a:t> </a:t>
            </a:r>
            <a:r>
              <a:rPr lang="ru-RU" dirty="0" err="1"/>
              <a:t>кваліфікаційну</a:t>
            </a:r>
            <a:r>
              <a:rPr lang="ru-RU" dirty="0"/>
              <a:t> </a:t>
            </a:r>
            <a:r>
              <a:rPr lang="ru-RU" dirty="0" err="1"/>
              <a:t>функцію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готується</a:t>
            </a:r>
            <a:r>
              <a:rPr lang="ru-RU" dirty="0"/>
              <a:t> з метою </a:t>
            </a:r>
            <a:r>
              <a:rPr lang="ru-RU" dirty="0" err="1"/>
              <a:t>публічного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і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 smtClean="0"/>
              <a:t>ступеня</a:t>
            </a:r>
            <a:r>
              <a:rPr lang="ru-RU" dirty="0" smtClean="0"/>
              <a:t> </a:t>
            </a:r>
            <a:r>
              <a:rPr lang="ru-RU" dirty="0" err="1" smtClean="0"/>
              <a:t>магістра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086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56294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При </a:t>
            </a:r>
            <a:r>
              <a:rPr lang="ru-RU" dirty="0" err="1"/>
              <a:t>оцінці</a:t>
            </a:r>
            <a:r>
              <a:rPr lang="ru-RU" dirty="0"/>
              <a:t> </a:t>
            </a:r>
            <a:r>
              <a:rPr lang="ru-RU" dirty="0" err="1"/>
              <a:t>випускної</a:t>
            </a:r>
            <a:r>
              <a:rPr lang="ru-RU" dirty="0"/>
              <a:t> </a:t>
            </a:r>
            <a:r>
              <a:rPr lang="ru-RU" dirty="0" err="1"/>
              <a:t>кваліфікаційної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виходять</a:t>
            </a:r>
            <a:r>
              <a:rPr lang="ru-RU" dirty="0"/>
              <a:t> з того,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магістр</a:t>
            </a:r>
            <a:r>
              <a:rPr lang="ru-RU" dirty="0"/>
              <a:t> повинен </a:t>
            </a:r>
            <a:r>
              <a:rPr lang="ru-RU" dirty="0" err="1"/>
              <a:t>уміти</a:t>
            </a:r>
            <a:r>
              <a:rPr lang="ru-RU" dirty="0"/>
              <a:t>:</a:t>
            </a:r>
          </a:p>
          <a:p>
            <a:r>
              <a:rPr lang="ru-RU" dirty="0"/>
              <a:t>-   </a:t>
            </a:r>
            <a:r>
              <a:rPr lang="ru-RU" dirty="0" err="1"/>
              <a:t>формулювати</a:t>
            </a:r>
            <a:r>
              <a:rPr lang="ru-RU" dirty="0"/>
              <a:t> мету і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;</a:t>
            </a:r>
          </a:p>
          <a:p>
            <a:r>
              <a:rPr lang="ru-RU" dirty="0"/>
              <a:t>-   </a:t>
            </a:r>
            <a:r>
              <a:rPr lang="ru-RU" dirty="0" err="1"/>
              <a:t>складати</a:t>
            </a:r>
            <a:r>
              <a:rPr lang="ru-RU" dirty="0"/>
              <a:t> план </a:t>
            </a:r>
            <a:r>
              <a:rPr lang="ru-RU" dirty="0" err="1"/>
              <a:t>дослідження</a:t>
            </a:r>
            <a:r>
              <a:rPr lang="ru-RU" dirty="0"/>
              <a:t>;</a:t>
            </a:r>
          </a:p>
          <a:p>
            <a:r>
              <a:rPr lang="ru-RU" dirty="0"/>
              <a:t>-   вести </a:t>
            </a:r>
            <a:r>
              <a:rPr lang="ru-RU" dirty="0" err="1"/>
              <a:t>бібліографічний</a:t>
            </a:r>
            <a:r>
              <a:rPr lang="ru-RU" dirty="0"/>
              <a:t> </a:t>
            </a:r>
            <a:r>
              <a:rPr lang="ru-RU" dirty="0" err="1"/>
              <a:t>пошук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застосуванням</a:t>
            </a:r>
            <a:r>
              <a:rPr lang="ru-RU" dirty="0"/>
              <a:t> </a:t>
            </a:r>
            <a:r>
              <a:rPr lang="ru-RU" dirty="0" err="1"/>
              <a:t>сучасних</a:t>
            </a:r>
            <a:r>
              <a:rPr lang="ru-RU" dirty="0"/>
              <a:t> </a:t>
            </a:r>
            <a:r>
              <a:rPr lang="ru-RU" dirty="0" err="1"/>
              <a:t>інформаційних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;</a:t>
            </a:r>
          </a:p>
          <a:p>
            <a:r>
              <a:rPr lang="ru-RU" dirty="0"/>
              <a:t>-  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сучасні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наукового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, </a:t>
            </a:r>
            <a:r>
              <a:rPr lang="ru-RU" dirty="0" err="1"/>
              <a:t>модифікувати</a:t>
            </a:r>
            <a:r>
              <a:rPr lang="ru-RU" dirty="0"/>
              <a:t> </a:t>
            </a:r>
            <a:r>
              <a:rPr lang="ru-RU" dirty="0" err="1"/>
              <a:t>наявні</a:t>
            </a:r>
            <a:r>
              <a:rPr lang="ru-RU" dirty="0"/>
              <a:t> та </a:t>
            </a:r>
            <a:r>
              <a:rPr lang="ru-RU" dirty="0" err="1"/>
              <a:t>розробляти</a:t>
            </a:r>
            <a:r>
              <a:rPr lang="ru-RU" dirty="0"/>
              <a:t>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, </a:t>
            </a:r>
            <a:r>
              <a:rPr lang="ru-RU" dirty="0" err="1"/>
              <a:t>виходячи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 конкретного </a:t>
            </a:r>
            <a:r>
              <a:rPr lang="ru-RU" dirty="0" err="1"/>
              <a:t>дослідження</a:t>
            </a:r>
            <a:r>
              <a:rPr lang="ru-RU" dirty="0"/>
              <a:t>;</a:t>
            </a:r>
          </a:p>
          <a:p>
            <a:r>
              <a:rPr lang="ru-RU" dirty="0"/>
              <a:t>-   </a:t>
            </a:r>
            <a:r>
              <a:rPr lang="ru-RU" dirty="0" err="1"/>
              <a:t>обробляти</a:t>
            </a:r>
            <a:r>
              <a:rPr lang="ru-RU" dirty="0"/>
              <a:t> </a:t>
            </a:r>
            <a:r>
              <a:rPr lang="ru-RU" dirty="0" err="1"/>
              <a:t>отримані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, </a:t>
            </a:r>
            <a:r>
              <a:rPr lang="ru-RU" dirty="0" err="1"/>
              <a:t>аналізувати</a:t>
            </a:r>
            <a:r>
              <a:rPr lang="ru-RU" dirty="0"/>
              <a:t> і </a:t>
            </a:r>
            <a:r>
              <a:rPr lang="ru-RU" dirty="0" err="1"/>
              <a:t>синтезувати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на </a:t>
            </a:r>
            <a:r>
              <a:rPr lang="ru-RU" dirty="0" err="1"/>
              <a:t>базі</a:t>
            </a:r>
            <a:r>
              <a:rPr lang="ru-RU" dirty="0"/>
              <a:t> </a:t>
            </a:r>
            <a:r>
              <a:rPr lang="ru-RU" dirty="0" err="1"/>
              <a:t>відомих</a:t>
            </a:r>
            <a:r>
              <a:rPr lang="ru-RU" dirty="0"/>
              <a:t> </a:t>
            </a:r>
            <a:r>
              <a:rPr lang="ru-RU" dirty="0" err="1"/>
              <a:t>літературних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;</a:t>
            </a:r>
          </a:p>
          <a:p>
            <a:r>
              <a:rPr lang="ru-RU" dirty="0"/>
              <a:t>-   </a:t>
            </a:r>
            <a:r>
              <a:rPr lang="ru-RU" dirty="0" err="1"/>
              <a:t>оформляти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сучасних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,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звітів</a:t>
            </a:r>
            <a:r>
              <a:rPr lang="ru-RU" dirty="0"/>
              <a:t>, </a:t>
            </a:r>
            <a:r>
              <a:rPr lang="ru-RU" dirty="0" err="1"/>
              <a:t>рефератів</a:t>
            </a:r>
            <a:r>
              <a:rPr lang="ru-RU" dirty="0"/>
              <a:t>, </a:t>
            </a:r>
            <a:r>
              <a:rPr lang="ru-RU" dirty="0" smtClean="0"/>
              <a:t>статей, тез </a:t>
            </a:r>
            <a:r>
              <a:rPr lang="ru-RU" dirty="0" err="1" smtClean="0"/>
              <a:t>конференцій</a:t>
            </a:r>
            <a:r>
              <a:rPr lang="ru-RU" dirty="0" smtClean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300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628800"/>
            <a:ext cx="8183880" cy="2160240"/>
          </a:xfrm>
        </p:spPr>
        <p:txBody>
          <a:bodyPr>
            <a:normAutofit/>
          </a:bodyPr>
          <a:lstStyle/>
          <a:p>
            <a:pPr algn="ctr"/>
            <a:r>
              <a:rPr lang="uk-UA" dirty="0" smtClean="0"/>
              <a:t>Структурні елементи кваліфікаційної роботи магістра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9036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575" y="618557"/>
            <a:ext cx="3528415" cy="492251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8064" y="620688"/>
            <a:ext cx="3401667" cy="492037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49811" y="2503748"/>
            <a:ext cx="3888432" cy="1152128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Титульний аркуш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3332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980728"/>
            <a:ext cx="3168352" cy="1800200"/>
          </a:xfrm>
        </p:spPr>
        <p:txBody>
          <a:bodyPr/>
          <a:lstStyle/>
          <a:p>
            <a:r>
              <a:rPr lang="uk-UA" dirty="0" smtClean="0"/>
              <a:t>Завдання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548680"/>
            <a:ext cx="3834723" cy="5341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245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196752"/>
            <a:ext cx="5688632" cy="2736304"/>
          </a:xfrm>
        </p:spPr>
        <p:txBody>
          <a:bodyPr>
            <a:normAutofit/>
          </a:bodyPr>
          <a:lstStyle/>
          <a:p>
            <a:r>
              <a:rPr lang="uk-UA" dirty="0" smtClean="0"/>
              <a:t>Анотація</a:t>
            </a:r>
            <a:br>
              <a:rPr lang="uk-UA" dirty="0" smtClean="0"/>
            </a:br>
            <a:endParaRPr lang="ru-RU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1268760"/>
            <a:ext cx="4872183" cy="352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9056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5554" y="1225484"/>
            <a:ext cx="5688632" cy="2736304"/>
          </a:xfrm>
        </p:spPr>
        <p:txBody>
          <a:bodyPr>
            <a:normAutofit/>
          </a:bodyPr>
          <a:lstStyle/>
          <a:p>
            <a:r>
              <a:rPr lang="uk-UA" dirty="0" smtClean="0"/>
              <a:t>Реферат</a:t>
            </a:r>
            <a:br>
              <a:rPr lang="uk-UA" dirty="0" smtClean="0"/>
            </a:br>
            <a:endParaRPr lang="ru-RU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0" y="1225484"/>
            <a:ext cx="5121923" cy="36436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23626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225484"/>
            <a:ext cx="5688632" cy="2736304"/>
          </a:xfrm>
        </p:spPr>
        <p:txBody>
          <a:bodyPr>
            <a:normAutofit/>
          </a:bodyPr>
          <a:lstStyle/>
          <a:p>
            <a:r>
              <a:rPr lang="uk-UA" dirty="0" smtClean="0"/>
              <a:t>Зміст</a:t>
            </a:r>
            <a:br>
              <a:rPr lang="uk-UA" dirty="0" smtClean="0"/>
            </a:br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31"/>
          <a:stretch/>
        </p:blipFill>
        <p:spPr bwMode="auto">
          <a:xfrm>
            <a:off x="2555776" y="764704"/>
            <a:ext cx="5811731" cy="437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02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1124744"/>
            <a:ext cx="5688632" cy="2736304"/>
          </a:xfrm>
        </p:spPr>
        <p:txBody>
          <a:bodyPr>
            <a:normAutofit/>
          </a:bodyPr>
          <a:lstStyle/>
          <a:p>
            <a:r>
              <a:rPr lang="uk-UA" dirty="0" smtClean="0"/>
              <a:t>Вступ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23928" y="548680"/>
            <a:ext cx="4572000" cy="560153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dirty="0"/>
              <a:t>Тут мають бути зазначені </a:t>
            </a:r>
            <a:endParaRPr lang="ru-RU" dirty="0"/>
          </a:p>
          <a:p>
            <a:r>
              <a:rPr lang="uk-UA" b="1" dirty="0" smtClean="0"/>
              <a:t>- актуальність</a:t>
            </a:r>
            <a:r>
              <a:rPr lang="uk-UA" dirty="0"/>
              <a:t>, </a:t>
            </a:r>
            <a:endParaRPr lang="ru-RU" dirty="0"/>
          </a:p>
          <a:p>
            <a:r>
              <a:rPr lang="uk-UA" b="1" dirty="0" smtClean="0"/>
              <a:t>- мета </a:t>
            </a:r>
            <a:r>
              <a:rPr lang="uk-UA" b="1" dirty="0"/>
              <a:t>дослідження/роботи</a:t>
            </a:r>
            <a:r>
              <a:rPr lang="uk-UA" dirty="0"/>
              <a:t>, </a:t>
            </a:r>
            <a:endParaRPr lang="ru-RU" dirty="0"/>
          </a:p>
          <a:p>
            <a:r>
              <a:rPr lang="uk-UA" b="1" dirty="0" smtClean="0"/>
              <a:t>- об’єкт </a:t>
            </a:r>
            <a:r>
              <a:rPr lang="uk-UA" b="1" dirty="0"/>
              <a:t>дослідження/роботи</a:t>
            </a:r>
            <a:r>
              <a:rPr lang="uk-UA" dirty="0"/>
              <a:t>, </a:t>
            </a:r>
            <a:endParaRPr lang="ru-RU" dirty="0"/>
          </a:p>
          <a:p>
            <a:r>
              <a:rPr lang="uk-UA" b="1" dirty="0" smtClean="0"/>
              <a:t>- предмет </a:t>
            </a:r>
            <a:r>
              <a:rPr lang="uk-UA" b="1" dirty="0"/>
              <a:t>дослідження/роботи</a:t>
            </a:r>
            <a:r>
              <a:rPr lang="uk-UA" dirty="0"/>
              <a:t>,</a:t>
            </a:r>
            <a:endParaRPr lang="ru-RU" dirty="0"/>
          </a:p>
          <a:p>
            <a:r>
              <a:rPr lang="uk-UA" b="1" dirty="0" smtClean="0"/>
              <a:t>- задачі </a:t>
            </a:r>
            <a:r>
              <a:rPr lang="uk-UA" b="1" dirty="0"/>
              <a:t>для досягнення мети роботи</a:t>
            </a:r>
            <a:r>
              <a:rPr lang="uk-UA" dirty="0"/>
              <a:t>;</a:t>
            </a:r>
            <a:endParaRPr lang="ru-RU" dirty="0"/>
          </a:p>
          <a:p>
            <a:r>
              <a:rPr lang="uk-UA" dirty="0"/>
              <a:t>1…..</a:t>
            </a:r>
            <a:endParaRPr lang="ru-RU" dirty="0"/>
          </a:p>
          <a:p>
            <a:r>
              <a:rPr lang="uk-UA" dirty="0"/>
              <a:t>2….</a:t>
            </a:r>
            <a:endParaRPr lang="ru-RU" dirty="0"/>
          </a:p>
          <a:p>
            <a:r>
              <a:rPr lang="uk-UA" dirty="0"/>
              <a:t>3…..</a:t>
            </a:r>
            <a:endParaRPr lang="ru-RU" dirty="0"/>
          </a:p>
          <a:p>
            <a:r>
              <a:rPr lang="uk-UA" dirty="0"/>
              <a:t> </a:t>
            </a:r>
            <a:endParaRPr lang="ru-RU" dirty="0"/>
          </a:p>
          <a:p>
            <a:r>
              <a:rPr lang="uk-UA" sz="1600" dirty="0"/>
              <a:t>Наприклад, </a:t>
            </a:r>
            <a:endParaRPr lang="ru-RU" sz="1600" dirty="0"/>
          </a:p>
          <a:p>
            <a:pPr lvl="0"/>
            <a:r>
              <a:rPr lang="uk-UA" sz="1600" b="1" dirty="0"/>
              <a:t>Проаналізувати</a:t>
            </a:r>
            <a:r>
              <a:rPr lang="uk-UA" sz="1600" dirty="0"/>
              <a:t> літературні </a:t>
            </a:r>
            <a:r>
              <a:rPr lang="uk-UA" sz="1600" dirty="0" smtClean="0"/>
              <a:t>джерела, патентні рішення вітчизняних та закордонних вчених, </a:t>
            </a:r>
            <a:r>
              <a:rPr lang="uk-UA" sz="1600" dirty="0"/>
              <a:t>або методи, або підходи </a:t>
            </a:r>
            <a:r>
              <a:rPr lang="uk-UA" sz="1600" dirty="0" smtClean="0"/>
              <a:t>або,…</a:t>
            </a:r>
            <a:r>
              <a:rPr lang="uk-UA" sz="1600" dirty="0" err="1"/>
              <a:t>або</a:t>
            </a:r>
            <a:r>
              <a:rPr lang="uk-UA" sz="1600" dirty="0"/>
              <a:t>….</a:t>
            </a:r>
            <a:endParaRPr lang="ru-RU" sz="1600" dirty="0"/>
          </a:p>
          <a:p>
            <a:pPr lvl="0"/>
            <a:r>
              <a:rPr lang="uk-UA" sz="1600" b="1" dirty="0"/>
              <a:t>Визначити</a:t>
            </a:r>
            <a:r>
              <a:rPr lang="uk-UA" sz="1600" dirty="0"/>
              <a:t> доцільність застосування алгоритму….</a:t>
            </a:r>
            <a:endParaRPr lang="ru-RU" sz="1600" dirty="0"/>
          </a:p>
          <a:p>
            <a:pPr lvl="0"/>
            <a:r>
              <a:rPr lang="uk-UA" sz="1600" b="1" dirty="0"/>
              <a:t>Розробити</a:t>
            </a:r>
            <a:r>
              <a:rPr lang="uk-UA" sz="1600" dirty="0"/>
              <a:t> експериментальний зразок…</a:t>
            </a:r>
            <a:endParaRPr lang="ru-RU" sz="1600" dirty="0"/>
          </a:p>
          <a:p>
            <a:pPr lvl="0"/>
            <a:r>
              <a:rPr lang="uk-UA" sz="1600" b="1" dirty="0"/>
              <a:t>Дослідити</a:t>
            </a:r>
            <a:r>
              <a:rPr lang="uk-UA" sz="1600" dirty="0"/>
              <a:t> схему, метод, алгоритм чи ще щось….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015425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685800"/>
            <a:ext cx="6276975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755576" y="3861048"/>
            <a:ext cx="777686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smtClean="0"/>
              <a:t>Об'єкт дослідження </a:t>
            </a:r>
            <a:r>
              <a:rPr lang="ru-RU" dirty="0" smtClean="0"/>
              <a:t>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uk-UA" dirty="0" smtClean="0"/>
              <a:t>процес або явище, що породжує проблемну ситуацію і обране для вивчення</a:t>
            </a:r>
          </a:p>
          <a:p>
            <a:endParaRPr lang="uk-UA" dirty="0" smtClean="0"/>
          </a:p>
          <a:p>
            <a:r>
              <a:rPr lang="uk-UA" b="1" dirty="0" smtClean="0"/>
              <a:t>Предмет </a:t>
            </a:r>
            <a:r>
              <a:rPr lang="uk-UA" b="1" dirty="0"/>
              <a:t>дослідження </a:t>
            </a:r>
            <a:r>
              <a:rPr lang="ru-RU" dirty="0"/>
              <a:t>– </a:t>
            </a:r>
            <a:r>
              <a:rPr lang="uk-UA" dirty="0" smtClean="0"/>
              <a:t>міститься в межах об'єкта </a:t>
            </a:r>
            <a:endParaRPr lang="uk-UA" dirty="0"/>
          </a:p>
          <a:p>
            <a:endParaRPr lang="uk-UA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1239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40"/>
          <a:stretch/>
        </p:blipFill>
        <p:spPr bwMode="auto">
          <a:xfrm>
            <a:off x="3140882" y="553417"/>
            <a:ext cx="5398095" cy="316361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5688632" cy="1800200"/>
          </a:xfrm>
        </p:spPr>
        <p:txBody>
          <a:bodyPr>
            <a:normAutofit/>
          </a:bodyPr>
          <a:lstStyle/>
          <a:p>
            <a:r>
              <a:rPr lang="uk-UA" dirty="0" smtClean="0"/>
              <a:t>Розділи</a:t>
            </a:r>
            <a:br>
              <a:rPr lang="uk-UA" dirty="0" smtClean="0"/>
            </a:br>
            <a:r>
              <a:rPr lang="uk-UA" dirty="0" smtClean="0"/>
              <a:t>Підрозділи</a:t>
            </a:r>
            <a:br>
              <a:rPr lang="uk-UA" dirty="0" smtClean="0"/>
            </a:br>
            <a:r>
              <a:rPr lang="uk-UA" dirty="0" smtClean="0"/>
              <a:t>Пункти</a:t>
            </a:r>
            <a:endParaRPr lang="ru-RU" dirty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714" y="3573016"/>
            <a:ext cx="6038850" cy="12192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0665" y="4005064"/>
            <a:ext cx="2808312" cy="220544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41347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692696"/>
            <a:ext cx="8183880" cy="554461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err="1" smtClean="0"/>
              <a:t>Кваліфікаційна</a:t>
            </a:r>
            <a:r>
              <a:rPr lang="ru-RU" dirty="0" smtClean="0"/>
              <a:t> робота </a:t>
            </a:r>
            <a:r>
              <a:rPr lang="ru-RU" dirty="0" err="1" smtClean="0"/>
              <a:t>магістра</a:t>
            </a:r>
            <a:r>
              <a:rPr lang="ru-RU" dirty="0" smtClean="0"/>
              <a:t> </a:t>
            </a:r>
            <a:r>
              <a:rPr lang="ru-RU" dirty="0" err="1"/>
              <a:t>призначена</a:t>
            </a:r>
            <a:r>
              <a:rPr lang="ru-RU" dirty="0"/>
              <a:t> для </a:t>
            </a:r>
            <a:r>
              <a:rPr lang="ru-RU" dirty="0" err="1"/>
              <a:t>об'єктивного</a:t>
            </a:r>
            <a:r>
              <a:rPr lang="ru-RU" dirty="0"/>
              <a:t> контролю </a:t>
            </a:r>
            <a:r>
              <a:rPr lang="ru-RU" dirty="0" err="1"/>
              <a:t>ступеня</a:t>
            </a:r>
            <a:r>
              <a:rPr lang="ru-RU" dirty="0"/>
              <a:t> </a:t>
            </a:r>
            <a:r>
              <a:rPr lang="ru-RU" dirty="0" err="1"/>
              <a:t>сформованості</a:t>
            </a:r>
            <a:r>
              <a:rPr lang="ru-RU" dirty="0"/>
              <a:t> </a:t>
            </a:r>
            <a:r>
              <a:rPr lang="ru-RU" dirty="0" err="1">
                <a:hlinkClick r:id="rId2" tooltip="Уміння"/>
              </a:rPr>
              <a:t>умінь</a:t>
            </a:r>
            <a:r>
              <a:rPr lang="ru-RU" dirty="0"/>
              <a:t> та </a:t>
            </a:r>
            <a:r>
              <a:rPr lang="ru-RU" dirty="0" err="1">
                <a:hlinkClick r:id="rId3" tooltip="Знання"/>
              </a:rPr>
              <a:t>знань</a:t>
            </a:r>
            <a:r>
              <a:rPr lang="ru-RU" dirty="0"/>
              <a:t> </a:t>
            </a:r>
            <a:r>
              <a:rPr lang="ru-RU" dirty="0" err="1"/>
              <a:t>розв'язувати</a:t>
            </a:r>
            <a:r>
              <a:rPr lang="ru-RU" dirty="0"/>
              <a:t> </a:t>
            </a:r>
            <a:r>
              <a:rPr lang="ru-RU" dirty="0" err="1"/>
              <a:t>типові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, в основному, </a:t>
            </a:r>
            <a:r>
              <a:rPr lang="ru-RU" dirty="0" err="1"/>
              <a:t>віднесені</a:t>
            </a:r>
            <a:r>
              <a:rPr lang="ru-RU" dirty="0"/>
              <a:t> в </a:t>
            </a:r>
            <a:r>
              <a:rPr lang="ru-RU" dirty="0" err="1"/>
              <a:t>освітньо-кваліфікаційних</a:t>
            </a:r>
            <a:r>
              <a:rPr lang="ru-RU" dirty="0"/>
              <a:t> характеристиках до </a:t>
            </a:r>
            <a:r>
              <a:rPr lang="ru-RU" dirty="0" err="1"/>
              <a:t>організаційної</a:t>
            </a:r>
            <a:r>
              <a:rPr lang="ru-RU" dirty="0"/>
              <a:t>, </a:t>
            </a:r>
            <a:r>
              <a:rPr lang="ru-RU" dirty="0" err="1"/>
              <a:t>управлінської</a:t>
            </a:r>
            <a:r>
              <a:rPr lang="ru-RU" dirty="0"/>
              <a:t> і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 smtClean="0"/>
              <a:t>робочих</a:t>
            </a:r>
            <a:r>
              <a:rPr lang="ru-RU" dirty="0" smtClean="0"/>
              <a:t> </a:t>
            </a:r>
            <a:r>
              <a:rPr lang="ru-RU" dirty="0" err="1"/>
              <a:t>функцій</a:t>
            </a:r>
            <a:r>
              <a:rPr lang="ru-RU" dirty="0"/>
              <a:t>.</a:t>
            </a:r>
          </a:p>
          <a:p>
            <a:r>
              <a:rPr lang="ru-RU" dirty="0" err="1"/>
              <a:t>Дипломні</a:t>
            </a:r>
            <a:r>
              <a:rPr lang="ru-RU" dirty="0"/>
              <a:t> (</a:t>
            </a:r>
            <a:r>
              <a:rPr lang="ru-RU" dirty="0" err="1"/>
              <a:t>кваліфікаційні</a:t>
            </a:r>
            <a:r>
              <a:rPr lang="ru-RU" dirty="0"/>
              <a:t>) </a:t>
            </a:r>
            <a:r>
              <a:rPr lang="ru-RU" dirty="0" err="1" smtClean="0"/>
              <a:t>проєкти</a:t>
            </a:r>
            <a:r>
              <a:rPr lang="ru-RU" dirty="0" smtClean="0"/>
              <a:t> </a:t>
            </a:r>
            <a:r>
              <a:rPr lang="ru-RU" dirty="0"/>
              <a:t>(</a:t>
            </a:r>
            <a:r>
              <a:rPr lang="ru-RU" dirty="0" err="1"/>
              <a:t>роботи</a:t>
            </a:r>
            <a:r>
              <a:rPr lang="ru-RU" dirty="0"/>
              <a:t>) </a:t>
            </a:r>
            <a:r>
              <a:rPr lang="ru-RU" dirty="0" err="1"/>
              <a:t>виконуються</a:t>
            </a:r>
            <a:r>
              <a:rPr lang="ru-RU" dirty="0"/>
              <a:t> на </a:t>
            </a:r>
            <a:r>
              <a:rPr lang="ru-RU" dirty="0" err="1"/>
              <a:t>завершальному</a:t>
            </a:r>
            <a:r>
              <a:rPr lang="ru-RU" dirty="0"/>
              <a:t> </a:t>
            </a:r>
            <a:r>
              <a:rPr lang="ru-RU" dirty="0" err="1"/>
              <a:t>етапі</a:t>
            </a:r>
            <a:r>
              <a:rPr lang="ru-RU" dirty="0"/>
              <a:t> </a:t>
            </a:r>
            <a:r>
              <a:rPr lang="ru-RU" dirty="0" err="1"/>
              <a:t>навчання</a:t>
            </a:r>
            <a:r>
              <a:rPr lang="ru-RU" dirty="0"/>
              <a:t> </a:t>
            </a:r>
            <a:r>
              <a:rPr lang="ru-RU" dirty="0" err="1">
                <a:hlinkClick r:id="rId4" tooltip="Студент"/>
              </a:rPr>
              <a:t>студентів</a:t>
            </a:r>
            <a:r>
              <a:rPr lang="ru-RU" dirty="0"/>
              <a:t> і </a:t>
            </a:r>
            <a:r>
              <a:rPr lang="ru-RU" dirty="0" err="1"/>
              <a:t>передбачають</a:t>
            </a:r>
            <a:r>
              <a:rPr lang="ru-RU" dirty="0"/>
              <a:t>:</a:t>
            </a:r>
          </a:p>
          <a:p>
            <a:r>
              <a:rPr lang="ru-RU" dirty="0" err="1">
                <a:hlinkClick r:id="rId5" tooltip="Систематизація"/>
              </a:rPr>
              <a:t>систематизацію</a:t>
            </a:r>
            <a:r>
              <a:rPr lang="ru-RU" dirty="0"/>
              <a:t>, </a:t>
            </a:r>
            <a:r>
              <a:rPr lang="ru-RU" dirty="0" err="1"/>
              <a:t>закріплення</a:t>
            </a:r>
            <a:r>
              <a:rPr lang="ru-RU" dirty="0"/>
              <a:t>, </a:t>
            </a:r>
            <a:r>
              <a:rPr lang="ru-RU" dirty="0" err="1"/>
              <a:t>розширення</a:t>
            </a:r>
            <a:r>
              <a:rPr lang="ru-RU" dirty="0"/>
              <a:t> </a:t>
            </a:r>
            <a:r>
              <a:rPr lang="ru-RU" dirty="0" err="1"/>
              <a:t>теоретичних</a:t>
            </a:r>
            <a:r>
              <a:rPr lang="ru-RU" dirty="0"/>
              <a:t> і </a:t>
            </a:r>
            <a:r>
              <a:rPr lang="ru-RU" dirty="0" err="1"/>
              <a:t>практичних</a:t>
            </a:r>
            <a:r>
              <a:rPr lang="ru-RU" dirty="0"/>
              <a:t> </a:t>
            </a:r>
            <a:r>
              <a:rPr lang="ru-RU" dirty="0" err="1"/>
              <a:t>знань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спеціальності</a:t>
            </a:r>
            <a:r>
              <a:rPr lang="ru-RU" dirty="0"/>
              <a:t> та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при </a:t>
            </a:r>
            <a:r>
              <a:rPr lang="ru-RU" dirty="0" err="1"/>
              <a:t>розв'язанні</a:t>
            </a:r>
            <a:r>
              <a:rPr lang="ru-RU" dirty="0"/>
              <a:t> </a:t>
            </a:r>
            <a:r>
              <a:rPr lang="ru-RU" dirty="0" err="1"/>
              <a:t>конкретних</a:t>
            </a:r>
            <a:r>
              <a:rPr lang="ru-RU" dirty="0"/>
              <a:t> </a:t>
            </a:r>
            <a:r>
              <a:rPr lang="ru-RU" dirty="0" err="1"/>
              <a:t>наукових</a:t>
            </a:r>
            <a:r>
              <a:rPr lang="ru-RU" dirty="0"/>
              <a:t>, </a:t>
            </a:r>
            <a:r>
              <a:rPr lang="ru-RU" dirty="0" err="1"/>
              <a:t>технічних</a:t>
            </a:r>
            <a:r>
              <a:rPr lang="ru-RU" dirty="0"/>
              <a:t>, </a:t>
            </a:r>
            <a:r>
              <a:rPr lang="ru-RU" dirty="0" err="1" smtClean="0"/>
              <a:t>виробничих</a:t>
            </a:r>
            <a:r>
              <a:rPr lang="ru-RU" dirty="0" smtClean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;</a:t>
            </a:r>
          </a:p>
          <a:p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навичок</a:t>
            </a:r>
            <a:r>
              <a:rPr lang="ru-RU" dirty="0"/>
              <a:t> </a:t>
            </a:r>
            <a:r>
              <a:rPr lang="ru-RU" dirty="0" err="1"/>
              <a:t>самостійної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й </a:t>
            </a:r>
            <a:r>
              <a:rPr lang="ru-RU" dirty="0" err="1"/>
              <a:t>оволодіння</a:t>
            </a:r>
            <a:r>
              <a:rPr lang="ru-RU" dirty="0"/>
              <a:t> методикою </a:t>
            </a:r>
            <a:r>
              <a:rPr lang="ru-RU" dirty="0" err="1">
                <a:hlinkClick r:id="rId6" tooltip="Дослідження"/>
              </a:rPr>
              <a:t>дослідження</a:t>
            </a:r>
            <a:r>
              <a:rPr lang="ru-RU" dirty="0"/>
              <a:t> та </a:t>
            </a:r>
            <a:r>
              <a:rPr lang="ru-RU" dirty="0" err="1">
                <a:hlinkClick r:id="rId7" tooltip="Експеримент"/>
              </a:rPr>
              <a:t>експерименту</a:t>
            </a:r>
            <a:r>
              <a:rPr lang="ru-RU" dirty="0"/>
              <a:t>, </a:t>
            </a:r>
            <a:r>
              <a:rPr lang="ru-RU" dirty="0" err="1"/>
              <a:t>пов'язаних</a:t>
            </a:r>
            <a:r>
              <a:rPr lang="ru-RU" dirty="0"/>
              <a:t> з темою </a:t>
            </a:r>
            <a:r>
              <a:rPr lang="ru-RU" dirty="0" err="1" smtClean="0"/>
              <a:t>проєкту</a:t>
            </a:r>
            <a:r>
              <a:rPr lang="ru-RU" dirty="0" smtClean="0"/>
              <a:t> </a:t>
            </a:r>
            <a:r>
              <a:rPr lang="ru-RU" dirty="0"/>
              <a:t>(</a:t>
            </a:r>
            <a:r>
              <a:rPr lang="ru-RU" dirty="0" err="1"/>
              <a:t>роботи</a:t>
            </a:r>
            <a:r>
              <a:rPr lang="ru-RU" dirty="0"/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4610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620688"/>
            <a:ext cx="3644473" cy="525658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6016" y="1052736"/>
            <a:ext cx="3591755" cy="384674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60770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1124744"/>
            <a:ext cx="5688632" cy="2736304"/>
          </a:xfrm>
        </p:spPr>
        <p:txBody>
          <a:bodyPr>
            <a:normAutofit/>
          </a:bodyPr>
          <a:lstStyle/>
          <a:p>
            <a:r>
              <a:rPr lang="uk-UA" dirty="0" smtClean="0"/>
              <a:t>Висновки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23928" y="548680"/>
            <a:ext cx="4572000" cy="507831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dirty="0"/>
              <a:t>В кінці роботи зазначаються загальні </a:t>
            </a:r>
            <a:r>
              <a:rPr lang="uk-UA" b="1" dirty="0"/>
              <a:t>висновки</a:t>
            </a:r>
            <a:r>
              <a:rPr lang="uk-UA" dirty="0"/>
              <a:t>, які </a:t>
            </a:r>
            <a:r>
              <a:rPr lang="uk-UA" dirty="0" smtClean="0"/>
              <a:t>характеризують </a:t>
            </a:r>
            <a:r>
              <a:rPr lang="uk-UA" b="1" dirty="0"/>
              <a:t>виконання всіх пунктів задач</a:t>
            </a:r>
            <a:r>
              <a:rPr lang="uk-UA" dirty="0"/>
              <a:t> (які поставлені на початку, у </a:t>
            </a:r>
            <a:r>
              <a:rPr lang="uk-UA" dirty="0" smtClean="0"/>
              <a:t>ВСТУПІ</a:t>
            </a:r>
            <a:r>
              <a:rPr lang="uk-UA" dirty="0"/>
              <a:t>, для досягнення мети)</a:t>
            </a:r>
            <a:endParaRPr lang="ru-RU" dirty="0"/>
          </a:p>
          <a:p>
            <a:r>
              <a:rPr lang="uk-UA" dirty="0"/>
              <a:t>1…….</a:t>
            </a:r>
            <a:endParaRPr lang="ru-RU" dirty="0"/>
          </a:p>
          <a:p>
            <a:r>
              <a:rPr lang="uk-UA" dirty="0"/>
              <a:t>2……</a:t>
            </a:r>
            <a:endParaRPr lang="ru-RU" dirty="0"/>
          </a:p>
          <a:p>
            <a:r>
              <a:rPr lang="uk-UA" dirty="0"/>
              <a:t>3……</a:t>
            </a:r>
            <a:endParaRPr lang="ru-RU" dirty="0"/>
          </a:p>
          <a:p>
            <a:r>
              <a:rPr lang="uk-UA" dirty="0"/>
              <a:t> </a:t>
            </a:r>
            <a:endParaRPr lang="uk-UA" dirty="0" smtClean="0"/>
          </a:p>
          <a:p>
            <a:r>
              <a:rPr lang="uk-UA" sz="1600" dirty="0" smtClean="0"/>
              <a:t>Наприклад, відповідно </a:t>
            </a:r>
            <a:r>
              <a:rPr lang="uk-UA" sz="1600" dirty="0"/>
              <a:t>до </a:t>
            </a:r>
            <a:r>
              <a:rPr lang="uk-UA" sz="1600" dirty="0" smtClean="0"/>
              <a:t>задач: </a:t>
            </a:r>
            <a:endParaRPr lang="ru-RU" sz="1600" dirty="0"/>
          </a:p>
          <a:p>
            <a:pPr lvl="0"/>
            <a:r>
              <a:rPr lang="uk-UA" sz="1600" b="1" dirty="0" smtClean="0"/>
              <a:t>Проаналізовано</a:t>
            </a:r>
            <a:r>
              <a:rPr lang="uk-UA" sz="1600" dirty="0" smtClean="0"/>
              <a:t> </a:t>
            </a:r>
            <a:r>
              <a:rPr lang="uk-UA" sz="1600" dirty="0"/>
              <a:t>літературні джерела або методи, або підходи або…</a:t>
            </a:r>
            <a:r>
              <a:rPr lang="uk-UA" sz="1600" dirty="0" err="1"/>
              <a:t>або</a:t>
            </a:r>
            <a:r>
              <a:rPr lang="uk-UA" sz="1600" dirty="0"/>
              <a:t>….</a:t>
            </a:r>
            <a:endParaRPr lang="ru-RU" sz="1600" dirty="0"/>
          </a:p>
          <a:p>
            <a:pPr lvl="0"/>
            <a:r>
              <a:rPr lang="uk-UA" sz="1600" b="1" dirty="0"/>
              <a:t>Визначено</a:t>
            </a:r>
            <a:r>
              <a:rPr lang="uk-UA" sz="1600" dirty="0"/>
              <a:t> доцільність застосування алгоритму….</a:t>
            </a:r>
            <a:endParaRPr lang="ru-RU" sz="1600" dirty="0"/>
          </a:p>
          <a:p>
            <a:pPr lvl="0"/>
            <a:r>
              <a:rPr lang="uk-UA" sz="1600" b="1" dirty="0"/>
              <a:t>Розроблено</a:t>
            </a:r>
            <a:r>
              <a:rPr lang="uk-UA" sz="1600" dirty="0"/>
              <a:t> експериментальний зразок…</a:t>
            </a:r>
            <a:endParaRPr lang="ru-RU" sz="1600" dirty="0"/>
          </a:p>
          <a:p>
            <a:pPr lvl="0"/>
            <a:r>
              <a:rPr lang="uk-UA" sz="1600" b="1" dirty="0"/>
              <a:t>Досліджено</a:t>
            </a:r>
            <a:r>
              <a:rPr lang="uk-UA" sz="1600" dirty="0"/>
              <a:t> схему, метод, алгоритм чи ще щось….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42319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0521" y="476672"/>
            <a:ext cx="7992888" cy="2664296"/>
          </a:xfrm>
        </p:spPr>
        <p:txBody>
          <a:bodyPr>
            <a:normAutofit/>
          </a:bodyPr>
          <a:lstStyle/>
          <a:p>
            <a:pPr algn="ctr"/>
            <a:r>
              <a:rPr lang="uk-UA" dirty="0" smtClean="0"/>
              <a:t>Оформлення пояснювальної записки (коротко)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7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755576" y="548680"/>
            <a:ext cx="5688632" cy="864096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1 Редагування тексту</a:t>
            </a:r>
            <a:endParaRPr lang="ru-RU" dirty="0"/>
          </a:p>
        </p:txBody>
      </p:sp>
      <p:pic>
        <p:nvPicPr>
          <p:cNvPr id="1026" name="Рисунок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556792"/>
            <a:ext cx="6480720" cy="3966416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8713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1728192" cy="720080"/>
          </a:xfrm>
        </p:spPr>
        <p:txBody>
          <a:bodyPr>
            <a:normAutofit/>
          </a:bodyPr>
          <a:lstStyle/>
          <a:p>
            <a:r>
              <a:rPr lang="uk-UA" dirty="0"/>
              <a:t>2</a:t>
            </a:r>
            <a:r>
              <a:rPr lang="uk-UA" dirty="0" smtClean="0"/>
              <a:t> </a:t>
            </a:r>
            <a:endParaRPr lang="ru-RU" dirty="0"/>
          </a:p>
        </p:txBody>
      </p:sp>
      <p:pic>
        <p:nvPicPr>
          <p:cNvPr id="2050" name="Рисунок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928380"/>
            <a:ext cx="6859697" cy="4392488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3093784" y="5700568"/>
            <a:ext cx="29033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/>
              <a:t>І ТОДІ ВСЕ БУДЕ ОК!!!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2529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503548" y="548680"/>
            <a:ext cx="8136904" cy="1008112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4 Рисунки </a:t>
            </a:r>
            <a:r>
              <a:rPr lang="uk-UA" sz="1600" b="0" dirty="0" smtClean="0">
                <a:solidFill>
                  <a:schemeClr val="tx1"/>
                </a:solidFill>
                <a:effectLst/>
              </a:rPr>
              <a:t>нумерація рисунків згідно розділу (1.1, 1.2, 1,3…, 2.1, 2.2. і т.д. або наскрізна по всьому тексту. Обов'язково назва рисунка та посилання (згадування) на нього в тексті.</a:t>
            </a:r>
            <a:endParaRPr lang="ru-RU" sz="1600" dirty="0">
              <a:effectLst/>
            </a:endParaRPr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43"/>
          <a:stretch/>
        </p:blipFill>
        <p:spPr bwMode="auto">
          <a:xfrm>
            <a:off x="1552575" y="1700808"/>
            <a:ext cx="6038850" cy="43912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40312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503548" y="620688"/>
            <a:ext cx="8136904" cy="936104"/>
          </a:xfrm>
        </p:spPr>
        <p:txBody>
          <a:bodyPr>
            <a:normAutofit fontScale="90000"/>
          </a:bodyPr>
          <a:lstStyle/>
          <a:p>
            <a:r>
              <a:rPr lang="uk-UA" dirty="0"/>
              <a:t>5</a:t>
            </a:r>
            <a:r>
              <a:rPr lang="uk-UA" dirty="0" smtClean="0"/>
              <a:t> Таблиці </a:t>
            </a:r>
            <a:r>
              <a:rPr lang="uk-UA" sz="1600" b="0" dirty="0" smtClean="0">
                <a:solidFill>
                  <a:schemeClr val="tx1"/>
                </a:solidFill>
                <a:effectLst/>
              </a:rPr>
              <a:t>нумерація таблиць згідно розділу (1.1, 1.2, 1,3…, 2.1, 2.2. і т.д. або наскрізна по всьому тексту (1, 2, 3, …). Назва таблиці не обов'язкова.  Обов'язково має бути посилання (згадування) на таблицю в тексті.</a:t>
            </a:r>
            <a:endParaRPr lang="ru-RU" sz="1600" dirty="0">
              <a:effectLst/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628800"/>
            <a:ext cx="6229350" cy="163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573016"/>
            <a:ext cx="6010275" cy="2114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7985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503548" y="620688"/>
            <a:ext cx="8136904" cy="936104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6 Формули </a:t>
            </a:r>
            <a:r>
              <a:rPr lang="uk-UA" sz="1600" b="0" dirty="0" smtClean="0">
                <a:solidFill>
                  <a:schemeClr val="tx1"/>
                </a:solidFill>
                <a:effectLst/>
              </a:rPr>
              <a:t>нумерація формул згідно розділу (1.1, 1.2, 1,3…, 2.1, 2.2. і т.д. або наскрізна по всьому тексту (1, 2, 3, …). Обов'язково має бути посилання (згадування) на формулу в тексті. Якщо подальшого згадування нема, формулу можна не нумерувати.</a:t>
            </a:r>
            <a:endParaRPr lang="ru-RU" sz="1600" dirty="0">
              <a:effectLst/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844824"/>
            <a:ext cx="6029325" cy="263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26853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503548" y="476672"/>
            <a:ext cx="8136904" cy="72008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7 Література </a:t>
            </a:r>
            <a:r>
              <a:rPr lang="uk-UA" sz="1800" b="0" dirty="0" smtClean="0">
                <a:solidFill>
                  <a:schemeClr val="tx1"/>
                </a:solidFill>
                <a:effectLst/>
              </a:rPr>
              <a:t>На літературу обов'язково має бути посилання в тесті </a:t>
            </a:r>
            <a:r>
              <a:rPr lang="en-US" sz="1800" b="0" dirty="0" smtClean="0">
                <a:solidFill>
                  <a:schemeClr val="tx1"/>
                </a:solidFill>
                <a:effectLst/>
              </a:rPr>
              <a:t>[1]</a:t>
            </a:r>
            <a:r>
              <a:rPr lang="uk-UA" sz="1800" b="0" dirty="0" smtClean="0">
                <a:solidFill>
                  <a:schemeClr val="tx1"/>
                </a:solidFill>
                <a:effectLst/>
              </a:rPr>
              <a:t>, </a:t>
            </a:r>
            <a:r>
              <a:rPr lang="en-US" sz="1800" b="0" dirty="0" smtClean="0">
                <a:solidFill>
                  <a:schemeClr val="tx1"/>
                </a:solidFill>
                <a:effectLst/>
              </a:rPr>
              <a:t>[</a:t>
            </a:r>
            <a:r>
              <a:rPr lang="uk-UA" sz="1800" b="0" dirty="0" smtClean="0">
                <a:solidFill>
                  <a:schemeClr val="tx1"/>
                </a:solidFill>
                <a:effectLst/>
              </a:rPr>
              <a:t>2</a:t>
            </a:r>
            <a:r>
              <a:rPr lang="en-US" sz="1800" b="0" dirty="0" smtClean="0">
                <a:solidFill>
                  <a:schemeClr val="tx1"/>
                </a:solidFill>
                <a:effectLst/>
              </a:rPr>
              <a:t>]</a:t>
            </a:r>
            <a:r>
              <a:rPr lang="uk-UA" sz="1800" b="0" dirty="0" smtClean="0">
                <a:solidFill>
                  <a:schemeClr val="tx1"/>
                </a:solidFill>
                <a:effectLst/>
              </a:rPr>
              <a:t>,</a:t>
            </a:r>
            <a:r>
              <a:rPr lang="en-US" sz="1800" b="0" dirty="0" smtClean="0">
                <a:solidFill>
                  <a:schemeClr val="tx1"/>
                </a:solidFill>
                <a:effectLst/>
              </a:rPr>
              <a:t> [</a:t>
            </a:r>
            <a:r>
              <a:rPr lang="uk-UA" sz="1800" b="0" dirty="0" smtClean="0">
                <a:solidFill>
                  <a:schemeClr val="tx1"/>
                </a:solidFill>
                <a:effectLst/>
              </a:rPr>
              <a:t>3</a:t>
            </a:r>
            <a:r>
              <a:rPr lang="en-US" sz="1800" b="0" dirty="0" smtClean="0">
                <a:solidFill>
                  <a:schemeClr val="tx1"/>
                </a:solidFill>
                <a:effectLst/>
              </a:rPr>
              <a:t>]</a:t>
            </a:r>
            <a:r>
              <a:rPr lang="uk-UA" sz="1800" b="0" dirty="0" smtClean="0">
                <a:solidFill>
                  <a:schemeClr val="tx1"/>
                </a:solidFill>
                <a:effectLst/>
              </a:rPr>
              <a:t> і т.д.</a:t>
            </a:r>
            <a:endParaRPr lang="ru-RU" sz="1800" b="0" dirty="0">
              <a:solidFill>
                <a:schemeClr val="tx1"/>
              </a:solidFill>
              <a:effectLst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84784"/>
            <a:ext cx="61341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630081" y="3284984"/>
            <a:ext cx="8136904" cy="720080"/>
          </a:xfrm>
          <a:prstGeom prst="rect">
            <a:avLst/>
          </a:prstGeom>
        </p:spPr>
        <p:txBody>
          <a:bodyPr vert="horz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uk-UA" sz="1800" b="0" dirty="0" smtClean="0">
                <a:solidFill>
                  <a:schemeClr val="tx1"/>
                </a:solidFill>
                <a:effectLst/>
              </a:rPr>
              <a:t>Оформлення відбувається згідно вимог до оформлення літератури</a:t>
            </a:r>
            <a:endParaRPr lang="ru-RU" sz="1800" b="0" dirty="0">
              <a:solidFill>
                <a:schemeClr val="tx1"/>
              </a:solidFill>
              <a:effectLst/>
            </a:endParaRPr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493" y="4149080"/>
            <a:ext cx="597217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4869160"/>
            <a:ext cx="5972175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2026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503548" y="476672"/>
            <a:ext cx="8136904" cy="720080"/>
          </a:xfrm>
        </p:spPr>
        <p:txBody>
          <a:bodyPr>
            <a:normAutofit fontScale="90000"/>
          </a:bodyPr>
          <a:lstStyle/>
          <a:p>
            <a:r>
              <a:rPr lang="uk-UA" dirty="0"/>
              <a:t>8</a:t>
            </a:r>
            <a:r>
              <a:rPr lang="uk-UA" dirty="0" smtClean="0"/>
              <a:t> Додатки </a:t>
            </a:r>
            <a:r>
              <a:rPr lang="uk-UA" sz="1800" b="0" dirty="0" smtClean="0">
                <a:solidFill>
                  <a:schemeClr val="tx1"/>
                </a:solidFill>
                <a:effectLst/>
              </a:rPr>
              <a:t>На додатки обов'язково має бути посилання в тексті. Додатки нумеруються великими літерами А, Б, В….</a:t>
            </a:r>
            <a:endParaRPr lang="ru-RU" sz="1800" b="0" dirty="0">
              <a:solidFill>
                <a:schemeClr val="tx1"/>
              </a:solidFill>
              <a:effectLst/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573118"/>
            <a:ext cx="7248525" cy="187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613911" y="3861048"/>
            <a:ext cx="8136904" cy="720080"/>
          </a:xfrm>
          <a:prstGeom prst="rect">
            <a:avLst/>
          </a:prstGeom>
        </p:spPr>
        <p:txBody>
          <a:bodyPr vert="horz" anchor="b">
            <a:normAutofit fontScale="9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uk-UA" dirty="0"/>
              <a:t>9</a:t>
            </a:r>
            <a:r>
              <a:rPr lang="uk-UA" dirty="0" smtClean="0"/>
              <a:t> Нумерація  роботи </a:t>
            </a:r>
            <a:r>
              <a:rPr lang="uk-UA" sz="1800" b="0" dirty="0" smtClean="0">
                <a:solidFill>
                  <a:schemeClr val="tx1"/>
                </a:solidFill>
                <a:effectLst/>
              </a:rPr>
              <a:t>у правому верхньому кутку</a:t>
            </a:r>
            <a:endParaRPr lang="ru-RU" sz="1800" b="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57852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183880" cy="720080"/>
          </a:xfrm>
        </p:spPr>
        <p:txBody>
          <a:bodyPr>
            <a:normAutofit fontScale="90000"/>
          </a:bodyPr>
          <a:lstStyle/>
          <a:p>
            <a:r>
              <a:rPr lang="ru-RU" b="0" dirty="0" smtClean="0">
                <a:effectLst/>
              </a:rPr>
              <a:t/>
            </a:r>
            <a:br>
              <a:rPr lang="ru-RU" b="0" dirty="0" smtClean="0">
                <a:effectLst/>
              </a:rPr>
            </a:br>
            <a:r>
              <a:rPr lang="ru-RU" b="0" dirty="0">
                <a:effectLst/>
              </a:rPr>
              <a:t/>
            </a:r>
            <a:br>
              <a:rPr lang="ru-RU" b="0" dirty="0">
                <a:effectLst/>
              </a:rPr>
            </a:br>
            <a:r>
              <a:rPr lang="ru-RU" b="0" dirty="0" smtClean="0">
                <a:effectLst/>
              </a:rPr>
              <a:t/>
            </a:r>
            <a:br>
              <a:rPr lang="ru-RU" b="0" dirty="0" smtClean="0">
                <a:effectLst/>
              </a:rPr>
            </a:br>
            <a:r>
              <a:rPr lang="ru-RU" b="0" dirty="0">
                <a:effectLst/>
              </a:rPr>
              <a:t/>
            </a:r>
            <a:br>
              <a:rPr lang="ru-RU" b="0" dirty="0">
                <a:effectLst/>
              </a:rPr>
            </a:br>
            <a:r>
              <a:rPr lang="ru-RU" b="0" dirty="0" err="1" smtClean="0">
                <a:effectLst/>
              </a:rPr>
              <a:t>Підготовка</a:t>
            </a:r>
            <a:r>
              <a:rPr lang="ru-RU" b="0" dirty="0">
                <a:effectLst/>
              </a:rPr>
              <a:t/>
            </a:r>
            <a:br>
              <a:rPr lang="ru-RU" b="0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628800"/>
            <a:ext cx="8183880" cy="41879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Весь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над </a:t>
            </a:r>
            <a:r>
              <a:rPr lang="ru-RU" dirty="0" err="1"/>
              <a:t>дослідженням</a:t>
            </a:r>
            <a:r>
              <a:rPr lang="ru-RU" dirty="0"/>
              <a:t> по </a:t>
            </a:r>
            <a:r>
              <a:rPr lang="ru-RU" dirty="0" err="1"/>
              <a:t>темі</a:t>
            </a:r>
            <a:r>
              <a:rPr lang="ru-RU" dirty="0"/>
              <a:t> </a:t>
            </a:r>
            <a:r>
              <a:rPr lang="ru-RU" dirty="0" err="1" smtClean="0"/>
              <a:t>кваліф</a:t>
            </a:r>
            <a:r>
              <a:rPr lang="ru-RU" dirty="0" smtClean="0"/>
              <a:t>.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поділяється</a:t>
            </a:r>
            <a:r>
              <a:rPr lang="ru-RU" dirty="0"/>
              <a:t> на три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етапи</a:t>
            </a:r>
            <a:r>
              <a:rPr lang="ru-RU" dirty="0"/>
              <a:t>:</a:t>
            </a:r>
          </a:p>
          <a:p>
            <a:r>
              <a:rPr lang="ru-RU" dirty="0" err="1"/>
              <a:t>підготовчий</a:t>
            </a:r>
            <a:r>
              <a:rPr lang="ru-RU" dirty="0"/>
              <a:t>;</a:t>
            </a:r>
          </a:p>
          <a:p>
            <a:r>
              <a:rPr lang="ru-RU" dirty="0" err="1"/>
              <a:t>етап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над </a:t>
            </a:r>
            <a:r>
              <a:rPr lang="ru-RU" dirty="0" err="1"/>
              <a:t>змістом</a:t>
            </a:r>
            <a:r>
              <a:rPr lang="ru-RU" dirty="0"/>
              <a:t>;</a:t>
            </a:r>
          </a:p>
          <a:p>
            <a:r>
              <a:rPr lang="ru-RU" dirty="0" err="1"/>
              <a:t>заключний</a:t>
            </a:r>
            <a:r>
              <a:rPr lang="ru-RU" dirty="0"/>
              <a:t> </a:t>
            </a:r>
            <a:r>
              <a:rPr lang="ru-RU" dirty="0" err="1"/>
              <a:t>етап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Підготовчий</a:t>
            </a:r>
            <a:r>
              <a:rPr lang="ru-RU" dirty="0"/>
              <a:t> </a:t>
            </a:r>
            <a:r>
              <a:rPr lang="ru-RU" dirty="0" err="1"/>
              <a:t>етап</a:t>
            </a:r>
            <a:r>
              <a:rPr lang="ru-RU" dirty="0"/>
              <a:t> </a:t>
            </a:r>
            <a:r>
              <a:rPr lang="ru-RU" dirty="0" err="1"/>
              <a:t>розпочинається</a:t>
            </a:r>
            <a:r>
              <a:rPr lang="ru-RU" dirty="0"/>
              <a:t> з </a:t>
            </a:r>
            <a:r>
              <a:rPr lang="ru-RU" dirty="0" err="1"/>
              <a:t>вибору</a:t>
            </a:r>
            <a:r>
              <a:rPr lang="ru-RU" dirty="0"/>
              <a:t> теми </a:t>
            </a:r>
            <a:r>
              <a:rPr lang="ru-RU" dirty="0" err="1" smtClean="0"/>
              <a:t>роботи</a:t>
            </a:r>
            <a:r>
              <a:rPr lang="ru-RU" dirty="0"/>
              <a:t>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осмислення</a:t>
            </a:r>
            <a:r>
              <a:rPr lang="ru-RU" dirty="0"/>
              <a:t> та </a:t>
            </a:r>
            <a:r>
              <a:rPr lang="ru-RU" dirty="0" err="1"/>
              <a:t>обґрунтування</a:t>
            </a:r>
            <a:r>
              <a:rPr lang="ru-RU" dirty="0"/>
              <a:t> </a:t>
            </a:r>
            <a:r>
              <a:rPr lang="ru-RU" dirty="0" err="1"/>
              <a:t>актуальності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1353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b="0" dirty="0" err="1">
                <a:effectLst/>
              </a:rPr>
              <a:t>Написання</a:t>
            </a:r>
            <a:r>
              <a:rPr lang="ru-RU" b="0" dirty="0">
                <a:effectLst/>
              </a:rPr>
              <a:t/>
            </a:r>
            <a:br>
              <a:rPr lang="ru-RU" b="0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628800"/>
            <a:ext cx="8183880" cy="4187952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Робота </a:t>
            </a:r>
            <a:r>
              <a:rPr lang="ru-RU" dirty="0" err="1" smtClean="0"/>
              <a:t>виконується</a:t>
            </a:r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 err="1"/>
              <a:t>базі</a:t>
            </a:r>
            <a:r>
              <a:rPr lang="ru-RU" dirty="0"/>
              <a:t> </a:t>
            </a:r>
            <a:r>
              <a:rPr lang="ru-RU" dirty="0" err="1"/>
              <a:t>отриманих</a:t>
            </a:r>
            <a:r>
              <a:rPr lang="ru-RU" dirty="0"/>
              <a:t> 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навчання</a:t>
            </a:r>
            <a:r>
              <a:rPr lang="ru-RU" dirty="0"/>
              <a:t> і </a:t>
            </a:r>
            <a:r>
              <a:rPr lang="ru-RU" dirty="0" err="1"/>
              <a:t>придбаних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студентських</a:t>
            </a:r>
            <a:r>
              <a:rPr lang="ru-RU" dirty="0"/>
              <a:t> </a:t>
            </a:r>
            <a:r>
              <a:rPr lang="ru-RU" dirty="0" err="1"/>
              <a:t>наукових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 </a:t>
            </a:r>
            <a:r>
              <a:rPr lang="ru-RU" dirty="0" err="1"/>
              <a:t>теоретичних</a:t>
            </a:r>
            <a:r>
              <a:rPr lang="ru-RU" dirty="0"/>
              <a:t> </a:t>
            </a:r>
            <a:r>
              <a:rPr lang="ru-RU" dirty="0" err="1"/>
              <a:t>знань</a:t>
            </a:r>
            <a:r>
              <a:rPr lang="ru-RU" dirty="0"/>
              <a:t>, </a:t>
            </a:r>
            <a:r>
              <a:rPr lang="ru-RU" dirty="0" err="1"/>
              <a:t>зібраного</a:t>
            </a:r>
            <a:r>
              <a:rPr lang="ru-RU" dirty="0"/>
              <a:t> фактичного </a:t>
            </a:r>
            <a:r>
              <a:rPr lang="ru-RU" dirty="0" err="1"/>
              <a:t>матеріалу</a:t>
            </a:r>
            <a:r>
              <a:rPr lang="ru-RU" dirty="0"/>
              <a:t> з </a:t>
            </a:r>
            <a:r>
              <a:rPr lang="ru-RU" dirty="0" err="1"/>
              <a:t>обраної</a:t>
            </a:r>
            <a:r>
              <a:rPr lang="ru-RU" dirty="0"/>
              <a:t> теми </a:t>
            </a:r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практики. </a:t>
            </a:r>
            <a:r>
              <a:rPr lang="ru-RU" dirty="0" err="1"/>
              <a:t>Майбутній</a:t>
            </a:r>
            <a:r>
              <a:rPr lang="ru-RU" dirty="0"/>
              <a:t> </a:t>
            </a:r>
            <a:r>
              <a:rPr lang="ru-RU" dirty="0" err="1"/>
              <a:t>випускник</a:t>
            </a:r>
            <a:r>
              <a:rPr lang="ru-RU" dirty="0"/>
              <a:t> </a:t>
            </a:r>
            <a:r>
              <a:rPr lang="ru-RU" dirty="0" err="1"/>
              <a:t>зобов'язаний</a:t>
            </a:r>
            <a:r>
              <a:rPr lang="ru-RU" dirty="0"/>
              <a:t> в межах </a:t>
            </a:r>
            <a:r>
              <a:rPr lang="ru-RU" dirty="0" err="1" smtClean="0"/>
              <a:t>кваліф</a:t>
            </a:r>
            <a:r>
              <a:rPr lang="ru-RU" dirty="0" smtClean="0"/>
              <a:t>. </a:t>
            </a:r>
            <a:r>
              <a:rPr lang="ru-RU" dirty="0" err="1"/>
              <a:t>роботи</a:t>
            </a:r>
            <a:r>
              <a:rPr lang="ru-RU" dirty="0"/>
              <a:t> подати з </a:t>
            </a:r>
            <a:r>
              <a:rPr lang="ru-RU" dirty="0" err="1"/>
              <a:t>обраної</a:t>
            </a:r>
            <a:r>
              <a:rPr lang="ru-RU" dirty="0"/>
              <a:t> проблематики </a:t>
            </a:r>
            <a:r>
              <a:rPr lang="ru-RU" dirty="0" err="1"/>
              <a:t>власну</a:t>
            </a:r>
            <a:r>
              <a:rPr lang="ru-RU" dirty="0"/>
              <a:t> </a:t>
            </a:r>
            <a:r>
              <a:rPr lang="ru-RU" dirty="0" err="1"/>
              <a:t>оцінку</a:t>
            </a:r>
            <a:r>
              <a:rPr lang="ru-RU" dirty="0"/>
              <a:t> </a:t>
            </a:r>
            <a:r>
              <a:rPr lang="ru-RU" dirty="0" err="1" smtClean="0"/>
              <a:t>узагальнених</a:t>
            </a:r>
            <a:r>
              <a:rPr lang="ru-RU" dirty="0" smtClean="0"/>
              <a:t> </a:t>
            </a:r>
            <a:r>
              <a:rPr lang="ru-RU" dirty="0" err="1" smtClean="0"/>
              <a:t>знань</a:t>
            </a:r>
            <a:r>
              <a:rPr lang="ru-RU" dirty="0"/>
              <a:t>, </a:t>
            </a:r>
            <a:r>
              <a:rPr lang="ru-RU" dirty="0" err="1"/>
              <a:t>розроблених</a:t>
            </a:r>
            <a:r>
              <a:rPr lang="ru-RU" dirty="0"/>
              <a:t> </a:t>
            </a:r>
            <a:r>
              <a:rPr lang="ru-RU" dirty="0" err="1"/>
              <a:t>світовою</a:t>
            </a:r>
            <a:r>
              <a:rPr lang="ru-RU" dirty="0"/>
              <a:t> наукою, </a:t>
            </a:r>
            <a:r>
              <a:rPr lang="ru-RU" dirty="0" err="1"/>
              <a:t>зробити</a:t>
            </a:r>
            <a:r>
              <a:rPr lang="ru-RU" dirty="0"/>
              <a:t> </a:t>
            </a:r>
            <a:r>
              <a:rPr lang="ru-RU" dirty="0" err="1"/>
              <a:t>загальні</a:t>
            </a:r>
            <a:r>
              <a:rPr lang="ru-RU" dirty="0"/>
              <a:t> й </a:t>
            </a:r>
            <a:r>
              <a:rPr lang="ru-RU" dirty="0" err="1"/>
              <a:t>конкретні</a:t>
            </a:r>
            <a:r>
              <a:rPr lang="ru-RU" dirty="0"/>
              <a:t> </a:t>
            </a:r>
            <a:r>
              <a:rPr lang="ru-RU" dirty="0" err="1"/>
              <a:t>висновки</a:t>
            </a:r>
            <a:r>
              <a:rPr lang="ru-RU" dirty="0"/>
              <a:t>, </a:t>
            </a:r>
            <a:r>
              <a:rPr lang="ru-RU" dirty="0" err="1"/>
              <a:t>запропонувати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рекомендації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, </a:t>
            </a:r>
            <a:r>
              <a:rPr lang="ru-RU" dirty="0" err="1"/>
              <a:t>поліпшення</a:t>
            </a:r>
            <a:r>
              <a:rPr lang="ru-RU" dirty="0"/>
              <a:t>, </a:t>
            </a:r>
            <a:r>
              <a:rPr lang="ru-RU" dirty="0" err="1"/>
              <a:t>реорганізації</a:t>
            </a:r>
            <a:r>
              <a:rPr lang="ru-RU" dirty="0"/>
              <a:t> </a:t>
            </a:r>
            <a:r>
              <a:rPr lang="ru-RU" dirty="0" err="1"/>
              <a:t>сучасного</a:t>
            </a:r>
            <a:r>
              <a:rPr lang="ru-RU" dirty="0"/>
              <a:t> стану </a:t>
            </a:r>
            <a:r>
              <a:rPr lang="ru-RU" dirty="0" err="1"/>
              <a:t>ситуації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44870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dirty="0">
                <a:effectLst/>
              </a:rPr>
              <a:t>Структура </a:t>
            </a:r>
            <a:r>
              <a:rPr lang="ru-RU" dirty="0" err="1" smtClean="0">
                <a:effectLst/>
              </a:rPr>
              <a:t>кваліф</a:t>
            </a:r>
            <a:r>
              <a:rPr lang="ru-RU" dirty="0" smtClean="0">
                <a:effectLst/>
              </a:rPr>
              <a:t>. </a:t>
            </a:r>
            <a:r>
              <a:rPr lang="ru-RU" dirty="0" err="1">
                <a:effectLst/>
              </a:rPr>
              <a:t>роботи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8183880" cy="418795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err="1"/>
              <a:t>Кожна</a:t>
            </a:r>
            <a:r>
              <a:rPr lang="ru-RU" dirty="0"/>
              <a:t> з </a:t>
            </a:r>
            <a:r>
              <a:rPr lang="ru-RU" dirty="0" err="1"/>
              <a:t>робіт</a:t>
            </a:r>
            <a:r>
              <a:rPr lang="ru-RU" dirty="0"/>
              <a:t> </a:t>
            </a:r>
            <a:r>
              <a:rPr lang="ru-RU" dirty="0" err="1"/>
              <a:t>включає</a:t>
            </a:r>
            <a:r>
              <a:rPr lang="ru-RU" dirty="0"/>
              <a:t> </a:t>
            </a:r>
            <a:r>
              <a:rPr lang="ru-RU" dirty="0" err="1"/>
              <a:t>наступні</a:t>
            </a:r>
            <a:r>
              <a:rPr lang="ru-RU" dirty="0"/>
              <a:t> </a:t>
            </a:r>
            <a:r>
              <a:rPr lang="ru-RU" dirty="0" err="1"/>
              <a:t>структурні</a:t>
            </a:r>
            <a:r>
              <a:rPr lang="ru-RU" dirty="0"/>
              <a:t> </a:t>
            </a:r>
            <a:r>
              <a:rPr lang="ru-RU" dirty="0" err="1"/>
              <a:t>елементи</a:t>
            </a:r>
            <a:r>
              <a:rPr lang="ru-RU" dirty="0"/>
              <a:t> (у порядку </a:t>
            </a:r>
            <a:r>
              <a:rPr lang="ru-RU" dirty="0" err="1"/>
              <a:t>їхнього</a:t>
            </a:r>
            <a:r>
              <a:rPr lang="ru-RU" dirty="0"/>
              <a:t> </a:t>
            </a:r>
            <a:r>
              <a:rPr lang="ru-RU" dirty="0" err="1"/>
              <a:t>представлення</a:t>
            </a:r>
            <a:r>
              <a:rPr lang="ru-RU" dirty="0"/>
              <a:t> в </a:t>
            </a:r>
            <a:r>
              <a:rPr lang="ru-RU" dirty="0" err="1"/>
              <a:t>роботі</a:t>
            </a:r>
            <a:r>
              <a:rPr lang="ru-RU" dirty="0"/>
              <a:t>):</a:t>
            </a:r>
          </a:p>
          <a:p>
            <a:r>
              <a:rPr lang="ru-RU" dirty="0" err="1"/>
              <a:t>титульний</a:t>
            </a:r>
            <a:r>
              <a:rPr lang="ru-RU" dirty="0"/>
              <a:t> лист;</a:t>
            </a:r>
          </a:p>
          <a:p>
            <a:r>
              <a:rPr lang="ru-RU" dirty="0" err="1"/>
              <a:t>завдання</a:t>
            </a:r>
            <a:r>
              <a:rPr lang="ru-RU" dirty="0"/>
              <a:t> на </a:t>
            </a:r>
            <a:r>
              <a:rPr lang="ru-RU" dirty="0" err="1"/>
              <a:t>дипломну</a:t>
            </a:r>
            <a:r>
              <a:rPr lang="ru-RU" dirty="0"/>
              <a:t> роботу</a:t>
            </a:r>
            <a:r>
              <a:rPr lang="ru-RU" dirty="0" smtClean="0"/>
              <a:t>;</a:t>
            </a:r>
          </a:p>
          <a:p>
            <a:r>
              <a:rPr lang="uk-UA" dirty="0" smtClean="0"/>
              <a:t>анотація;</a:t>
            </a:r>
            <a:endParaRPr lang="ru-RU" dirty="0"/>
          </a:p>
          <a:p>
            <a:r>
              <a:rPr lang="ru-RU" dirty="0"/>
              <a:t>реферат;</a:t>
            </a:r>
          </a:p>
          <a:p>
            <a:r>
              <a:rPr lang="ru-RU" dirty="0" err="1"/>
              <a:t>зміст</a:t>
            </a:r>
            <a:r>
              <a:rPr lang="ru-RU" dirty="0"/>
              <a:t>;</a:t>
            </a:r>
          </a:p>
          <a:p>
            <a:r>
              <a:rPr lang="ru-RU" dirty="0" err="1"/>
              <a:t>вступ</a:t>
            </a:r>
            <a:r>
              <a:rPr lang="ru-RU" dirty="0"/>
              <a:t>;</a:t>
            </a:r>
          </a:p>
          <a:p>
            <a:r>
              <a:rPr lang="ru-RU" dirty="0" err="1"/>
              <a:t>основну</a:t>
            </a:r>
            <a:r>
              <a:rPr lang="ru-RU" dirty="0"/>
              <a:t> </a:t>
            </a:r>
            <a:r>
              <a:rPr lang="ru-RU" dirty="0" err="1"/>
              <a:t>частину</a:t>
            </a:r>
            <a:r>
              <a:rPr lang="ru-RU" dirty="0"/>
              <a:t> (три </a:t>
            </a:r>
            <a:r>
              <a:rPr lang="ru-RU" dirty="0" err="1" smtClean="0"/>
              <a:t>розділи</a:t>
            </a:r>
            <a:r>
              <a:rPr lang="ru-RU" dirty="0" smtClean="0"/>
              <a:t> та </a:t>
            </a:r>
            <a:r>
              <a:rPr lang="ru-RU" dirty="0" err="1" smtClean="0"/>
              <a:t>підрозділи</a:t>
            </a:r>
            <a:r>
              <a:rPr lang="ru-RU" dirty="0" smtClean="0"/>
              <a:t>);</a:t>
            </a:r>
            <a:endParaRPr lang="ru-RU" dirty="0"/>
          </a:p>
          <a:p>
            <a:r>
              <a:rPr lang="ru-RU" dirty="0" err="1"/>
              <a:t>висновки</a:t>
            </a:r>
            <a:r>
              <a:rPr lang="ru-RU" dirty="0"/>
              <a:t>;</a:t>
            </a:r>
          </a:p>
          <a:p>
            <a:r>
              <a:rPr lang="ru-RU" dirty="0"/>
              <a:t>список </a:t>
            </a:r>
            <a:r>
              <a:rPr lang="ru-RU" dirty="0" err="1"/>
              <a:t>літератури</a:t>
            </a:r>
            <a:r>
              <a:rPr lang="ru-RU" dirty="0"/>
              <a:t>;</a:t>
            </a:r>
          </a:p>
          <a:p>
            <a:r>
              <a:rPr lang="ru-RU" dirty="0" err="1"/>
              <a:t>додатки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5674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06960"/>
          </a:xfrm>
        </p:spPr>
        <p:txBody>
          <a:bodyPr>
            <a:normAutofit fontScale="85000" lnSpcReduction="10000"/>
          </a:bodyPr>
          <a:lstStyle/>
          <a:p>
            <a:r>
              <a:rPr lang="ru-RU" dirty="0" err="1"/>
              <a:t>Наповнення</a:t>
            </a:r>
            <a:r>
              <a:rPr lang="ru-RU" dirty="0"/>
              <a:t> </a:t>
            </a:r>
            <a:r>
              <a:rPr lang="ru-RU" dirty="0" err="1"/>
              <a:t>кожної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магістерської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темою. 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err="1" smtClean="0"/>
              <a:t>Вибір</a:t>
            </a:r>
            <a:r>
              <a:rPr lang="ru-RU" dirty="0" smtClean="0"/>
              <a:t> </a:t>
            </a:r>
            <a:r>
              <a:rPr lang="ru-RU" dirty="0"/>
              <a:t>теми, </a:t>
            </a:r>
            <a:r>
              <a:rPr lang="ru-RU" dirty="0" err="1"/>
              <a:t>етапи</a:t>
            </a:r>
            <a:r>
              <a:rPr lang="ru-RU" dirty="0"/>
              <a:t> </a:t>
            </a:r>
            <a:r>
              <a:rPr lang="ru-RU" dirty="0" err="1"/>
              <a:t>підготовки</a:t>
            </a:r>
            <a:r>
              <a:rPr lang="ru-RU" dirty="0"/>
              <a:t>, </a:t>
            </a:r>
            <a:r>
              <a:rPr lang="ru-RU" dirty="0" err="1"/>
              <a:t>пошук</a:t>
            </a:r>
            <a:r>
              <a:rPr lang="ru-RU" dirty="0"/>
              <a:t> </a:t>
            </a:r>
            <a:r>
              <a:rPr lang="ru-RU" dirty="0" err="1"/>
              <a:t>бібліографічних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, </a:t>
            </a: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і </a:t>
            </a:r>
            <a:r>
              <a:rPr lang="ru-RU" dirty="0" err="1"/>
              <a:t>добір</a:t>
            </a:r>
            <a:r>
              <a:rPr lang="ru-RU" dirty="0"/>
              <a:t> фактичного </a:t>
            </a:r>
            <a:r>
              <a:rPr lang="ru-RU" dirty="0" err="1"/>
              <a:t>матеріалу</a:t>
            </a:r>
            <a:r>
              <a:rPr lang="ru-RU" dirty="0"/>
              <a:t>, методика </a:t>
            </a:r>
            <a:r>
              <a:rPr lang="ru-RU" dirty="0" err="1"/>
              <a:t>написання</a:t>
            </a:r>
            <a:r>
              <a:rPr lang="ru-RU" dirty="0"/>
              <a:t>, правила </a:t>
            </a:r>
            <a:r>
              <a:rPr lang="ru-RU" dirty="0" err="1"/>
              <a:t>оформлення</a:t>
            </a:r>
            <a:r>
              <a:rPr lang="ru-RU" dirty="0"/>
              <a:t> та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магістерської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спільного</a:t>
            </a:r>
            <a:r>
              <a:rPr lang="ru-RU" dirty="0"/>
              <a:t> з </a:t>
            </a:r>
            <a:r>
              <a:rPr lang="ru-RU" dirty="0" err="1" smtClean="0"/>
              <a:t>кваліф</a:t>
            </a:r>
            <a:r>
              <a:rPr lang="ru-RU" dirty="0" smtClean="0"/>
              <a:t>. </a:t>
            </a:r>
            <a:r>
              <a:rPr lang="ru-RU" dirty="0" err="1"/>
              <a:t>роботою</a:t>
            </a:r>
            <a:r>
              <a:rPr lang="ru-RU" dirty="0"/>
              <a:t> </a:t>
            </a:r>
            <a:r>
              <a:rPr lang="ru-RU" dirty="0" smtClean="0"/>
              <a:t>бакалавра </a:t>
            </a:r>
            <a:r>
              <a:rPr lang="ru-RU" dirty="0"/>
              <a:t>і </a:t>
            </a:r>
            <a:r>
              <a:rPr lang="ru-RU" dirty="0" err="1"/>
              <a:t>кандидатською</a:t>
            </a:r>
            <a:r>
              <a:rPr lang="ru-RU" dirty="0"/>
              <a:t> </a:t>
            </a:r>
            <a:r>
              <a:rPr lang="ru-RU" dirty="0" err="1"/>
              <a:t>дисертацією</a:t>
            </a:r>
            <a:r>
              <a:rPr lang="ru-RU" dirty="0"/>
              <a:t> </a:t>
            </a:r>
            <a:r>
              <a:rPr lang="ru-RU" dirty="0" err="1"/>
              <a:t>здобувача</a:t>
            </a:r>
            <a:r>
              <a:rPr lang="ru-RU" dirty="0"/>
              <a:t> </a:t>
            </a:r>
            <a:r>
              <a:rPr lang="ru-RU" dirty="0" err="1"/>
              <a:t>наукового</a:t>
            </a:r>
            <a:r>
              <a:rPr lang="ru-RU" dirty="0"/>
              <a:t> </a:t>
            </a:r>
            <a:r>
              <a:rPr lang="ru-RU" dirty="0" err="1"/>
              <a:t>ступеня</a:t>
            </a:r>
            <a:r>
              <a:rPr lang="ru-RU" dirty="0"/>
              <a:t>. Тому в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підготовки</a:t>
            </a:r>
            <a:r>
              <a:rPr lang="ru-RU" dirty="0"/>
              <a:t>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застосувати</a:t>
            </a:r>
            <a:r>
              <a:rPr lang="ru-RU" dirty="0"/>
              <a:t> </a:t>
            </a:r>
            <a:r>
              <a:rPr lang="ru-RU" dirty="0" err="1"/>
              <a:t>методичні</a:t>
            </a:r>
            <a:r>
              <a:rPr lang="ru-RU" dirty="0"/>
              <a:t> і </a:t>
            </a:r>
            <a:r>
              <a:rPr lang="ru-RU" dirty="0" err="1"/>
              <a:t>технічні</a:t>
            </a:r>
            <a:r>
              <a:rPr lang="ru-RU" dirty="0"/>
              <a:t> </a:t>
            </a:r>
            <a:r>
              <a:rPr lang="ru-RU" dirty="0" err="1"/>
              <a:t>прийоми</a:t>
            </a:r>
            <a:r>
              <a:rPr lang="ru-RU" dirty="0"/>
              <a:t> </a:t>
            </a:r>
            <a:r>
              <a:rPr lang="ru-RU" dirty="0" err="1"/>
              <a:t>підготовки</a:t>
            </a:r>
            <a:r>
              <a:rPr lang="ru-RU" dirty="0"/>
              <a:t> </a:t>
            </a:r>
            <a:r>
              <a:rPr lang="ru-RU" dirty="0" err="1"/>
              <a:t>наукової</a:t>
            </a:r>
            <a:r>
              <a:rPr lang="ru-RU" dirty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err="1"/>
              <a:t>Вимоги</a:t>
            </a:r>
            <a:r>
              <a:rPr lang="ru-RU" dirty="0"/>
              <a:t> до </a:t>
            </a:r>
            <a:r>
              <a:rPr lang="ru-RU" dirty="0" err="1"/>
              <a:t>магістерської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в </a:t>
            </a:r>
            <a:r>
              <a:rPr lang="ru-RU" dirty="0" err="1"/>
              <a:t>науковому</a:t>
            </a:r>
            <a:r>
              <a:rPr lang="ru-RU" dirty="0"/>
              <a:t> </a:t>
            </a:r>
            <a:r>
              <a:rPr lang="ru-RU" dirty="0" err="1"/>
              <a:t>відношенні</a:t>
            </a:r>
            <a:r>
              <a:rPr lang="ru-RU" dirty="0"/>
              <a:t> </a:t>
            </a:r>
            <a:r>
              <a:rPr lang="ru-RU" dirty="0" err="1"/>
              <a:t>вищі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до </a:t>
            </a:r>
            <a:r>
              <a:rPr lang="ru-RU" dirty="0" err="1"/>
              <a:t>дипломної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, </a:t>
            </a:r>
            <a:r>
              <a:rPr lang="ru-RU" dirty="0" err="1"/>
              <a:t>однак</a:t>
            </a:r>
            <a:r>
              <a:rPr lang="ru-RU" dirty="0"/>
              <a:t> </a:t>
            </a:r>
            <a:r>
              <a:rPr lang="ru-RU" dirty="0" err="1"/>
              <a:t>нижчі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до </a:t>
            </a:r>
            <a:r>
              <a:rPr lang="ru-RU" dirty="0" err="1"/>
              <a:t>кандидатської</a:t>
            </a:r>
            <a:r>
              <a:rPr lang="ru-RU" dirty="0"/>
              <a:t> </a:t>
            </a:r>
            <a:r>
              <a:rPr lang="ru-RU" dirty="0" err="1"/>
              <a:t>дисертації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3929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46920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На </a:t>
            </a:r>
            <a:r>
              <a:rPr lang="ru-RU" dirty="0" err="1"/>
              <a:t>відміну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дисертацій</a:t>
            </a:r>
            <a:r>
              <a:rPr lang="ru-RU" dirty="0"/>
              <a:t> на </a:t>
            </a:r>
            <a:r>
              <a:rPr lang="ru-RU" dirty="0" err="1"/>
              <a:t>здобуття</a:t>
            </a:r>
            <a:r>
              <a:rPr lang="ru-RU" dirty="0"/>
              <a:t> </a:t>
            </a:r>
            <a:r>
              <a:rPr lang="ru-RU" dirty="0" err="1"/>
              <a:t>наукового</a:t>
            </a:r>
            <a:r>
              <a:rPr lang="ru-RU" dirty="0"/>
              <a:t> </a:t>
            </a:r>
            <a:r>
              <a:rPr lang="ru-RU" dirty="0" err="1"/>
              <a:t>ступеня</a:t>
            </a:r>
            <a:r>
              <a:rPr lang="ru-RU" dirty="0"/>
              <a:t> кандидата і доктора наук, </a:t>
            </a:r>
            <a:r>
              <a:rPr lang="ru-RU" dirty="0" err="1"/>
              <a:t>що</a:t>
            </a:r>
            <a:r>
              <a:rPr lang="ru-RU" dirty="0"/>
              <a:t> є </a:t>
            </a:r>
            <a:r>
              <a:rPr lang="ru-RU" dirty="0" err="1"/>
              <a:t>науково-дослідницькими</a:t>
            </a:r>
            <a:r>
              <a:rPr lang="ru-RU" dirty="0"/>
              <a:t> </a:t>
            </a:r>
            <a:r>
              <a:rPr lang="ru-RU" dirty="0" err="1"/>
              <a:t>працями</a:t>
            </a:r>
            <a:r>
              <a:rPr lang="ru-RU" dirty="0"/>
              <a:t>, </a:t>
            </a:r>
            <a:r>
              <a:rPr lang="ru-RU" dirty="0" err="1"/>
              <a:t>магістерська</a:t>
            </a:r>
            <a:r>
              <a:rPr lang="ru-RU" dirty="0"/>
              <a:t> робота як </a:t>
            </a:r>
            <a:r>
              <a:rPr lang="ru-RU" dirty="0" err="1"/>
              <a:t>самостійне</a:t>
            </a:r>
            <a:r>
              <a:rPr lang="ru-RU" dirty="0"/>
              <a:t> </a:t>
            </a:r>
            <a:r>
              <a:rPr lang="ru-RU" dirty="0" err="1"/>
              <a:t>наукове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dirty="0" err="1"/>
              <a:t>кваліфікується</a:t>
            </a:r>
            <a:r>
              <a:rPr lang="ru-RU" dirty="0"/>
              <a:t> як </a:t>
            </a:r>
            <a:r>
              <a:rPr lang="ru-RU" dirty="0" err="1"/>
              <a:t>навчально-дослідницька</a:t>
            </a:r>
            <a:r>
              <a:rPr lang="ru-RU" dirty="0"/>
              <a:t> </a:t>
            </a:r>
            <a:r>
              <a:rPr lang="ru-RU" dirty="0" err="1"/>
              <a:t>праця</a:t>
            </a:r>
            <a:r>
              <a:rPr lang="ru-RU" dirty="0"/>
              <a:t>, в основу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покладено</a:t>
            </a:r>
            <a:r>
              <a:rPr lang="ru-RU" dirty="0"/>
              <a:t> </a:t>
            </a:r>
            <a:r>
              <a:rPr lang="ru-RU" dirty="0" err="1"/>
              <a:t>моделювання</a:t>
            </a:r>
            <a:r>
              <a:rPr lang="ru-RU" dirty="0"/>
              <a:t> </a:t>
            </a:r>
            <a:r>
              <a:rPr lang="ru-RU" dirty="0" err="1"/>
              <a:t>більш-менш</a:t>
            </a:r>
            <a:r>
              <a:rPr lang="ru-RU" dirty="0"/>
              <a:t> </a:t>
            </a:r>
            <a:r>
              <a:rPr lang="ru-RU" dirty="0" err="1"/>
              <a:t>відомих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Її</a:t>
            </a:r>
            <a:r>
              <a:rPr lang="ru-RU" dirty="0" smtClean="0"/>
              <a:t> тематика </a:t>
            </a:r>
            <a:r>
              <a:rPr lang="ru-RU" dirty="0"/>
              <a:t>та </a:t>
            </a:r>
            <a:r>
              <a:rPr lang="ru-RU" dirty="0" err="1"/>
              <a:t>науковий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відповідати</a:t>
            </a:r>
            <a:r>
              <a:rPr lang="ru-RU" dirty="0"/>
              <a:t> </a:t>
            </a:r>
            <a:r>
              <a:rPr lang="ru-RU" dirty="0" err="1"/>
              <a:t>освітньо-професійній</a:t>
            </a:r>
            <a:r>
              <a:rPr lang="ru-RU" dirty="0"/>
              <a:t> </a:t>
            </a:r>
            <a:r>
              <a:rPr lang="ru-RU" dirty="0" err="1"/>
              <a:t>програмі</a:t>
            </a:r>
            <a:r>
              <a:rPr lang="ru-RU" dirty="0"/>
              <a:t> </a:t>
            </a:r>
            <a:r>
              <a:rPr lang="ru-RU" dirty="0" err="1"/>
              <a:t>навчання</a:t>
            </a:r>
            <a:r>
              <a:rPr lang="ru-RU" dirty="0"/>
              <a:t>.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зазначеної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повинне</a:t>
            </a:r>
            <a:r>
              <a:rPr lang="ru-RU" dirty="0"/>
              <a:t> не </a:t>
            </a:r>
            <a:r>
              <a:rPr lang="ru-RU" dirty="0" err="1"/>
              <a:t>стільки</a:t>
            </a:r>
            <a:r>
              <a:rPr lang="ru-RU" dirty="0"/>
              <a:t> </a:t>
            </a:r>
            <a:r>
              <a:rPr lang="ru-RU" dirty="0" err="1"/>
              <a:t>вирішувати</a:t>
            </a:r>
            <a:r>
              <a:rPr lang="ru-RU" dirty="0"/>
              <a:t> </a:t>
            </a:r>
            <a:r>
              <a:rPr lang="ru-RU" dirty="0" err="1"/>
              <a:t>наукові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 (</a:t>
            </a:r>
            <a:r>
              <a:rPr lang="ru-RU" dirty="0" err="1"/>
              <a:t>завдання</a:t>
            </a:r>
            <a:r>
              <a:rPr lang="ru-RU" dirty="0"/>
              <a:t>), </a:t>
            </a:r>
            <a:r>
              <a:rPr lang="ru-RU" dirty="0" err="1"/>
              <a:t>скільки</a:t>
            </a:r>
            <a:r>
              <a:rPr lang="ru-RU" dirty="0"/>
              <a:t> </a:t>
            </a:r>
            <a:r>
              <a:rPr lang="ru-RU" dirty="0" err="1"/>
              <a:t>засвідчити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автор </a:t>
            </a:r>
            <a:r>
              <a:rPr lang="ru-RU" dirty="0" err="1"/>
              <a:t>здатний</a:t>
            </a:r>
            <a:r>
              <a:rPr lang="ru-RU" dirty="0"/>
              <a:t> </a:t>
            </a:r>
            <a:r>
              <a:rPr lang="ru-RU" dirty="0" err="1"/>
              <a:t>належним</a:t>
            </a:r>
            <a:r>
              <a:rPr lang="ru-RU" dirty="0"/>
              <a:t> чином вести </a:t>
            </a:r>
            <a:r>
              <a:rPr lang="ru-RU" dirty="0" err="1"/>
              <a:t>науковий</a:t>
            </a:r>
            <a:r>
              <a:rPr lang="ru-RU" dirty="0"/>
              <a:t> </a:t>
            </a:r>
            <a:r>
              <a:rPr lang="ru-RU" dirty="0" err="1"/>
              <a:t>пошук</a:t>
            </a:r>
            <a:r>
              <a:rPr lang="ru-RU" dirty="0"/>
              <a:t>, </a:t>
            </a:r>
            <a:r>
              <a:rPr lang="ru-RU" dirty="0" err="1"/>
              <a:t>розпізнавати</a:t>
            </a:r>
            <a:r>
              <a:rPr lang="ru-RU" dirty="0"/>
              <a:t> </a:t>
            </a:r>
            <a:r>
              <a:rPr lang="ru-RU" dirty="0" err="1"/>
              <a:t>професійні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, знати </a:t>
            </a:r>
            <a:r>
              <a:rPr lang="ru-RU" dirty="0" err="1"/>
              <a:t>загальні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 і </a:t>
            </a:r>
            <a:r>
              <a:rPr lang="ru-RU" dirty="0" err="1"/>
              <a:t>прийоми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вирішення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21750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183880" cy="763528"/>
          </a:xfrm>
        </p:spPr>
        <p:txBody>
          <a:bodyPr>
            <a:normAutofit/>
          </a:bodyPr>
          <a:lstStyle/>
          <a:p>
            <a:r>
              <a:rPr lang="ru-RU" sz="3200" dirty="0" err="1" smtClean="0">
                <a:effectLst/>
              </a:rPr>
              <a:t>Захист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1977" y="1484784"/>
            <a:ext cx="8183880" cy="4584648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 smtClean="0"/>
              <a:t>Попередній</a:t>
            </a:r>
            <a:r>
              <a:rPr lang="ru-RU" dirty="0" smtClean="0"/>
              <a:t> </a:t>
            </a:r>
            <a:r>
              <a:rPr lang="ru-RU" dirty="0" err="1" smtClean="0"/>
              <a:t>захист</a:t>
            </a:r>
            <a:r>
              <a:rPr lang="ru-RU" dirty="0" smtClean="0"/>
              <a:t> та допуск до </a:t>
            </a:r>
            <a:r>
              <a:rPr lang="ru-RU" dirty="0" err="1" smtClean="0"/>
              <a:t>захисту</a:t>
            </a:r>
            <a:r>
              <a:rPr lang="ru-RU" dirty="0" smtClean="0"/>
              <a:t> (кафедра)</a:t>
            </a:r>
          </a:p>
          <a:p>
            <a:r>
              <a:rPr lang="ru-RU" dirty="0" err="1" smtClean="0"/>
              <a:t>Перевіка</a:t>
            </a:r>
            <a:r>
              <a:rPr lang="ru-RU" dirty="0" smtClean="0"/>
              <a:t> на </a:t>
            </a:r>
            <a:r>
              <a:rPr lang="ru-RU" dirty="0" err="1" smtClean="0"/>
              <a:t>плагіат</a:t>
            </a:r>
            <a:r>
              <a:rPr lang="ru-RU" dirty="0" smtClean="0"/>
              <a:t> (кафедра, деканат)</a:t>
            </a:r>
          </a:p>
          <a:p>
            <a:r>
              <a:rPr lang="ru-RU" dirty="0" err="1" smtClean="0"/>
              <a:t>Закриття</a:t>
            </a:r>
            <a:r>
              <a:rPr lang="ru-RU" dirty="0" smtClean="0"/>
              <a:t> </a:t>
            </a:r>
            <a:r>
              <a:rPr lang="ru-RU" dirty="0" err="1" smtClean="0"/>
              <a:t>залікової</a:t>
            </a:r>
            <a:r>
              <a:rPr lang="ru-RU" dirty="0" smtClean="0"/>
              <a:t> книжки та </a:t>
            </a:r>
            <a:r>
              <a:rPr lang="ru-RU" dirty="0" err="1" smtClean="0"/>
              <a:t>отримання</a:t>
            </a:r>
            <a:r>
              <a:rPr lang="ru-RU" dirty="0" smtClean="0"/>
              <a:t> </a:t>
            </a:r>
            <a:r>
              <a:rPr lang="ru-RU" dirty="0" err="1" smtClean="0"/>
              <a:t>подання</a:t>
            </a:r>
            <a:r>
              <a:rPr lang="ru-RU" dirty="0" smtClean="0"/>
              <a:t> (деканат)</a:t>
            </a:r>
          </a:p>
          <a:p>
            <a:r>
              <a:rPr lang="ru-RU" dirty="0" err="1" smtClean="0"/>
              <a:t>Відгук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/>
              <a:t>наукового</a:t>
            </a:r>
            <a:r>
              <a:rPr lang="ru-RU" dirty="0"/>
              <a:t> </a:t>
            </a:r>
            <a:r>
              <a:rPr lang="ru-RU" dirty="0" err="1"/>
              <a:t>керівника</a:t>
            </a:r>
            <a:r>
              <a:rPr lang="ru-RU" dirty="0"/>
              <a:t> про </a:t>
            </a:r>
            <a:r>
              <a:rPr lang="ru-RU" dirty="0" smtClean="0"/>
              <a:t>роботу</a:t>
            </a:r>
          </a:p>
          <a:p>
            <a:r>
              <a:rPr lang="ru-RU" dirty="0" err="1" smtClean="0"/>
              <a:t>Рецензія</a:t>
            </a:r>
            <a:r>
              <a:rPr lang="ru-RU" dirty="0" smtClean="0"/>
              <a:t> на </a:t>
            </a:r>
            <a:r>
              <a:rPr lang="ru-RU" dirty="0" err="1"/>
              <a:t>закінчену</a:t>
            </a:r>
            <a:r>
              <a:rPr lang="ru-RU" dirty="0"/>
              <a:t> </a:t>
            </a:r>
            <a:r>
              <a:rPr lang="ru-RU" dirty="0" err="1"/>
              <a:t>дипломну</a:t>
            </a:r>
            <a:r>
              <a:rPr lang="ru-RU" dirty="0"/>
              <a:t> роботу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 smtClean="0"/>
              <a:t>спеціаліста</a:t>
            </a:r>
            <a:r>
              <a:rPr lang="ru-RU" dirty="0" smtClean="0"/>
              <a:t> </a:t>
            </a:r>
            <a:r>
              <a:rPr lang="ru-RU" dirty="0" err="1"/>
              <a:t>відповідної</a:t>
            </a:r>
            <a:r>
              <a:rPr lang="ru-RU" dirty="0"/>
              <a:t> </a:t>
            </a:r>
            <a:r>
              <a:rPr lang="ru-RU" dirty="0" err="1" smtClean="0"/>
              <a:t>кваліфікації</a:t>
            </a:r>
            <a:endParaRPr lang="ru-RU" dirty="0" smtClean="0"/>
          </a:p>
          <a:p>
            <a:r>
              <a:rPr lang="ru-RU" dirty="0" err="1" smtClean="0"/>
              <a:t>Затвердження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/>
              <a:t>завідувачем</a:t>
            </a:r>
            <a:r>
              <a:rPr lang="ru-RU" dirty="0"/>
              <a:t> </a:t>
            </a:r>
            <a:r>
              <a:rPr lang="ru-RU" dirty="0" err="1" smtClean="0"/>
              <a:t>кафедри</a:t>
            </a:r>
            <a:endParaRPr lang="ru-RU" dirty="0" smtClean="0"/>
          </a:p>
          <a:p>
            <a:r>
              <a:rPr lang="uk-UA" dirty="0" smtClean="0"/>
              <a:t>Подання  секретарю документів (кафедра)</a:t>
            </a:r>
          </a:p>
          <a:p>
            <a:r>
              <a:rPr lang="uk-UA" dirty="0" smtClean="0"/>
              <a:t>Захист </a:t>
            </a:r>
          </a:p>
        </p:txBody>
      </p:sp>
    </p:spTree>
    <p:extLst>
      <p:ext uri="{BB962C8B-B14F-4D97-AF65-F5344CB8AC3E}">
        <p14:creationId xmlns:p14="http://schemas.microsoft.com/office/powerpoint/2010/main" val="403889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46920"/>
          </a:xfrm>
        </p:spPr>
        <p:txBody>
          <a:bodyPr>
            <a:normAutofit fontScale="77500" lnSpcReduction="20000"/>
          </a:bodyPr>
          <a:lstStyle/>
          <a:p>
            <a:r>
              <a:rPr lang="uk-UA" dirty="0"/>
              <a:t>Подання  секретарю:</a:t>
            </a:r>
          </a:p>
          <a:p>
            <a:pPr lvl="1"/>
            <a:r>
              <a:rPr lang="uk-UA" dirty="0"/>
              <a:t>рецензії з попереднього захисту</a:t>
            </a:r>
          </a:p>
          <a:p>
            <a:pPr lvl="1"/>
            <a:r>
              <a:rPr lang="uk-UA" dirty="0"/>
              <a:t>довідки про плагіат</a:t>
            </a:r>
          </a:p>
          <a:p>
            <a:pPr lvl="1"/>
            <a:r>
              <a:rPr lang="uk-UA" dirty="0"/>
              <a:t>подання (так званої «</a:t>
            </a:r>
            <a:r>
              <a:rPr lang="uk-UA" dirty="0" err="1"/>
              <a:t>опроцентовки</a:t>
            </a:r>
            <a:r>
              <a:rPr lang="uk-UA" dirty="0" smtClean="0"/>
              <a:t>») </a:t>
            </a:r>
            <a:r>
              <a:rPr lang="uk-UA" dirty="0"/>
              <a:t>з </a:t>
            </a:r>
            <a:r>
              <a:rPr lang="uk-UA" dirty="0" smtClean="0"/>
              <a:t>деканату, на якому керівник залишає відгук, завідувач кафедри - підпис</a:t>
            </a:r>
            <a:endParaRPr lang="uk-UA" dirty="0"/>
          </a:p>
          <a:p>
            <a:pPr lvl="1"/>
            <a:r>
              <a:rPr lang="uk-UA" dirty="0" smtClean="0"/>
              <a:t>закритої залікової </a:t>
            </a:r>
            <a:r>
              <a:rPr lang="uk-UA" dirty="0"/>
              <a:t>книжки</a:t>
            </a:r>
          </a:p>
          <a:p>
            <a:pPr lvl="1"/>
            <a:r>
              <a:rPr lang="uk-UA" dirty="0"/>
              <a:t>рецензії</a:t>
            </a:r>
          </a:p>
          <a:p>
            <a:pPr lvl="1"/>
            <a:r>
              <a:rPr lang="uk-UA" dirty="0"/>
              <a:t>зшитої (зброшурованої) роботи </a:t>
            </a:r>
            <a:r>
              <a:rPr lang="uk-UA" dirty="0" smtClean="0"/>
              <a:t>за </a:t>
            </a:r>
            <a:r>
              <a:rPr lang="uk-UA" dirty="0"/>
              <a:t>підписами студента, керівника та затвердженої </a:t>
            </a:r>
            <a:r>
              <a:rPr lang="uk-UA" dirty="0" err="1"/>
              <a:t>зав.кафедрою</a:t>
            </a:r>
            <a:endParaRPr lang="uk-UA" dirty="0"/>
          </a:p>
          <a:p>
            <a:pPr lvl="1"/>
            <a:r>
              <a:rPr lang="uk-UA" dirty="0" err="1"/>
              <a:t>пдф-файлу</a:t>
            </a:r>
            <a:r>
              <a:rPr lang="uk-UA" dirty="0"/>
              <a:t> роботи з </a:t>
            </a:r>
            <a:r>
              <a:rPr lang="uk-UA" dirty="0" err="1"/>
              <a:t>відсканованими</a:t>
            </a:r>
            <a:r>
              <a:rPr lang="uk-UA" dirty="0"/>
              <a:t> сторінками, на яких є вищезазначені підписи</a:t>
            </a:r>
          </a:p>
          <a:p>
            <a:pPr lvl="1"/>
            <a:endParaRPr lang="uk-UA" dirty="0"/>
          </a:p>
          <a:p>
            <a:pPr lvl="1"/>
            <a:endParaRPr lang="ru-RU" dirty="0"/>
          </a:p>
          <a:p>
            <a:r>
              <a:rPr lang="ru-RU" dirty="0"/>
              <a:t> </a:t>
            </a:r>
            <a:r>
              <a:rPr lang="ru-RU" dirty="0" err="1"/>
              <a:t>випускник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переконливо</a:t>
            </a:r>
            <a:r>
              <a:rPr lang="ru-RU" dirty="0"/>
              <a:t> </a:t>
            </a:r>
            <a:r>
              <a:rPr lang="ru-RU" dirty="0" err="1"/>
              <a:t>захистити</a:t>
            </a:r>
            <a:r>
              <a:rPr lang="ru-RU" dirty="0"/>
              <a:t> на </a:t>
            </a:r>
            <a:r>
              <a:rPr lang="ru-RU" dirty="0" err="1"/>
              <a:t>відкритому</a:t>
            </a:r>
            <a:r>
              <a:rPr lang="ru-RU" dirty="0"/>
              <a:t> </a:t>
            </a:r>
            <a:r>
              <a:rPr lang="ru-RU" dirty="0" err="1"/>
              <a:t>засіданні</a:t>
            </a:r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ru-RU" dirty="0" err="1"/>
              <a:t>екзаменаційної</a:t>
            </a:r>
            <a:r>
              <a:rPr lang="ru-RU" dirty="0"/>
              <a:t> </a:t>
            </a:r>
            <a:r>
              <a:rPr lang="ru-RU" dirty="0" err="1"/>
              <a:t>комісії</a:t>
            </a:r>
            <a:r>
              <a:rPr lang="ru-RU" dirty="0"/>
              <a:t> за </a:t>
            </a:r>
            <a:r>
              <a:rPr lang="ru-RU" dirty="0" err="1"/>
              <a:t>участю</a:t>
            </a:r>
            <a:r>
              <a:rPr lang="ru-RU" dirty="0"/>
              <a:t> не </a:t>
            </a:r>
            <a:r>
              <a:rPr lang="ru-RU" dirty="0" err="1"/>
              <a:t>менше</a:t>
            </a:r>
            <a:r>
              <a:rPr lang="ru-RU" dirty="0"/>
              <a:t> </a:t>
            </a:r>
            <a:r>
              <a:rPr lang="ru-RU" dirty="0" err="1"/>
              <a:t>половини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складу при </a:t>
            </a:r>
            <a:r>
              <a:rPr lang="ru-RU" dirty="0" err="1"/>
              <a:t>обов'язковій</a:t>
            </a:r>
            <a:r>
              <a:rPr lang="ru-RU" dirty="0"/>
              <a:t> </a:t>
            </a:r>
            <a:r>
              <a:rPr lang="ru-RU" dirty="0" err="1"/>
              <a:t>присутності</a:t>
            </a:r>
            <a:r>
              <a:rPr lang="ru-RU" dirty="0"/>
              <a:t> </a:t>
            </a:r>
            <a:r>
              <a:rPr lang="ru-RU" dirty="0" err="1"/>
              <a:t>голови</a:t>
            </a:r>
            <a:r>
              <a:rPr lang="ru-RU" dirty="0"/>
              <a:t> </a:t>
            </a:r>
            <a:r>
              <a:rPr lang="ru-RU" dirty="0" err="1"/>
              <a:t>комісії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 </a:t>
            </a:r>
            <a:r>
              <a:rPr lang="ru-RU" dirty="0" err="1"/>
              <a:t>магістерської</a:t>
            </a:r>
            <a:r>
              <a:rPr lang="ru-RU" dirty="0"/>
              <a:t> </a:t>
            </a:r>
            <a:r>
              <a:rPr lang="ru-RU" dirty="0" err="1" smtClean="0"/>
              <a:t>роботи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9247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87</TotalTime>
  <Words>877</Words>
  <Application>Microsoft Office PowerPoint</Application>
  <PresentationFormat>Экран (4:3)</PresentationFormat>
  <Paragraphs>108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2" baseType="lpstr">
      <vt:lpstr>Verdana</vt:lpstr>
      <vt:lpstr>Wingdings 2</vt:lpstr>
      <vt:lpstr>Аспект</vt:lpstr>
      <vt:lpstr>Кваліфікаційна робота магістра</vt:lpstr>
      <vt:lpstr>Презентация PowerPoint</vt:lpstr>
      <vt:lpstr>    Підготовка </vt:lpstr>
      <vt:lpstr>Написання </vt:lpstr>
      <vt:lpstr>Структура кваліф. роботи </vt:lpstr>
      <vt:lpstr>Презентация PowerPoint</vt:lpstr>
      <vt:lpstr>Презентация PowerPoint</vt:lpstr>
      <vt:lpstr>Захист</vt:lpstr>
      <vt:lpstr>Презентация PowerPoint</vt:lpstr>
      <vt:lpstr>Презентация PowerPoint</vt:lpstr>
      <vt:lpstr>Структурні елементи кваліфікаційної роботи магістра</vt:lpstr>
      <vt:lpstr>Титульний аркуш</vt:lpstr>
      <vt:lpstr>Завдання</vt:lpstr>
      <vt:lpstr>Анотація </vt:lpstr>
      <vt:lpstr>Реферат </vt:lpstr>
      <vt:lpstr>Зміст </vt:lpstr>
      <vt:lpstr>Вступ </vt:lpstr>
      <vt:lpstr>Презентация PowerPoint</vt:lpstr>
      <vt:lpstr>Розділи Підрозділи Пункти</vt:lpstr>
      <vt:lpstr>Презентация PowerPoint</vt:lpstr>
      <vt:lpstr>Висновки </vt:lpstr>
      <vt:lpstr>Оформлення пояснювальної записки (коротко)</vt:lpstr>
      <vt:lpstr>1 Редагування тексту</vt:lpstr>
      <vt:lpstr>2 </vt:lpstr>
      <vt:lpstr>4 Рисунки нумерація рисунків згідно розділу (1.1, 1.2, 1,3…, 2.1, 2.2. і т.д. або наскрізна по всьому тексту. Обов'язково назва рисунка та посилання (згадування) на нього в тексті.</vt:lpstr>
      <vt:lpstr>5 Таблиці нумерація таблиць згідно розділу (1.1, 1.2, 1,3…, 2.1, 2.2. і т.д. або наскрізна по всьому тексту (1, 2, 3, …). Назва таблиці не обов'язкова.  Обов'язково має бути посилання (згадування) на таблицю в тексті.</vt:lpstr>
      <vt:lpstr>6 Формули нумерація формул згідно розділу (1.1, 1.2, 1,3…, 2.1, 2.2. і т.д. або наскрізна по всьому тексту (1, 2, 3, …). Обов'язково має бути посилання (згадування) на формулу в тексті. Якщо подальшого згадування нема, формулу можна не нумерувати.</vt:lpstr>
      <vt:lpstr>7 Література На літературу обов'язково має бути посилання в тесті [1], [2], [3] і т.д.</vt:lpstr>
      <vt:lpstr>8 Додатки На додатки обов'язково має бути посилання в тексті. Додатки нумеруються великими літерами А, Б, В….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Кваліфікаційна робота магістра</dc:title>
  <dc:creator>НСМ</dc:creator>
  <cp:lastModifiedBy>S</cp:lastModifiedBy>
  <cp:revision>12</cp:revision>
  <dcterms:created xsi:type="dcterms:W3CDTF">2021-01-10T14:59:55Z</dcterms:created>
  <dcterms:modified xsi:type="dcterms:W3CDTF">2025-10-08T08:13:12Z</dcterms:modified>
</cp:coreProperties>
</file>