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8" r:id="rId3"/>
    <p:sldId id="332" r:id="rId4"/>
    <p:sldId id="329" r:id="rId5"/>
    <p:sldId id="333" r:id="rId6"/>
    <p:sldId id="351" r:id="rId7"/>
    <p:sldId id="357" r:id="rId8"/>
    <p:sldId id="356" r:id="rId9"/>
    <p:sldId id="26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263" y="2464801"/>
            <a:ext cx="10609007" cy="74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600" dirty="0">
                <a:solidFill>
                  <a:schemeClr val="tx2"/>
                </a:solidFill>
              </a:rPr>
              <a:t>Глобальні виклики європейській безпеці</a:t>
            </a:r>
            <a:endParaRPr lang="uk-UA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27" y="994948"/>
            <a:ext cx="11248102" cy="269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uk-UA" sz="2200" dirty="0" smtClean="0"/>
              <a:t>Сучасна </a:t>
            </a:r>
            <a:r>
              <a:rPr lang="uk-UA" sz="2200" dirty="0"/>
              <a:t>система безпеки в Європі стикається з численними викликами, які мають як внутрішнє, так і зовнішнє походження. Глобалізація, посилення геополітичних суперечностей, зростання кількості неконвенційних загроз – усе це зумовлює необхідність адаптації існуючих механізмів забезпечення безпеки. </a:t>
            </a:r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2717" y="1535667"/>
            <a:ext cx="271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Геополітичні виклики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2717" y="2115770"/>
            <a:ext cx="2536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Економічні виклики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2717" y="2784363"/>
            <a:ext cx="22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Кліматичні зміни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2717" y="3452956"/>
            <a:ext cx="490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/>
              <a:t>Кіберзагрози</a:t>
            </a:r>
            <a:r>
              <a:rPr lang="uk-UA" dirty="0"/>
              <a:t> та технологічна вразливість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2976" y="509698"/>
            <a:ext cx="5903860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b="1" dirty="0" smtClean="0"/>
              <a:t>Ключові глобальні </a:t>
            </a:r>
            <a:r>
              <a:rPr lang="uk-UA" b="1" dirty="0"/>
              <a:t>виклики європейській безпеці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Як нові безпекові виклики об'єднали Центральну Європу – АрміяI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4" y="1720333"/>
            <a:ext cx="6153020" cy="35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6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801" y="0"/>
            <a:ext cx="85540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/>
              <a:t>Геополітичні виклики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Російська </a:t>
            </a:r>
            <a:r>
              <a:rPr lang="uk-UA" b="1" dirty="0" smtClean="0"/>
              <a:t>агресія</a:t>
            </a:r>
            <a:r>
              <a:rPr lang="uk-UA" b="1" dirty="0"/>
              <a:t>.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Війна </a:t>
            </a:r>
            <a:r>
              <a:rPr lang="uk-UA" dirty="0"/>
              <a:t>Росії проти України стала найбільшою загрозою для європейської безпеки після завершення Холодної війни. Ця агресія порушує міжнародне право, спричиняє гуманітарну катастрофу та створює довгострокові ризики для стабільності в регіоні.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Китай як глобальний </a:t>
            </a:r>
            <a:r>
              <a:rPr lang="uk-UA" b="1" dirty="0" smtClean="0"/>
              <a:t>гравець.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Зростання </a:t>
            </a:r>
            <a:r>
              <a:rPr lang="uk-UA" dirty="0"/>
              <a:t>впливу Китаю на європейські ринки та інфраструктуру викликає занепокоєння щодо стратегічної залежності ЄС від цієї країни.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Конфлікти на периферії </a:t>
            </a:r>
            <a:r>
              <a:rPr lang="uk-UA" b="1" dirty="0" smtClean="0"/>
              <a:t>Європи.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dirty="0"/>
              <a:t>Зони конфлікту в регіонах Балкан, Кавказу, Близького Сходу та Північної Африки створюють </a:t>
            </a:r>
            <a:r>
              <a:rPr lang="uk-UA" dirty="0" err="1"/>
              <a:t>дестабілізаційний</a:t>
            </a:r>
            <a:r>
              <a:rPr lang="uk-UA" dirty="0"/>
              <a:t> ефект, що впливає на ЄС через міграцію, тероризм та економічні втрати.</a:t>
            </a:r>
          </a:p>
        </p:txBody>
      </p:sp>
      <p:pic>
        <p:nvPicPr>
          <p:cNvPr id="1038" name="Picture 14" descr="Як змінюється підтримка України серед західних країн » Слово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04" y="667826"/>
            <a:ext cx="28575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итайський мирний план: яка думка експертів — Ексклюзив ТС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04" y="2326557"/>
            <a:ext cx="2857500" cy="17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Від України до Сирії, від Північної Кореї до Афганістану: 10 конфліктів, за  якими варто стежити в 2018 ро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08" y="4221988"/>
            <a:ext cx="2845396" cy="16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44" y="120555"/>
            <a:ext cx="8544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Економічні </a:t>
            </a:r>
            <a:r>
              <a:rPr lang="uk-UA" b="1" dirty="0" smtClean="0"/>
              <a:t>виклики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Енергетична залежність.</a:t>
            </a:r>
            <a:r>
              <a:rPr lang="uk-UA" dirty="0" smtClean="0"/>
              <a:t> </a:t>
            </a:r>
            <a:r>
              <a:rPr lang="uk-UA" dirty="0"/>
              <a:t>Питання енергетичної безпеки загострилося через залежність від постачання природного газу та нафти з Росії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Інфляція та економічні </a:t>
            </a:r>
            <a:r>
              <a:rPr lang="uk-UA" b="1" dirty="0" smtClean="0"/>
              <a:t>кризи.</a:t>
            </a:r>
          </a:p>
          <a:p>
            <a:pPr algn="just"/>
            <a:r>
              <a:rPr lang="uk-UA" dirty="0" smtClean="0"/>
              <a:t>Війна</a:t>
            </a:r>
            <a:r>
              <a:rPr lang="uk-UA" dirty="0"/>
              <a:t>, пандемія </a:t>
            </a:r>
            <a:r>
              <a:rPr lang="en-GB" dirty="0"/>
              <a:t>COVID-19 </a:t>
            </a:r>
            <a:r>
              <a:rPr lang="uk-UA" dirty="0"/>
              <a:t>та глобальні економічні рецесії вплинули на макроекономічну стабільність європейських країн.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582" y="2518950"/>
            <a:ext cx="8642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Економічна нерівність між державами </a:t>
            </a:r>
            <a:r>
              <a:rPr lang="uk-UA" b="1" dirty="0" smtClean="0"/>
              <a:t>ЄС. Розрив </a:t>
            </a:r>
            <a:r>
              <a:rPr lang="uk-UA" b="1" dirty="0"/>
              <a:t>між "старими" та "новими" членами ЄС</a:t>
            </a:r>
          </a:p>
          <a:p>
            <a:r>
              <a:rPr lang="uk-UA" dirty="0" smtClean="0"/>
              <a:t>Економіки </a:t>
            </a:r>
            <a:r>
              <a:rPr lang="uk-UA" dirty="0"/>
              <a:t>країн Західної Європи, таких як Німеччина чи Франція, залишаються значно сильнішими, ніж економіки Східної Європи (Польща, Угорщина, Румунія).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644" y="4091496"/>
            <a:ext cx="11774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Міграційна </a:t>
            </a:r>
            <a:r>
              <a:rPr lang="uk-UA" b="1" dirty="0"/>
              <a:t>криза та економічне навантаження</a:t>
            </a:r>
          </a:p>
          <a:p>
            <a:r>
              <a:rPr lang="uk-UA" dirty="0" smtClean="0"/>
              <a:t>Понад </a:t>
            </a:r>
            <a:r>
              <a:rPr lang="uk-UA" dirty="0"/>
              <a:t>8 мільйонів біженців з України знайшли притулок у країнах ЄС після російської агресії. Це створює додаткові витрати на соціальні програми, житло, освіту та охорону здоров’я.</a:t>
            </a:r>
          </a:p>
          <a:p>
            <a:r>
              <a:rPr lang="uk-UA" dirty="0" smtClean="0"/>
              <a:t>Міграція </a:t>
            </a:r>
            <a:r>
              <a:rPr lang="uk-UA" dirty="0"/>
              <a:t>з Африки та Близького </a:t>
            </a:r>
            <a:r>
              <a:rPr lang="uk-UA" dirty="0" smtClean="0"/>
              <a:t>Сходу призводить до необхідності та проблем соціальної інтеграції </a:t>
            </a:r>
            <a:r>
              <a:rPr lang="uk-UA" dirty="0"/>
              <a:t>великої кількості </a:t>
            </a:r>
            <a:r>
              <a:rPr lang="uk-UA" dirty="0" smtClean="0"/>
              <a:t>мігрантів і зростання </a:t>
            </a:r>
            <a:r>
              <a:rPr lang="uk-UA" dirty="0"/>
              <a:t>соціальної напруги та підйом популістських партій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 descr="Енергетична безпека України: альтернативні джерела енергії - Вінницька  обласна універсальна наукова бібліотека імені Валентина Отамановськ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98" y="120555"/>
            <a:ext cx="3109738" cy="15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нфляція в Україні сповільнилася до однозначного показника — Держстат -  Економічна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98" y="1904519"/>
            <a:ext cx="3109738" cy="19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3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719" y="2798095"/>
            <a:ext cx="11582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Дефіцит стратегічних ресурсів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Європа </a:t>
            </a:r>
            <a:r>
              <a:rPr lang="uk-UA" dirty="0"/>
              <a:t>залежить від імпорту </a:t>
            </a:r>
            <a:r>
              <a:rPr lang="uk-UA" dirty="0" smtClean="0"/>
              <a:t>рідкісноземельних </a:t>
            </a:r>
            <a:r>
              <a:rPr lang="uk-UA" dirty="0"/>
              <a:t>металів, необхідних для </a:t>
            </a:r>
            <a:r>
              <a:rPr lang="uk-UA" dirty="0" smtClean="0"/>
              <a:t>виробництва.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719" y="4172463"/>
            <a:ext cx="11307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Цифрова </a:t>
            </a:r>
            <a:r>
              <a:rPr lang="uk-UA" b="1" dirty="0"/>
              <a:t>економіка та технологічна залежність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Європа </a:t>
            </a:r>
            <a:r>
              <a:rPr lang="uk-UA" dirty="0"/>
              <a:t>поступається США і Китаю в розробці інноваційних технологій, таких як штучний інтелект і квантові обчислення.</a:t>
            </a:r>
          </a:p>
          <a:p>
            <a:r>
              <a:rPr lang="uk-UA" dirty="0" smtClean="0"/>
              <a:t>Економічні </a:t>
            </a:r>
            <a:r>
              <a:rPr lang="uk-UA" dirty="0"/>
              <a:t>втрати через зростання кібератак на фінансові та промислові системи ЄС.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719" y="1326518"/>
            <a:ext cx="8219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Економічна війна та </a:t>
            </a:r>
            <a:r>
              <a:rPr lang="uk-UA" b="1" dirty="0" smtClean="0"/>
              <a:t>санкції</a:t>
            </a:r>
          </a:p>
          <a:p>
            <a:pPr algn="just"/>
            <a:r>
              <a:rPr lang="uk-UA" dirty="0" smtClean="0"/>
              <a:t>Зниження </a:t>
            </a:r>
            <a:r>
              <a:rPr lang="uk-UA" dirty="0"/>
              <a:t>поставок енергоресурсів і </a:t>
            </a:r>
            <a:r>
              <a:rPr lang="uk-UA" dirty="0" smtClean="0"/>
              <a:t>добрив. Переривання </a:t>
            </a:r>
            <a:r>
              <a:rPr lang="uk-UA" dirty="0"/>
              <a:t>торговельних ланцюгів у сільському господарстві, промисловості та інших секторах.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099" y="56996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b="1" dirty="0"/>
              <a:t>Економічні виклики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53" y="417588"/>
            <a:ext cx="3311013" cy="22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39" y="608605"/>
            <a:ext cx="115135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Кліматичні зміни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Екстремальні </a:t>
            </a:r>
            <a:r>
              <a:rPr lang="uk-UA" b="1" dirty="0"/>
              <a:t>погодні </a:t>
            </a:r>
            <a:r>
              <a:rPr lang="uk-UA" b="1" dirty="0" smtClean="0"/>
              <a:t>явища.</a:t>
            </a:r>
          </a:p>
          <a:p>
            <a:pPr algn="just"/>
            <a:r>
              <a:rPr lang="uk-UA" dirty="0" smtClean="0"/>
              <a:t>Зміна </a:t>
            </a:r>
            <a:r>
              <a:rPr lang="uk-UA" dirty="0"/>
              <a:t>клімату призводить до частіших </a:t>
            </a:r>
            <a:r>
              <a:rPr lang="uk-UA" dirty="0" err="1"/>
              <a:t>посух</a:t>
            </a:r>
            <a:r>
              <a:rPr lang="uk-UA" dirty="0"/>
              <a:t>, повеней і лісових пожеж, що створює загрозу для інфраструктури, продовольчої безпеки та економіки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Міграція через </a:t>
            </a:r>
            <a:r>
              <a:rPr lang="uk-UA" b="1" dirty="0" smtClean="0"/>
              <a:t>клімат.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Зміни </a:t>
            </a:r>
            <a:r>
              <a:rPr lang="uk-UA" dirty="0"/>
              <a:t>клімату в регіонах Африки та Близького Сходу спричиняють масові міграційні потоки до Європи, збільшуючи соціальну напругу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 descr="Кліматичні зміни та капіталізм | Спіль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7" y="3376308"/>
            <a:ext cx="4981984" cy="22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3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1780" y="429424"/>
            <a:ext cx="116413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/>
              <a:t>Кіберзагрози</a:t>
            </a:r>
            <a:r>
              <a:rPr lang="uk-UA" b="1" dirty="0" smtClean="0"/>
              <a:t> </a:t>
            </a:r>
            <a:r>
              <a:rPr lang="uk-UA" b="1" dirty="0"/>
              <a:t>та технологічна </a:t>
            </a:r>
            <a:r>
              <a:rPr lang="uk-UA" b="1" dirty="0" smtClean="0"/>
              <a:t>вразливість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 smtClean="0"/>
              <a:t>Кібератаки.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Зростання </a:t>
            </a:r>
            <a:r>
              <a:rPr lang="uk-UA" dirty="0"/>
              <a:t>кількості атак на критичну інфраструктуру, банківські системи та державні установи ускладнює забезпечення національної безпеки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Інформаційна </a:t>
            </a:r>
            <a:r>
              <a:rPr lang="uk-UA" b="1" dirty="0" smtClean="0"/>
              <a:t>війна.</a:t>
            </a:r>
          </a:p>
          <a:p>
            <a:pPr algn="just"/>
            <a:r>
              <a:rPr lang="uk-UA" dirty="0" smtClean="0"/>
              <a:t>Дезінформація </a:t>
            </a:r>
            <a:r>
              <a:rPr lang="uk-UA" dirty="0"/>
              <a:t>та маніпуляція громадською думкою через соціальні мережі стають інструментами впливу для недружніх держав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 descr="РНБО попереджає про високий рівень кіберзагроз через вразливість Microsoft  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8" y="3154304"/>
            <a:ext cx="4396351" cy="25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465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Arial</vt:lpstr>
      <vt:lpstr>Montserrat</vt:lpstr>
      <vt:lpstr>Montserrat 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129</cp:revision>
  <dcterms:created xsi:type="dcterms:W3CDTF">2023-01-12T09:20:21Z</dcterms:created>
  <dcterms:modified xsi:type="dcterms:W3CDTF">2024-12-06T14:30:09Z</dcterms:modified>
</cp:coreProperties>
</file>