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9" r:id="rId3"/>
    <p:sldId id="257" r:id="rId4"/>
    <p:sldId id="258" r:id="rId5"/>
    <p:sldId id="262" r:id="rId6"/>
    <p:sldId id="266" r:id="rId7"/>
    <p:sldId id="265" r:id="rId8"/>
    <p:sldId id="284" r:id="rId9"/>
    <p:sldId id="283" r:id="rId10"/>
    <p:sldId id="291" r:id="rId11"/>
    <p:sldId id="285" r:id="rId12"/>
    <p:sldId id="286" r:id="rId13"/>
    <p:sldId id="287" r:id="rId14"/>
    <p:sldId id="288" r:id="rId15"/>
    <p:sldId id="289" r:id="rId16"/>
    <p:sldId id="290" r:id="rId17"/>
    <p:sldId id="292" r:id="rId18"/>
    <p:sldId id="293" r:id="rId19"/>
    <p:sldId id="294" r:id="rId20"/>
    <p:sldId id="295" r:id="rId2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780E62-97FB-4464-9D9A-4FBC5A74A926}" type="doc">
      <dgm:prSet loTypeId="urn:microsoft.com/office/officeart/2005/8/layout/pyramid1" loCatId="pyramid" qsTypeId="urn:microsoft.com/office/officeart/2005/8/quickstyle/simple1" qsCatId="simple" csTypeId="urn:microsoft.com/office/officeart/2005/8/colors/accent1_2" csCatId="accent1" phldr="1"/>
      <dgm:spPr/>
    </dgm:pt>
    <dgm:pt modelId="{086B5392-07C5-4A48-AF25-7A14BF33B676}" type="pres">
      <dgm:prSet presAssocID="{1B780E62-97FB-4464-9D9A-4FBC5A74A926}" presName="Name0" presStyleCnt="0">
        <dgm:presLayoutVars>
          <dgm:dir/>
          <dgm:animLvl val="lvl"/>
          <dgm:resizeHandles val="exact"/>
        </dgm:presLayoutVars>
      </dgm:prSet>
      <dgm:spPr/>
    </dgm:pt>
  </dgm:ptLst>
  <dgm:cxnLst>
    <dgm:cxn modelId="{F046C8EF-6F8D-42E6-9662-DFD74AD4714B}" type="presOf" srcId="{1B780E62-97FB-4464-9D9A-4FBC5A74A926}" destId="{086B5392-07C5-4A48-AF25-7A14BF33B676}" srcOrd="0"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02.02.2026</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5.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2891A-BDD8-3996-E15C-F0A021C7113F}"/>
              </a:ext>
            </a:extLst>
          </p:cNvPr>
          <p:cNvSpPr>
            <a:spLocks noGrp="1"/>
          </p:cNvSpPr>
          <p:nvPr>
            <p:ph type="title"/>
          </p:nvPr>
        </p:nvSpPr>
        <p:spPr>
          <a:xfrm>
            <a:off x="1265464" y="935567"/>
            <a:ext cx="10926536" cy="4986866"/>
          </a:xfrm>
        </p:spPr>
        <p:txBody>
          <a:bodyPr>
            <a:normAutofit/>
          </a:bodyPr>
          <a:lstStyle/>
          <a:p>
            <a:pPr algn="l"/>
            <a:r>
              <a:rPr lang="uk-UA" sz="3600" b="1" dirty="0">
                <a:latin typeface="Times New Roman" pitchFamily="18" charset="0"/>
                <a:cs typeface="Times New Roman" pitchFamily="18" charset="0"/>
              </a:rPr>
              <a:t>Тема 1.1. Теоретичні основи здійснення зовнішньоекономічної діяльності на підприємстві</a:t>
            </a:r>
            <a:br>
              <a:rPr lang="uk-UA" sz="3600" dirty="0">
                <a:latin typeface="Times New Roman" pitchFamily="18" charset="0"/>
                <a:cs typeface="Times New Roman" pitchFamily="18" charset="0"/>
              </a:rPr>
            </a:br>
            <a:br>
              <a:rPr lang="uk-UA" sz="3600" dirty="0">
                <a:latin typeface="Times New Roman" pitchFamily="18" charset="0"/>
                <a:cs typeface="Times New Roman" pitchFamily="18" charset="0"/>
              </a:rPr>
            </a:br>
            <a:r>
              <a:rPr lang="uk-UA" sz="2200" dirty="0">
                <a:latin typeface="Times New Roman" pitchFamily="18" charset="0"/>
                <a:cs typeface="Times New Roman" pitchFamily="18" charset="0"/>
              </a:rPr>
              <a:t>1.Сутність та принципи ЗЕД</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2. Основні суб’єкти та види ЗЕД</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3. </a:t>
            </a:r>
            <a:r>
              <a:rPr lang="ru-RU" sz="2200" dirty="0" err="1">
                <a:latin typeface="Times New Roman" pitchFamily="18" charset="0"/>
                <a:cs typeface="Times New Roman" pitchFamily="18" charset="0"/>
              </a:rPr>
              <a:t>Правові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режими</a:t>
            </a:r>
            <a:r>
              <a:rPr lang="ru-RU" sz="2200" dirty="0">
                <a:latin typeface="Times New Roman" pitchFamily="18" charset="0"/>
                <a:cs typeface="Times New Roman" pitchFamily="18" charset="0"/>
              </a:rPr>
              <a:t> в </a:t>
            </a:r>
            <a:r>
              <a:rPr lang="ru-RU" sz="2200" dirty="0" err="1">
                <a:latin typeface="Times New Roman" pitchFamily="18" charset="0"/>
                <a:cs typeface="Times New Roman" pitchFamily="18" charset="0"/>
              </a:rPr>
              <a:t>Україні</a:t>
            </a:r>
            <a:r>
              <a:rPr lang="ru-RU" sz="2200" dirty="0">
                <a:latin typeface="Times New Roman" pitchFamily="18" charset="0"/>
                <a:cs typeface="Times New Roman" pitchFamily="18" charset="0"/>
              </a:rPr>
              <a:t> для </a:t>
            </a:r>
            <a:r>
              <a:rPr lang="ru-RU" sz="2200" dirty="0" err="1">
                <a:latin typeface="Times New Roman" pitchFamily="18" charset="0"/>
                <a:cs typeface="Times New Roman" pitchFamily="18" charset="0"/>
              </a:rPr>
              <a:t>іноземних</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суб'єктів</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господарювання</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4. Основні напрямки здійснення зовнішньоекономічних операцій</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5. </a:t>
            </a:r>
            <a:r>
              <a:rPr lang="ru-RU" sz="2200" dirty="0" err="1">
                <a:latin typeface="Times New Roman" pitchFamily="18" charset="0"/>
                <a:cs typeface="Times New Roman" pitchFamily="18" charset="0"/>
              </a:rPr>
              <a:t>Мотиви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розвитку</a:t>
            </a:r>
            <a:r>
              <a:rPr lang="ru-RU" sz="2200" dirty="0">
                <a:latin typeface="Times New Roman" pitchFamily="18" charset="0"/>
                <a:cs typeface="Times New Roman" pitchFamily="18" charset="0"/>
              </a:rPr>
              <a:t> ЗЕД </a:t>
            </a:r>
            <a:r>
              <a:rPr lang="ru-RU" sz="2200" dirty="0" err="1">
                <a:latin typeface="Times New Roman" pitchFamily="18" charset="0"/>
                <a:cs typeface="Times New Roman" pitchFamily="18" charset="0"/>
              </a:rPr>
              <a:t>підприємства</a:t>
            </a:r>
            <a:r>
              <a:rPr lang="ru-RU" sz="2200" dirty="0">
                <a:latin typeface="Times New Roman" pitchFamily="18" charset="0"/>
                <a:cs typeface="Times New Roman" pitchFamily="18" charset="0"/>
              </a:rPr>
              <a:t> та </a:t>
            </a:r>
            <a:r>
              <a:rPr lang="ru-RU" sz="2200" dirty="0" err="1">
                <a:latin typeface="Times New Roman" pitchFamily="18" charset="0"/>
                <a:cs typeface="Times New Roman" pitchFamily="18" charset="0"/>
              </a:rPr>
              <a:t>фактори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що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впливають</a:t>
            </a:r>
            <a:r>
              <a:rPr lang="ru-RU" sz="2200" dirty="0">
                <a:latin typeface="Times New Roman" pitchFamily="18" charset="0"/>
                <a:cs typeface="Times New Roman" pitchFamily="18" charset="0"/>
              </a:rPr>
              <a:t> на </a:t>
            </a:r>
            <a:r>
              <a:rPr lang="ru-RU" sz="2200" dirty="0" err="1">
                <a:latin typeface="Times New Roman" pitchFamily="18" charset="0"/>
                <a:cs typeface="Times New Roman" pitchFamily="18" charset="0"/>
              </a:rPr>
              <a:t>її</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організацію</a:t>
            </a:r>
            <a:br>
              <a:rPr lang="uk-UA" sz="2200" dirty="0"/>
            </a:br>
            <a:br>
              <a:rPr lang="uk-UA" sz="2200" dirty="0">
                <a:latin typeface="Times New Roman" pitchFamily="18" charset="0"/>
                <a:cs typeface="Times New Roman" pitchFamily="18" charset="0"/>
              </a:rPr>
            </a:br>
            <a:endParaRPr lang="uk-UA" sz="2200"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34961" y="254000"/>
            <a:ext cx="11522075" cy="5376333"/>
          </a:xfrm>
        </p:spPr>
        <p:txBody>
          <a:bodyPr>
            <a:normAutofit/>
          </a:bodyPr>
          <a:lstStyle/>
          <a:p>
            <a:pPr indent="457200">
              <a:lnSpc>
                <a:spcPct val="100000"/>
              </a:lnSpc>
            </a:pPr>
            <a:r>
              <a:rPr lang="uk-UA" sz="1600" b="1" dirty="0">
                <a:latin typeface="Times New Roman" pitchFamily="18" charset="0"/>
                <a:cs typeface="Times New Roman" pitchFamily="18" charset="0"/>
              </a:rPr>
              <a:t>Об’єкти ЗЕД </a:t>
            </a:r>
            <a:r>
              <a:rPr lang="uk-UA" sz="1600" dirty="0">
                <a:latin typeface="Times New Roman" pitchFamily="18" charset="0"/>
                <a:cs typeface="Times New Roman" pitchFamily="18" charset="0"/>
              </a:rPr>
              <a:t>– це матеріально-речова продукція та послуги, зокрема, результати науково-технічного та виробничого співробітництва, які набувають при міжнародному обміні вартість, тобто стають товаром. </a:t>
            </a:r>
            <a:br>
              <a:rPr lang="uk-UA" sz="1600" dirty="0">
                <a:latin typeface="Times New Roman" pitchFamily="18" charset="0"/>
                <a:cs typeface="Times New Roman" pitchFamily="18" charset="0"/>
              </a:rPr>
            </a:br>
            <a:r>
              <a:rPr lang="uk-UA" sz="1600" b="1" dirty="0">
                <a:latin typeface="Times New Roman" pitchFamily="18" charset="0"/>
                <a:cs typeface="Times New Roman" pitchFamily="18" charset="0"/>
              </a:rPr>
              <a:t>Послуга</a:t>
            </a:r>
            <a:r>
              <a:rPr lang="uk-UA" sz="1600" dirty="0">
                <a:latin typeface="Times New Roman" pitchFamily="18" charset="0"/>
                <a:cs typeface="Times New Roman" pitchFamily="18" charset="0"/>
              </a:rPr>
              <a:t> – це товар особливого роду нематеріального характеру, що не має уречевленої форми.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Згідно з </a:t>
            </a:r>
            <a:r>
              <a:rPr lang="uk-UA" sz="1600" b="1" dirty="0">
                <a:latin typeface="Times New Roman" pitchFamily="18" charset="0"/>
                <a:cs typeface="Times New Roman" pitchFamily="18" charset="0"/>
              </a:rPr>
              <a:t>Гармонізованою системою опису і кодування товарів, усі товари діляться на 5 груп</a:t>
            </a:r>
            <a:r>
              <a:rPr lang="uk-UA" sz="1600" dirty="0">
                <a:latin typeface="Times New Roman" pitchFamily="18" charset="0"/>
                <a:cs typeface="Times New Roman" pitchFamily="18" charset="0"/>
              </a:rPr>
              <a:t>: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1) сільськогосподарська сировина, продукти харчування;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2) паливо, мінеральна сировина;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3) хімічні продукти;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4) машини, обладнання, транспортні засоби;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5) промислові товари народного споживання. </a:t>
            </a:r>
            <a:br>
              <a:rPr lang="uk-UA" sz="1600" dirty="0">
                <a:latin typeface="Times New Roman" pitchFamily="18" charset="0"/>
                <a:cs typeface="Times New Roman" pitchFamily="18" charset="0"/>
              </a:rPr>
            </a:b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Відповідно до </a:t>
            </a:r>
            <a:r>
              <a:rPr lang="uk-UA" sz="1600" b="1" dirty="0">
                <a:latin typeface="Times New Roman" pitchFamily="18" charset="0"/>
                <a:cs typeface="Times New Roman" pitchFamily="18" charset="0"/>
              </a:rPr>
              <a:t>Класифікатора послуг зовнішньоекономічної діяльності, виокремлюють наступні види послуг: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транспортні послуги; послуги зв’язку; подорожі; фінансові послуги; страхові послуги; будівельні послуги; роялті та ліцензійні послуги; комп’ютерні та інформаційні послуги; різні ділові, професійні та технічні послуги; інші ділові послуги; послуги приватним особам та послуги у галузі культури й відпочинку.</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 На відміну від товарів, які підлягають обміну на світовому ринку лише шляхом фізичного перетину митних кордонів держав, відповідно до методики </a:t>
            </a:r>
            <a:r>
              <a:rPr lang="uk-UA" sz="1600" b="1" dirty="0">
                <a:latin typeface="Times New Roman" pitchFamily="18" charset="0"/>
                <a:cs typeface="Times New Roman" pitchFamily="18" charset="0"/>
              </a:rPr>
              <a:t>Світової організації торгівлі, послуги надаються на світовому ринку за допомогою 4 способів: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1. Транскордонна поставка послуг (</a:t>
            </a:r>
            <a:r>
              <a:rPr lang="en-US" sz="1600" dirty="0">
                <a:latin typeface="Times New Roman" pitchFamily="18" charset="0"/>
                <a:cs typeface="Times New Roman" pitchFamily="18" charset="0"/>
              </a:rPr>
              <a:t>cross-border trade). </a:t>
            </a:r>
            <a:br>
              <a:rPr lang="uk-UA" sz="1600" dirty="0">
                <a:latin typeface="Times New Roman" pitchFamily="18" charset="0"/>
                <a:cs typeface="Times New Roman" pitchFamily="18" charset="0"/>
              </a:rPr>
            </a:br>
            <a:r>
              <a:rPr lang="en-US" sz="1600" dirty="0">
                <a:latin typeface="Times New Roman" pitchFamily="18" charset="0"/>
                <a:cs typeface="Times New Roman" pitchFamily="18" charset="0"/>
              </a:rPr>
              <a:t>2. </a:t>
            </a:r>
            <a:r>
              <a:rPr lang="uk-UA" sz="1600" dirty="0">
                <a:latin typeface="Times New Roman" pitchFamily="18" charset="0"/>
                <a:cs typeface="Times New Roman" pitchFamily="18" charset="0"/>
              </a:rPr>
              <a:t>Комерційна присутність виробника в країні надання послуги (</a:t>
            </a:r>
            <a:r>
              <a:rPr lang="en-US" sz="1600" dirty="0">
                <a:latin typeface="Times New Roman" pitchFamily="18" charset="0"/>
                <a:cs typeface="Times New Roman" pitchFamily="18" charset="0"/>
              </a:rPr>
              <a:t>commercial presence). </a:t>
            </a:r>
            <a:br>
              <a:rPr lang="uk-UA" sz="1600" dirty="0">
                <a:latin typeface="Times New Roman" pitchFamily="18" charset="0"/>
                <a:cs typeface="Times New Roman" pitchFamily="18" charset="0"/>
              </a:rPr>
            </a:br>
            <a:r>
              <a:rPr lang="en-US" sz="1600" dirty="0">
                <a:latin typeface="Times New Roman" pitchFamily="18" charset="0"/>
                <a:cs typeface="Times New Roman" pitchFamily="18" charset="0"/>
              </a:rPr>
              <a:t>3. </a:t>
            </a:r>
            <a:r>
              <a:rPr lang="uk-UA" sz="1600" dirty="0">
                <a:latin typeface="Times New Roman" pitchFamily="18" charset="0"/>
                <a:cs typeface="Times New Roman" pitchFamily="18" charset="0"/>
              </a:rPr>
              <a:t>Споживання за кордоном (</a:t>
            </a:r>
            <a:r>
              <a:rPr lang="en-US" sz="1600" dirty="0">
                <a:latin typeface="Times New Roman" pitchFamily="18" charset="0"/>
                <a:cs typeface="Times New Roman" pitchFamily="18" charset="0"/>
              </a:rPr>
              <a:t>consumption abroad). </a:t>
            </a:r>
            <a:br>
              <a:rPr lang="uk-UA" sz="1600" dirty="0">
                <a:latin typeface="Times New Roman" pitchFamily="18" charset="0"/>
                <a:cs typeface="Times New Roman" pitchFamily="18" charset="0"/>
              </a:rPr>
            </a:br>
            <a:r>
              <a:rPr lang="en-US" sz="1600" dirty="0">
                <a:latin typeface="Times New Roman" pitchFamily="18" charset="0"/>
                <a:cs typeface="Times New Roman" pitchFamily="18" charset="0"/>
              </a:rPr>
              <a:t>4. </a:t>
            </a:r>
            <a:r>
              <a:rPr lang="uk-UA" sz="1600" dirty="0">
                <a:latin typeface="Times New Roman" pitchFamily="18" charset="0"/>
                <a:cs typeface="Times New Roman" pitchFamily="18" charset="0"/>
              </a:rPr>
              <a:t>Переміщення фізичних осіб, що надають послугу (</a:t>
            </a:r>
            <a:r>
              <a:rPr lang="en-US" sz="1600" dirty="0">
                <a:latin typeface="Times New Roman" pitchFamily="18" charset="0"/>
                <a:cs typeface="Times New Roman" pitchFamily="18" charset="0"/>
              </a:rPr>
              <a:t>movement of natural persons).</a:t>
            </a:r>
            <a:br>
              <a:rPr lang="uk-UA" sz="1600" dirty="0">
                <a:latin typeface="Times New Roman" pitchFamily="18" charset="0"/>
                <a:cs typeface="Times New Roman" pitchFamily="18" charset="0"/>
              </a:rPr>
            </a:b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2898048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669" y="465138"/>
            <a:ext cx="5358946" cy="3751262"/>
          </a:xfrm>
          <a:prstGeom prst="rect">
            <a:avLst/>
          </a:prstGeom>
        </p:spPr>
      </p:pic>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779461"/>
            <a:ext cx="5578331" cy="2125663"/>
          </a:xfrm>
          <a:prstGeom prst="rect">
            <a:avLst/>
          </a:prstGeom>
        </p:spPr>
      </p:pic>
    </p:spTree>
    <p:extLst>
      <p:ext uri="{BB962C8B-B14F-4D97-AF65-F5344CB8AC3E}">
        <p14:creationId xmlns:p14="http://schemas.microsoft.com/office/powerpoint/2010/main" val="3861526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765175" y="465138"/>
            <a:ext cx="10874375" cy="5563131"/>
          </a:xfrm>
        </p:spPr>
        <p:txBody>
          <a:bodyPr/>
          <a:lstStyle/>
          <a:p>
            <a:pPr marL="0" indent="457200" algn="just">
              <a:lnSpc>
                <a:spcPct val="100000"/>
              </a:lnSpc>
              <a:spcBef>
                <a:spcPts val="0"/>
              </a:spcBef>
              <a:buNone/>
            </a:pPr>
            <a:r>
              <a:rPr lang="uk-UA" sz="1600" dirty="0">
                <a:latin typeface="Times New Roman" pitchFamily="18" charset="0"/>
                <a:ea typeface="+mj-ea"/>
                <a:cs typeface="Times New Roman" pitchFamily="18" charset="0"/>
              </a:rPr>
              <a:t>На території України суб'єкти господарської діяльності України й іноземні суб'єкти господарської діяльності можуть здійснювати види ЗЕД, як закріплені у ст. 4 ЗУ "Про зовнішньоекономічну діяльність":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експорт та імпорт товарів, капіталів і робочої сили</a:t>
            </a:r>
            <a:r>
              <a:rPr lang="uk-UA" sz="1600" b="0" dirty="0">
                <a:latin typeface="Times New Roman" pitchFamily="18" charset="0"/>
                <a:ea typeface="+mj-ea"/>
                <a:cs typeface="Times New Roman" pitchFamily="18" charset="0"/>
              </a:rPr>
              <a:t>; </a:t>
            </a:r>
          </a:p>
          <a:p>
            <a:pPr marL="0" indent="228600" algn="just">
              <a:lnSpc>
                <a:spcPct val="100000"/>
              </a:lnSpc>
              <a:spcBef>
                <a:spcPts val="0"/>
              </a:spcBef>
              <a:buFont typeface="Wingdings" pitchFamily="2" charset="2"/>
              <a:buChar char="Ø"/>
            </a:pPr>
            <a:r>
              <a:rPr lang="uk-UA" sz="1600" b="0" dirty="0">
                <a:latin typeface="Times New Roman" pitchFamily="18" charset="0"/>
                <a:ea typeface="+mj-ea"/>
                <a:cs typeface="Times New Roman" pitchFamily="18" charset="0"/>
              </a:rPr>
              <a:t>надання суб'єктами зовнішньоекономічної діяльності України </a:t>
            </a:r>
            <a:r>
              <a:rPr lang="uk-UA" sz="1600" dirty="0">
                <a:latin typeface="Times New Roman" pitchFamily="18" charset="0"/>
                <a:ea typeface="+mj-ea"/>
                <a:cs typeface="Times New Roman" pitchFamily="18" charset="0"/>
              </a:rPr>
              <a:t>послуг іноземним суб'єктам господарської діяльності</a:t>
            </a:r>
            <a:r>
              <a:rPr lang="uk-UA" sz="1600" b="0" dirty="0">
                <a:latin typeface="Times New Roman" pitchFamily="18" charset="0"/>
                <a:ea typeface="+mj-ea"/>
                <a:cs typeface="Times New Roman" pitchFamily="18" charset="0"/>
              </a:rPr>
              <a:t>, в тому числі: виробничих, транспортно-експедиційних, страхових, консультаційних, маркетингових, експортних, посередницьких, брокерських, агентських, консигнаційних, управлінських, облікових, аудиторських, юридичних, туристських та інших, що прямо та виключно не заборонені законами України;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надання вищезазначених послуг іноземними суб'єктами господарської діяльності суб'єктам зовнішньоекономічної діяльності України</a:t>
            </a:r>
            <a:r>
              <a:rPr lang="uk-UA" sz="1600" b="0" dirty="0">
                <a:latin typeface="Times New Roman" pitchFamily="18" charset="0"/>
                <a:ea typeface="+mj-ea"/>
                <a:cs typeface="Times New Roman" pitchFamily="18" charset="0"/>
              </a:rPr>
              <a:t>;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наукова, науково-технічна, науково-виробнича, виробнича, навчальна та інша кооперація з іноземними суб'єктами господарської діяльності</a:t>
            </a:r>
            <a:r>
              <a:rPr lang="uk-UA" sz="1600" b="0" dirty="0">
                <a:latin typeface="Times New Roman" pitchFamily="18" charset="0"/>
                <a:ea typeface="+mj-ea"/>
                <a:cs typeface="Times New Roman" pitchFamily="18" charset="0"/>
              </a:rPr>
              <a:t>;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навчання та підготовка спеціалістів на комерційній основі</a:t>
            </a:r>
            <a:r>
              <a:rPr lang="uk-UA" sz="1600" b="0" dirty="0">
                <a:latin typeface="Times New Roman" pitchFamily="18" charset="0"/>
                <a:ea typeface="+mj-ea"/>
                <a:cs typeface="Times New Roman" pitchFamily="18" charset="0"/>
              </a:rPr>
              <a:t>;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міжнародні фінансові операції й операції з цінними паперами у випадках</a:t>
            </a:r>
            <a:r>
              <a:rPr lang="uk-UA" sz="1600" b="0" dirty="0">
                <a:latin typeface="Times New Roman" pitchFamily="18" charset="0"/>
                <a:ea typeface="+mj-ea"/>
                <a:cs typeface="Times New Roman" pitchFamily="18" charset="0"/>
              </a:rPr>
              <a:t>, передбачених законами України;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кредитні та розрахункові операції між суб'єктами зовнішньоекономічної діяльності</a:t>
            </a:r>
            <a:r>
              <a:rPr lang="uk-UA" sz="1600" b="0" dirty="0">
                <a:latin typeface="Times New Roman" pitchFamily="18" charset="0"/>
                <a:ea typeface="+mj-ea"/>
                <a:cs typeface="Times New Roman" pitchFamily="18" charset="0"/>
              </a:rPr>
              <a:t> й іноземними суб'єктами господарської діяльності; </a:t>
            </a:r>
          </a:p>
          <a:p>
            <a:pPr marL="0" indent="228600" algn="just">
              <a:lnSpc>
                <a:spcPct val="100000"/>
              </a:lnSpc>
              <a:spcBef>
                <a:spcPts val="0"/>
              </a:spcBef>
              <a:buFont typeface="Wingdings" pitchFamily="2" charset="2"/>
              <a:buChar char="Ø"/>
            </a:pPr>
            <a:r>
              <a:rPr lang="uk-UA" sz="1600" b="0" dirty="0">
                <a:latin typeface="Times New Roman" pitchFamily="18" charset="0"/>
                <a:ea typeface="+mj-ea"/>
                <a:cs typeface="Times New Roman" pitchFamily="18" charset="0"/>
              </a:rPr>
              <a:t>створення суб'єктами зовнішньоекономічної діяльності банківських, кредитних і страхових установ за межами України; </a:t>
            </a:r>
            <a:r>
              <a:rPr lang="ru-RU" sz="1600" b="0" dirty="0">
                <a:latin typeface="Times New Roman" pitchFamily="18" charset="0"/>
                <a:ea typeface="+mj-ea"/>
                <a:cs typeface="Times New Roman" pitchFamily="18" charset="0"/>
              </a:rPr>
              <a:t>створення </a:t>
            </a:r>
            <a:r>
              <a:rPr lang="ru-RU" sz="1600" b="0" dirty="0" err="1">
                <a:latin typeface="Times New Roman" pitchFamily="18" charset="0"/>
                <a:ea typeface="+mj-ea"/>
                <a:cs typeface="Times New Roman" pitchFamily="18" charset="0"/>
              </a:rPr>
              <a:t>іноземними</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суб'єктами</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господарської</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діяльності</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зазначених</a:t>
            </a:r>
            <a:r>
              <a:rPr lang="ru-RU" sz="1600" b="0" dirty="0">
                <a:latin typeface="Times New Roman" pitchFamily="18" charset="0"/>
                <a:ea typeface="+mj-ea"/>
                <a:cs typeface="Times New Roman" pitchFamily="18" charset="0"/>
              </a:rPr>
              <a:t> установ на </a:t>
            </a:r>
            <a:r>
              <a:rPr lang="ru-RU" sz="1600" b="0" dirty="0" err="1">
                <a:latin typeface="Times New Roman" pitchFamily="18" charset="0"/>
                <a:ea typeface="+mj-ea"/>
                <a:cs typeface="Times New Roman" pitchFamily="18" charset="0"/>
              </a:rPr>
              <a:t>території</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України</a:t>
            </a:r>
            <a:r>
              <a:rPr lang="ru-RU" sz="1600" b="0" dirty="0">
                <a:latin typeface="Times New Roman" pitchFamily="18" charset="0"/>
                <a:ea typeface="+mj-ea"/>
                <a:cs typeface="Times New Roman" pitchFamily="18" charset="0"/>
              </a:rPr>
              <a:t> у випадках, передбачених законами </a:t>
            </a:r>
            <a:r>
              <a:rPr lang="ru-RU" sz="1600" b="0" dirty="0" err="1">
                <a:latin typeface="Times New Roman" pitchFamily="18" charset="0"/>
                <a:ea typeface="+mj-ea"/>
                <a:cs typeface="Times New Roman" pitchFamily="18" charset="0"/>
              </a:rPr>
              <a:t>України</a:t>
            </a:r>
            <a:r>
              <a:rPr lang="ru-RU" sz="1600" b="0" dirty="0">
                <a:latin typeface="Times New Roman" pitchFamily="18" charset="0"/>
                <a:ea typeface="+mj-ea"/>
                <a:cs typeface="Times New Roman" pitchFamily="18" charset="0"/>
              </a:rPr>
              <a:t>;</a:t>
            </a:r>
          </a:p>
          <a:p>
            <a:pPr marL="0" indent="228600" algn="just">
              <a:lnSpc>
                <a:spcPct val="100000"/>
              </a:lnSpc>
              <a:spcBef>
                <a:spcPts val="0"/>
              </a:spcBef>
              <a:buFont typeface="Wingdings" pitchFamily="2" charset="2"/>
              <a:buChar char="Ø"/>
            </a:pPr>
            <a:endParaRPr lang="uk-UA" sz="18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1419835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спільна підприємницька діяльність між суб'єктами зовнішньоекономічної діяльності й іноземними суб'єктами господарської діяльності, що включає створення спільних підприємств різних видів і форм, проведення спільних господарських операцій та спільне володіння майном як на території України, так і за її межами;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підприємницька діяльність на території України, пов'язана з наданням ліцензій, патентів, ноу-хау, торговельних марок та інших нематеріальних об'єктів власності з боку іноземних суб'єктів господарської діяльності; аналогічна діяльність суб'єктів зовнішньоекономічної діяльності за межами України;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організація та здійснення діяльності в галузі проведення виставок, аукціонів, торгів, конференцій, симпозіумів, семінарів та інших подібних заходів, що здійснюються на комерційній основі, за участю суб'єктів зовнішньоекономічної діяльності;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організація та здійснення оптової, консигнаційної та роздрібної торгівлі на території України за іноземну валюту у передбачених законами України випадках;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товарообмінні (бартерні) операції та інша діяльність, побудована на формах зустрічної торгівлі між суб'єктами зовнішньоекономічної діяльності й іноземними суб'єктами господарської діяльності;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орендні, в тому числі лізингові, операції між суб'єктами зовнішньоекономічної діяльності й іноземними суб'єктами господарської діяльності;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операції з придбання, продажу й обміну валюти на валютних аукціонах, валютних біржах і на міжбанківському валютному ринку;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діяльність на контрактній основі фізичних осіб України з іноземними суб'єктами господарської діяльності як на території України, так і за її межами;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діяльність іноземних фізичних осіб на контрактній оплатній основі з суб'єктами зовнішньоекономічної діяльності як на території України, так і за її межами;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інші види зовнішньоекономічної діяльності, не заборонені прямо й у виключній формі законами України.</a:t>
            </a: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515284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765175" y="390525"/>
            <a:ext cx="10398125" cy="4951941"/>
          </a:xfrm>
        </p:spPr>
        <p:txBody>
          <a:bodyPr/>
          <a:lstStyle/>
          <a:p>
            <a:pPr marL="0" indent="0" algn="ctr">
              <a:lnSpc>
                <a:spcPct val="100000"/>
              </a:lnSpc>
              <a:spcBef>
                <a:spcPts val="0"/>
              </a:spcBef>
              <a:buNone/>
            </a:pPr>
            <a:r>
              <a:rPr lang="uk-UA" sz="1800" dirty="0">
                <a:solidFill>
                  <a:srgbClr val="FF0000"/>
                </a:solidFill>
                <a:latin typeface="Times New Roman" pitchFamily="18" charset="0"/>
                <a:cs typeface="Times New Roman" pitchFamily="18" charset="0"/>
              </a:rPr>
              <a:t>Відповідно до ст. 17 Закону України "Про зовнішньоекономічну </a:t>
            </a:r>
            <a:r>
              <a:rPr lang="uk-UA" sz="1800" dirty="0" err="1">
                <a:solidFill>
                  <a:srgbClr val="FF0000"/>
                </a:solidFill>
                <a:latin typeface="Times New Roman" pitchFamily="18" charset="0"/>
                <a:cs typeface="Times New Roman" pitchFamily="18" charset="0"/>
              </a:rPr>
              <a:t>діяльність</a:t>
            </a:r>
            <a:r>
              <a:rPr lang="uk-UA" sz="1800" dirty="0">
                <a:solidFill>
                  <a:srgbClr val="FF0000"/>
                </a:solidFill>
                <a:latin typeface="Times New Roman" pitchFamily="18" charset="0"/>
                <a:cs typeface="Times New Roman" pitchFamily="18" charset="0"/>
              </a:rPr>
              <a:t>" заборонені до здійснення всіма суб'єктами господарювання такі види ЗЕД: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експорт з території України предметів, які становлять національне, історичне, археологічне або культурне надбання українського народу, що визначається згідно із законами України;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імпорт або транзит будь-яких товарів, про які заздалегідь відомо, що вони можуть завдати шкоди суспільній моралі, здоров'ю чи становити загрозу життю населення, тваринному світу та рослинам або призвести до заподіяння шкоди навколишньому природному середовищу, якщо стосовно транзитних товарів не вжито необхідних заходів для запобігання такої шкоди;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імпорт продукції та послуг, що містять пропаганду ідей війни, расизму та расової дискримінації, геноциду тощо, які суперечать відповідним нормам Конституції України;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експорт природних ресурсів, які вичерпуються, якщо обмеження також застосовуються до внутрішнього споживання або виробництва;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експорт та імпорт товарів, здійснюваний з порушенням прав інтелектуальної власності;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експорт з території України товарів у межах виконання рішень Ради Безпеки Організації Об'єднаних Націй про застосування обмежень або ембарго на поставки товарів у відповідну державу.</a:t>
            </a: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1524307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ctr">
              <a:lnSpc>
                <a:spcPct val="100000"/>
              </a:lnSpc>
              <a:spcBef>
                <a:spcPts val="0"/>
              </a:spcBef>
              <a:buNone/>
            </a:pPr>
            <a:r>
              <a:rPr lang="uk-UA" sz="2800" dirty="0">
                <a:solidFill>
                  <a:schemeClr val="tx1">
                    <a:lumMod val="50000"/>
                  </a:schemeClr>
                </a:solidFill>
                <a:latin typeface="Times New Roman" pitchFamily="18" charset="0"/>
                <a:ea typeface="+mj-ea"/>
                <a:cs typeface="Times New Roman" pitchFamily="18" charset="0"/>
              </a:rPr>
              <a:t>3. </a:t>
            </a:r>
            <a:r>
              <a:rPr lang="ru-RU" sz="2800" dirty="0" err="1">
                <a:solidFill>
                  <a:schemeClr val="tx1">
                    <a:lumMod val="50000"/>
                  </a:schemeClr>
                </a:solidFill>
                <a:latin typeface="Times New Roman" pitchFamily="18" charset="0"/>
                <a:ea typeface="+mj-ea"/>
                <a:cs typeface="Times New Roman" pitchFamily="18" charset="0"/>
              </a:rPr>
              <a:t>Правові</a:t>
            </a:r>
            <a:r>
              <a:rPr lang="ru-RU" sz="2800" dirty="0">
                <a:solidFill>
                  <a:schemeClr val="tx1">
                    <a:lumMod val="50000"/>
                  </a:schemeClr>
                </a:solidFill>
                <a:latin typeface="Times New Roman" pitchFamily="18" charset="0"/>
                <a:ea typeface="+mj-ea"/>
                <a:cs typeface="Times New Roman" pitchFamily="18" charset="0"/>
              </a:rPr>
              <a:t> </a:t>
            </a:r>
            <a:r>
              <a:rPr lang="ru-RU" sz="2800" dirty="0" err="1">
                <a:solidFill>
                  <a:schemeClr val="tx1">
                    <a:lumMod val="50000"/>
                  </a:schemeClr>
                </a:solidFill>
                <a:latin typeface="Times New Roman" pitchFamily="18" charset="0"/>
                <a:ea typeface="+mj-ea"/>
                <a:cs typeface="Times New Roman" pitchFamily="18" charset="0"/>
              </a:rPr>
              <a:t>режими</a:t>
            </a:r>
            <a:r>
              <a:rPr lang="ru-RU" sz="2800" dirty="0">
                <a:solidFill>
                  <a:schemeClr val="tx1">
                    <a:lumMod val="50000"/>
                  </a:schemeClr>
                </a:solidFill>
                <a:latin typeface="Times New Roman" pitchFamily="18" charset="0"/>
                <a:ea typeface="+mj-ea"/>
                <a:cs typeface="Times New Roman" pitchFamily="18" charset="0"/>
              </a:rPr>
              <a:t> в </a:t>
            </a:r>
            <a:r>
              <a:rPr lang="ru-RU" sz="2800" dirty="0" err="1">
                <a:solidFill>
                  <a:schemeClr val="tx1">
                    <a:lumMod val="50000"/>
                  </a:schemeClr>
                </a:solidFill>
                <a:latin typeface="Times New Roman" pitchFamily="18" charset="0"/>
                <a:ea typeface="+mj-ea"/>
                <a:cs typeface="Times New Roman" pitchFamily="18" charset="0"/>
              </a:rPr>
              <a:t>Україні</a:t>
            </a:r>
            <a:r>
              <a:rPr lang="ru-RU" sz="2800" dirty="0">
                <a:solidFill>
                  <a:schemeClr val="tx1">
                    <a:lumMod val="50000"/>
                  </a:schemeClr>
                </a:solidFill>
                <a:latin typeface="Times New Roman" pitchFamily="18" charset="0"/>
                <a:ea typeface="+mj-ea"/>
                <a:cs typeface="Times New Roman" pitchFamily="18" charset="0"/>
              </a:rPr>
              <a:t> для </a:t>
            </a:r>
            <a:r>
              <a:rPr lang="ru-RU" sz="2800" dirty="0" err="1">
                <a:solidFill>
                  <a:schemeClr val="tx1">
                    <a:lumMod val="50000"/>
                  </a:schemeClr>
                </a:solidFill>
                <a:latin typeface="Times New Roman" pitchFamily="18" charset="0"/>
                <a:ea typeface="+mj-ea"/>
                <a:cs typeface="Times New Roman" pitchFamily="18" charset="0"/>
              </a:rPr>
              <a:t>іноземних</a:t>
            </a:r>
            <a:r>
              <a:rPr lang="ru-RU" sz="2800" dirty="0">
                <a:solidFill>
                  <a:schemeClr val="tx1">
                    <a:lumMod val="50000"/>
                  </a:schemeClr>
                </a:solidFill>
                <a:latin typeface="Times New Roman" pitchFamily="18" charset="0"/>
                <a:ea typeface="+mj-ea"/>
                <a:cs typeface="Times New Roman" pitchFamily="18" charset="0"/>
              </a:rPr>
              <a:t> </a:t>
            </a:r>
            <a:r>
              <a:rPr lang="ru-RU" sz="2800" dirty="0" err="1">
                <a:solidFill>
                  <a:schemeClr val="tx1">
                    <a:lumMod val="50000"/>
                  </a:schemeClr>
                </a:solidFill>
                <a:latin typeface="Times New Roman" pitchFamily="18" charset="0"/>
                <a:ea typeface="+mj-ea"/>
                <a:cs typeface="Times New Roman" pitchFamily="18" charset="0"/>
              </a:rPr>
              <a:t>суб'єктів</a:t>
            </a:r>
            <a:r>
              <a:rPr lang="ru-RU" sz="2800" dirty="0">
                <a:solidFill>
                  <a:schemeClr val="tx1">
                    <a:lumMod val="50000"/>
                  </a:schemeClr>
                </a:solidFill>
                <a:latin typeface="Times New Roman" pitchFamily="18" charset="0"/>
                <a:ea typeface="+mj-ea"/>
                <a:cs typeface="Times New Roman" pitchFamily="18" charset="0"/>
              </a:rPr>
              <a:t> </a:t>
            </a:r>
            <a:r>
              <a:rPr lang="ru-RU" sz="2800" dirty="0" err="1">
                <a:solidFill>
                  <a:schemeClr val="tx1">
                    <a:lumMod val="50000"/>
                  </a:schemeClr>
                </a:solidFill>
                <a:latin typeface="Times New Roman" pitchFamily="18" charset="0"/>
                <a:ea typeface="+mj-ea"/>
                <a:cs typeface="Times New Roman" pitchFamily="18" charset="0"/>
              </a:rPr>
              <a:t>господарювання</a:t>
            </a:r>
            <a:r>
              <a:rPr lang="ru-RU" sz="2800" dirty="0">
                <a:solidFill>
                  <a:schemeClr val="tx1">
                    <a:lumMod val="50000"/>
                  </a:schemeClr>
                </a:solidFill>
                <a:latin typeface="Times New Roman" pitchFamily="18" charset="0"/>
                <a:ea typeface="+mj-ea"/>
                <a:cs typeface="Times New Roman" pitchFamily="18" charset="0"/>
              </a:rPr>
              <a:t>.</a:t>
            </a:r>
          </a:p>
          <a:p>
            <a:pPr marL="0" indent="0" algn="ctr">
              <a:lnSpc>
                <a:spcPct val="100000"/>
              </a:lnSpc>
              <a:spcBef>
                <a:spcPts val="0"/>
              </a:spcBef>
              <a:buNone/>
            </a:pPr>
            <a:endParaRPr lang="ru-RU" sz="1800" dirty="0">
              <a:latin typeface="Times New Roman" pitchFamily="18" charset="0"/>
              <a:cs typeface="Times New Roman" pitchFamily="18" charset="0"/>
            </a:endParaRPr>
          </a:p>
          <a:p>
            <a:pPr marL="0" indent="457200" algn="just">
              <a:lnSpc>
                <a:spcPct val="100000"/>
              </a:lnSpc>
              <a:spcBef>
                <a:spcPts val="0"/>
              </a:spcBef>
              <a:buNone/>
            </a:pPr>
            <a:r>
              <a:rPr lang="uk-UA" sz="1800" dirty="0">
                <a:latin typeface="Times New Roman" pitchFamily="18" charset="0"/>
                <a:cs typeface="Times New Roman" pitchFamily="18" charset="0"/>
              </a:rPr>
              <a:t>Правовий режим ЗЕД </a:t>
            </a:r>
            <a:r>
              <a:rPr lang="uk-UA" sz="1800" b="0" dirty="0">
                <a:latin typeface="Times New Roman" pitchFamily="18" charset="0"/>
                <a:cs typeface="Times New Roman" pitchFamily="18" charset="0"/>
              </a:rPr>
              <a:t>– це особливий порядок регулювання зовнішньоекономічної діяльності, що виражається в комплексі взаємопов'язаних між собою економіко-правових заходів (стимуляційних та обмежувальних), спрямованих на досягнення цілей такої діяльності згідно з визначеними законодавцем принципами. </a:t>
            </a:r>
          </a:p>
          <a:p>
            <a:pPr marL="0" indent="457200" algn="just">
              <a:lnSpc>
                <a:spcPct val="100000"/>
              </a:lnSpc>
              <a:spcBef>
                <a:spcPts val="0"/>
              </a:spcBef>
              <a:buNone/>
            </a:pPr>
            <a:r>
              <a:rPr lang="uk-UA" sz="1800" b="0" dirty="0">
                <a:latin typeface="Times New Roman" pitchFamily="18" charset="0"/>
                <a:cs typeface="Times New Roman" pitchFamily="18" charset="0"/>
              </a:rPr>
              <a:t>На території України згідно із Законом України "Про зовнішньоекономічну діяльність" № 959-12 від 16.04.91 р. запроваджуються такі правові режими для іноземних суб'єктів господарської діяльності: </a:t>
            </a:r>
          </a:p>
          <a:p>
            <a:pPr algn="just">
              <a:lnSpc>
                <a:spcPct val="100000"/>
              </a:lnSpc>
              <a:spcBef>
                <a:spcPts val="0"/>
              </a:spcBef>
              <a:buFont typeface="Wingdings" pitchFamily="2" charset="2"/>
              <a:buChar char="Ø"/>
            </a:pPr>
            <a:r>
              <a:rPr lang="uk-UA" sz="1800" dirty="0">
                <a:latin typeface="Times New Roman" pitchFamily="18" charset="0"/>
                <a:cs typeface="Times New Roman" pitchFamily="18" charset="0"/>
              </a:rPr>
              <a:t>національний режим</a:t>
            </a:r>
            <a:r>
              <a:rPr lang="uk-UA" sz="1800" b="0" dirty="0">
                <a:latin typeface="Times New Roman" pitchFamily="18" charset="0"/>
                <a:cs typeface="Times New Roman" pitchFamily="18" charset="0"/>
              </a:rPr>
              <a:t> застосовується щодо всіх видів господарської діяльності іноземних суб'єктів цієї діяльності, пов'язаної з їх інвестиціями на території України, а також щодо експортно-імпортних операцій іноземних суб'єктів господарської діяльності тих країн, які входять разом з Україною до економічних союзів; </a:t>
            </a:r>
          </a:p>
          <a:p>
            <a:pPr algn="just">
              <a:lnSpc>
                <a:spcPct val="100000"/>
              </a:lnSpc>
              <a:spcBef>
                <a:spcPts val="0"/>
              </a:spcBef>
              <a:buFont typeface="Wingdings" pitchFamily="2" charset="2"/>
              <a:buChar char="Ø"/>
            </a:pPr>
            <a:r>
              <a:rPr lang="uk-UA" sz="1800" dirty="0">
                <a:latin typeface="Times New Roman" pitchFamily="18" charset="0"/>
                <a:cs typeface="Times New Roman" pitchFamily="18" charset="0"/>
              </a:rPr>
              <a:t>режим найбільшого сприяння</a:t>
            </a:r>
            <a:r>
              <a:rPr lang="uk-UA" sz="1800" b="0" dirty="0">
                <a:latin typeface="Times New Roman" pitchFamily="18" charset="0"/>
                <a:cs typeface="Times New Roman" pitchFamily="18" charset="0"/>
              </a:rPr>
              <a:t>, який означає, що іноземні суб'єкти господарської діяльності мають обсяг прав, преференцій та пільг щодо мит, податків і зборів, якими користується та/або буде користуватися </a:t>
            </a:r>
            <a:r>
              <a:rPr lang="uk-UA" sz="1800" b="0" dirty="0" err="1">
                <a:latin typeface="Times New Roman" pitchFamily="18" charset="0"/>
                <a:cs typeface="Times New Roman" pitchFamily="18" charset="0"/>
              </a:rPr>
              <a:t>іно</a:t>
            </a:r>
            <a:r>
              <a:rPr lang="uk-UA" sz="1800" b="0" dirty="0">
                <a:latin typeface="Times New Roman" pitchFamily="18" charset="0"/>
                <a:cs typeface="Times New Roman" pitchFamily="18" charset="0"/>
              </a:rPr>
              <a:t>земний суб'єкт господарської діяльності будь-якої іншої держави, якій надано згаданий режим (за винятком випадків, коли зазначені мита, податки, збори та пільги за ними встановлюються в рамках спеціального режиму). Режим найбільшого сприяння надається на основі взаємної угоди суб'єктам господарської діяльності інших держав згідно з відповідними договорами України та застосовується у сфері зовнішньої торгівлі;</a:t>
            </a:r>
          </a:p>
          <a:p>
            <a:pPr algn="just">
              <a:lnSpc>
                <a:spcPct val="100000"/>
              </a:lnSpc>
              <a:spcBef>
                <a:spcPts val="0"/>
              </a:spcBef>
              <a:buFont typeface="Wingdings" pitchFamily="2" charset="2"/>
              <a:buChar char="Ø"/>
            </a:pPr>
            <a:r>
              <a:rPr lang="ru-RU" sz="1800" dirty="0" err="1">
                <a:latin typeface="Times New Roman" pitchFamily="18" charset="0"/>
                <a:cs typeface="Times New Roman" pitchFamily="18" charset="0"/>
              </a:rPr>
              <a:t>спеціальний</a:t>
            </a:r>
            <a:r>
              <a:rPr lang="ru-RU" sz="1800" dirty="0">
                <a:latin typeface="Times New Roman" pitchFamily="18" charset="0"/>
                <a:cs typeface="Times New Roman" pitchFamily="18" charset="0"/>
              </a:rPr>
              <a:t> режим</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який</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застосовується</a:t>
            </a:r>
            <a:r>
              <a:rPr lang="ru-RU" sz="1800" b="0" dirty="0">
                <a:latin typeface="Times New Roman" pitchFamily="18" charset="0"/>
                <a:cs typeface="Times New Roman" pitchFamily="18" charset="0"/>
              </a:rPr>
              <a:t> до </a:t>
            </a:r>
            <a:r>
              <a:rPr lang="ru-RU" sz="1800" b="0" dirty="0" err="1">
                <a:latin typeface="Times New Roman" pitchFamily="18" charset="0"/>
                <a:cs typeface="Times New Roman" pitchFamily="18" charset="0"/>
              </a:rPr>
              <a:t>територій</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спеціальних</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економічних</a:t>
            </a:r>
            <a:r>
              <a:rPr lang="ru-RU" sz="1800" b="0" dirty="0">
                <a:latin typeface="Times New Roman" pitchFamily="18" charset="0"/>
                <a:cs typeface="Times New Roman" pitchFamily="18" charset="0"/>
              </a:rPr>
              <a:t> зон </a:t>
            </a:r>
            <a:r>
              <a:rPr lang="ru-RU" sz="1800" b="0" dirty="0" err="1">
                <a:latin typeface="Times New Roman" pitchFamily="18" charset="0"/>
                <a:cs typeface="Times New Roman" pitchFamily="18" charset="0"/>
              </a:rPr>
              <a:t>згідно</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із</a:t>
            </a:r>
            <a:r>
              <a:rPr lang="ru-RU" sz="1800" b="0" dirty="0">
                <a:latin typeface="Times New Roman" pitchFamily="18" charset="0"/>
                <a:cs typeface="Times New Roman" pitchFamily="18" charset="0"/>
              </a:rPr>
              <a:t> ст. 24 Закону, а </a:t>
            </a:r>
            <a:r>
              <a:rPr lang="ru-RU" sz="1800" b="0" dirty="0" err="1">
                <a:latin typeface="Times New Roman" pitchFamily="18" charset="0"/>
                <a:cs typeface="Times New Roman" pitchFamily="18" charset="0"/>
              </a:rPr>
              <a:t>також</a:t>
            </a:r>
            <a:r>
              <a:rPr lang="ru-RU" sz="1800" b="0" dirty="0">
                <a:latin typeface="Times New Roman" pitchFamily="18" charset="0"/>
                <a:cs typeface="Times New Roman" pitchFamily="18" charset="0"/>
              </a:rPr>
              <a:t> до </a:t>
            </a:r>
            <a:r>
              <a:rPr lang="ru-RU" sz="1800" b="0" dirty="0" err="1">
                <a:latin typeface="Times New Roman" pitchFamily="18" charset="0"/>
                <a:cs typeface="Times New Roman" pitchFamily="18" charset="0"/>
              </a:rPr>
              <a:t>територій</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митних</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союзів</a:t>
            </a:r>
            <a:r>
              <a:rPr lang="ru-RU" sz="1800" b="0" dirty="0">
                <a:latin typeface="Times New Roman" pitchFamily="18" charset="0"/>
                <a:cs typeface="Times New Roman" pitchFamily="18" charset="0"/>
              </a:rPr>
              <a:t>, до </a:t>
            </a:r>
            <a:r>
              <a:rPr lang="ru-RU" sz="1800" b="0" dirty="0" err="1">
                <a:latin typeface="Times New Roman" pitchFamily="18" charset="0"/>
                <a:cs typeface="Times New Roman" pitchFamily="18" charset="0"/>
              </a:rPr>
              <a:t>яких</a:t>
            </a:r>
            <a:r>
              <a:rPr lang="ru-RU" sz="1800" b="0" dirty="0">
                <a:latin typeface="Times New Roman" pitchFamily="18" charset="0"/>
                <a:cs typeface="Times New Roman" pitchFamily="18" charset="0"/>
              </a:rPr>
              <a:t> входить </a:t>
            </a:r>
            <a:r>
              <a:rPr lang="ru-RU" sz="1800" b="0" dirty="0" err="1">
                <a:latin typeface="Times New Roman" pitchFamily="18" charset="0"/>
                <a:cs typeface="Times New Roman" pitchFamily="18" charset="0"/>
              </a:rPr>
              <a:t>Україна</a:t>
            </a:r>
            <a:r>
              <a:rPr lang="ru-RU" sz="1800" b="0" dirty="0">
                <a:latin typeface="Times New Roman" pitchFamily="18" charset="0"/>
                <a:cs typeface="Times New Roman" pitchFamily="18" charset="0"/>
              </a:rPr>
              <a:t>, і в </a:t>
            </a:r>
            <a:r>
              <a:rPr lang="ru-RU" sz="1800" b="0" dirty="0" err="1">
                <a:latin typeface="Times New Roman" pitchFamily="18" charset="0"/>
                <a:cs typeface="Times New Roman" pitchFamily="18" charset="0"/>
              </a:rPr>
              <a:t>разі</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встановлення</a:t>
            </a:r>
            <a:r>
              <a:rPr lang="ru-RU" sz="1800" b="0" dirty="0">
                <a:latin typeface="Times New Roman" pitchFamily="18" charset="0"/>
                <a:cs typeface="Times New Roman" pitchFamily="18" charset="0"/>
              </a:rPr>
              <a:t> будь-</a:t>
            </a:r>
            <a:r>
              <a:rPr lang="ru-RU" sz="1800" b="0" dirty="0" err="1">
                <a:latin typeface="Times New Roman" pitchFamily="18" charset="0"/>
                <a:cs typeface="Times New Roman" pitchFamily="18" charset="0"/>
              </a:rPr>
              <a:t>якого</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спеціального</a:t>
            </a:r>
            <a:r>
              <a:rPr lang="ru-RU" sz="1800" b="0" dirty="0">
                <a:latin typeface="Times New Roman" pitchFamily="18" charset="0"/>
                <a:cs typeface="Times New Roman" pitchFamily="18" charset="0"/>
              </a:rPr>
              <a:t> режиму </a:t>
            </a:r>
            <a:r>
              <a:rPr lang="ru-RU" sz="1800" b="0" dirty="0" err="1">
                <a:latin typeface="Times New Roman" pitchFamily="18" charset="0"/>
                <a:cs typeface="Times New Roman" pitchFamily="18" charset="0"/>
              </a:rPr>
              <a:t>згідно</a:t>
            </a:r>
            <a:r>
              <a:rPr lang="ru-RU" sz="1800" b="0" dirty="0">
                <a:latin typeface="Times New Roman" pitchFamily="18" charset="0"/>
                <a:cs typeface="Times New Roman" pitchFamily="18" charset="0"/>
              </a:rPr>
              <a:t> з </a:t>
            </a:r>
            <a:r>
              <a:rPr lang="ru-RU" sz="1800" b="0" dirty="0" err="1">
                <a:latin typeface="Times New Roman" pitchFamily="18" charset="0"/>
                <a:cs typeface="Times New Roman" pitchFamily="18" charset="0"/>
              </a:rPr>
              <a:t>міжнародними</a:t>
            </a:r>
            <a:r>
              <a:rPr lang="ru-RU" sz="1800" b="0" dirty="0">
                <a:latin typeface="Times New Roman" pitchFamily="18" charset="0"/>
                <a:cs typeface="Times New Roman" pitchFamily="18" charset="0"/>
              </a:rPr>
              <a:t> договорами за </a:t>
            </a:r>
            <a:r>
              <a:rPr lang="ru-RU" sz="1800" b="0" dirty="0" err="1">
                <a:latin typeface="Times New Roman" pitchFamily="18" charset="0"/>
                <a:cs typeface="Times New Roman" pitchFamily="18" charset="0"/>
              </a:rPr>
              <a:t>участю</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України</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відповідно</a:t>
            </a:r>
            <a:r>
              <a:rPr lang="ru-RU" sz="1800" b="0" dirty="0">
                <a:latin typeface="Times New Roman" pitchFamily="18" charset="0"/>
                <a:cs typeface="Times New Roman" pitchFamily="18" charset="0"/>
              </a:rPr>
              <a:t> до ст. 25 Закону.</a:t>
            </a:r>
            <a:r>
              <a:rPr lang="uk-UA" sz="1800" b="0" dirty="0">
                <a:latin typeface="Times New Roman" pitchFamily="18" charset="0"/>
                <a:cs typeface="Times New Roman" pitchFamily="18" charset="0"/>
              </a:rPr>
              <a:t> </a:t>
            </a:r>
          </a:p>
          <a:p>
            <a:pPr marL="0" indent="457200" algn="just">
              <a:lnSpc>
                <a:spcPct val="100000"/>
              </a:lnSpc>
              <a:spcBef>
                <a:spcPts val="0"/>
              </a:spcBef>
              <a:buNone/>
            </a:pPr>
            <a:endParaRPr lang="uk-UA" sz="1600" b="0" dirty="0">
              <a:solidFill>
                <a:schemeClr val="tx1">
                  <a:lumMod val="50000"/>
                </a:schemeClr>
              </a:solidFill>
              <a:latin typeface="Times New Roman" panose="02020603050405020304"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565223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355312"/>
          </a:xfrm>
          <a:prstGeom prst="rect">
            <a:avLst/>
          </a:prstGeom>
          <a:noFill/>
        </p:spPr>
        <p:txBody>
          <a:bodyPr wrap="square" rtlCol="0">
            <a:spAutoFit/>
          </a:bodyPr>
          <a:lstStyle/>
          <a:p>
            <a:pPr indent="457200" algn="ctr"/>
            <a:r>
              <a:rPr lang="uk-UA" b="1" i="1" dirty="0">
                <a:latin typeface="Times New Roman" panose="02020603050405020304" pitchFamily="18" charset="0"/>
                <a:cs typeface="Times New Roman" panose="02020603050405020304" pitchFamily="18" charset="0"/>
              </a:rPr>
              <a:t>4. Основні напрямки здійснення зовнішньоекономічних операцій </a:t>
            </a:r>
          </a:p>
          <a:p>
            <a:pPr indent="457200"/>
            <a:r>
              <a:rPr lang="uk-UA" dirty="0">
                <a:latin typeface="Times New Roman" panose="02020603050405020304" pitchFamily="18" charset="0"/>
                <a:cs typeface="Times New Roman" panose="02020603050405020304" pitchFamily="18" charset="0"/>
              </a:rPr>
              <a:t>Зовнішньоекономічні операції можуть здійснюватися господарюючими суб'єктами за такими основними напрямками: </a:t>
            </a:r>
          </a:p>
          <a:p>
            <a:pPr indent="457200"/>
            <a:r>
              <a:rPr lang="uk-UA" dirty="0" err="1">
                <a:latin typeface="Times New Roman" panose="02020603050405020304" pitchFamily="18" charset="0"/>
                <a:cs typeface="Times New Roman" panose="02020603050405020304" pitchFamily="18" charset="0"/>
              </a:rPr>
              <a:t>•міжнародна</a:t>
            </a:r>
            <a:r>
              <a:rPr lang="uk-UA" dirty="0">
                <a:latin typeface="Times New Roman" panose="02020603050405020304" pitchFamily="18" charset="0"/>
                <a:cs typeface="Times New Roman" panose="02020603050405020304" pitchFamily="18" charset="0"/>
              </a:rPr>
              <a:t> торгівля (експортно-імпортна діяльність, включаючи реекспорт та реімпорт, операції зустрічної торгівлі, торгові операції змагального типу); </a:t>
            </a:r>
          </a:p>
          <a:p>
            <a:pPr indent="457200"/>
            <a:r>
              <a:rPr lang="uk-UA" dirty="0" err="1">
                <a:latin typeface="Times New Roman" panose="02020603050405020304" pitchFamily="18" charset="0"/>
                <a:cs typeface="Times New Roman" panose="02020603050405020304" pitchFamily="18" charset="0"/>
              </a:rPr>
              <a:t>•міжнародний</a:t>
            </a:r>
            <a:r>
              <a:rPr lang="uk-UA" dirty="0">
                <a:latin typeface="Times New Roman" panose="02020603050405020304" pitchFamily="18" charset="0"/>
                <a:cs typeface="Times New Roman" panose="02020603050405020304" pitchFamily="18" charset="0"/>
              </a:rPr>
              <a:t> трансфер технологій (укладання ліцензійних і франчайзингових угод, експорт-імпорт інжинірингових та </a:t>
            </a:r>
            <a:r>
              <a:rPr lang="uk-UA" dirty="0" err="1">
                <a:latin typeface="Times New Roman" panose="02020603050405020304" pitchFamily="18" charset="0"/>
                <a:cs typeface="Times New Roman" panose="02020603050405020304" pitchFamily="18" charset="0"/>
              </a:rPr>
              <a:t>реінжинірингових</a:t>
            </a:r>
            <a:r>
              <a:rPr lang="uk-UA" dirty="0">
                <a:latin typeface="Times New Roman" panose="02020603050405020304" pitchFamily="18" charset="0"/>
                <a:cs typeface="Times New Roman" panose="02020603050405020304" pitchFamily="18" charset="0"/>
              </a:rPr>
              <a:t> послуг, консалтинг і наукоємний сервіс, лізинг тощо); </a:t>
            </a:r>
          </a:p>
          <a:p>
            <a:pPr indent="457200"/>
            <a:r>
              <a:rPr lang="uk-UA" dirty="0" err="1">
                <a:latin typeface="Times New Roman" panose="02020603050405020304" pitchFamily="18" charset="0"/>
                <a:cs typeface="Times New Roman" panose="02020603050405020304" pitchFamily="18" charset="0"/>
              </a:rPr>
              <a:t>•міжнародні</a:t>
            </a:r>
            <a:r>
              <a:rPr lang="uk-UA" dirty="0">
                <a:latin typeface="Times New Roman" panose="02020603050405020304" pitchFamily="18" charset="0"/>
                <a:cs typeface="Times New Roman" panose="02020603050405020304" pitchFamily="18" charset="0"/>
              </a:rPr>
              <a:t> інвестиції (створення спільних підприємств, капіталовкладення в межах вільних економічних зон та ін.).</a:t>
            </a:r>
          </a:p>
          <a:p>
            <a:pPr indent="457200"/>
            <a:r>
              <a:rPr lang="uk-UA" dirty="0">
                <a:latin typeface="Times New Roman" panose="02020603050405020304" pitchFamily="18" charset="0"/>
                <a:cs typeface="Times New Roman" panose="02020603050405020304" pitchFamily="18" charset="0"/>
              </a:rPr>
              <a:t>Серед наведених форм ЗЕД історично першою і переважаючою є міжнародна торгівля, що являє собою міжнародний обмін продуктами і послугами - результатами національної праці. </a:t>
            </a:r>
          </a:p>
          <a:p>
            <a:pPr indent="457200"/>
            <a:r>
              <a:rPr lang="uk-UA" dirty="0">
                <a:latin typeface="Times New Roman" panose="02020603050405020304" pitchFamily="18" charset="0"/>
                <a:cs typeface="Times New Roman" panose="02020603050405020304" pitchFamily="18" charset="0"/>
              </a:rPr>
              <a:t>Основними формами торгівлі виступають: торгівля готовою продукцією; торгівля продукцією в розібраному вигляді; зустрічна торгівля; постачання комплектного устаткування. Міжнародний обмін технологіями передбачає використання активів, що перебувають за кордоном, наприклад, фірмових знаків, патентів авторських прав або інших видів експертних документів, згідно з підписаними контрактами, які носять назву ліцензійних угод. До міжнародного обміну технологіями належить також франчайзинг, тобто спосіб ведення бізнесу, при якому одна сторона продає іншій право на користування своїм фірмовим знаком, а також на довгочасній основі допомагає у здійсненні господарських операцій, поставляючи напівфабрикати і комплектуючі вироби, надаючи управлінські послуги і технології.</a:t>
            </a:r>
          </a:p>
        </p:txBody>
      </p:sp>
    </p:spTree>
    <p:extLst>
      <p:ext uri="{BB962C8B-B14F-4D97-AF65-F5344CB8AC3E}">
        <p14:creationId xmlns:p14="http://schemas.microsoft.com/office/powerpoint/2010/main" val="1469723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355312"/>
          </a:xfrm>
          <a:prstGeom prst="rect">
            <a:avLst/>
          </a:prstGeom>
          <a:noFill/>
        </p:spPr>
        <p:txBody>
          <a:bodyPr wrap="square" rtlCol="0">
            <a:spAutoFit/>
          </a:bodyPr>
          <a:lstStyle/>
          <a:p>
            <a:pPr indent="457200"/>
            <a:r>
              <a:rPr lang="uk-UA" dirty="0"/>
              <a:t>Обмін технологіями також здійснюється через укладання міжнародних лізингових угод, які розцінюються як альтернатива традиційному інвестуванню. До міжнародного обміну технологіями можна віднести також експорт-імпорт наукоємних послуг у сфері виробництва, обігу та управління, що вважається </a:t>
            </a:r>
            <a:r>
              <a:rPr lang="uk-UA" dirty="0" err="1"/>
              <a:t>найдинамічнішою</a:t>
            </a:r>
            <a:r>
              <a:rPr lang="uk-UA" dirty="0"/>
              <a:t> складовою всієї сукупності міжнародних економічних відносин. Розрізняють два види міжнародних інвестицій: прямі і портфельні</a:t>
            </a:r>
            <a:r>
              <a:rPr lang="uk-UA" b="1" i="1" dirty="0"/>
              <a:t>. </a:t>
            </a:r>
          </a:p>
          <a:p>
            <a:pPr indent="457200"/>
            <a:r>
              <a:rPr lang="uk-UA" b="1" i="1" dirty="0"/>
              <a:t>Прямі інвестиції </a:t>
            </a:r>
            <a:r>
              <a:rPr lang="uk-UA" dirty="0"/>
              <a:t>є різновидом іноземних інвестицій, що супроводжуються контролем за діяльністю компанії навіть у випадку придбання невеликої частки її акцій (на рівні 10%). Досить поширеним різновидом прямого іноземного інвестування є створення спільних підприємств (СП). Часто з метою стимулювання таких інвестицій приймаючі держави надають інвесторам певні пільги.</a:t>
            </a:r>
          </a:p>
          <a:p>
            <a:pPr indent="457200"/>
            <a:r>
              <a:rPr lang="uk-UA" dirty="0"/>
              <a:t>До </a:t>
            </a:r>
            <a:r>
              <a:rPr lang="uk-UA" b="1" dirty="0"/>
              <a:t>портфельних інвестицій </a:t>
            </a:r>
            <a:r>
              <a:rPr lang="uk-UA" dirty="0"/>
              <a:t>можуть бути віднесені як боргові зобов'язання, так і акції фірми. Фактором, який дозволяє відрізняти даний тип інвестицій від прямих, є відсутність контролю за діяльністю фірми, яка приймає інвестиції. До портфельних інвестицій вдаються в основному з метою розв'язання фінансових завдань. </a:t>
            </a:r>
          </a:p>
          <a:p>
            <a:pPr indent="457200"/>
            <a:r>
              <a:rPr lang="uk-UA" dirty="0"/>
              <a:t>Окремо слід виділити цілий комплекс міжнародних комерційних операцій, що носять </a:t>
            </a:r>
            <a:r>
              <a:rPr lang="uk-UA" dirty="0" err="1"/>
              <a:t>забезпечуючий</a:t>
            </a:r>
            <a:r>
              <a:rPr lang="uk-UA" dirty="0"/>
              <a:t> характер: </a:t>
            </a:r>
          </a:p>
          <a:p>
            <a:pPr marL="285750" indent="-285750">
              <a:buFont typeface="Arial" pitchFamily="34" charset="0"/>
              <a:buChar char="•"/>
            </a:pPr>
            <a:r>
              <a:rPr lang="uk-UA" dirty="0"/>
              <a:t>міжнародні перевезення і </a:t>
            </a:r>
            <a:r>
              <a:rPr lang="uk-UA" dirty="0" err="1"/>
              <a:t>транспортно</a:t>
            </a:r>
            <a:r>
              <a:rPr lang="uk-UA" dirty="0"/>
              <a:t> - експедиторські операції; </a:t>
            </a:r>
          </a:p>
          <a:p>
            <a:pPr marL="285750" indent="-285750">
              <a:buFont typeface="Arial" pitchFamily="34" charset="0"/>
              <a:buChar char="•"/>
            </a:pPr>
            <a:r>
              <a:rPr lang="uk-UA" dirty="0"/>
              <a:t>операції зі зберігання і страхування вантажів; </a:t>
            </a:r>
          </a:p>
          <a:p>
            <a:pPr marL="285750" indent="-285750">
              <a:buFont typeface="Arial" pitchFamily="34" charset="0"/>
              <a:buChar char="•"/>
            </a:pPr>
            <a:r>
              <a:rPr lang="uk-UA" dirty="0"/>
              <a:t>розрахунково-фінансові операції; </a:t>
            </a:r>
          </a:p>
          <a:p>
            <a:pPr marL="285750" indent="-285750">
              <a:buFont typeface="Arial" pitchFamily="34" charset="0"/>
              <a:buChar char="•"/>
            </a:pPr>
            <a:r>
              <a:rPr lang="uk-UA" dirty="0"/>
              <a:t>митне оформлення вантажів; дослідження кон'юнктури ринків і т. ін.</a:t>
            </a:r>
          </a:p>
        </p:txBody>
      </p:sp>
    </p:spTree>
    <p:extLst>
      <p:ext uri="{BB962C8B-B14F-4D97-AF65-F5344CB8AC3E}">
        <p14:creationId xmlns:p14="http://schemas.microsoft.com/office/powerpoint/2010/main" val="3658108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032147"/>
          </a:xfrm>
          <a:prstGeom prst="rect">
            <a:avLst/>
          </a:prstGeom>
          <a:noFill/>
        </p:spPr>
        <p:txBody>
          <a:bodyPr wrap="square" rtlCol="0">
            <a:spAutoFit/>
          </a:bodyPr>
          <a:lstStyle/>
          <a:p>
            <a:pPr indent="457200"/>
            <a:r>
              <a:rPr lang="uk-UA" b="1" i="1" dirty="0"/>
              <a:t>5. </a:t>
            </a:r>
            <a:r>
              <a:rPr lang="ru-RU" b="1" i="1" dirty="0" err="1"/>
              <a:t>Мотиви</a:t>
            </a:r>
            <a:r>
              <a:rPr lang="ru-RU" b="1" i="1" dirty="0"/>
              <a:t> </a:t>
            </a:r>
            <a:r>
              <a:rPr lang="ru-RU" b="1" i="1" dirty="0" err="1"/>
              <a:t>розвитку</a:t>
            </a:r>
            <a:r>
              <a:rPr lang="ru-RU" b="1" i="1" dirty="0"/>
              <a:t> ЗЕД </a:t>
            </a:r>
            <a:r>
              <a:rPr lang="ru-RU" b="1" i="1" dirty="0" err="1"/>
              <a:t>підприємства</a:t>
            </a:r>
            <a:r>
              <a:rPr lang="ru-RU" b="1" i="1" dirty="0"/>
              <a:t> та </a:t>
            </a:r>
            <a:r>
              <a:rPr lang="ru-RU" b="1" i="1" dirty="0" err="1"/>
              <a:t>фактори</a:t>
            </a:r>
            <a:r>
              <a:rPr lang="ru-RU" b="1" i="1" dirty="0"/>
              <a:t>, </a:t>
            </a:r>
            <a:r>
              <a:rPr lang="ru-RU" b="1" i="1" dirty="0" err="1"/>
              <a:t>що</a:t>
            </a:r>
            <a:r>
              <a:rPr lang="ru-RU" b="1" i="1" dirty="0"/>
              <a:t> </a:t>
            </a:r>
            <a:r>
              <a:rPr lang="ru-RU" b="1" i="1" dirty="0" err="1"/>
              <a:t>впливають</a:t>
            </a:r>
            <a:r>
              <a:rPr lang="ru-RU" b="1" i="1" dirty="0"/>
              <a:t> на </a:t>
            </a:r>
            <a:r>
              <a:rPr lang="ru-RU" b="1" i="1" dirty="0" err="1"/>
              <a:t>її</a:t>
            </a:r>
            <a:r>
              <a:rPr lang="ru-RU" b="1" i="1" dirty="0"/>
              <a:t> </a:t>
            </a:r>
            <a:r>
              <a:rPr lang="ru-RU" b="1" i="1" dirty="0" err="1"/>
              <a:t>організацію</a:t>
            </a:r>
            <a:r>
              <a:rPr lang="ru-RU" b="1" i="1" dirty="0"/>
              <a:t>.</a:t>
            </a:r>
          </a:p>
          <a:p>
            <a:pPr indent="457200"/>
            <a:endParaRPr lang="uk-UA" dirty="0"/>
          </a:p>
          <a:p>
            <a:pPr indent="457200"/>
            <a:r>
              <a:rPr lang="uk-UA" sz="1500" dirty="0"/>
              <a:t>У кожного підприємства є власні мотиви розвитку ЗЕД, однак серед основних виокремлюють наступні: </a:t>
            </a:r>
          </a:p>
          <a:p>
            <a:pPr indent="457200"/>
            <a:r>
              <a:rPr lang="uk-UA" sz="1500" dirty="0"/>
              <a:t>• розширення ринку збуту своєї продукції за національні межі з метою максимізації прибутку; </a:t>
            </a:r>
          </a:p>
          <a:p>
            <a:pPr indent="457200"/>
            <a:r>
              <a:rPr lang="uk-UA" sz="1500" dirty="0"/>
              <a:t>• закупівля необхідної сировини, комплектуючих виробів, нових технологій і обладнання; </a:t>
            </a:r>
          </a:p>
          <a:p>
            <a:pPr indent="457200"/>
            <a:r>
              <a:rPr lang="uk-UA" sz="1500" dirty="0"/>
              <a:t>• залучення інжинірингових та інших послуг для потреб виробництва; </a:t>
            </a:r>
          </a:p>
          <a:p>
            <a:pPr indent="457200"/>
            <a:r>
              <a:rPr lang="uk-UA" sz="1500" dirty="0"/>
              <a:t>• залучення іноземних інвестицій з метою модернізації виробництва, зміцнення експортного потенціалу і конкурентних позицій на світових товарних ринках; </a:t>
            </a:r>
          </a:p>
          <a:p>
            <a:pPr indent="457200"/>
            <a:r>
              <a:rPr lang="uk-UA" sz="1500" dirty="0"/>
              <a:t>• участь у міжнародному поділі праці, спеціалізації і кооперуванні виробництва з метою успішного забезпечення розвитку своєї економіки.</a:t>
            </a:r>
          </a:p>
          <a:p>
            <a:pPr indent="457200"/>
            <a:r>
              <a:rPr lang="uk-UA" sz="1500" dirty="0"/>
              <a:t>Фактори, що впливають на організацію та розвиток ЗЕД, доцільно поділити на дві групи: внутрішні і зовнішні. До внутрішніх факторів належать: </a:t>
            </a:r>
          </a:p>
          <a:p>
            <a:pPr marL="285750" indent="-285750">
              <a:buFont typeface="Arial" pitchFamily="34" charset="0"/>
              <a:buChar char="•"/>
            </a:pPr>
            <a:r>
              <a:rPr lang="uk-UA" sz="1500" dirty="0"/>
              <a:t>масштаби ЗЕД; </a:t>
            </a:r>
          </a:p>
          <a:p>
            <a:pPr marL="285750" indent="-285750">
              <a:buFont typeface="Arial" pitchFamily="34" charset="0"/>
              <a:buChar char="•"/>
            </a:pPr>
            <a:r>
              <a:rPr lang="uk-UA" sz="1500" dirty="0"/>
              <a:t>витрати; </a:t>
            </a:r>
          </a:p>
          <a:p>
            <a:pPr marL="285750" indent="-285750">
              <a:buFont typeface="Arial" pitchFamily="34" charset="0"/>
              <a:buChar char="•"/>
            </a:pPr>
            <a:r>
              <a:rPr lang="uk-UA" sz="1500" dirty="0"/>
              <a:t>складність продукції; </a:t>
            </a:r>
          </a:p>
          <a:p>
            <a:pPr marL="285750" indent="-285750">
              <a:buFont typeface="Arial" pitchFamily="34" charset="0"/>
              <a:buChar char="•"/>
            </a:pPr>
            <a:r>
              <a:rPr lang="uk-UA" sz="1500" dirty="0"/>
              <a:t>досвід; </a:t>
            </a:r>
          </a:p>
          <a:p>
            <a:pPr marL="285750" indent="-285750">
              <a:buFont typeface="Arial" pitchFamily="34" charset="0"/>
              <a:buChar char="•"/>
            </a:pPr>
            <a:r>
              <a:rPr lang="uk-UA" sz="1500" dirty="0"/>
              <a:t>контроль. </a:t>
            </a:r>
          </a:p>
          <a:p>
            <a:r>
              <a:rPr lang="uk-UA" sz="1500" dirty="0"/>
              <a:t>Кожна організація, яка бере участь у міжнародному бізнесі, може здійснювати різну кількість операцій. При невеликому їх масштабі і малій номенклатурі, як правило, на початковому етапі, немає потреби створювати додаткові структурні підрозділи, а тим більше засновувати зовнішньоторгову фірму. Як показує досвід, можна скористатися матричною структурою. У випадку розширення ЗЕД можна створювати спеціальні підрозділи або офшорні компанії.</a:t>
            </a:r>
          </a:p>
        </p:txBody>
      </p:sp>
    </p:spTree>
    <p:extLst>
      <p:ext uri="{BB962C8B-B14F-4D97-AF65-F5344CB8AC3E}">
        <p14:creationId xmlns:p14="http://schemas.microsoft.com/office/powerpoint/2010/main" val="2785706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355312"/>
          </a:xfrm>
          <a:prstGeom prst="rect">
            <a:avLst/>
          </a:prstGeom>
          <a:noFill/>
        </p:spPr>
        <p:txBody>
          <a:bodyPr wrap="square" rtlCol="0">
            <a:spAutoFit/>
          </a:bodyPr>
          <a:lstStyle/>
          <a:p>
            <a:pPr indent="457200"/>
            <a:r>
              <a:rPr lang="ru-RU" dirty="0" err="1">
                <a:latin typeface="Times New Roman" pitchFamily="18" charset="0"/>
                <a:cs typeface="Times New Roman" pitchFamily="18" charset="0"/>
              </a:rPr>
              <a:t>Виробництво</a:t>
            </a:r>
            <a:r>
              <a:rPr lang="ru-RU" dirty="0">
                <a:latin typeface="Times New Roman" pitchFamily="18" charset="0"/>
                <a:cs typeface="Times New Roman" pitchFamily="18" charset="0"/>
              </a:rPr>
              <a:t> за кордоном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продаж </a:t>
            </a:r>
            <a:r>
              <a:rPr lang="ru-RU" dirty="0" err="1">
                <a:latin typeface="Times New Roman" pitchFamily="18" charset="0"/>
                <a:cs typeface="Times New Roman" pitchFamily="18" charset="0"/>
              </a:rPr>
              <a:t>продукції</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зовнішніх</a:t>
            </a:r>
            <a:r>
              <a:rPr lang="ru-RU" dirty="0">
                <a:latin typeface="Times New Roman" pitchFamily="18" charset="0"/>
                <a:cs typeface="Times New Roman" pitchFamily="18" charset="0"/>
              </a:rPr>
              <a:t> ринках </a:t>
            </a:r>
            <a:r>
              <a:rPr lang="ru-RU" dirty="0" err="1">
                <a:latin typeface="Times New Roman" pitchFamily="18" charset="0"/>
                <a:cs typeface="Times New Roman" pitchFamily="18" charset="0"/>
              </a:rPr>
              <a:t>пов'язані</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постійними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витратами</a:t>
            </a:r>
            <a:r>
              <a:rPr lang="ru-RU" dirty="0">
                <a:latin typeface="Times New Roman" pitchFamily="18" charset="0"/>
                <a:cs typeface="Times New Roman" pitchFamily="18" charset="0"/>
              </a:rPr>
              <a:t>, тому при малому </a:t>
            </a:r>
            <a:r>
              <a:rPr lang="ru-RU" dirty="0" err="1">
                <a:latin typeface="Times New Roman" pitchFamily="18" charset="0"/>
                <a:cs typeface="Times New Roman" pitchFamily="18" charset="0"/>
              </a:rPr>
              <a:t>обсязі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дешевше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залучити</a:t>
            </a:r>
            <a:r>
              <a:rPr lang="ru-RU" dirty="0">
                <a:latin typeface="Times New Roman" pitchFamily="18" charset="0"/>
                <a:cs typeface="Times New Roman" pitchFamily="18" charset="0"/>
              </a:rPr>
              <a:t> до </a:t>
            </a:r>
            <a:r>
              <a:rPr lang="ru-RU" dirty="0" err="1">
                <a:latin typeface="Times New Roman" pitchFamily="18" charset="0"/>
                <a:cs typeface="Times New Roman" pitchFamily="18" charset="0"/>
              </a:rPr>
              <a:t>роботи</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підрядних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умовах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сторонню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фірму</a:t>
            </a:r>
            <a:r>
              <a:rPr lang="ru-RU" dirty="0">
                <a:latin typeface="Times New Roman" pitchFamily="18" charset="0"/>
                <a:cs typeface="Times New Roman" pitchFamily="18" charset="0"/>
              </a:rPr>
              <a:t>, яка </a:t>
            </a:r>
            <a:r>
              <a:rPr lang="ru-RU" dirty="0" err="1">
                <a:latin typeface="Times New Roman" pitchFamily="18" charset="0"/>
                <a:cs typeface="Times New Roman" pitchFamily="18" charset="0"/>
              </a:rPr>
              <a:t>займається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міжнародним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бізнесом</a:t>
            </a:r>
            <a:r>
              <a:rPr lang="ru-RU" dirty="0">
                <a:latin typeface="Times New Roman" pitchFamily="18" charset="0"/>
                <a:cs typeface="Times New Roman" pitchFamily="18" charset="0"/>
              </a:rPr>
              <a:t>. </a:t>
            </a:r>
          </a:p>
          <a:p>
            <a:pPr indent="457200"/>
            <a:r>
              <a:rPr lang="ru-RU" dirty="0">
                <a:latin typeface="Times New Roman" pitchFamily="18" charset="0"/>
                <a:cs typeface="Times New Roman" pitchFamily="18" charset="0"/>
              </a:rPr>
              <a:t>Коли </a:t>
            </a:r>
            <a:r>
              <a:rPr lang="ru-RU" dirty="0" err="1">
                <a:latin typeface="Times New Roman" pitchFamily="18" charset="0"/>
                <a:cs typeface="Times New Roman" pitchFamily="18" charset="0"/>
              </a:rPr>
              <a:t>бізнес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розширюється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вигіднішим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варіантом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стати </a:t>
            </a:r>
            <a:r>
              <a:rPr lang="ru-RU" dirty="0" err="1">
                <a:latin typeface="Times New Roman" pitchFamily="18" charset="0"/>
                <a:cs typeface="Times New Roman" pitchFamily="18" charset="0"/>
              </a:rPr>
              <a:t>ведення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міжнародних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операцій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своїми</a:t>
            </a:r>
            <a:r>
              <a:rPr lang="ru-RU" dirty="0">
                <a:latin typeface="Times New Roman" pitchFamily="18" charset="0"/>
                <a:cs typeface="Times New Roman" pitchFamily="18" charset="0"/>
              </a:rPr>
              <a:t> силами. </a:t>
            </a:r>
            <a:r>
              <a:rPr lang="ru-RU" dirty="0" err="1">
                <a:latin typeface="Times New Roman" pitchFamily="18" charset="0"/>
                <a:cs typeface="Times New Roman" pitchFamily="18" charset="0"/>
              </a:rPr>
              <a:t>Частина</a:t>
            </a:r>
            <a:r>
              <a:rPr lang="ru-RU" dirty="0">
                <a:latin typeface="Times New Roman" pitchFamily="18" charset="0"/>
                <a:cs typeface="Times New Roman" pitchFamily="18" charset="0"/>
              </a:rPr>
              <a:t> затрат </a:t>
            </a:r>
            <a:r>
              <a:rPr lang="ru-RU" dirty="0" err="1">
                <a:latin typeface="Times New Roman" pitchFamily="18" charset="0"/>
                <a:cs typeface="Times New Roman" pitchFamily="18" charset="0"/>
              </a:rPr>
              <a:t>пов'язана</a:t>
            </a:r>
            <a:r>
              <a:rPr lang="ru-RU" dirty="0">
                <a:latin typeface="Times New Roman" pitchFamily="18" charset="0"/>
                <a:cs typeface="Times New Roman" pitchFamily="18" charset="0"/>
              </a:rPr>
              <a:t> з передачею </a:t>
            </a:r>
            <a:r>
              <a:rPr lang="ru-RU" dirty="0" err="1">
                <a:latin typeface="Times New Roman" pitchFamily="18" charset="0"/>
                <a:cs typeface="Times New Roman" pitchFamily="18" charset="0"/>
              </a:rPr>
              <a:t>технології</a:t>
            </a:r>
            <a:r>
              <a:rPr lang="ru-RU" dirty="0">
                <a:latin typeface="Times New Roman" pitchFamily="18" charset="0"/>
                <a:cs typeface="Times New Roman" pitchFamily="18" charset="0"/>
              </a:rPr>
              <a:t>. Як правило, </a:t>
            </a:r>
            <a:r>
              <a:rPr lang="ru-RU" dirty="0" err="1">
                <a:latin typeface="Times New Roman" pitchFamily="18" charset="0"/>
                <a:cs typeface="Times New Roman" pitchFamily="18" charset="0"/>
              </a:rPr>
              <a:t>дешевше</a:t>
            </a:r>
            <a:r>
              <a:rPr lang="ru-RU" dirty="0">
                <a:latin typeface="Times New Roman" pitchFamily="18" charset="0"/>
                <a:cs typeface="Times New Roman" pitchFamily="18" charset="0"/>
              </a:rPr>
              <a:t> обходиться передача </a:t>
            </a:r>
            <a:r>
              <a:rPr lang="ru-RU" dirty="0" err="1">
                <a:latin typeface="Times New Roman" pitchFamily="18" charset="0"/>
                <a:cs typeface="Times New Roman" pitchFamily="18" charset="0"/>
              </a:rPr>
              <a:t>всередині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сімейства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фірм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ніж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компанії</a:t>
            </a:r>
            <a:r>
              <a:rPr lang="ru-RU" dirty="0">
                <a:latin typeface="Times New Roman" pitchFamily="18" charset="0"/>
                <a:cs typeface="Times New Roman" pitchFamily="18" charset="0"/>
              </a:rPr>
              <a:t>. </a:t>
            </a:r>
            <a:r>
              <a:rPr lang="uk-UA" dirty="0">
                <a:latin typeface="Times New Roman" pitchFamily="18" charset="0"/>
                <a:cs typeface="Times New Roman" pitchFamily="18" charset="0"/>
              </a:rPr>
              <a:t>Відмінності в затратах особливо відчутні, коли технологія складна, адже персонал філії добре ознайомлений з підходами, які використовує фірма в цілому. З цієї причини, чим складніша технологія, тим імовірніше, що компанія здійснить експансію в інші країни шляхом створення свого підприємства, а не укладання контракту зі сторонньою закордонною фірмою на виробництво продукції від свого імені. </a:t>
            </a:r>
          </a:p>
          <a:p>
            <a:pPr indent="457200"/>
            <a:r>
              <a:rPr lang="uk-UA" dirty="0">
                <a:latin typeface="Times New Roman" pitchFamily="18" charset="0"/>
                <a:cs typeface="Times New Roman" pitchFamily="18" charset="0"/>
              </a:rPr>
              <a:t>На початковому етапі виходу на міжнародні ринки небагато фірм готові витрачати значну частину ресурсів на міжнародні операції. На початкових етапах вони намагаються берегти свої ресурси і зосереджувати їх насамперед у країні базування. З розширенням зарубіжної діяльності фірма починає розглядати свій міжнародний сектор окремо від внутрішнього. </a:t>
            </a:r>
          </a:p>
          <a:p>
            <a:pPr indent="457200"/>
            <a:r>
              <a:rPr lang="uk-UA" dirty="0">
                <a:latin typeface="Times New Roman" pitchFamily="18" charset="0"/>
                <a:cs typeface="Times New Roman" pitchFamily="18" charset="0"/>
              </a:rPr>
              <a:t>Потім з'являється тенденція до обслуговування міжнародних операцій власними силами і зростання питомої ваги ресурсів, розмішених за кордоном. Чим більше угод фірма укладає з іншими компаніями, тим імовірніше, що вона втратить контроль над прийняттям рішень і це може позначитись на оптимізації її діяльності на глобальному рівні. Угоди з зовнішніми організаціями передбачають також розподіл доходів, що має велике значення на підприємствах з високим потенційним прибутком. Фірма ризикує ще й тим, що її конфіденційна інформація стане відомою конкурентам.</a:t>
            </a:r>
          </a:p>
        </p:txBody>
      </p:sp>
    </p:spTree>
    <p:extLst>
      <p:ext uri="{BB962C8B-B14F-4D97-AF65-F5344CB8AC3E}">
        <p14:creationId xmlns:p14="http://schemas.microsoft.com/office/powerpoint/2010/main" val="432276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E0981E-1246-3633-2281-7D050FD4C899}"/>
              </a:ext>
            </a:extLst>
          </p:cNvPr>
          <p:cNvSpPr>
            <a:spLocks noGrp="1"/>
          </p:cNvSpPr>
          <p:nvPr>
            <p:ph type="title"/>
          </p:nvPr>
        </p:nvSpPr>
        <p:spPr>
          <a:xfrm>
            <a:off x="334962" y="559029"/>
            <a:ext cx="11522075" cy="671057"/>
          </a:xfrm>
        </p:spPr>
        <p:txBody>
          <a:bodyPr>
            <a:normAutofit/>
          </a:bodyPr>
          <a:lstStyle/>
          <a:p>
            <a:pPr algn="ctr"/>
            <a:r>
              <a:rPr lang="uk-UA" sz="4000" dirty="0">
                <a:solidFill>
                  <a:schemeClr val="tx1">
                    <a:lumMod val="50000"/>
                  </a:schemeClr>
                </a:solidFill>
                <a:latin typeface="Times New Roman" pitchFamily="18" charset="0"/>
                <a:cs typeface="Times New Roman" pitchFamily="18" charset="0"/>
              </a:rPr>
              <a:t>1.Сутність та принципи ЗЕД</a:t>
            </a:r>
            <a:endParaRPr lang="uk-UA" sz="4000" b="1" u="sng" dirty="0">
              <a:solidFill>
                <a:schemeClr val="tx1">
                  <a:lumMod val="50000"/>
                </a:schemeClr>
              </a:solidFill>
            </a:endParaRPr>
          </a:p>
        </p:txBody>
      </p:sp>
      <p:sp>
        <p:nvSpPr>
          <p:cNvPr id="3" name="Місце для тексту 2">
            <a:extLst>
              <a:ext uri="{FF2B5EF4-FFF2-40B4-BE49-F238E27FC236}">
                <a16:creationId xmlns:a16="http://schemas.microsoft.com/office/drawing/2014/main" id="{8B9A3973-71B0-12D7-14B4-03C2C164B9F9}"/>
              </a:ext>
            </a:extLst>
          </p:cNvPr>
          <p:cNvSpPr>
            <a:spLocks noGrp="1"/>
          </p:cNvSpPr>
          <p:nvPr>
            <p:ph type="body" sz="quarter" idx="10"/>
          </p:nvPr>
        </p:nvSpPr>
        <p:spPr>
          <a:xfrm>
            <a:off x="334963" y="1295400"/>
            <a:ext cx="11653837" cy="4614333"/>
          </a:xfrm>
        </p:spPr>
        <p:txBody>
          <a:bodyPr/>
          <a:lstStyle/>
          <a:p>
            <a:pPr marL="144000" indent="360000" algn="just">
              <a:lnSpc>
                <a:spcPct val="150000"/>
              </a:lnSpc>
              <a:spcBef>
                <a:spcPts val="0"/>
              </a:spcBef>
              <a:buNone/>
            </a:pPr>
            <a:r>
              <a:rPr lang="uk-UA" sz="1800" b="0" dirty="0">
                <a:solidFill>
                  <a:schemeClr val="bg2">
                    <a:lumMod val="75000"/>
                  </a:schemeClr>
                </a:solidFill>
                <a:latin typeface="Times New Roman" panose="02020603050405020304" pitchFamily="18" charset="0"/>
                <a:cs typeface="Times New Roman" panose="02020603050405020304" pitchFamily="18" charset="0"/>
              </a:rPr>
              <a:t>В умовах глобального економічного розвитку зовнішньоекономічна діяльність є важливим чинником економічного зростання для будь-якої держави (у тому числі України), яка може проявлятися в різних формах виходу підприємств на зовнішній ринок. За рахунок здійснення зовнішньоекономічної діяльності (надалі – ЗЕД) країни вирішують проблеми нестачі продовольчих і сировинних товарів, енергоносіїв і таке інше. </a:t>
            </a:r>
          </a:p>
          <a:p>
            <a:pPr marL="144000" indent="360000" algn="just">
              <a:lnSpc>
                <a:spcPct val="150000"/>
              </a:lnSpc>
              <a:spcBef>
                <a:spcPts val="0"/>
              </a:spcBef>
              <a:buNone/>
            </a:pPr>
            <a:r>
              <a:rPr lang="uk-UA" sz="1800" dirty="0">
                <a:solidFill>
                  <a:schemeClr val="bg2">
                    <a:lumMod val="75000"/>
                  </a:schemeClr>
                </a:solidFill>
                <a:latin typeface="Times New Roman" panose="02020603050405020304" pitchFamily="18" charset="0"/>
                <a:cs typeface="Times New Roman" panose="02020603050405020304" pitchFamily="18" charset="0"/>
              </a:rPr>
              <a:t>Правовою основою здійснення зовнішньоекономічної діяльності на території України є: </a:t>
            </a: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Закон України "Про зовнішньоекономічну діяльність" № 959-12 від 16.04.1991 р.; </a:t>
            </a: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Митний кодекс України від 13.03.2012 </a:t>
            </a:r>
            <a:r>
              <a:rPr lang="en-US" sz="1800" b="0" dirty="0">
                <a:solidFill>
                  <a:schemeClr val="bg2">
                    <a:lumMod val="75000"/>
                  </a:schemeClr>
                </a:solidFill>
                <a:latin typeface="Times New Roman" panose="02020603050405020304" pitchFamily="18" charset="0"/>
                <a:cs typeface="Times New Roman" panose="02020603050405020304" pitchFamily="18" charset="0"/>
              </a:rPr>
              <a:t>№ 4495-VI; </a:t>
            </a:r>
            <a:endParaRPr lang="uk-UA" sz="1800" b="0" dirty="0">
              <a:solidFill>
                <a:schemeClr val="bg2">
                  <a:lumMod val="75000"/>
                </a:schemeClr>
              </a:solidFill>
              <a:latin typeface="Times New Roman" panose="02020603050405020304" pitchFamily="18" charset="0"/>
              <a:cs typeface="Times New Roman" panose="02020603050405020304" pitchFamily="18" charset="0"/>
            </a:endParaRP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Податковий кодекс України від 02.12.2010 р. № 2755-</a:t>
            </a:r>
            <a:r>
              <a:rPr lang="en-US" sz="1800" b="0" dirty="0">
                <a:solidFill>
                  <a:schemeClr val="bg2">
                    <a:lumMod val="75000"/>
                  </a:schemeClr>
                </a:solidFill>
                <a:latin typeface="Times New Roman" panose="02020603050405020304" pitchFamily="18" charset="0"/>
                <a:cs typeface="Times New Roman" panose="02020603050405020304" pitchFamily="18" charset="0"/>
              </a:rPr>
              <a:t>VI; </a:t>
            </a:r>
            <a:endParaRPr lang="uk-UA" sz="1800" b="0" dirty="0">
              <a:solidFill>
                <a:schemeClr val="bg2">
                  <a:lumMod val="75000"/>
                </a:schemeClr>
              </a:solidFill>
              <a:latin typeface="Times New Roman" panose="02020603050405020304" pitchFamily="18" charset="0"/>
              <a:cs typeface="Times New Roman" panose="02020603050405020304" pitchFamily="18" charset="0"/>
            </a:endParaRP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Господарський кодекс України від 16.01.2003 р. № 436-</a:t>
            </a:r>
            <a:r>
              <a:rPr lang="en-US" sz="1800" b="0" dirty="0">
                <a:solidFill>
                  <a:schemeClr val="bg2">
                    <a:lumMod val="75000"/>
                  </a:schemeClr>
                </a:solidFill>
                <a:latin typeface="Times New Roman" panose="02020603050405020304" pitchFamily="18" charset="0"/>
                <a:cs typeface="Times New Roman" panose="02020603050405020304" pitchFamily="18" charset="0"/>
              </a:rPr>
              <a:t>IV; </a:t>
            </a:r>
            <a:endParaRPr lang="uk-UA" sz="1800" b="0" dirty="0">
              <a:solidFill>
                <a:schemeClr val="bg2">
                  <a:lumMod val="75000"/>
                </a:schemeClr>
              </a:solidFill>
              <a:latin typeface="Times New Roman" panose="02020603050405020304" pitchFamily="18" charset="0"/>
              <a:cs typeface="Times New Roman" panose="02020603050405020304" pitchFamily="18" charset="0"/>
            </a:endParaRP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Закон України "Про митний тариф України" № 584-</a:t>
            </a:r>
            <a:r>
              <a:rPr lang="en-US" sz="1800" b="0" dirty="0">
                <a:solidFill>
                  <a:schemeClr val="bg2">
                    <a:lumMod val="75000"/>
                  </a:schemeClr>
                </a:solidFill>
                <a:latin typeface="Times New Roman" panose="02020603050405020304" pitchFamily="18" charset="0"/>
                <a:cs typeface="Times New Roman" panose="02020603050405020304" pitchFamily="18" charset="0"/>
              </a:rPr>
              <a:t>VII </a:t>
            </a:r>
            <a:r>
              <a:rPr lang="uk-UA" sz="1800" b="0" dirty="0">
                <a:solidFill>
                  <a:schemeClr val="bg2">
                    <a:lumMod val="75000"/>
                  </a:schemeClr>
                </a:solidFill>
                <a:latin typeface="Times New Roman" panose="02020603050405020304" pitchFamily="18" charset="0"/>
                <a:cs typeface="Times New Roman" panose="02020603050405020304" pitchFamily="18" charset="0"/>
              </a:rPr>
              <a:t>від 19.09.2013 р. тощо.</a:t>
            </a:r>
            <a:endParaRPr lang="ru-RU" sz="1800" b="0" dirty="0">
              <a:solidFill>
                <a:schemeClr val="bg2">
                  <a:lumMod val="75000"/>
                </a:schemeClr>
              </a:solidFill>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840460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355312"/>
          </a:xfrm>
          <a:prstGeom prst="rect">
            <a:avLst/>
          </a:prstGeom>
          <a:noFill/>
        </p:spPr>
        <p:txBody>
          <a:bodyPr wrap="square" rtlCol="0">
            <a:spAutoFit/>
          </a:bodyPr>
          <a:lstStyle/>
          <a:p>
            <a:pPr indent="457200"/>
            <a:r>
              <a:rPr lang="uk-UA" dirty="0">
                <a:latin typeface="Times New Roman" panose="02020603050405020304" pitchFamily="18" charset="0"/>
                <a:cs typeface="Times New Roman" panose="02020603050405020304" pitchFamily="18" charset="0"/>
              </a:rPr>
              <a:t>До </a:t>
            </a:r>
            <a:r>
              <a:rPr lang="uk-UA" b="1" i="1" dirty="0">
                <a:latin typeface="Times New Roman" panose="02020603050405020304" pitchFamily="18" charset="0"/>
                <a:cs typeface="Times New Roman" panose="02020603050405020304" pitchFamily="18" charset="0"/>
              </a:rPr>
              <a:t>зовнішніх факторів </a:t>
            </a:r>
            <a:r>
              <a:rPr lang="uk-UA" dirty="0">
                <a:latin typeface="Times New Roman" panose="02020603050405020304" pitchFamily="18" charset="0"/>
                <a:cs typeface="Times New Roman" panose="02020603050405020304" pitchFamily="18" charset="0"/>
              </a:rPr>
              <a:t>належать: </a:t>
            </a:r>
          </a:p>
          <a:p>
            <a:pPr indent="457200"/>
            <a:r>
              <a:rPr lang="uk-UA" dirty="0">
                <a:latin typeface="Times New Roman" panose="02020603050405020304" pitchFamily="18" charset="0"/>
                <a:cs typeface="Times New Roman" panose="02020603050405020304" pitchFamily="18" charset="0"/>
              </a:rPr>
              <a:t>1) економічна свобода; </a:t>
            </a:r>
          </a:p>
          <a:p>
            <a:pPr indent="457200"/>
            <a:r>
              <a:rPr lang="uk-UA" dirty="0">
                <a:latin typeface="Times New Roman" panose="02020603050405020304" pitchFamily="18" charset="0"/>
                <a:cs typeface="Times New Roman" panose="02020603050405020304" pitchFamily="18" charset="0"/>
              </a:rPr>
              <a:t>2) конкуренція; </a:t>
            </a:r>
          </a:p>
          <a:p>
            <a:pPr indent="457200"/>
            <a:r>
              <a:rPr lang="uk-UA" dirty="0">
                <a:latin typeface="Times New Roman" panose="02020603050405020304" pitchFamily="18" charset="0"/>
                <a:cs typeface="Times New Roman" panose="02020603050405020304" pitchFamily="18" charset="0"/>
              </a:rPr>
              <a:t>3) присутність у країні; </a:t>
            </a:r>
          </a:p>
          <a:p>
            <a:pPr indent="457200"/>
            <a:r>
              <a:rPr lang="uk-UA" dirty="0">
                <a:latin typeface="Times New Roman" panose="02020603050405020304" pitchFamily="18" charset="0"/>
                <a:cs typeface="Times New Roman" panose="02020603050405020304" pitchFamily="18" charset="0"/>
              </a:rPr>
              <a:t>4) ризики. </a:t>
            </a:r>
          </a:p>
          <a:p>
            <a:pPr indent="457200"/>
            <a:r>
              <a:rPr lang="uk-UA" b="1" dirty="0">
                <a:latin typeface="Times New Roman" panose="02020603050405020304" pitchFamily="18" charset="0"/>
                <a:cs typeface="Times New Roman" panose="02020603050405020304" pitchFamily="18" charset="0"/>
              </a:rPr>
              <a:t>Економічна свобода включає такі фактори</a:t>
            </a:r>
            <a:r>
              <a:rPr lang="uk-UA" dirty="0">
                <a:latin typeface="Times New Roman" panose="02020603050405020304" pitchFamily="18" charset="0"/>
                <a:cs typeface="Times New Roman" panose="02020603050405020304" pitchFamily="18" charset="0"/>
              </a:rPr>
              <a:t>, як пряме заміщення окремих форм діяльності, визначення ставок податків, величини коштів, що підлягають репатріації, вимоги (фактичні або можливі) дотримання умов антимонопольного законодавства тощо. </a:t>
            </a:r>
          </a:p>
          <a:p>
            <a:pPr indent="457200"/>
            <a:r>
              <a:rPr lang="uk-UA" dirty="0">
                <a:latin typeface="Times New Roman" panose="02020603050405020304" pitchFamily="18" charset="0"/>
                <a:cs typeface="Times New Roman" panose="02020603050405020304" pitchFamily="18" charset="0"/>
              </a:rPr>
              <a:t>Можливість конкуренції може змусити фірму обирати стратегію прискореного розширення закордонних операцій, але тільки (через обмеженість ресурсів) шляхом укладання угод з іншими фірмами. Звести до мінімуму конкуренцію на конкретних ринках можна також за допомогою угод про співробітництво, які перешкоджають виходу нових конкурентів на ринок. Коли компанія вже здійснює операції у певній країні, деякі переваги використання підрядної фірми вже втрачають сенс. </a:t>
            </a:r>
          </a:p>
          <a:p>
            <a:pPr indent="457200"/>
            <a:r>
              <a:rPr lang="uk-UA" dirty="0">
                <a:latin typeface="Times New Roman" panose="02020603050405020304" pitchFamily="18" charset="0"/>
                <a:cs typeface="Times New Roman" panose="02020603050405020304" pitchFamily="18" charset="0"/>
              </a:rPr>
              <a:t>В компаніях з високим рівнем диверсифікації діючі закордонні підприємства можуть виготовляти продукцію, яка настільки відрізняється від тієї, яка передається їм з центральної штаб-квартири, що простіше укласти договір з досвідченою сторонньою фірмою. У бізнесі існують різні ризики. Однак ризик, пов'язаний з ймовірністю політичних або економічних змін, які можуть знизити захищеність активів фірми і отримуваних доходів, керівництво корпорацій часто ставить у міжнародних операціях на перше місце. Один із способів зведення до мінімуму втрат полягає у мінімізації активів за кордоном.</a:t>
            </a:r>
          </a:p>
        </p:txBody>
      </p:sp>
    </p:spTree>
    <p:extLst>
      <p:ext uri="{BB962C8B-B14F-4D97-AF65-F5344CB8AC3E}">
        <p14:creationId xmlns:p14="http://schemas.microsoft.com/office/powerpoint/2010/main" val="3448472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a:extLst>
              <a:ext uri="{FF2B5EF4-FFF2-40B4-BE49-F238E27FC236}">
                <a16:creationId xmlns:a16="http://schemas.microsoft.com/office/drawing/2014/main" id="{0F852CE3-FA52-781D-AC25-D8FF157C7E26}"/>
              </a:ext>
            </a:extLst>
          </p:cNvPr>
          <p:cNvSpPr>
            <a:spLocks noGrp="1"/>
          </p:cNvSpPr>
          <p:nvPr>
            <p:ph type="body" sz="quarter" idx="10"/>
          </p:nvPr>
        </p:nvSpPr>
        <p:spPr>
          <a:xfrm>
            <a:off x="769937" y="364068"/>
            <a:ext cx="10652126" cy="4788957"/>
          </a:xfrm>
        </p:spPr>
        <p:txBody>
          <a:bodyPr/>
          <a:lstStyle/>
          <a:p>
            <a:pPr marL="0" indent="0">
              <a:buNone/>
            </a:pPr>
            <a:endParaRPr lang="uk-UA" sz="1600" dirty="0">
              <a:solidFill>
                <a:srgbClr val="002060"/>
              </a:solidFill>
              <a:latin typeface="Times New Roman" pitchFamily="18" charset="0"/>
              <a:cs typeface="Times New Roman" pitchFamily="18" charset="0"/>
            </a:endParaRPr>
          </a:p>
          <a:p>
            <a:pPr marL="0" indent="457200" algn="just">
              <a:lnSpc>
                <a:spcPct val="100000"/>
              </a:lnSpc>
              <a:spcBef>
                <a:spcPts val="0"/>
              </a:spcBef>
              <a:buNone/>
            </a:pPr>
            <a:r>
              <a:rPr lang="uk-UA" sz="1400" b="0" dirty="0">
                <a:solidFill>
                  <a:schemeClr val="bg2">
                    <a:lumMod val="75000"/>
                  </a:schemeClr>
                </a:solidFill>
              </a:rPr>
              <a:t>Поняття ЗЕД у СРСР з'явилося в 1987 році у зв'язку з необхідністю реформування державної системи управління. Сутність, такого процесу зводилася до децентралізації зовнішньої торгівлі і переходу від міжурядових зовнішньоекономічних зв'язків до ЗЕД на рівні підприємства. </a:t>
            </a:r>
          </a:p>
          <a:p>
            <a:pPr marL="0" indent="457200" algn="just">
              <a:lnSpc>
                <a:spcPct val="100000"/>
              </a:lnSpc>
              <a:spcBef>
                <a:spcPts val="0"/>
              </a:spcBef>
              <a:buNone/>
            </a:pPr>
            <a:r>
              <a:rPr lang="uk-UA" sz="1400" b="0" dirty="0">
                <a:solidFill>
                  <a:schemeClr val="bg2">
                    <a:lumMod val="75000"/>
                  </a:schemeClr>
                </a:solidFill>
              </a:rPr>
              <a:t>У результаті проведення зовнішньоекономічних реформ склалися два поняття: "</a:t>
            </a:r>
            <a:r>
              <a:rPr lang="uk-UA" sz="1400" dirty="0">
                <a:solidFill>
                  <a:schemeClr val="bg2">
                    <a:lumMod val="75000"/>
                  </a:schemeClr>
                </a:solidFill>
              </a:rPr>
              <a:t>зовнішньоекономічні зв'язки</a:t>
            </a:r>
            <a:r>
              <a:rPr lang="uk-UA" sz="1400" b="0" dirty="0">
                <a:solidFill>
                  <a:schemeClr val="bg2">
                    <a:lumMod val="75000"/>
                  </a:schemeClr>
                </a:solidFill>
              </a:rPr>
              <a:t>" та "</a:t>
            </a:r>
            <a:r>
              <a:rPr lang="uk-UA" sz="1400" dirty="0">
                <a:solidFill>
                  <a:schemeClr val="bg2">
                    <a:lumMod val="75000"/>
                  </a:schemeClr>
                </a:solidFill>
              </a:rPr>
              <a:t>зовнішньоекономічна діяльність</a:t>
            </a:r>
            <a:r>
              <a:rPr lang="uk-UA" sz="1400" b="0" dirty="0">
                <a:solidFill>
                  <a:schemeClr val="bg2">
                    <a:lumMod val="75000"/>
                  </a:schemeClr>
                </a:solidFill>
              </a:rPr>
              <a:t>".</a:t>
            </a:r>
          </a:p>
          <a:p>
            <a:pPr marL="0" indent="457200" algn="just">
              <a:lnSpc>
                <a:spcPct val="100000"/>
              </a:lnSpc>
              <a:spcBef>
                <a:spcPts val="0"/>
              </a:spcBef>
              <a:buNone/>
            </a:pPr>
            <a:r>
              <a:rPr lang="uk-UA" sz="1400" dirty="0">
                <a:solidFill>
                  <a:schemeClr val="bg2">
                    <a:lumMod val="75000"/>
                  </a:schemeClr>
                </a:solidFill>
              </a:rPr>
              <a:t>Зовнішньоекономічні зв'язки </a:t>
            </a:r>
            <a:r>
              <a:rPr lang="uk-UA" sz="1400" b="0" dirty="0">
                <a:solidFill>
                  <a:schemeClr val="bg2">
                    <a:lumMod val="75000"/>
                  </a:schemeClr>
                </a:solidFill>
              </a:rPr>
              <a:t>найчастіше розглядаються як система різних форм міжнародного співробітництва держав й їхніх суб'єктів у різних сферах. </a:t>
            </a:r>
          </a:p>
          <a:p>
            <a:pPr marL="0" indent="457200" algn="just">
              <a:lnSpc>
                <a:spcPct val="100000"/>
              </a:lnSpc>
              <a:spcBef>
                <a:spcPts val="0"/>
              </a:spcBef>
              <a:buNone/>
            </a:pPr>
            <a:r>
              <a:rPr lang="uk-UA" sz="1400" b="0" dirty="0">
                <a:solidFill>
                  <a:schemeClr val="bg2">
                    <a:lumMod val="75000"/>
                  </a:schemeClr>
                </a:solidFill>
              </a:rPr>
              <a:t>Так, за результатами наукових досліджень, проведених вітчизняними економістами, можна стверджувати, що </a:t>
            </a:r>
            <a:r>
              <a:rPr lang="uk-UA" sz="1400" dirty="0">
                <a:solidFill>
                  <a:schemeClr val="bg2">
                    <a:lumMod val="75000"/>
                  </a:schemeClr>
                </a:solidFill>
              </a:rPr>
              <a:t>зовнішньоекономічні зв'язки визначаються </a:t>
            </a:r>
            <a:r>
              <a:rPr lang="uk-UA" sz="1400" b="0" dirty="0">
                <a:solidFill>
                  <a:schemeClr val="bg2">
                    <a:lumMod val="75000"/>
                  </a:schemeClr>
                </a:solidFill>
              </a:rPr>
              <a:t>як: </a:t>
            </a:r>
          </a:p>
          <a:p>
            <a:pPr marL="0" algn="just">
              <a:lnSpc>
                <a:spcPct val="100000"/>
              </a:lnSpc>
              <a:spcBef>
                <a:spcPts val="0"/>
              </a:spcBef>
              <a:buFont typeface="Wingdings" pitchFamily="2" charset="2"/>
              <a:buChar char="§"/>
            </a:pPr>
            <a:r>
              <a:rPr lang="uk-UA" sz="1400" b="0" dirty="0">
                <a:solidFill>
                  <a:schemeClr val="bg2">
                    <a:lumMod val="75000"/>
                  </a:schemeClr>
                </a:solidFill>
              </a:rPr>
              <a:t>сукупність міжнародних торгово-економічних зв'язків як єднання різних напрямів, форм, методів, засобів і способів </a:t>
            </a:r>
            <a:r>
              <a:rPr lang="uk-UA" sz="1400" dirty="0">
                <a:solidFill>
                  <a:schemeClr val="bg2">
                    <a:lumMod val="75000"/>
                  </a:schemeClr>
                </a:solidFill>
              </a:rPr>
              <a:t>торгово-економічного, науково-технічного співробітництва</a:t>
            </a:r>
            <a:r>
              <a:rPr lang="uk-UA" sz="1400" b="0" dirty="0">
                <a:solidFill>
                  <a:schemeClr val="bg2">
                    <a:lumMod val="75000"/>
                  </a:schemeClr>
                </a:solidFill>
              </a:rPr>
              <a:t>, а також </a:t>
            </a:r>
            <a:r>
              <a:rPr lang="uk-UA" sz="1400" dirty="0">
                <a:solidFill>
                  <a:schemeClr val="bg2">
                    <a:lumMod val="75000"/>
                  </a:schemeClr>
                </a:solidFill>
              </a:rPr>
              <a:t>валютно-фінансових і кредитних відносин </a:t>
            </a:r>
            <a:r>
              <a:rPr lang="uk-UA" sz="1400" b="0" dirty="0">
                <a:solidFill>
                  <a:schemeClr val="bg2">
                    <a:lumMod val="75000"/>
                  </a:schemeClr>
                </a:solidFill>
              </a:rPr>
              <a:t>між країнами з ціллю раціонального використання переваг міжнародного розподілу праці, можливостей міжнародних економічних відносин для підвищення економічної ефективності господарської та підприємницької діяльності; </a:t>
            </a:r>
          </a:p>
          <a:p>
            <a:pPr marL="0" algn="just">
              <a:lnSpc>
                <a:spcPct val="100000"/>
              </a:lnSpc>
              <a:spcBef>
                <a:spcPts val="0"/>
              </a:spcBef>
              <a:buFont typeface="Wingdings" pitchFamily="2" charset="2"/>
              <a:buChar char="§"/>
            </a:pPr>
            <a:r>
              <a:rPr lang="uk-UA" sz="1400" b="0" dirty="0">
                <a:solidFill>
                  <a:schemeClr val="bg2">
                    <a:lumMod val="75000"/>
                  </a:schemeClr>
                </a:solidFill>
              </a:rPr>
              <a:t>комплексна система різнобічних форм міжнародного співробітництва держав та їх суб'єктів у різних галузях економіки. </a:t>
            </a:r>
          </a:p>
          <a:p>
            <a:pPr marL="0" indent="0" algn="just">
              <a:lnSpc>
                <a:spcPct val="100000"/>
              </a:lnSpc>
              <a:spcBef>
                <a:spcPts val="0"/>
              </a:spcBef>
              <a:buNone/>
            </a:pPr>
            <a:r>
              <a:rPr lang="uk-UA" sz="1400" b="0" dirty="0">
                <a:solidFill>
                  <a:schemeClr val="bg2">
                    <a:lumMod val="75000"/>
                  </a:schemeClr>
                </a:solidFill>
              </a:rPr>
              <a:t>Зовнішньоекономічні зв'язки є історичною й економічною категорією. </a:t>
            </a:r>
          </a:p>
          <a:p>
            <a:pPr marL="0" indent="0" algn="just">
              <a:lnSpc>
                <a:spcPct val="100000"/>
              </a:lnSpc>
              <a:spcBef>
                <a:spcPts val="0"/>
              </a:spcBef>
              <a:buNone/>
            </a:pPr>
            <a:r>
              <a:rPr lang="uk-UA" sz="1400" dirty="0">
                <a:solidFill>
                  <a:schemeClr val="bg2">
                    <a:lumMod val="75000"/>
                  </a:schemeClr>
                </a:solidFill>
              </a:rPr>
              <a:t>Як історична категорія зовнішньоекономічні зв'язки </a:t>
            </a:r>
            <a:r>
              <a:rPr lang="uk-UA" sz="1400" b="0" dirty="0">
                <a:solidFill>
                  <a:schemeClr val="bg2">
                    <a:lumMod val="75000"/>
                  </a:schemeClr>
                </a:solidFill>
              </a:rPr>
              <a:t>– це продукт цивілізації. Вони виникають з появою держав і розвиваються разом з ними. </a:t>
            </a:r>
          </a:p>
          <a:p>
            <a:pPr marL="0" indent="0" algn="just">
              <a:lnSpc>
                <a:spcPct val="100000"/>
              </a:lnSpc>
              <a:spcBef>
                <a:spcPts val="0"/>
              </a:spcBef>
              <a:buNone/>
            </a:pPr>
            <a:r>
              <a:rPr lang="uk-UA" sz="1400" dirty="0">
                <a:solidFill>
                  <a:schemeClr val="bg2">
                    <a:lumMod val="75000"/>
                  </a:schemeClr>
                </a:solidFill>
              </a:rPr>
              <a:t>Як економічна категорія зовнішньоекономічні зв'язки </a:t>
            </a:r>
            <a:r>
              <a:rPr lang="uk-UA" sz="1400" b="0" dirty="0">
                <a:solidFill>
                  <a:schemeClr val="bg2">
                    <a:lumMod val="75000"/>
                  </a:schemeClr>
                </a:solidFill>
              </a:rPr>
              <a:t>втілюють систему економічних відносин, які виникають у процесі руху ресурсів усіх видів між державами й економічними суб'єктами різних країн. Ці двосторонні відносини охоплюють усі сфери економічного життя держави, насамперед його виробничу, торгівельну, інвестиційну та фінансову діяльність.</a:t>
            </a:r>
          </a:p>
        </p:txBody>
      </p:sp>
    </p:spTree>
    <p:extLst>
      <p:ext uri="{BB962C8B-B14F-4D97-AF65-F5344CB8AC3E}">
        <p14:creationId xmlns:p14="http://schemas.microsoft.com/office/powerpoint/2010/main" val="634179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F1325B-2263-D26B-996A-93C999404B54}"/>
              </a:ext>
            </a:extLst>
          </p:cNvPr>
          <p:cNvSpPr>
            <a:spLocks noGrp="1"/>
          </p:cNvSpPr>
          <p:nvPr>
            <p:ph type="title"/>
          </p:nvPr>
        </p:nvSpPr>
        <p:spPr>
          <a:xfrm>
            <a:off x="1804533" y="122465"/>
            <a:ext cx="9516609" cy="812572"/>
          </a:xfrm>
        </p:spPr>
        <p:txBody>
          <a:bodyPr>
            <a:normAutofit fontScale="90000"/>
          </a:bodyPr>
          <a:lstStyle/>
          <a:p>
            <a:br>
              <a:rPr lang="uk-UA" dirty="0"/>
            </a:br>
            <a:endParaRPr lang="uk-UA" dirty="0"/>
          </a:p>
        </p:txBody>
      </p:sp>
      <p:sp>
        <p:nvSpPr>
          <p:cNvPr id="4" name="Текст 2">
            <a:extLst>
              <a:ext uri="{FF2B5EF4-FFF2-40B4-BE49-F238E27FC236}">
                <a16:creationId xmlns:a16="http://schemas.microsoft.com/office/drawing/2014/main" id="{21CAA04C-9C2A-BDAA-12A0-69887BD4867B}"/>
              </a:ext>
            </a:extLst>
          </p:cNvPr>
          <p:cNvSpPr>
            <a:spLocks noGrp="1"/>
          </p:cNvSpPr>
          <p:nvPr>
            <p:ph type="body" sz="quarter" idx="10"/>
          </p:nvPr>
        </p:nvSpPr>
        <p:spPr>
          <a:xfrm>
            <a:off x="149905" y="372533"/>
            <a:ext cx="11522075" cy="547793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36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57200" algn="just">
              <a:lnSpc>
                <a:spcPct val="100000"/>
              </a:lnSpc>
              <a:spcBef>
                <a:spcPts val="0"/>
              </a:spcBef>
              <a:buNone/>
            </a:pPr>
            <a:r>
              <a:rPr lang="uk-UA" sz="1400" dirty="0">
                <a:solidFill>
                  <a:schemeClr val="bg2">
                    <a:lumMod val="75000"/>
                  </a:schemeClr>
                </a:solidFill>
              </a:rPr>
              <a:t>Зовнішньоекономічна діяльність</a:t>
            </a:r>
            <a:r>
              <a:rPr lang="uk-UA" sz="1400" b="0" dirty="0">
                <a:solidFill>
                  <a:schemeClr val="bg2">
                    <a:lumMod val="75000"/>
                  </a:schemeClr>
                </a:solidFill>
              </a:rPr>
              <a:t>, як і будь-яка інша, ґрунтується на принципах, які декларуються у спеціальних документах або є своєрідною нормою, звичаєм і повинні виконуватись усіма учасниками зовнішньоторговельних відносин. Ці принципи можуть бути декларовані в спеціальних документах або ж бути своєрідною традицією, нормою, звичаєм. Усі принципи ЗЕД можна згрупувати за трьома рівнями: загальні, специфічні, національні.</a:t>
            </a:r>
          </a:p>
          <a:p>
            <a:pPr marL="0" indent="457200" algn="just">
              <a:lnSpc>
                <a:spcPct val="100000"/>
              </a:lnSpc>
              <a:spcBef>
                <a:spcPts val="0"/>
              </a:spcBef>
              <a:buNone/>
            </a:pPr>
            <a:endParaRPr lang="uk-UA" sz="1700" dirty="0">
              <a:solidFill>
                <a:srgbClr val="FF0000"/>
              </a:solidFill>
              <a:latin typeface="Times New Roman" pitchFamily="18" charset="0"/>
              <a:ea typeface="+mj-ea"/>
              <a:cs typeface="Times New Roman"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160" y="1434674"/>
            <a:ext cx="6170677" cy="3829596"/>
          </a:xfrm>
          <a:prstGeom prst="rect">
            <a:avLst/>
          </a:prstGeom>
        </p:spPr>
      </p:pic>
      <p:sp>
        <p:nvSpPr>
          <p:cNvPr id="6" name="TextBox 5"/>
          <p:cNvSpPr txBox="1"/>
          <p:nvPr/>
        </p:nvSpPr>
        <p:spPr>
          <a:xfrm>
            <a:off x="6805092" y="1588006"/>
            <a:ext cx="4866888" cy="3785652"/>
          </a:xfrm>
          <a:prstGeom prst="rect">
            <a:avLst/>
          </a:prstGeom>
          <a:noFill/>
        </p:spPr>
        <p:txBody>
          <a:bodyPr wrap="square" rtlCol="0">
            <a:spAutoFit/>
          </a:bodyPr>
          <a:lstStyle/>
          <a:p>
            <a:pPr algn="just"/>
            <a:r>
              <a:rPr lang="uk-UA" sz="1600" b="1" dirty="0">
                <a:solidFill>
                  <a:schemeClr val="tx1">
                    <a:lumMod val="50000"/>
                  </a:schemeClr>
                </a:solidFill>
              </a:rPr>
              <a:t>Загальні принципи зовнішньо-економічної діяльності </a:t>
            </a:r>
            <a:r>
              <a:rPr lang="uk-UA" sz="1600" dirty="0">
                <a:solidFill>
                  <a:schemeClr val="tx1">
                    <a:lumMod val="50000"/>
                  </a:schemeClr>
                </a:solidFill>
              </a:rPr>
              <a:t>– це невелика кількість загальновизнаних у всьому світі правил, що стали своєрідними загальновідомими істинами (аксіомами), яких дотримуються всі учасники міжнародних ділових операцій. І хоча в різноманітних виданнях набір цих принципів може відрізнятися, однак у кінцевому результаті вони зводяться до трьох головних: </a:t>
            </a:r>
          </a:p>
          <a:p>
            <a:pPr marL="285750" indent="-285750" algn="just">
              <a:buFont typeface="Wingdings" panose="05000000000000000000" pitchFamily="2" charset="2"/>
              <a:buChar char="Ø"/>
            </a:pPr>
            <a:r>
              <a:rPr lang="uk-UA" sz="1600" dirty="0">
                <a:solidFill>
                  <a:srgbClr val="FF0000"/>
                </a:solidFill>
              </a:rPr>
              <a:t>науковість, </a:t>
            </a:r>
          </a:p>
          <a:p>
            <a:pPr marL="285750" indent="-285750" algn="just">
              <a:buFont typeface="Wingdings" panose="05000000000000000000" pitchFamily="2" charset="2"/>
              <a:buChar char="Ø"/>
            </a:pPr>
            <a:r>
              <a:rPr lang="uk-UA" sz="1600" dirty="0">
                <a:solidFill>
                  <a:srgbClr val="FF0000"/>
                </a:solidFill>
              </a:rPr>
              <a:t>системність, </a:t>
            </a:r>
          </a:p>
          <a:p>
            <a:pPr marL="285750" indent="-285750" algn="just">
              <a:buFont typeface="Wingdings" panose="05000000000000000000" pitchFamily="2" charset="2"/>
              <a:buChar char="Ø"/>
            </a:pPr>
            <a:r>
              <a:rPr lang="uk-UA" sz="1600" dirty="0" err="1">
                <a:solidFill>
                  <a:srgbClr val="FF0000"/>
                </a:solidFill>
              </a:rPr>
              <a:t>взаємовигідність</a:t>
            </a:r>
            <a:r>
              <a:rPr lang="uk-UA" sz="1600" dirty="0">
                <a:solidFill>
                  <a:srgbClr val="FF0000"/>
                </a:solidFill>
              </a:rPr>
              <a:t>.</a:t>
            </a:r>
          </a:p>
          <a:p>
            <a:pPr algn="just"/>
            <a:endParaRPr lang="uk-UA" sz="1600" dirty="0"/>
          </a:p>
        </p:txBody>
      </p:sp>
    </p:spTree>
    <p:extLst>
      <p:ext uri="{BB962C8B-B14F-4D97-AF65-F5344CB8AC3E}">
        <p14:creationId xmlns:p14="http://schemas.microsoft.com/office/powerpoint/2010/main" val="2587341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4350" y="143933"/>
            <a:ext cx="11172825" cy="5632311"/>
          </a:xfrm>
          <a:prstGeom prst="rect">
            <a:avLst/>
          </a:prstGeom>
          <a:noFill/>
        </p:spPr>
        <p:txBody>
          <a:bodyPr wrap="square" rtlCol="0">
            <a:spAutoFit/>
          </a:bodyPr>
          <a:lstStyle/>
          <a:p>
            <a:pPr indent="457200" algn="just"/>
            <a:r>
              <a:rPr lang="uk-UA" sz="1500" dirty="0">
                <a:solidFill>
                  <a:schemeClr val="tx1">
                    <a:lumMod val="50000"/>
                  </a:schemeClr>
                </a:solidFill>
                <a:latin typeface="Times New Roman" pitchFamily="18" charset="0"/>
                <a:cs typeface="Times New Roman" pitchFamily="18" charset="0"/>
              </a:rPr>
              <a:t>Іншою групою принців ЗЕД є </a:t>
            </a:r>
            <a:r>
              <a:rPr lang="uk-UA" sz="1500" dirty="0">
                <a:solidFill>
                  <a:srgbClr val="FF0000"/>
                </a:solidFill>
                <a:latin typeface="Times New Roman" pitchFamily="18" charset="0"/>
                <a:cs typeface="Times New Roman" pitchFamily="18" charset="0"/>
              </a:rPr>
              <a:t>специфічні принципи, </a:t>
            </a:r>
            <a:r>
              <a:rPr lang="uk-UA" sz="1500" dirty="0">
                <a:solidFill>
                  <a:schemeClr val="tx1">
                    <a:lumMod val="50000"/>
                  </a:schemeClr>
                </a:solidFill>
                <a:latin typeface="Times New Roman" pitchFamily="18" charset="0"/>
                <a:cs typeface="Times New Roman" pitchFamily="18" charset="0"/>
              </a:rPr>
              <a:t>які закріплені у відповідних міжнародних правових документах і є обов'язковими для виконання всіма державами, що підписали такий документ. І хоча терміна "зовнішньоекономічна діяльність" у зазначених документах може не бути, за своїм характером більшість закріплених там принципів мають пряме відношення до зовнішньоекономічної діяльності. </a:t>
            </a:r>
          </a:p>
          <a:p>
            <a:pPr indent="457200" algn="just"/>
            <a:r>
              <a:rPr lang="uk-UA" sz="1500" dirty="0">
                <a:solidFill>
                  <a:schemeClr val="tx1">
                    <a:lumMod val="50000"/>
                  </a:schemeClr>
                </a:solidFill>
                <a:latin typeface="Times New Roman" pitchFamily="18" charset="0"/>
                <a:cs typeface="Times New Roman" pitchFamily="18" charset="0"/>
              </a:rPr>
              <a:t>Найбільш повний перелік принципів організації міжнародних економічних відносин міститься в "</a:t>
            </a:r>
            <a:r>
              <a:rPr lang="uk-UA" sz="1500" b="1" dirty="0">
                <a:solidFill>
                  <a:schemeClr val="tx1">
                    <a:lumMod val="50000"/>
                  </a:schemeClr>
                </a:solidFill>
                <a:latin typeface="Times New Roman" pitchFamily="18" charset="0"/>
                <a:cs typeface="Times New Roman" pitchFamily="18" charset="0"/>
              </a:rPr>
              <a:t>Хартії економічних прав і обов'язків держав",</a:t>
            </a:r>
            <a:r>
              <a:rPr lang="uk-UA" sz="1500" dirty="0">
                <a:solidFill>
                  <a:schemeClr val="tx1">
                    <a:lumMod val="50000"/>
                  </a:schemeClr>
                </a:solidFill>
                <a:latin typeface="Times New Roman" pitchFamily="18" charset="0"/>
                <a:cs typeface="Times New Roman" pitchFamily="18" charset="0"/>
              </a:rPr>
              <a:t> прийнятій </a:t>
            </a:r>
            <a:r>
              <a:rPr lang="en-US" sz="1500" dirty="0">
                <a:solidFill>
                  <a:schemeClr val="tx1">
                    <a:lumMod val="50000"/>
                  </a:schemeClr>
                </a:solidFill>
                <a:latin typeface="Times New Roman" pitchFamily="18" charset="0"/>
                <a:cs typeface="Times New Roman" pitchFamily="18" charset="0"/>
              </a:rPr>
              <a:t>IV </a:t>
            </a:r>
            <a:r>
              <a:rPr lang="uk-UA" sz="1500" dirty="0">
                <a:solidFill>
                  <a:schemeClr val="tx1">
                    <a:lumMod val="50000"/>
                  </a:schemeClr>
                </a:solidFill>
                <a:latin typeface="Times New Roman" pitchFamily="18" charset="0"/>
                <a:cs typeface="Times New Roman" pitchFamily="18" charset="0"/>
              </a:rPr>
              <a:t>Спеціальною сесією Генеральної Асамблеї ООН у 1974 р. Хартія була прийнята разом із Декларацією про встановлення нового економічного порядку та Програмою дій з його встановлення. У зазначеному документі вказано такі принципи: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суверенітет;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територіальна цілісність і політична незалежність держав;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суверенна рівність усіх держав;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ненапад і невтручання у внутрішні справи;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взаємна та справедлива вигода;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мирне співіснування;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рівноправність і самовизначення народів;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мирне регулювання спорів;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усунення несправедливості, що виникає в результаті застосування сили та позбавляє націю засобів для її нормального розвитку;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сумлінне виконання міжнародних зобов'язань;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повага до прав людини й основних свобод;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відсутність прагнення до гегемонії в сферах впливу;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сприяння міжнародній соціальній справедливості;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міжнародне співробітництво з метою розвитку;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вільний доступ до морів для країн, що їх не мають. </a:t>
            </a:r>
          </a:p>
          <a:p>
            <a:pPr indent="457200" algn="just"/>
            <a:r>
              <a:rPr lang="uk-UA" sz="1500" dirty="0">
                <a:solidFill>
                  <a:schemeClr val="tx1">
                    <a:lumMod val="50000"/>
                  </a:schemeClr>
                </a:solidFill>
                <a:latin typeface="Times New Roman" pitchFamily="18" charset="0"/>
                <a:cs typeface="Times New Roman" pitchFamily="18" charset="0"/>
              </a:rPr>
              <a:t>Деякі з зазначених принципів збігаються з загальними, наприклад, пункт "взаємна та справедлива вигода".</a:t>
            </a:r>
          </a:p>
        </p:txBody>
      </p:sp>
    </p:spTree>
    <p:extLst>
      <p:ext uri="{BB962C8B-B14F-4D97-AF65-F5344CB8AC3E}">
        <p14:creationId xmlns:p14="http://schemas.microsoft.com/office/powerpoint/2010/main" val="608632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1514475" y="941387"/>
            <a:ext cx="9667876" cy="3525838"/>
          </a:xfrm>
        </p:spPr>
        <p:txBody>
          <a:bodyPr/>
          <a:lstStyle/>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На сучасному етапі розвитку зовнішньоекономічних зв'язків України особливий інтерес становлять </a:t>
            </a:r>
            <a:r>
              <a:rPr lang="uk-UA" sz="1600" dirty="0">
                <a:solidFill>
                  <a:schemeClr val="tx1">
                    <a:lumMod val="50000"/>
                  </a:schemeClr>
                </a:solidFill>
                <a:latin typeface="Times New Roman" pitchFamily="18" charset="0"/>
                <a:cs typeface="Times New Roman" pitchFamily="18" charset="0"/>
              </a:rPr>
              <a:t>принципи ЗЕД у Європейському Союзі (ЄС).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Вони містяться в так званій Білій книзі (1985 р.) і передбачають: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контроль і оформлення документів на товари, що перетинають національні кордони;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свободу пересування осіб для працевлаштування або постійне місце проживання в будь-якій країні;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17 уніфікацію технічних норм і стандартів;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відкриття споживчих ринків;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лібералізацію фінансових послуг;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поступове відкриття ринку інформаційних послуг;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лібералізацію транспортних послуг;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створення сприятливих умов для промислового співробітництва з урахуванням законодавства про права на інтелектуальну та промислову власність;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усунення фіскальних бар'єрів.</a:t>
            </a:r>
          </a:p>
          <a:p>
            <a:pPr marL="0" indent="0" algn="just">
              <a:lnSpc>
                <a:spcPct val="100000"/>
              </a:lnSpc>
              <a:spcBef>
                <a:spcPts val="0"/>
              </a:spcBef>
              <a:buNone/>
            </a:pPr>
            <a:endParaRPr lang="ru-RU" sz="16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175309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1076324" y="465138"/>
            <a:ext cx="10743261" cy="4961466"/>
          </a:xfrm>
        </p:spPr>
        <p:txBody>
          <a:bodyPr/>
          <a:lstStyle/>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Національні принципи ЗЕД закріплюються в законодавчих актах країни.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Так, згідно зі ст. 2 Закону України "Про зовнішньоекономічну діяльність" суб'єкти господарської діяльності України й іноземні суб'єкти господарської діяльності у процесі здійснення зовнішньоекономічної діяльності </a:t>
            </a:r>
            <a:r>
              <a:rPr lang="uk-UA" sz="1600" dirty="0">
                <a:solidFill>
                  <a:schemeClr val="tx1">
                    <a:lumMod val="50000"/>
                  </a:schemeClr>
                </a:solidFill>
                <a:latin typeface="Times New Roman" pitchFamily="18" charset="0"/>
                <a:cs typeface="Times New Roman" pitchFamily="18" charset="0"/>
              </a:rPr>
              <a:t>керуються такими принципами: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суверенітет народу України </a:t>
            </a:r>
            <a:r>
              <a:rPr lang="uk-UA" sz="1600" b="0" dirty="0">
                <a:solidFill>
                  <a:schemeClr val="tx1">
                    <a:lumMod val="50000"/>
                  </a:schemeClr>
                </a:solidFill>
                <a:latin typeface="Times New Roman" pitchFamily="18" charset="0"/>
                <a:cs typeface="Times New Roman" pitchFamily="18" charset="0"/>
              </a:rPr>
              <a:t>– складається у виключному праві народу України самостійно та незалежно здійснювати ЗЕД на території України, керуючись законодавством України;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зобов'язання України виконувати умови договорів </a:t>
            </a:r>
            <a:r>
              <a:rPr lang="uk-UA" sz="1600" b="0" dirty="0">
                <a:solidFill>
                  <a:schemeClr val="tx1">
                    <a:lumMod val="50000"/>
                  </a:schemeClr>
                </a:solidFill>
                <a:latin typeface="Times New Roman" pitchFamily="18" charset="0"/>
                <a:cs typeface="Times New Roman" pitchFamily="18" charset="0"/>
              </a:rPr>
              <a:t>у сфері зовнішньоекономічних відносин;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свобода</a:t>
            </a:r>
            <a:r>
              <a:rPr lang="uk-UA" sz="1600" b="0" dirty="0">
                <a:solidFill>
                  <a:schemeClr val="tx1">
                    <a:lumMod val="50000"/>
                  </a:schemeClr>
                </a:solidFill>
                <a:latin typeface="Times New Roman" pitchFamily="18" charset="0"/>
                <a:cs typeface="Times New Roman" pitchFamily="18" charset="0"/>
              </a:rPr>
              <a:t> – добровільний вибір контрагента, форми співпраці, права власності на всі отримані суб'єктами ЗЕД результати цієї діяльності;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юридична рівність і недискримінація </a:t>
            </a:r>
            <a:r>
              <a:rPr lang="uk-UA" sz="1600" b="0" dirty="0">
                <a:solidFill>
                  <a:schemeClr val="tx1">
                    <a:lumMod val="50000"/>
                  </a:schemeClr>
                </a:solidFill>
                <a:latin typeface="Times New Roman" pitchFamily="18" charset="0"/>
                <a:cs typeface="Times New Roman" pitchFamily="18" charset="0"/>
              </a:rPr>
              <a:t>– рівність усіх суб'єктів перед Законом;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неприпустимість обмежувальної діяльності </a:t>
            </a:r>
            <a:r>
              <a:rPr lang="uk-UA" sz="1600" b="0" dirty="0">
                <a:solidFill>
                  <a:schemeClr val="tx1">
                    <a:lumMod val="50000"/>
                  </a:schemeClr>
                </a:solidFill>
                <a:latin typeface="Times New Roman" pitchFamily="18" charset="0"/>
                <a:cs typeface="Times New Roman" pitchFamily="18" charset="0"/>
              </a:rPr>
              <a:t>з боку будь-яких суб'єктів ЗЕД;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верховенство Закону </a:t>
            </a:r>
            <a:r>
              <a:rPr lang="uk-UA" sz="1600" b="0" dirty="0">
                <a:solidFill>
                  <a:schemeClr val="tx1">
                    <a:lumMod val="50000"/>
                  </a:schemeClr>
                </a:solidFill>
                <a:latin typeface="Times New Roman" pitchFamily="18" charset="0"/>
                <a:cs typeface="Times New Roman" pitchFamily="18" charset="0"/>
              </a:rPr>
              <a:t>– ЗЕД регулюється тільки законами України;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використання підзаконних актів</a:t>
            </a:r>
            <a:r>
              <a:rPr lang="uk-UA" sz="1600" b="0" dirty="0">
                <a:solidFill>
                  <a:schemeClr val="tx1">
                    <a:lumMod val="50000"/>
                  </a:schemeClr>
                </a:solidFill>
                <a:latin typeface="Times New Roman" pitchFamily="18" charset="0"/>
                <a:cs typeface="Times New Roman" pitchFamily="18" charset="0"/>
              </a:rPr>
              <a:t>, які створюють менш сприятливі умови для функціонування суб'єктів, ЗЕД неприпустиме;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захист інтересів суб'єктів підприємницької діяльності </a:t>
            </a:r>
            <a:r>
              <a:rPr lang="uk-UA" sz="1600" b="0" dirty="0">
                <a:solidFill>
                  <a:schemeClr val="tx1">
                    <a:lumMod val="50000"/>
                  </a:schemeClr>
                </a:solidFill>
                <a:latin typeface="Times New Roman" pitchFamily="18" charset="0"/>
                <a:cs typeface="Times New Roman" pitchFamily="18" charset="0"/>
              </a:rPr>
              <a:t>як на території України, так і за її межами;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еквівалентність обміну </a:t>
            </a:r>
            <a:r>
              <a:rPr lang="uk-UA" sz="1600" b="0" dirty="0">
                <a:solidFill>
                  <a:schemeClr val="tx1">
                    <a:lumMod val="50000"/>
                  </a:schemeClr>
                </a:solidFill>
                <a:latin typeface="Times New Roman" pitchFamily="18" charset="0"/>
                <a:cs typeface="Times New Roman" pitchFamily="18" charset="0"/>
              </a:rPr>
              <a:t>– виключення демпінгу під час ввезення та вивезення товарів. </a:t>
            </a:r>
            <a:endParaRPr lang="uk-UA" sz="1600" b="0" i="1"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336205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graphicFrame>
        <p:nvGraphicFramePr>
          <p:cNvPr id="6" name="Схема 5"/>
          <p:cNvGraphicFramePr/>
          <p:nvPr>
            <p:extLst>
              <p:ext uri="{D42A27DB-BD31-4B8C-83A1-F6EECF244321}">
                <p14:modId xmlns:p14="http://schemas.microsoft.com/office/powerpoint/2010/main" val="3777685911"/>
              </p:ext>
            </p:extLst>
          </p:nvPr>
        </p:nvGraphicFramePr>
        <p:xfrm>
          <a:off x="1371600" y="1413933"/>
          <a:ext cx="5740400" cy="3395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2" name="Рисунок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08812" y="529668"/>
            <a:ext cx="6259017" cy="4694263"/>
          </a:xfrm>
          <a:prstGeom prst="rect">
            <a:avLst/>
          </a:prstGeom>
        </p:spPr>
      </p:pic>
    </p:spTree>
    <p:extLst>
      <p:ext uri="{BB962C8B-B14F-4D97-AF65-F5344CB8AC3E}">
        <p14:creationId xmlns:p14="http://schemas.microsoft.com/office/powerpoint/2010/main" val="764273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862013" y="800099"/>
            <a:ext cx="10618789" cy="5032375"/>
          </a:xfrm>
        </p:spPr>
        <p:txBody>
          <a:bodyPr>
            <a:noAutofit/>
          </a:bodyPr>
          <a:lstStyle/>
          <a:p>
            <a:pPr algn="just">
              <a:lnSpc>
                <a:spcPct val="100000"/>
              </a:lnSpc>
            </a:pPr>
            <a:r>
              <a:rPr lang="uk-UA" sz="1600" b="1" dirty="0">
                <a:latin typeface="Times New Roman" pitchFamily="18" charset="0"/>
                <a:cs typeface="Times New Roman" pitchFamily="18" charset="0"/>
              </a:rPr>
              <a:t>Зовнішньоекономічна діяльність України здійснюється суб'єктами господарювання</a:t>
            </a:r>
            <a:r>
              <a:rPr lang="uk-UA" sz="1600" dirty="0">
                <a:latin typeface="Times New Roman" pitchFamily="18" charset="0"/>
                <a:cs typeface="Times New Roman" pitchFamily="18" charset="0"/>
              </a:rPr>
              <a:t>, які згідно зі ст. 55 ГКУ визначаються як учасники господарських відносин, що здійснюють господарську діяльність, реалізуючи господарську компетенцію (сукупність господарських прав та обов'язків), мають відокремлене майно та несуть відповідальність за своїми зобов'язаннями в межах цього майна, крім випадків, передбачених законодавством. </a:t>
            </a:r>
            <a:br>
              <a:rPr lang="uk-UA" sz="1600" dirty="0">
                <a:latin typeface="Times New Roman" pitchFamily="18" charset="0"/>
                <a:cs typeface="Times New Roman" pitchFamily="18" charset="0"/>
              </a:rPr>
            </a:br>
            <a:r>
              <a:rPr lang="uk-UA" sz="1600" b="1" dirty="0">
                <a:latin typeface="Times New Roman" pitchFamily="18" charset="0"/>
                <a:cs typeface="Times New Roman" pitchFamily="18" charset="0"/>
              </a:rPr>
              <a:t>Суб'єктами ЗЕД </a:t>
            </a:r>
            <a:r>
              <a:rPr lang="uk-UA" sz="1600" dirty="0">
                <a:latin typeface="Times New Roman" pitchFamily="18" charset="0"/>
                <a:cs typeface="Times New Roman" pitchFamily="18" charset="0"/>
              </a:rPr>
              <a:t>в Україні згідно зі ст. 3 ЗУ "Про зовнішньоекономічну діяльність" є: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1.</a:t>
            </a:r>
            <a:r>
              <a:rPr lang="uk-UA" sz="1600" b="1" dirty="0">
                <a:latin typeface="Times New Roman" pitchFamily="18" charset="0"/>
                <a:cs typeface="Times New Roman" pitchFamily="18" charset="0"/>
              </a:rPr>
              <a:t> фізичні особи </a:t>
            </a:r>
            <a:r>
              <a:rPr lang="uk-UA" sz="1600" dirty="0">
                <a:latin typeface="Times New Roman" pitchFamily="18" charset="0"/>
                <a:cs typeface="Times New Roman" pitchFamily="18" charset="0"/>
              </a:rPr>
              <a:t>– громадяни України, іноземні громадяни й особи без громадянства, які мають цивільну правоздатність і дієздатність згідно з законами України та постійно проживають на території України;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2. </a:t>
            </a:r>
            <a:r>
              <a:rPr lang="uk-UA" sz="1600" b="1" dirty="0">
                <a:latin typeface="Times New Roman" pitchFamily="18" charset="0"/>
                <a:cs typeface="Times New Roman" pitchFamily="18" charset="0"/>
              </a:rPr>
              <a:t>юридичні особи, </a:t>
            </a:r>
            <a:r>
              <a:rPr lang="uk-UA" sz="1600" dirty="0">
                <a:latin typeface="Times New Roman" pitchFamily="18" charset="0"/>
                <a:cs typeface="Times New Roman" pitchFamily="18" charset="0"/>
              </a:rPr>
              <a:t>зареєстровані як такі в Україні й які мають постійне місцезнаходження на території України (підприємства, організації й об'єднання всіх видів, включаючи акціонерні й інші види господарських товариств, асоціації, спілки, концерни, консорціуми, торговельні доми, посередницькі та консультаційні фірми, кооперативи, кредитно-фінансові установи, міжнародні об'єднання, організації та інші), в тому числі юридичні особи, майно та/або капітал яких є повністю у власності іноземних суб'єктів господарської діяльності;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3. </a:t>
            </a:r>
            <a:r>
              <a:rPr lang="uk-UA" sz="1600" b="1" dirty="0">
                <a:latin typeface="Times New Roman" pitchFamily="18" charset="0"/>
                <a:cs typeface="Times New Roman" pitchFamily="18" charset="0"/>
              </a:rPr>
              <a:t>об'єднання фізичних, юридичних, фізичних і юридичних осіб</a:t>
            </a:r>
            <a:r>
              <a:rPr lang="uk-UA" sz="1600" dirty="0">
                <a:latin typeface="Times New Roman" pitchFamily="18" charset="0"/>
                <a:cs typeface="Times New Roman" pitchFamily="18" charset="0"/>
              </a:rPr>
              <a:t>, які не є юридичними особами згідно з законами України, але які мають постійне місцезнаходження на території України й яким цивільно-правовими законами України не заборонено здійснювати господарську діяльність;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4. </a:t>
            </a:r>
            <a:r>
              <a:rPr lang="uk-UA" sz="1600" b="1" dirty="0">
                <a:latin typeface="Times New Roman" pitchFamily="18" charset="0"/>
                <a:cs typeface="Times New Roman" pitchFamily="18" charset="0"/>
              </a:rPr>
              <a:t>структурні одиниці іноземних суб'єктів господарської діяльності</a:t>
            </a:r>
            <a:r>
              <a:rPr lang="uk-UA" sz="1600" dirty="0">
                <a:latin typeface="Times New Roman" pitchFamily="18" charset="0"/>
                <a:cs typeface="Times New Roman" pitchFamily="18" charset="0"/>
              </a:rPr>
              <a:t>, які не є юридичними особами згідно з законами України (філії, відділення, тощо), але мають постійне місцезнаходження на території України;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5. </a:t>
            </a:r>
            <a:r>
              <a:rPr lang="uk-UA" sz="1600" b="1" dirty="0">
                <a:latin typeface="Times New Roman" pitchFamily="18" charset="0"/>
                <a:cs typeface="Times New Roman" pitchFamily="18" charset="0"/>
              </a:rPr>
              <a:t>спільні підприємства за участю суб'єктів господарської діяльності України</a:t>
            </a:r>
            <a:r>
              <a:rPr lang="uk-UA" sz="1600" dirty="0">
                <a:latin typeface="Times New Roman" pitchFamily="18" charset="0"/>
                <a:cs typeface="Times New Roman" pitchFamily="18" charset="0"/>
              </a:rPr>
              <a:t> й іноземних суб'єктів господарської діяльності, зареєстровані як такі в Україні й які мають постійне місцезнаходження на території України;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6. інші суб'єкти господарської діяльності, передбачені законами України.</a:t>
            </a:r>
          </a:p>
        </p:txBody>
      </p:sp>
      <p:sp>
        <p:nvSpPr>
          <p:cNvPr id="4" name="TextBox 3">
            <a:extLst>
              <a:ext uri="{FF2B5EF4-FFF2-40B4-BE49-F238E27FC236}">
                <a16:creationId xmlns:a16="http://schemas.microsoft.com/office/drawing/2014/main" id="{585AAC0E-3341-4147-A336-D260EEF432F0}"/>
              </a:ext>
            </a:extLst>
          </p:cNvPr>
          <p:cNvSpPr txBox="1"/>
          <p:nvPr/>
        </p:nvSpPr>
        <p:spPr>
          <a:xfrm>
            <a:off x="2790825" y="230713"/>
            <a:ext cx="8539162" cy="1138773"/>
          </a:xfrm>
          <a:prstGeom prst="rect">
            <a:avLst/>
          </a:prstGeom>
          <a:noFill/>
        </p:spPr>
        <p:txBody>
          <a:bodyPr wrap="square">
            <a:spAutoFit/>
          </a:bodyPr>
          <a:lstStyle/>
          <a:p>
            <a:r>
              <a:rPr lang="uk-UA" sz="2800" dirty="0">
                <a:solidFill>
                  <a:schemeClr val="tx1">
                    <a:lumMod val="50000"/>
                  </a:schemeClr>
                </a:solidFill>
                <a:latin typeface="Times New Roman" pitchFamily="18" charset="0"/>
                <a:cs typeface="Times New Roman" pitchFamily="18" charset="0"/>
              </a:rPr>
              <a:t>2</a:t>
            </a:r>
            <a:r>
              <a:rPr lang="uk-UA" sz="2800" dirty="0">
                <a:solidFill>
                  <a:schemeClr val="tx1">
                    <a:lumMod val="50000"/>
                  </a:schemeClr>
                </a:solidFill>
                <a:latin typeface="Times New Roman" pitchFamily="18" charset="0"/>
                <a:ea typeface="+mj-ea"/>
                <a:cs typeface="Times New Roman" pitchFamily="18" charset="0"/>
              </a:rPr>
              <a:t>. Основні суб’єкти та види ЗЕД</a:t>
            </a:r>
            <a:br>
              <a:rPr lang="uk-UA" sz="4000" dirty="0">
                <a:solidFill>
                  <a:schemeClr val="tx1">
                    <a:lumMod val="50000"/>
                  </a:schemeClr>
                </a:solidFill>
                <a:latin typeface="Times New Roman" pitchFamily="18" charset="0"/>
                <a:ea typeface="+mj-ea"/>
                <a:cs typeface="Times New Roman" pitchFamily="18" charset="0"/>
              </a:rPr>
            </a:br>
            <a:endParaRPr lang="uk-UA" sz="4000" dirty="0">
              <a:solidFill>
                <a:schemeClr val="tx1">
                  <a:lumMod val="50000"/>
                </a:schemeClr>
              </a:solidFill>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969117499"/>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3650</TotalTime>
  <Words>3624</Words>
  <Application>Microsoft Office PowerPoint</Application>
  <PresentationFormat>Широкий екран</PresentationFormat>
  <Paragraphs>149</Paragraphs>
  <Slides>20</Slides>
  <Notes>1</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20</vt:i4>
      </vt:variant>
    </vt:vector>
  </HeadingPairs>
  <TitlesOfParts>
    <vt:vector size="27" baseType="lpstr">
      <vt:lpstr>Arial</vt:lpstr>
      <vt:lpstr>Calibri</vt:lpstr>
      <vt:lpstr>Montserrat</vt:lpstr>
      <vt:lpstr>Montserrat ExtraBold</vt:lpstr>
      <vt:lpstr>Times New Roman</vt:lpstr>
      <vt:lpstr>Wingdings</vt:lpstr>
      <vt:lpstr>Тема Office</vt:lpstr>
      <vt:lpstr>Тема 1.1. Теоретичні основи здійснення зовнішньоекономічної діяльності на підприємстві  1.Сутність та принципи ЗЕД 2. Основні суб’єкти та види ЗЕД 3. Правові режими в Україні для іноземних суб'єктів господарювання 4. Основні напрямки здійснення зовнішньоекономічних операцій 5. Мотиви розвитку ЗЕД підприємства та фактори, що впливають на її організацію  </vt:lpstr>
      <vt:lpstr>1.Сутність та принципи ЗЕД</vt:lpstr>
      <vt:lpstr>Презентація PowerPoint</vt:lpstr>
      <vt:lpstr> </vt:lpstr>
      <vt:lpstr>Презентація PowerPoint</vt:lpstr>
      <vt:lpstr>Презентація PowerPoint</vt:lpstr>
      <vt:lpstr>Презентація PowerPoint</vt:lpstr>
      <vt:lpstr>Презентація PowerPoint</vt:lpstr>
      <vt:lpstr>Зовнішньоекономічна діяльність України здійснюється суб'єктами господарювання, які згідно зі ст. 55 ГКУ визначаються як учасники господарських відносин, що здійснюють господарську діяльність, реалізуючи господарську компетенцію (сукупність господарських прав та обов'язків), мають відокремлене майно та несуть відповідальність за своїми зобов'язаннями в межах цього майна, крім випадків, передбачених законодавством.  Суб'єктами ЗЕД в Україні згідно зі ст. 3 ЗУ "Про зовнішньоекономічну діяльність" є:  1. фізичні особи – громадяни України, іноземні громадяни й особи без громадянства, які мають цивільну правоздатність і дієздатність згідно з законами України та постійно проживають на території України;  2. юридичні особи, зареєстровані як такі в Україні й які мають постійне місцезнаходження на території України (підприємства, організації й об'єднання всіх видів, включаючи акціонерні й інші види господарських товариств, асоціації, спілки, концерни, консорціуми, торговельні доми, посередницькі та консультаційні фірми, кооперативи, кредитно-фінансові установи, міжнародні об'єднання, організації та інші), в тому числі юридичні особи, майно та/або капітал яких є повністю у власності іноземних суб'єктів господарської діяльності;  3. об'єднання фізичних, юридичних, фізичних і юридичних осіб, які не є юридичними особами згідно з законами України, але які мають постійне місцезнаходження на території України й яким цивільно-правовими законами України не заборонено здійснювати господарську діяльність;  4. структурні одиниці іноземних суб'єктів господарської діяльності, які не є юридичними особами згідно з законами України (філії, відділення, тощо), але мають постійне місцезнаходження на території України;  5. спільні підприємства за участю суб'єктів господарської діяльності України й іноземних суб'єктів господарської діяльності, зареєстровані як такі в Україні й які мають постійне місцезнаходження на території України;  6. інші суб'єкти господарської діяльності, передбачені законами України.</vt:lpstr>
      <vt:lpstr>Об’єкти ЗЕД – це матеріально-речова продукція та послуги, зокрема, результати науково-технічного та виробничого співробітництва, які набувають при міжнародному обміні вартість, тобто стають товаром.  Послуга – це товар особливого роду нематеріального характеру, що не має уречевленої форми.  Згідно з Гармонізованою системою опису і кодування товарів, усі товари діляться на 5 груп:  1) сільськогосподарська сировина, продукти харчування;  2) паливо, мінеральна сировина;  3) хімічні продукти;  4) машини, обладнання, транспортні засоби;  5) промислові товари народного споживання.   Відповідно до Класифікатора послуг зовнішньоекономічної діяльності, виокремлюють наступні види послуг:  транспортні послуги; послуги зв’язку; подорожі; фінансові послуги; страхові послуги; будівельні послуги; роялті та ліцензійні послуги; комп’ютерні та інформаційні послуги; різні ділові, професійні та технічні послуги; інші ділові послуги; послуги приватним особам та послуги у галузі культури й відпочинку.  На відміну від товарів, які підлягають обміну на світовому ринку лише шляхом фізичного перетину митних кордонів держав, відповідно до методики Світової організації торгівлі, послуги надаються на світовому ринку за допомогою 4 способів:  1. Транскордонна поставка послуг (cross-border trade).  2. Комерційна присутність виробника в країні надання послуги (commercial presence).  3. Споживання за кордоном (consumption abroad).  4. Переміщення фізичних осіб, що надають послугу (movement of natural persons).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Iryna Abramova</cp:lastModifiedBy>
  <cp:revision>46</cp:revision>
  <dcterms:created xsi:type="dcterms:W3CDTF">2023-01-12T09:20:21Z</dcterms:created>
  <dcterms:modified xsi:type="dcterms:W3CDTF">2026-02-02T12:03:49Z</dcterms:modified>
</cp:coreProperties>
</file>