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578"/>
  </p:normalViewPr>
  <p:slideViewPr>
    <p:cSldViewPr snapToGrid="0">
      <p:cViewPr varScale="1">
        <p:scale>
          <a:sx n="108" d="100"/>
          <a:sy n="108" d="100"/>
        </p:scale>
        <p:origin x="7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11.11.2024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8413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11.11.2024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1877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11.11.2024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0475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11.11.2024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6724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11.11.2024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760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11.11.2024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01880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11.11.2024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2730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11.11.2024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7808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11.11.2024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7667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11.11.2024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6521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11.11.2024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6099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11.11.2024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8783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11.11.2024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03894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11.11.2024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7198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11.11.2024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434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13AE-5423-F04F-8E0C-8798CADBB525}" type="datetimeFigureOut">
              <a:rPr lang="ru-UA" smtClean="0"/>
              <a:t>11.11.2024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4642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413AE-5423-F04F-8E0C-8798CADBB525}" type="datetimeFigureOut">
              <a:rPr lang="ru-UA" smtClean="0"/>
              <a:t>11.11.2024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BE63E7-DF8E-ED4A-9A41-795242416BF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4415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D536DC-B25B-4993-2F51-F9F263B81C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1800" b="1" dirty="0">
                <a:effectLst/>
                <a:latin typeface="TimesNewRomanPS"/>
              </a:rPr>
              <a:t>СУТНІСТЬ І ФУНКЦІЇ САМОМЕНЕДЖМЕНТУ, ЙОГО ОСНОВНІ ЧАСТИНИ </a:t>
            </a: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721F0F-BB64-C503-7EA7-146FE7EA88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/>
              <a:t>Лекція </a:t>
            </a:r>
            <a:r>
              <a:rPr lang="uk-UA" dirty="0"/>
              <a:t>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5301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55B0447-B232-8CAD-0FBF-7E966E04F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538" y="445477"/>
            <a:ext cx="11183816" cy="6037385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Функція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самосвідомості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елементи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самопізнання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самооцінка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самоставлення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саморозуміння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Вона направлена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шляхом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слабких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сторін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сенсу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постановки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Кінцевим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самооцінки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ясна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картина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добре,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погано,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покращити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потребує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Цілевстановлення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тимчасовии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скореговані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намірами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точно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сформульовані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потреб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побажань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мотивування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усунення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слабких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сторін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концентрування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вузьких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місцях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фіксування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(коротко-,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середньо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середньо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короткострокових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виходячи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урахуванням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факторів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середовища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тривалість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норми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кожного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оформлюють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Організація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діяльності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прийняття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рішень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щоденноі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таким чином,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максимально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охоплює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впорядкування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проблем.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6266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A62CA7F-DE9C-EDF8-BC97-DE1FCAC9A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431" y="457201"/>
            <a:ext cx="11066584" cy="5884984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плану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результатами,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шляху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самоконтроль,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корегування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таким чином,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результат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вигіднии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серцевиною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обертаються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обрушується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доводиться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 реальному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опрацьовує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Тому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співбесід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відсторонятись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поглиначів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уникати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паперовоі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війни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вигідність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проілюструвати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відомим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випадком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Чарльзом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Шваббом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бувши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президентом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сталеливарноі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компаніі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(м.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Бетлхем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звернувся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незвичайним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проханням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встигати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якомога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 у той час,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у мене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я заплачу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гонорар,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Ви скажете».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3554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AB634AD-EFA8-AEC6-0C17-486E296F9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8" y="422031"/>
            <a:ext cx="11242430" cy="5920154"/>
          </a:xfrm>
        </p:spPr>
        <p:txBody>
          <a:bodyPr/>
          <a:lstStyle/>
          <a:p>
            <a:pPr algn="just"/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Іва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порадив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: «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Напишіть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найбільш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важливі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маєте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завтра, і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пронумеруйте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 порядку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важливості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Коли Ви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прийдете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завтра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вранці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на роботу,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відразу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ж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починайте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latin typeface="TimesNewRomanPSMT"/>
              </a:rPr>
              <a:t>No 1 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і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відкладайте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 до тих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пір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поки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закінчите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перевірте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порядок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важливості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справ і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приступайте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latin typeface="TimesNewRomanPSMT"/>
              </a:rPr>
              <a:t>No 2,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тепер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en-US" sz="2000" dirty="0">
                <a:solidFill>
                  <a:schemeClr val="tx1"/>
                </a:solidFill>
                <a:effectLst/>
                <a:latin typeface="TimesNewRomanPSMT"/>
              </a:rPr>
              <a:t>No 1.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будь-яка справа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забере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 вас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часу,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звертайте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уваги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відступайте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неі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впевнені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найбільш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важлива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Ви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виконаєте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заплановані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користуючись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цим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правилом, то,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можливо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Ви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зможете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і за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допомогою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іншого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методу. Але,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застосовуючи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правила,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ймовірно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зможете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вирішити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яку справу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вважаєте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найважливішою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і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впораєтесь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з нею.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Дотримуйтесь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правила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кожен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робочии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день.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Через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декілька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тижнів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Ч.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Швабб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вислав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Іву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чек на 25 тис. дол. Ч.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Швабб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вважав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витрата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була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найвигіднішим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вкладенням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сталеливарноі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компаніі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 за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рік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порада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допомогла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Ч.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Шваббу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як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вважає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заробити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100 млн дол., і стати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людиною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світовим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ім’ям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сфері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виробництва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сталі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Насправді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прикладі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описаний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варіант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оперативного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робочого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дня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керівника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Крім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того,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методи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Значення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велике як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професійніи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̆, так і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дозвільніи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endParaRPr lang="ru-RU" sz="2000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9288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4CDF8CD-12FC-B4D4-50D7-06027A7E9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68923"/>
            <a:ext cx="10691446" cy="5967046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Двадцять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розпилення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сил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відмежування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делегаціі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5) хороша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неполадок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переривань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ними;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незворушність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самодисципліна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11)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13)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ясність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день;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15)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нтролю;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16)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виграш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завантаженість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17)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дня;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велика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21)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найкоротшим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24051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F7A7E8-6DA4-6B4A-892A-7E551D437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422031"/>
            <a:ext cx="11254154" cy="6049107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викроюємо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час,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розпоряджаємося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розсуд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Дисциплінованість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пунктуальність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влаштуванні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роботу.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живе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злагоді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часом, то навряд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притаманні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Якраз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домогтися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появи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багажі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самовизначатися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долати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[15].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Базовим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особиста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ресурсами, як то: час,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Особиста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у рамках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захищати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радіти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(воля,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наполегливість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стресостійкість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2373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97E4A0-F312-FA8E-6B12-79E1B45F3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923" y="468923"/>
            <a:ext cx="10961077" cy="5884985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поєднуються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(особисте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стану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масове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типове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над собою.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тих,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[11]: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високих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основ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соціально-психологічних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ширшому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підготовленості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ними;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методичного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58210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46238C0-0F04-71EC-0A5D-F82C50952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7" y="445477"/>
            <a:ext cx="11207261" cy="5884985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менеджерами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тайм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менеджменту,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безкоштовними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відгуки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Для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власного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часу </a:t>
            </a:r>
          </a:p>
          <a:p>
            <a:pPr algn="just"/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 Tune.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Оптимізуи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час.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день,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тиждень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статистика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часом. </a:t>
            </a:r>
          </a:p>
          <a:p>
            <a:pPr algn="just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Todoist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фіксувати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подумали,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дедлайни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термінам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нагадування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проектах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задач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 err="1">
                <a:solidFill>
                  <a:schemeClr val="tx1"/>
                </a:solidFill>
                <a:effectLst/>
                <a:latin typeface="TimesNewRomanPSMT"/>
              </a:rPr>
              <a:t>Any.do</a:t>
            </a:r>
            <a:r>
              <a:rPr lang="en-US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uk-UA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Список задач,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календар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поштовии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ящик, блокнот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записів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контрольнии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список,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проектами,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щоденне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сімейнии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організатор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найзручнішии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найкориснішии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інструмент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lang="en-US" dirty="0">
              <a:effectLst/>
            </a:endParaRPr>
          </a:p>
          <a:p>
            <a:pPr algn="just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effectLst/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33664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695ED9-FBAF-762C-1210-75E6C3E20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8" y="375138"/>
            <a:ext cx="11394831" cy="699867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300" b="1" dirty="0">
                <a:effectLst/>
                <a:latin typeface="TimesNewRomanPSMT"/>
              </a:rPr>
              <a:t>Для </a:t>
            </a:r>
            <a:r>
              <a:rPr lang="ru-RU" sz="2300" b="1" dirty="0" err="1">
                <a:effectLst/>
                <a:latin typeface="TimesNewRomanPSMT"/>
              </a:rPr>
              <a:t>роботи</a:t>
            </a:r>
            <a:r>
              <a:rPr lang="ru-RU" sz="2300" b="1" dirty="0">
                <a:effectLst/>
                <a:latin typeface="TimesNewRomanPSMT"/>
              </a:rPr>
              <a:t> в </a:t>
            </a:r>
            <a:r>
              <a:rPr lang="ru-RU" sz="2300" b="1" dirty="0" err="1">
                <a:effectLst/>
                <a:latin typeface="TimesNewRomanPSMT"/>
              </a:rPr>
              <a:t>команді</a:t>
            </a:r>
            <a:r>
              <a:rPr lang="ru-RU" sz="2300" b="1" dirty="0">
                <a:effectLst/>
                <a:latin typeface="TimesNewRomanPSMT"/>
              </a:rPr>
              <a:t> </a:t>
            </a:r>
          </a:p>
          <a:p>
            <a:pPr algn="just"/>
            <a:r>
              <a:rPr lang="en-US" sz="2300" b="1" dirty="0">
                <a:effectLst/>
                <a:latin typeface="TimesNewRomanPSMT"/>
              </a:rPr>
              <a:t>Wrike </a:t>
            </a:r>
            <a:r>
              <a:rPr lang="en-US" sz="2300" b="1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2300" b="1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2300" b="1" dirty="0">
                <a:solidFill>
                  <a:schemeClr val="tx1"/>
                </a:solidFill>
                <a:effectLst/>
                <a:latin typeface="TimesNewRomanPSMT"/>
              </a:rPr>
              <a:t> проектами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Ефективнии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хмарнии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інструмент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проектами,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командноі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Дає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швидко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відкривати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̈ папки і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проекти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призначати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планувати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задачі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передивлятися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вхідні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»,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повідомлення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нагадування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рядок новин, коли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знаходитесь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дорозі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передивлятися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коректувати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проекти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вигляді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списку,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канбан-дошки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діаграми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Ганта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графіки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завантаження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відслідковувати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час,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витрачении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̆ на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задач, за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допомогою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автоматичного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таймера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переглядати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звіти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вигляді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таблиць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діаграм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показувати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учасникам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команди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керівникам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клієнтам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pPr algn="just"/>
            <a:r>
              <a:rPr lang="en-US" sz="2300" b="1" dirty="0">
                <a:solidFill>
                  <a:schemeClr val="tx1"/>
                </a:solidFill>
                <a:effectLst/>
                <a:latin typeface="TimesNewRomanPSMT"/>
              </a:rPr>
              <a:t>Twist</a:t>
            </a:r>
            <a:r>
              <a:rPr lang="en-US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Полегшує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команді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наводить порядок у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спілкуванні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організовує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за темами,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підвищує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продуктивність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команді</a:t>
            </a:r>
            <a:endParaRPr lang="ru-RU" sz="2300" dirty="0">
              <a:solidFill>
                <a:schemeClr val="tx1"/>
              </a:solidFill>
              <a:latin typeface="TimesNewRomanPSMT"/>
            </a:endParaRPr>
          </a:p>
          <a:p>
            <a:pPr algn="just"/>
            <a:r>
              <a:rPr lang="en-US" sz="2300" b="1" dirty="0">
                <a:solidFill>
                  <a:schemeClr val="tx1"/>
                </a:solidFill>
                <a:effectLst/>
                <a:latin typeface="TimesNewRomanPSMT"/>
              </a:rPr>
              <a:t>Asana: organize team projects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Дає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охоплювати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передивлятись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списки справ,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нагадування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тримати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роботу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організованою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endParaRPr lang="ru-RU" sz="2300" dirty="0">
              <a:solidFill>
                <a:schemeClr val="tx1"/>
              </a:solidFill>
            </a:endParaRPr>
          </a:p>
          <a:p>
            <a:pPr algn="just"/>
            <a:r>
              <a:rPr lang="en-US" sz="2300" b="1" dirty="0" err="1">
                <a:solidFill>
                  <a:schemeClr val="tx1"/>
                </a:solidFill>
                <a:effectLst/>
                <a:latin typeface="TimesNewRomanPSMT"/>
              </a:rPr>
              <a:t>Taskade</a:t>
            </a:r>
            <a:r>
              <a:rPr lang="en-US" sz="2300" b="1" dirty="0">
                <a:solidFill>
                  <a:schemeClr val="tx1"/>
                </a:solidFill>
                <a:effectLst/>
                <a:latin typeface="TimesNewRomanPSMT"/>
              </a:rPr>
              <a:t> – Team Task, Notes, and Video Chat </a:t>
            </a:r>
            <a:r>
              <a:rPr lang="uk-UA" sz="23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отримати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списки та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організовану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групу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. У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членів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групи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доступ до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списків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групі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записів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нарад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списків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задач,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спільних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документів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</a:p>
          <a:p>
            <a:pPr algn="just"/>
            <a:r>
              <a:rPr lang="en-US" sz="2300" b="1" dirty="0">
                <a:solidFill>
                  <a:schemeClr val="tx1"/>
                </a:solidFill>
                <a:effectLst/>
                <a:latin typeface="TimesNewRomanPSMT"/>
              </a:rPr>
              <a:t>«</a:t>
            </a:r>
            <a:r>
              <a:rPr lang="en-US" sz="2300" b="1" dirty="0" err="1">
                <a:solidFill>
                  <a:schemeClr val="tx1"/>
                </a:solidFill>
                <a:effectLst/>
                <a:latin typeface="TimesNewRomanPSMT"/>
              </a:rPr>
              <a:t>MeisterTask</a:t>
            </a:r>
            <a:r>
              <a:rPr lang="en-US" sz="2300" b="1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Призначении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̆ для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проектноі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з великими командами.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Створення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необмеженоі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кількості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проектів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запрошення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співпраці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з Вами,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контрольні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списки,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повідомлення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інфор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мують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Вас,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відбувається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Вашіи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команді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режимі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реального часу на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всіх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пристроях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300" dirty="0" err="1">
                <a:solidFill>
                  <a:schemeClr val="tx1"/>
                </a:solidFill>
                <a:effectLst/>
                <a:latin typeface="TimesNewRomanPSMT"/>
              </a:rPr>
              <a:t>активність</a:t>
            </a:r>
            <a:r>
              <a:rPr lang="ru-RU" sz="2300" dirty="0">
                <a:solidFill>
                  <a:schemeClr val="tx1"/>
                </a:solidFill>
                <a:effectLst/>
                <a:latin typeface="TimesNewRomanPSMT"/>
              </a:rPr>
              <a:t> потоку в проектах і задачах. </a:t>
            </a:r>
            <a:endParaRPr lang="ru-RU" sz="2300" dirty="0">
              <a:solidFill>
                <a:schemeClr val="tx1"/>
              </a:solidFill>
              <a:effectLst/>
            </a:endParaRPr>
          </a:p>
          <a:p>
            <a:pPr algn="just"/>
            <a:endParaRPr lang="en-US" sz="2300" dirty="0">
              <a:solidFill>
                <a:schemeClr val="tx1"/>
              </a:solidFill>
              <a:effectLst/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/>
          </a:p>
          <a:p>
            <a:pPr algn="just"/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endParaRPr lang="ru-RU" dirty="0">
              <a:solidFill>
                <a:schemeClr val="tx1"/>
              </a:solidFill>
            </a:endParaRPr>
          </a:p>
          <a:p>
            <a:pPr algn="just"/>
            <a:endParaRPr lang="en-US" dirty="0"/>
          </a:p>
          <a:p>
            <a:pPr algn="just"/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endParaRPr lang="ru-RU" dirty="0">
              <a:effectLst/>
            </a:endParaRPr>
          </a:p>
          <a:p>
            <a:pPr algn="just"/>
            <a:endParaRPr lang="ru-RU" sz="1800" b="1" dirty="0">
              <a:effectLst/>
              <a:latin typeface="TimesNewRomanPSMT"/>
            </a:endParaRPr>
          </a:p>
          <a:p>
            <a:endParaRPr lang="ru-RU" b="1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9885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CCC68A6-DB6D-F9E5-8096-2DE95DE55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539262"/>
            <a:ext cx="10961077" cy="590842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взаємодіі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з партнерами </a:t>
            </a:r>
            <a:endParaRPr lang="ru-RU" sz="1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«Приват24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Перегляд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залишків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рахунках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виписок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платівок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списків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підготовлених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перегляд журналу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відправлених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робота з депозитами,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валютні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pPr algn="just"/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«Нова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пошта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автоматично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відправлення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лояльності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швидкии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найближчого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перегляд 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карті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строків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доставки;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відслідковування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відправлення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відправлення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заявки для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виклику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кур’єра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Секрети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успішного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щасливого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всесвітньо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відомих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втілили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мріі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як: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саморозвиток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успішність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тайм-менеджмент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взаємовідносини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саморазвиток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особисте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книги з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(як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займатися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самомотивацією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успішнии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боротися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стресами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практичне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тайм-менеджменту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контролювати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емоціі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як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боротися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депресією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/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Поліглот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Англійська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Зручнии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тренажер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англійськоі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створении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за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авторською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методикою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лінгвістичного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центру «</a:t>
            </a:r>
            <a:r>
              <a:rPr lang="en-US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ILC».</a:t>
            </a:r>
            <a:br>
              <a:rPr lang="en-US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книги»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Колекція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аудіокниг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радіоспектаклеи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зарубіжних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авторів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жанрів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саморозвиток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самовдосконалення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мов). 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effectLst/>
            </a:endParaRPr>
          </a:p>
          <a:p>
            <a:endParaRPr lang="ru-RU" dirty="0">
              <a:effectLst/>
            </a:endParaRPr>
          </a:p>
          <a:p>
            <a:endParaRPr lang="ru-RU" dirty="0">
              <a:effectLst/>
            </a:endParaRPr>
          </a:p>
          <a:p>
            <a:endParaRPr lang="ru-RU" dirty="0">
              <a:effectLst/>
            </a:endParaRPr>
          </a:p>
          <a:p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4240843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EE378B7-6F21-4809-CFD5-295C05435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75138"/>
            <a:ext cx="11054862" cy="6107723"/>
          </a:xfrm>
        </p:spPr>
        <p:txBody>
          <a:bodyPr>
            <a:normAutofit lnSpcReduction="10000"/>
          </a:bodyPr>
          <a:lstStyle/>
          <a:p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Описані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методик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прийомів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над собою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Лотара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Зайверта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часу. 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М.Вудкока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Д.Френсіса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В.А.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Андрєєва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А.Т. Хроленко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Бербеля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Хайнца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Швальбе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коротко характеристику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М.Вудкока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Д.Френсіса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всебічнии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перевірки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власних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обмежень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пошуку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реальних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шляхів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особистісних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ділових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̆. </a:t>
            </a: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собою;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чіткі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5526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29AB4E0-1B45-BBAC-E3F4-1803BB35C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646" y="433754"/>
            <a:ext cx="10796954" cy="5838091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Поняття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самоменеджмент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»,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його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складові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частини</a:t>
            </a:r>
            <a:endParaRPr lang="ru-RU" sz="1800" b="1" dirty="0">
              <a:solidFill>
                <a:schemeClr val="tx1"/>
              </a:solidFill>
              <a:effectLst/>
              <a:latin typeface="TimesNewRomanPS"/>
            </a:endParaRPr>
          </a:p>
          <a:p>
            <a:endParaRPr lang="ru-RU" b="1" dirty="0">
              <a:solidFill>
                <a:schemeClr val="tx1"/>
              </a:solidFill>
              <a:latin typeface="TimesNewRomanPS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таких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вмінь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 дали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і, в той же час,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стійким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морально-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-культурного натиску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соціуму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дозволять менеджеру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вижити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жорсткому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конкурентному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ХХ ст. 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велика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найкращим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вмінь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собою;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темп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встигнути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самомененджмент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трактується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автор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підкреслює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наведено в табл. 1.1 [1, 2].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8629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CE789BB-2661-C80E-1BA3-DCDD3768C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524" y="152400"/>
            <a:ext cx="11312768" cy="67056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винахідливість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оточуючих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стримують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окремого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̈)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собою;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розмиті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неясні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зупинении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66684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8E4CDC1-0A41-BD18-BD21-F986F9193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415" y="339969"/>
            <a:ext cx="11125200" cy="63304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слабкі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низька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хвилюванням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турботам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Вони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вміють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розряджатися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вміють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час,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нездатні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сказати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нездатністю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собою.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Неясні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свою мету,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прагнуть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недосяжних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̆;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недооцінюють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час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лишаються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Зупинении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тих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перебороти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слабості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схованим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залишитися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нерозвиненими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рутину.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зупиненим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4504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3042CD5-E502-807F-82FC-306012E33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969" y="339969"/>
            <a:ext cx="10984523" cy="63539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методики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обмеженнях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тестів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розробці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Невміння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собою»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сил;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</a:p>
          <a:p>
            <a:pPr marL="0" indent="0">
              <a:buNone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В.А.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Андрєєва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безупинного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в одному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видах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самопізнання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самоконтроль;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самостворення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самооздоровлення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7913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BAF66DB-F581-9B8A-53E5-E55C17946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477" y="339969"/>
            <a:ext cx="11066585" cy="633046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Вихідною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позицією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типу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творчоі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виходячи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характеристик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типів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творчих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особистостеи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менеджерів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індивідуальних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здібностеи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суті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достоїнств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недоліків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типу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творчоі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побудувати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профіль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творчоі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слабкі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сторони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Концепція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А.Т.Хроленко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заснована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ділового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практикум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ділового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потенціалу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шляхом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діловоі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аспектах,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взаємовідносин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людьми;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мистецтва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діловоі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бесіди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діловоі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ділового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письма;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мистецтва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підготування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доповіді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публічного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виступу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техніки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особистоі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стилю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менеджера.</a:t>
            </a:r>
          </a:p>
          <a:p>
            <a:pPr algn="just">
              <a:buFont typeface="Arial" panose="020B0604020202020204" pitchFamily="34" charset="0"/>
              <a:buChar char="•"/>
            </a:pP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4710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D19160B-C406-69B5-860D-7886FA05D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363415"/>
            <a:ext cx="11336215" cy="596704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основу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росту.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Бербеля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Хайнца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Швальбе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кар'єри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через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самопізнання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</a:t>
            </a:r>
          </a:p>
          <a:p>
            <a:pPr marL="0" indent="0" algn="just">
              <a:buNone/>
            </a:pP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той же час,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бракує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самооцінки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над собою.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разом з методиками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їхньоі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самооцінки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той же час,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трудомісткі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результат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над собою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пропонованих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рекомендаціях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повсякденніи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901009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8E69EF2-440B-169A-EFBF-41190D9A1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316523"/>
            <a:ext cx="11136923" cy="5955323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Існує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одна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концепція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" pitchFamily="2" charset="0"/>
              </a:rPr>
              <a:t>концепція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" pitchFamily="2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" pitchFamily="2" charset="0"/>
              </a:rPr>
              <a:t>Лотара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" pitchFamily="2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" pitchFamily="2" charset="0"/>
              </a:rPr>
              <a:t>Зайверта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яка заснована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керування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часом.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концепція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на наш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погляд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раціональна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універсальна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містить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концепціи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одночасно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Зайверт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відпрацьовані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багаторазово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випробувані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методи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над собою,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вимагають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мудрувань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багаторазового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тестування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придатні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повсякденніи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практиці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Тому ми з Вами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вивчаємо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концепцією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Зайверта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Зайверта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являє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собою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послідовне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цілеспрямоване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випробуваних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методів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повсякденніи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практиці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оптимально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змістом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час,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суті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time management. </a:t>
            </a:r>
            <a:endParaRPr lang="uk-UA" sz="180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81918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CE732EBF-4C62-CA5A-2890-653C6D2515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7760" y="446088"/>
            <a:ext cx="8875492" cy="5719762"/>
          </a:xfrm>
        </p:spPr>
      </p:pic>
    </p:spTree>
    <p:extLst>
      <p:ext uri="{BB962C8B-B14F-4D97-AF65-F5344CB8AC3E}">
        <p14:creationId xmlns:p14="http://schemas.microsoft.com/office/powerpoint/2010/main" val="4182153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2446CF18-DA9D-8446-8158-C673858D4C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3960" y="598488"/>
            <a:ext cx="7938293" cy="5872162"/>
          </a:xfrm>
        </p:spPr>
      </p:pic>
    </p:spTree>
    <p:extLst>
      <p:ext uri="{BB962C8B-B14F-4D97-AF65-F5344CB8AC3E}">
        <p14:creationId xmlns:p14="http://schemas.microsoft.com/office/powerpoint/2010/main" val="428942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7C92CF-CC00-BCB2-D48F-E300764AD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37" y="422031"/>
            <a:ext cx="10937631" cy="5744307"/>
          </a:xfrm>
        </p:spPr>
        <p:txBody>
          <a:bodyPr>
            <a:normAutofit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Підводячи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підсумки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вищенаведених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означень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самоменеджмент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собою,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потенційними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здібностями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мети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обраних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суспільного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вищоі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заробітку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гармонічною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навколишньому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отримуємо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вивчення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[2]: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ступінь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самодисципліна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схильність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команді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позитивного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іміджу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очах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оточуючих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endParaRPr lang="ru-RU" sz="1800" dirty="0">
              <a:solidFill>
                <a:schemeClr val="tx1"/>
              </a:solidFill>
              <a:effectLst/>
              <a:latin typeface="TimesNewRomanPSMT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напрямки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таблиці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1.2 [2]: </a:t>
            </a: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Основна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мета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самоменеджменту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максимальне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здібностеи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перебігом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так і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38900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94B8CA5-8D3A-5415-253C-B59C9FA98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431" y="293077"/>
            <a:ext cx="10773507" cy="5896708"/>
          </a:xfrm>
        </p:spPr>
        <p:txBody>
          <a:bodyPr/>
          <a:lstStyle/>
          <a:p>
            <a:endParaRPr lang="uk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D94F56F-F46D-2278-906A-0CF9B0F57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571500"/>
            <a:ext cx="7772400" cy="414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B28FFC-CCB6-8847-D5EE-222AE11B0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2" y="445477"/>
            <a:ext cx="10902462" cy="5791200"/>
          </a:xfrm>
        </p:spPr>
        <p:txBody>
          <a:bodyPr/>
          <a:lstStyle/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соціум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2.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Принципи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самоменеджменту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лежать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протікання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самосвідомості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(табл. 1.3–1.4). </a:t>
            </a: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описують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описують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06584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FA92C4B8-B5EE-D920-5105-0F5F516049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2638" y="468313"/>
            <a:ext cx="5334324" cy="5791200"/>
          </a:xfrm>
        </p:spPr>
      </p:pic>
    </p:spTree>
    <p:extLst>
      <p:ext uri="{BB962C8B-B14F-4D97-AF65-F5344CB8AC3E}">
        <p14:creationId xmlns:p14="http://schemas.microsoft.com/office/powerpoint/2010/main" val="2176224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746A6AEB-D042-2B7C-EE74-585A656F6B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1975" y="1285875"/>
            <a:ext cx="5753100" cy="4203700"/>
          </a:xfrm>
        </p:spPr>
      </p:pic>
    </p:spTree>
    <p:extLst>
      <p:ext uri="{BB962C8B-B14F-4D97-AF65-F5344CB8AC3E}">
        <p14:creationId xmlns:p14="http://schemas.microsoft.com/office/powerpoint/2010/main" val="554171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0FA00A7-9AAD-5CE0-62CA-290C0E2B5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877" y="375138"/>
            <a:ext cx="10492154" cy="6002215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3. 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Основні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функціі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самоменеджменту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цілевстановлення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контроль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зворотнии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зв’язок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комунікація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(рис. 1.1).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Специфічною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самосвідомість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4E6C27B-FFA7-CFDD-A876-0DDB1BA9F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012950"/>
            <a:ext cx="57912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12831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356</TotalTime>
  <Words>3864</Words>
  <Application>Microsoft Macintosh PowerPoint</Application>
  <PresentationFormat>Широкоэкранный</PresentationFormat>
  <Paragraphs>186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Arial</vt:lpstr>
      <vt:lpstr>Times New Roman</vt:lpstr>
      <vt:lpstr>Times New Roman,Bold</vt:lpstr>
      <vt:lpstr>TimesNewRomanPS</vt:lpstr>
      <vt:lpstr>TimesNewRomanPSMT</vt:lpstr>
      <vt:lpstr>Trebuchet MS</vt:lpstr>
      <vt:lpstr>Wingdings 3</vt:lpstr>
      <vt:lpstr>Аспект</vt:lpstr>
      <vt:lpstr>СУТНІСТЬ І ФУНКЦІЇ САМОМЕНЕДЖМЕНТУ, ЙОГО ОСНОВНІ ЧАСТИНИ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СУТНІСТЬ І ФУНКЦІЇ САМОМЕНЕДЖМЕНТУ, ЙОГО ОСНОВНІ ЧАСТИНИ </dc:title>
  <dc:creator>Александр Ткачук</dc:creator>
  <cp:lastModifiedBy>Александр Ткачук</cp:lastModifiedBy>
  <cp:revision>25</cp:revision>
  <dcterms:created xsi:type="dcterms:W3CDTF">2024-02-05T20:23:15Z</dcterms:created>
  <dcterms:modified xsi:type="dcterms:W3CDTF">2024-11-11T11:22:17Z</dcterms:modified>
</cp:coreProperties>
</file>