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9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6BDAB-7451-9442-A6EF-932F069133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614306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0CD8E4-F04C-544D-B8B5-C612A4F9B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З врахуванням всієї різноманітності причин циклічного відтворення вченими різних направлень пропонуються наступні різновиди циклів: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Кондратьєва</a:t>
            </a:r>
            <a:r>
              <a:rPr lang="uk-UA" dirty="0"/>
              <a:t> та довгохвильові цикли, тривалістю 40-60 років; їх головною рушійною силою є радикальні зміни в технологічній базі суспільного виробництва, його структурна перебудова;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Кузнєца</a:t>
            </a:r>
            <a:r>
              <a:rPr lang="uk-UA" dirty="0"/>
              <a:t>, їх тривалість обмежується приблизно 20 роками, а рушійними силами є зрушення у відтворювальній структурі виробництва;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Джаглера</a:t>
            </a:r>
            <a:r>
              <a:rPr lang="uk-UA" dirty="0"/>
              <a:t> періодичністю 7-11 років, які є результатом взаємодії різноманітних грошово-кредитних факторів;</a:t>
            </a:r>
            <a:endParaRPr lang="ru-UA" dirty="0"/>
          </a:p>
          <a:p>
            <a:pPr algn="just"/>
            <a:r>
              <a:rPr lang="uk-UA" dirty="0"/>
              <a:t>• цикли </a:t>
            </a:r>
            <a:r>
              <a:rPr lang="uk-UA" dirty="0" err="1"/>
              <a:t>Китчина</a:t>
            </a:r>
            <a:r>
              <a:rPr lang="uk-UA" dirty="0"/>
              <a:t> тривалістю 3-5 років, породжуються динамікою відносної величини запасів </a:t>
            </a:r>
            <a:r>
              <a:rPr lang="uk-UA" dirty="0" err="1"/>
              <a:t>тмц</a:t>
            </a:r>
            <a:r>
              <a:rPr lang="uk-UA" dirty="0"/>
              <a:t> на підприємстві;</a:t>
            </a:r>
            <a:endParaRPr lang="ru-UA" dirty="0"/>
          </a:p>
          <a:p>
            <a:pPr algn="just"/>
            <a:r>
              <a:rPr lang="uk-UA" dirty="0"/>
              <a:t>• локальні господарські цикли, які охоплюють період від одного року до 12 та які існують у зв'язку з коливаннями інвестиційної активності.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51879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65D7A4-1E59-874B-8D53-108DC9AE6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1.1. </a:t>
            </a:r>
            <a:r>
              <a:rPr lang="ru-RU" b="1" dirty="0"/>
              <a:t>Природа </a:t>
            </a:r>
            <a:r>
              <a:rPr lang="uk-UA" b="1" dirty="0"/>
              <a:t>та причини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89576-FA37-DB4A-AD26-74FB730BB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Криза – це загострення протиріч в соціально-економічній системі (організації), які загрожують її життєстійкості в навколишньому середовищі.</a:t>
            </a:r>
            <a:endParaRPr lang="ru-UA" dirty="0"/>
          </a:p>
          <a:p>
            <a:r>
              <a:rPr lang="uk-UA" dirty="0"/>
              <a:t>Першопричиною виникнення кризи є те, що соціально-економічна система (фірма або підприємство), має дві тенденції свого існування: функціонування та розвиток.</a:t>
            </a:r>
            <a:endParaRPr lang="ru-UA" dirty="0"/>
          </a:p>
          <a:p>
            <a:r>
              <a:rPr lang="uk-UA" i="1" dirty="0"/>
              <a:t>Функціонування</a:t>
            </a:r>
            <a:r>
              <a:rPr lang="uk-UA" dirty="0"/>
              <a:t> - це підтримка життєдіяльності, збереження функцій, які визначають цілісність організації, якісну визначеність, суттєві характеристики,</a:t>
            </a:r>
            <a:endParaRPr lang="ru-UA" dirty="0"/>
          </a:p>
          <a:p>
            <a:r>
              <a:rPr lang="uk-UA" i="1" dirty="0"/>
              <a:t>Розвиток </a:t>
            </a:r>
            <a:r>
              <a:rPr lang="uk-UA" dirty="0"/>
              <a:t>- це набуття нової якості, яка укріплює життєдіяльність в умовах середовища, що постійно змінюється.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0509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3DE48-6889-D243-824A-B57A4E7E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4444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Причини криз</a:t>
            </a:r>
            <a:br>
              <a:rPr lang="ru-RU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E4074-8A40-AC4A-98D7-DAB81BB9A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4045"/>
            <a:ext cx="8596668" cy="4867318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just"/>
            <a:r>
              <a:rPr lang="ru-RU" sz="2200" dirty="0"/>
              <a:t>Вони </a:t>
            </a:r>
            <a:r>
              <a:rPr lang="ru-RU" sz="2200" dirty="0" err="1"/>
              <a:t>поділяються</a:t>
            </a:r>
            <a:r>
              <a:rPr lang="ru-RU" sz="2200" dirty="0"/>
              <a:t> на </a:t>
            </a:r>
            <a:r>
              <a:rPr lang="ru-RU" sz="2200" b="1" dirty="0"/>
              <a:t>об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пов</a:t>
            </a:r>
            <a:r>
              <a:rPr lang="en-US" sz="2200" dirty="0"/>
              <a:t>’</a:t>
            </a:r>
            <a:r>
              <a:rPr lang="ru-RU" sz="2200" dirty="0" err="1"/>
              <a:t>язані</a:t>
            </a:r>
            <a:r>
              <a:rPr lang="ru-RU" sz="2200" dirty="0"/>
              <a:t> з </a:t>
            </a:r>
            <a:r>
              <a:rPr lang="ru-RU" sz="2200" dirty="0" err="1"/>
              <a:t>циклічними</a:t>
            </a:r>
            <a:r>
              <a:rPr lang="ru-RU" sz="2200" dirty="0"/>
              <a:t> потребами</a:t>
            </a:r>
            <a:r>
              <a:rPr lang="en-US" sz="2200" dirty="0"/>
              <a:t> </a:t>
            </a:r>
            <a:r>
              <a:rPr lang="ru-RU" sz="2200" dirty="0" err="1"/>
              <a:t>модернізації</a:t>
            </a:r>
            <a:r>
              <a:rPr lang="ru-RU" sz="2200" dirty="0"/>
              <a:t> і </a:t>
            </a:r>
            <a:r>
              <a:rPr lang="ru-RU" sz="2200" dirty="0" err="1"/>
              <a:t>реструктуризації</a:t>
            </a:r>
            <a:r>
              <a:rPr lang="ru-RU" sz="2200" dirty="0"/>
              <a:t> </a:t>
            </a:r>
            <a:r>
              <a:rPr lang="ru-RU" sz="2200" dirty="0" err="1"/>
              <a:t>підприємств</a:t>
            </a:r>
            <a:r>
              <a:rPr lang="ru-RU" sz="2200" dirty="0"/>
              <a:t>, а </a:t>
            </a:r>
            <a:r>
              <a:rPr lang="ru-RU" sz="2200" dirty="0" err="1"/>
              <a:t>також</a:t>
            </a:r>
            <a:r>
              <a:rPr lang="ru-RU" sz="2200" dirty="0"/>
              <a:t> </a:t>
            </a:r>
            <a:r>
              <a:rPr lang="ru-RU" sz="2200" dirty="0" err="1"/>
              <a:t>із</a:t>
            </a:r>
            <a:r>
              <a:rPr lang="ru-RU" sz="2200" dirty="0"/>
              <a:t> </a:t>
            </a:r>
            <a:r>
              <a:rPr lang="ru-RU" sz="2200" dirty="0" err="1"/>
              <a:t>несприятливими</a:t>
            </a:r>
            <a:r>
              <a:rPr lang="ru-RU" sz="2200" dirty="0"/>
              <a:t> </a:t>
            </a:r>
            <a:r>
              <a:rPr lang="ru-RU" sz="2200" dirty="0" err="1"/>
              <a:t>впливамизовнішнього</a:t>
            </a:r>
            <a:r>
              <a:rPr lang="ru-RU" sz="2200" dirty="0"/>
              <a:t> </a:t>
            </a:r>
            <a:r>
              <a:rPr lang="ru-RU" sz="2200" dirty="0" err="1"/>
              <a:t>середовища</a:t>
            </a:r>
            <a:r>
              <a:rPr lang="ru-RU" sz="2200" dirty="0"/>
              <a:t> </a:t>
            </a:r>
            <a:r>
              <a:rPr lang="ru-RU" sz="2200" dirty="0" err="1"/>
              <a:t>організацій</a:t>
            </a:r>
            <a:r>
              <a:rPr lang="ru-RU" sz="2200" dirty="0"/>
              <a:t>, і </a:t>
            </a:r>
            <a:r>
              <a:rPr lang="ru-RU" sz="2200" b="1" dirty="0" err="1"/>
              <a:t>суб</a:t>
            </a:r>
            <a:r>
              <a:rPr lang="en-US" sz="2200" b="1" dirty="0"/>
              <a:t>’</a:t>
            </a:r>
            <a:r>
              <a:rPr lang="ru-RU" sz="2200" b="1" dirty="0" err="1"/>
              <a:t>єктивні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відображають</a:t>
            </a:r>
            <a:r>
              <a:rPr lang="ru-RU" sz="2200" dirty="0"/>
              <a:t> </a:t>
            </a:r>
            <a:r>
              <a:rPr lang="ru-RU" sz="2200" dirty="0" err="1"/>
              <a:t>помилки</a:t>
            </a:r>
            <a:r>
              <a:rPr lang="ru-RU" sz="2200" dirty="0"/>
              <a:t> </a:t>
            </a:r>
            <a:r>
              <a:rPr lang="ru-RU" sz="2200" dirty="0" err="1"/>
              <a:t>вуправлінні</a:t>
            </a:r>
            <a:r>
              <a:rPr lang="ru-RU" sz="2200" dirty="0"/>
              <a:t>. </a:t>
            </a:r>
            <a:endParaRPr lang="en-US" sz="2200" dirty="0"/>
          </a:p>
          <a:p>
            <a:pPr algn="just"/>
            <a:r>
              <a:rPr lang="ru-RU" dirty="0"/>
              <a:t>Причини криз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b="1" dirty="0" err="1"/>
              <a:t>природний</a:t>
            </a:r>
            <a:r>
              <a:rPr lang="ru-RU" b="1" dirty="0"/>
              <a:t> характер</a:t>
            </a:r>
            <a:r>
              <a:rPr lang="en-US" b="1" dirty="0"/>
              <a:t> </a:t>
            </a:r>
            <a:r>
              <a:rPr lang="ru-RU" dirty="0"/>
              <a:t>(</a:t>
            </a:r>
            <a:r>
              <a:rPr lang="ru-RU" dirty="0" err="1"/>
              <a:t>несприятливі</a:t>
            </a:r>
            <a:r>
              <a:rPr lang="ru-RU" dirty="0"/>
              <a:t>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землетруси</a:t>
            </a:r>
            <a:r>
              <a:rPr lang="ru-RU" dirty="0"/>
              <a:t>, </a:t>
            </a:r>
            <a:r>
              <a:rPr lang="ru-RU" dirty="0" err="1"/>
              <a:t>повені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endParaRPr lang="ru-RU" dirty="0"/>
          </a:p>
          <a:p>
            <a:pPr marL="0" indent="0" algn="just">
              <a:buNone/>
            </a:pPr>
            <a:r>
              <a:rPr lang="ru-RU" dirty="0" err="1"/>
              <a:t>носити</a:t>
            </a:r>
            <a:r>
              <a:rPr lang="ru-RU" dirty="0"/>
              <a:t> і </a:t>
            </a:r>
            <a:r>
              <a:rPr lang="ru-RU" b="1" dirty="0" err="1"/>
              <a:t>техногенний</a:t>
            </a:r>
            <a:r>
              <a:rPr lang="ru-RU" b="1" dirty="0"/>
              <a:t> </a:t>
            </a:r>
            <a:r>
              <a:rPr lang="ru-RU" b="1" dirty="0" err="1"/>
              <a:t>відбиток</a:t>
            </a:r>
            <a:r>
              <a:rPr lang="ru-RU" dirty="0"/>
              <a:t>, по</a:t>
            </a:r>
            <a:r>
              <a:rPr lang="uk-UA" dirty="0"/>
              <a:t>в</a:t>
            </a:r>
            <a:r>
              <a:rPr lang="en-US" dirty="0"/>
              <a:t>’</a:t>
            </a:r>
            <a:r>
              <a:rPr lang="ru-RU" dirty="0" err="1"/>
              <a:t>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Причини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b="1" dirty="0" err="1"/>
              <a:t>зовнішніми</a:t>
            </a:r>
            <a:r>
              <a:rPr lang="ru-RU" b="1" dirty="0"/>
              <a:t> і </a:t>
            </a:r>
            <a:r>
              <a:rPr lang="ru-RU" b="1" dirty="0" err="1"/>
              <a:t>внутрішнім</a:t>
            </a:r>
            <a:r>
              <a:rPr lang="ru-RU" dirty="0" err="1"/>
              <a:t>и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повэязані</a:t>
            </a:r>
            <a:r>
              <a:rPr lang="ru-RU" dirty="0"/>
              <a:t> з </a:t>
            </a:r>
            <a:r>
              <a:rPr lang="ru-RU" dirty="0" err="1"/>
              <a:t>тенденціями</a:t>
            </a:r>
            <a:r>
              <a:rPr lang="ru-RU" dirty="0"/>
              <a:t> і </a:t>
            </a:r>
            <a:r>
              <a:rPr lang="ru-RU" dirty="0" err="1"/>
              <a:t>стратегією</a:t>
            </a:r>
            <a:r>
              <a:rPr lang="ru-RU" dirty="0"/>
              <a:t> </a:t>
            </a:r>
            <a:r>
              <a:rPr lang="ru-RU" dirty="0" err="1"/>
              <a:t>макроекономічного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конкуренцією</a:t>
            </a:r>
            <a:r>
              <a:rPr lang="ru-RU" dirty="0"/>
              <a:t>, </a:t>
            </a:r>
            <a:r>
              <a:rPr lang="ru-RU" dirty="0" err="1"/>
              <a:t>політичною</a:t>
            </a:r>
            <a:r>
              <a:rPr lang="ru-RU" dirty="0"/>
              <a:t> </a:t>
            </a:r>
            <a:r>
              <a:rPr lang="ru-RU" dirty="0" err="1"/>
              <a:t>ситуацією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. </a:t>
            </a:r>
            <a:r>
              <a:rPr lang="ru-RU" dirty="0" err="1"/>
              <a:t>Другі</a:t>
            </a:r>
            <a:r>
              <a:rPr lang="ru-RU" dirty="0"/>
              <a:t> - з </a:t>
            </a:r>
            <a:r>
              <a:rPr lang="ru-RU" dirty="0" err="1"/>
              <a:t>ризикованою</a:t>
            </a:r>
            <a:r>
              <a:rPr lang="ru-RU" dirty="0"/>
              <a:t> </a:t>
            </a:r>
            <a:r>
              <a:rPr lang="ru-RU" dirty="0" err="1"/>
              <a:t>стратегією</a:t>
            </a:r>
            <a:r>
              <a:rPr lang="ru-RU" dirty="0"/>
              <a:t> маркетингу, </a:t>
            </a:r>
            <a:r>
              <a:rPr lang="ru-RU" dirty="0" err="1"/>
              <a:t>внутрішніми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, </a:t>
            </a:r>
            <a:r>
              <a:rPr lang="ru-RU" dirty="0" err="1"/>
              <a:t>недоліками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недосконалістю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інноваційною</a:t>
            </a:r>
            <a:r>
              <a:rPr lang="ru-RU" dirty="0"/>
              <a:t> й </a:t>
            </a:r>
            <a:r>
              <a:rPr lang="ru-RU" dirty="0" err="1"/>
              <a:t>інвестиційною</a:t>
            </a:r>
            <a:r>
              <a:rPr lang="ru-RU" dirty="0"/>
              <a:t> </a:t>
            </a:r>
            <a:r>
              <a:rPr lang="ru-RU" dirty="0" err="1"/>
              <a:t>політикою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567194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B3DE9-4D31-A749-B474-9C95111F6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1.2. Види криз</a:t>
            </a:r>
            <a:br>
              <a:rPr lang="ru-UA" dirty="0"/>
            </a:b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4CBD80-E916-4645-B39C-21D314E41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0801"/>
            <a:ext cx="8596668" cy="4720562"/>
          </a:xfrm>
        </p:spPr>
        <p:txBody>
          <a:bodyPr/>
          <a:lstStyle/>
          <a:p>
            <a:pPr algn="just"/>
            <a:r>
              <a:rPr lang="uk-UA" b="1" dirty="0"/>
              <a:t>За структурою відносин у соціально-економічній</a:t>
            </a:r>
            <a:r>
              <a:rPr lang="uk-UA" dirty="0"/>
              <a:t> системі і диференціації проблематики її розвитку можна виділити окремі групи </a:t>
            </a:r>
            <a:r>
              <a:rPr lang="uk-UA" i="1" dirty="0"/>
              <a:t>економічних, соціальних, організаційних, психологічних, технологічних криз.</a:t>
            </a:r>
            <a:endParaRPr lang="ru-UA" dirty="0"/>
          </a:p>
          <a:p>
            <a:pPr algn="just"/>
            <a:r>
              <a:rPr lang="uk-UA" b="1" dirty="0"/>
              <a:t>Економічні кризи</a:t>
            </a:r>
            <a:r>
              <a:rPr lang="uk-UA" dirty="0"/>
              <a:t> відбивають гострі суперечності в економіці крити чи економічному стані окремого підприємства. Це кризи виробництва і реалізації товару, взаємин економічних агентів, кризи </a:t>
            </a:r>
            <a:r>
              <a:rPr lang="uk-UA" dirty="0" err="1"/>
              <a:t>неплатежів</a:t>
            </a:r>
            <a:r>
              <a:rPr lang="uk-UA" dirty="0"/>
              <a:t>, втрати конкурентних переваг, банкрутства тощо.</a:t>
            </a:r>
            <a:endParaRPr lang="ru-UA" dirty="0"/>
          </a:p>
          <a:p>
            <a:pPr algn="just"/>
            <a:r>
              <a:rPr lang="uk-UA" dirty="0"/>
              <a:t>У групі економічних криз окремо можна виділити </a:t>
            </a:r>
            <a:r>
              <a:rPr lang="uk-UA" i="1" dirty="0"/>
              <a:t>фінансові кризи</a:t>
            </a:r>
            <a:r>
              <a:rPr lang="uk-UA" dirty="0"/>
              <a:t>. Вони характеризують суперечності у стані фінансової системи чи фінансових можливостей підприємства.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994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2DC421-3AB3-B04E-94F0-45B0873EE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3" y="451556"/>
            <a:ext cx="8596668" cy="5621865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Соціальні кризи</a:t>
            </a:r>
            <a:r>
              <a:rPr lang="uk-UA" dirty="0"/>
              <a:t> виникають при загостренні суперечностей чи зіткненні інтересів різних соціальних груп чи працівників і роботодавців, профспілок і підприємців, працівників різних професій, персоналу і менеджерів тощо. Часто соціальні кризи є ніби продовженням і доповненням криз економічних, хоча можуть виникати і самі собою (наприклад із приводу стилю управління, невдоволення умовами праці, ставлення до екологічних проблем).</a:t>
            </a:r>
            <a:endParaRPr lang="ru-UA" dirty="0"/>
          </a:p>
          <a:p>
            <a:pPr algn="just"/>
            <a:r>
              <a:rPr lang="uk-UA" dirty="0"/>
              <a:t>Особливе становище в групі соціальних криз займає </a:t>
            </a:r>
            <a:r>
              <a:rPr lang="uk-UA" b="1" dirty="0"/>
              <a:t>політична</a:t>
            </a:r>
            <a:r>
              <a:rPr lang="uk-UA" dirty="0"/>
              <a:t> криза. Це — криза в політичному устрої суспільства, криза влади, криза реалізації інтересів різних соціальних груп, класів, в управлінні суспільством. Політичні кризи, як правило, торкаються всіх сто­рін розвитку суспільства і переходять у економічні.</a:t>
            </a:r>
            <a:endParaRPr lang="ru-UA" dirty="0"/>
          </a:p>
          <a:p>
            <a:pPr algn="just"/>
            <a:r>
              <a:rPr lang="uk-UA" b="1" dirty="0"/>
              <a:t>Організаційні </a:t>
            </a:r>
            <a:r>
              <a:rPr lang="uk-UA" dirty="0"/>
              <a:t>кризи виявляються як кризи розподілу повноважень та інтеграції діяльності, розподілу функцій, регламентації діяльності окремих підрозділів, філій чи дочірніх фірм. Організаційна криза виявляється часто як параліч організаційної діяльності. Однією з його форм є її надмірна бюрократизація.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0499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74DA29-CC63-1840-A4C5-D5BB11A29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45" y="817211"/>
            <a:ext cx="8596668" cy="3880773"/>
          </a:xfrm>
        </p:spPr>
        <p:txBody>
          <a:bodyPr/>
          <a:lstStyle/>
          <a:p>
            <a:pPr algn="just"/>
            <a:r>
              <a:rPr lang="uk-UA" b="1" dirty="0"/>
              <a:t>Психологічні кризи</a:t>
            </a:r>
            <a:r>
              <a:rPr lang="uk-UA" dirty="0"/>
              <a:t>. Це кризи психологічного стану людини. Вони виявляються у вигляді стресу, що набуває масового характеру, у виникненні почуття непевності, паніки, страху за майбутнє, незадоволеності роботою або правовою захищеністю чи соціальним становищем. Це кризи в соціально-психологічному кліматі суспільства, колективу чи окремої групи.</a:t>
            </a:r>
            <a:endParaRPr lang="ru-UA" dirty="0"/>
          </a:p>
          <a:p>
            <a:pPr algn="just"/>
            <a:r>
              <a:rPr lang="uk-UA" b="1" dirty="0"/>
              <a:t>Технологічна криза</a:t>
            </a:r>
            <a:r>
              <a:rPr lang="uk-UA" dirty="0"/>
              <a:t> виникає як криза нових технологічних ідей в умовах явно вираженої потреби в нових технологіях. Такі кризи можуть виглядати кризами науково-технічного прогресу - загострення суперечностей між його тенденціями, можливостями, наслідками.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660657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6B7E6-99A6-A441-9418-027DE7FEB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2178"/>
          </a:xfrm>
        </p:spPr>
        <p:txBody>
          <a:bodyPr>
            <a:normAutofit fontScale="90000"/>
          </a:bodyPr>
          <a:lstStyle/>
          <a:p>
            <a:r>
              <a:rPr lang="uk-UA" dirty="0"/>
              <a:t>Причини економічних циклів та криз</a:t>
            </a:r>
            <a:r>
              <a:rPr lang="ru-UA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9976D-732E-964F-A867-7EF2738EA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1779"/>
            <a:ext cx="8596668" cy="4799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- </a:t>
            </a:r>
            <a:r>
              <a:rPr lang="uk-UA" i="1" dirty="0"/>
              <a:t>грошова теорія, </a:t>
            </a:r>
            <a:r>
              <a:rPr lang="uk-UA" dirty="0"/>
              <a:t>яка пояснює цикл стисненням банківського кредиту. Тобто, коли грошовий потік (або попит на товари, який виражений в грошах) збільшується, торгівля стає жвавішою, виробництво розширяється, ціни ростуть. Коли грошовий потік зменшується, торгівля слабшає, виробництво скорочується, ціни падають;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нововведень, </a:t>
            </a:r>
            <a:r>
              <a:rPr lang="uk-UA" dirty="0"/>
              <a:t>яка пояснює цикл використанням у виробництві важливих нововведень.</a:t>
            </a:r>
            <a:endParaRPr lang="ru-UA" dirty="0"/>
          </a:p>
          <a:p>
            <a:pPr marL="0" indent="0" algn="just">
              <a:buNone/>
            </a:pPr>
            <a:r>
              <a:rPr lang="uk-UA" dirty="0"/>
              <a:t>Велика кількість нововведень, які з'являються в період процвітання є як раз тим фактором, який порушує рівновагу та настільки змінює умови промислового життя, що після цього неминуче настає період перебудови цін, вартостей та виробництва;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психологічна теорію, </a:t>
            </a:r>
            <a:r>
              <a:rPr lang="uk-UA" dirty="0"/>
              <a:t>яка трактує цикл як наслідок хвиль психологічного та оптимістичного настрою, що охоплюють населення;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недоспоживання, </a:t>
            </a:r>
            <a:r>
              <a:rPr lang="uk-UA" dirty="0"/>
              <a:t>яка причину циклів вбачає в занадто великій частці доходу, що йде заможним та бережливим людям, в порівнянні з тим, що могло б бути інвестовано;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занадто значного інвестування, </a:t>
            </a:r>
            <a:r>
              <a:rPr lang="uk-UA" dirty="0"/>
              <a:t>прибічники якої вважають, що причиною кризи є, навпаки, занадто значне інвестування;</a:t>
            </a:r>
            <a:endParaRPr lang="ru-UA" dirty="0"/>
          </a:p>
          <a:p>
            <a:pPr algn="just"/>
            <a:r>
              <a:rPr lang="uk-UA" dirty="0"/>
              <a:t>- </a:t>
            </a:r>
            <a:r>
              <a:rPr lang="uk-UA" i="1" dirty="0"/>
              <a:t>теорія сонячних плям, ритму руху Венери, погоди, врожаю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71252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DBA143-D8C6-2543-8D92-F5D31F65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756"/>
          </a:xfrm>
        </p:spPr>
        <p:txBody>
          <a:bodyPr>
            <a:normAutofit fontScale="90000"/>
          </a:bodyPr>
          <a:lstStyle/>
          <a:p>
            <a:r>
              <a:rPr lang="uk-UA" sz="2000" b="1" dirty="0"/>
              <a:t>Фаза циклу та їх проявлення</a:t>
            </a:r>
            <a:br>
              <a:rPr lang="ru-UA" sz="2000" dirty="0"/>
            </a:br>
            <a:r>
              <a:rPr lang="uk-UA" sz="2000" dirty="0"/>
              <a:t>Класичний цикл суспільного відтворення складається з 4 фаз.</a:t>
            </a:r>
            <a:br>
              <a:rPr lang="ru-UA" sz="2000" dirty="0"/>
            </a:br>
            <a:endParaRPr lang="ru-UA" sz="20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5F2303D-7632-9645-ACDD-86BFC3A792F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333" y="2291644"/>
            <a:ext cx="4774936" cy="2939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1012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2F07CA-311C-364B-A3E3-564F3E5A5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32179"/>
            <a:ext cx="8596668" cy="54091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/>
              <a:t>1.</a:t>
            </a:r>
            <a:r>
              <a:rPr lang="uk-UA" dirty="0"/>
              <a:t> </a:t>
            </a:r>
            <a:r>
              <a:rPr lang="uk-UA" b="1" dirty="0"/>
              <a:t>Криза (спад). </a:t>
            </a:r>
            <a:r>
              <a:rPr lang="uk-UA" dirty="0"/>
              <a:t>Відбувається скорочення об'єму виробництва та ділової активності, падають ціни, відбувається затоварювання, зростає безробіття та різко збільшується кількість банкрутств.</a:t>
            </a:r>
            <a:endParaRPr lang="ru-UA" dirty="0"/>
          </a:p>
          <a:p>
            <a:pPr algn="just"/>
            <a:r>
              <a:rPr lang="uk-UA" b="1" dirty="0"/>
              <a:t>2.</a:t>
            </a:r>
            <a:r>
              <a:rPr lang="uk-UA" dirty="0"/>
              <a:t> </a:t>
            </a:r>
            <a:r>
              <a:rPr lang="uk-UA" b="1" dirty="0"/>
              <a:t>Депресія (стагнація) </a:t>
            </a:r>
            <a:r>
              <a:rPr lang="uk-UA" dirty="0"/>
              <a:t>- являє собою фазу (1,5-3р.) пристосування господарського життя до нових умов та потреб. Для неї характерні невпевненість, невпорядкованість дій. В багатьох випадках відбувається падіння норми відсотку.</a:t>
            </a:r>
            <a:endParaRPr lang="ru-UA" dirty="0"/>
          </a:p>
          <a:p>
            <a:pPr algn="just"/>
            <a:r>
              <a:rPr lang="uk-UA" b="1" dirty="0"/>
              <a:t>3.</a:t>
            </a:r>
            <a:r>
              <a:rPr lang="uk-UA" dirty="0"/>
              <a:t> </a:t>
            </a:r>
            <a:r>
              <a:rPr lang="uk-UA" b="1" dirty="0"/>
              <a:t>Пожвавлення. </a:t>
            </a:r>
            <a:r>
              <a:rPr lang="uk-UA" dirty="0"/>
              <a:t>Це фаза відновлення. Починаються капіталовкладення, ростуть ціни, виробництво, зайнятість, відсоткові ставки. Пожвавлення охоплює перш за все галузі, які виготовляють засоби виробництва. Пожвавлення закінчується досягненням передкризового стану за макроекономічними показниками.</a:t>
            </a:r>
            <a:endParaRPr lang="ru-UA" dirty="0"/>
          </a:p>
          <a:p>
            <a:pPr algn="just"/>
            <a:r>
              <a:rPr lang="uk-UA" b="1" dirty="0"/>
              <a:t>4.</a:t>
            </a:r>
            <a:r>
              <a:rPr lang="uk-UA" dirty="0"/>
              <a:t> </a:t>
            </a:r>
            <a:r>
              <a:rPr lang="uk-UA" b="1" dirty="0"/>
              <a:t>Підйом </a:t>
            </a:r>
            <a:r>
              <a:rPr lang="uk-UA" dirty="0"/>
              <a:t>(бум). Це фаза, при якій прискорення економічного розвитку спостерігається в серії нововведень, виникненні маси нових товарів та нових підприємств, в рості капіталовкладень, курсів акцій та інших цінних паперів, відсоткових ставок, цін та заробітної плати. І в той же час збільшуються товарні запаси, банківські баланси стають напруженими, тобто відбувається підготовка до нової періодичної кризи.</a:t>
            </a:r>
            <a:endParaRPr lang="ru-UA" dirty="0"/>
          </a:p>
          <a:p>
            <a:pPr algn="just"/>
            <a:r>
              <a:rPr lang="uk-UA" dirty="0"/>
              <a:t>Причиною нової періодичної кризи є скорочення сукупного попиту, і знову починається спад виробництва, падіння зайнятості, зменшення доходів, скорочення витрат. Фактори, які викликають скорочення сукупного попиту можуть бути різними: заміна зношеного обладнання, падіння попиту на окремі види продукції, ріст податків та кредитних відсотків тощо.</a:t>
            </a:r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65798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16</TotalTime>
  <Words>1102</Words>
  <Application>Microsoft Macintosh PowerPoint</Application>
  <PresentationFormat>Широкоэкранный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Лекція 1</vt:lpstr>
      <vt:lpstr>1.1. Природа та причини криз </vt:lpstr>
      <vt:lpstr>Причини криз </vt:lpstr>
      <vt:lpstr>1.2. Види криз </vt:lpstr>
      <vt:lpstr>Презентация PowerPoint</vt:lpstr>
      <vt:lpstr>Презентация PowerPoint</vt:lpstr>
      <vt:lpstr>Причини економічних циклів та криз </vt:lpstr>
      <vt:lpstr>Фаза циклу та їх проявлення Класичний цикл суспільного відтворення складається з 4 фаз.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Александр Ткачук</dc:creator>
  <cp:lastModifiedBy>Александр Ткачук</cp:lastModifiedBy>
  <cp:revision>5</cp:revision>
  <dcterms:created xsi:type="dcterms:W3CDTF">2021-02-18T15:32:20Z</dcterms:created>
  <dcterms:modified xsi:type="dcterms:W3CDTF">2021-02-18T15:48:59Z</dcterms:modified>
</cp:coreProperties>
</file>