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45"/>
    <p:sldId id="257" r:id="rId46"/>
    <p:sldId id="258" r:id="rId47"/>
    <p:sldId id="259" r:id="rId48"/>
    <p:sldId id="260" r:id="rId49"/>
    <p:sldId id="261" r:id="rId50"/>
    <p:sldId id="262" r:id="rId51"/>
    <p:sldId id="263" r:id="rId52"/>
    <p:sldId id="264" r:id="rId53"/>
    <p:sldId id="265" r:id="rId54"/>
    <p:sldId id="266" r:id="rId55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Times New Roman" charset="1" panose="02030502070405020303"/>
      <p:regular r:id="rId10"/>
    </p:embeddedFont>
    <p:embeddedFont>
      <p:font typeface="Times New Roman Bold" charset="1" panose="02030802070405020303"/>
      <p:regular r:id="rId11"/>
    </p:embeddedFont>
    <p:embeddedFont>
      <p:font typeface="Times New Roman Italics" charset="1" panose="02030502070405090303"/>
      <p:regular r:id="rId12"/>
    </p:embeddedFont>
    <p:embeddedFont>
      <p:font typeface="Times New Roman Bold Italics" charset="1" panose="02030802070405090303"/>
      <p:regular r:id="rId13"/>
    </p:embeddedFont>
    <p:embeddedFont>
      <p:font typeface="Times New Roman Medium" charset="1" panose="02030502070405020303"/>
      <p:regular r:id="rId14"/>
    </p:embeddedFont>
    <p:embeddedFont>
      <p:font typeface="Times New Roman Medium Italics" charset="1" panose="02030502070405090303"/>
      <p:regular r:id="rId15"/>
    </p:embeddedFont>
    <p:embeddedFont>
      <p:font typeface="Times New Roman Semi-Bold" charset="1" panose="02030702070405020303"/>
      <p:regular r:id="rId16"/>
    </p:embeddedFont>
    <p:embeddedFont>
      <p:font typeface="Times New Roman Semi-Bold Italics" charset="1" panose="02030702070405090303"/>
      <p:regular r:id="rId17"/>
    </p:embeddedFont>
    <p:embeddedFont>
      <p:font typeface="Times New Roman Ultra-Bold" charset="1" panose="02030902070405020303"/>
      <p:regular r:id="rId18"/>
    </p:embeddedFont>
    <p:embeddedFont>
      <p:font typeface="Vollkorn" charset="1" panose="00000500000000000000"/>
      <p:regular r:id="rId19"/>
    </p:embeddedFont>
    <p:embeddedFont>
      <p:font typeface="Vollkorn Bold" charset="1" panose="00000800000000000000"/>
      <p:regular r:id="rId20"/>
    </p:embeddedFont>
    <p:embeddedFont>
      <p:font typeface="Vollkorn Italics" charset="1" panose="00000500000000000000"/>
      <p:regular r:id="rId21"/>
    </p:embeddedFont>
    <p:embeddedFont>
      <p:font typeface="Vollkorn Bold Italics" charset="1" panose="00000800000000000000"/>
      <p:regular r:id="rId22"/>
    </p:embeddedFont>
    <p:embeddedFont>
      <p:font typeface="Vollkorn Semi-Bold" charset="1" panose="00000700000000000000"/>
      <p:regular r:id="rId23"/>
    </p:embeddedFont>
    <p:embeddedFont>
      <p:font typeface="Vollkorn Semi-Bold Italics" charset="1" panose="00000600000000000000"/>
      <p:regular r:id="rId24"/>
    </p:embeddedFont>
    <p:embeddedFont>
      <p:font typeface="Vollkorn Heavy" charset="1" panose="00000A00000000000000"/>
      <p:regular r:id="rId25"/>
    </p:embeddedFont>
    <p:embeddedFont>
      <p:font typeface="Vollkorn Heavy Italics" charset="1" panose="00000A00000000000000"/>
      <p:regular r:id="rId26"/>
    </p:embeddedFont>
    <p:embeddedFont>
      <p:font typeface="Montserrat" charset="1" panose="00000500000000000000"/>
      <p:regular r:id="rId27"/>
    </p:embeddedFont>
    <p:embeddedFont>
      <p:font typeface="Montserrat Bold" charset="1" panose="00000800000000000000"/>
      <p:regular r:id="rId28"/>
    </p:embeddedFont>
    <p:embeddedFont>
      <p:font typeface="Montserrat Italics" charset="1" panose="00000500000000000000"/>
      <p:regular r:id="rId29"/>
    </p:embeddedFont>
    <p:embeddedFont>
      <p:font typeface="Montserrat Bold Italics" charset="1" panose="00000800000000000000"/>
      <p:regular r:id="rId30"/>
    </p:embeddedFont>
    <p:embeddedFont>
      <p:font typeface="Montserrat Thin" charset="1" panose="00000300000000000000"/>
      <p:regular r:id="rId31"/>
    </p:embeddedFont>
    <p:embeddedFont>
      <p:font typeface="Montserrat Thin Italics" charset="1" panose="00000300000000000000"/>
      <p:regular r:id="rId32"/>
    </p:embeddedFont>
    <p:embeddedFont>
      <p:font typeface="Montserrat Extra-Light" charset="1" panose="00000300000000000000"/>
      <p:regular r:id="rId33"/>
    </p:embeddedFont>
    <p:embeddedFont>
      <p:font typeface="Montserrat Extra-Light Italics" charset="1" panose="00000300000000000000"/>
      <p:regular r:id="rId34"/>
    </p:embeddedFont>
    <p:embeddedFont>
      <p:font typeface="Montserrat Light" charset="1" panose="00000400000000000000"/>
      <p:regular r:id="rId35"/>
    </p:embeddedFont>
    <p:embeddedFont>
      <p:font typeface="Montserrat Light Italics" charset="1" panose="00000400000000000000"/>
      <p:regular r:id="rId36"/>
    </p:embeddedFont>
    <p:embeddedFont>
      <p:font typeface="Montserrat Medium" charset="1" panose="00000600000000000000"/>
      <p:regular r:id="rId37"/>
    </p:embeddedFont>
    <p:embeddedFont>
      <p:font typeface="Montserrat Medium Italics" charset="1" panose="00000600000000000000"/>
      <p:regular r:id="rId38"/>
    </p:embeddedFont>
    <p:embeddedFont>
      <p:font typeface="Montserrat Semi-Bold" charset="1" panose="00000700000000000000"/>
      <p:regular r:id="rId39"/>
    </p:embeddedFont>
    <p:embeddedFont>
      <p:font typeface="Montserrat Semi-Bold Italics" charset="1" panose="00000700000000000000"/>
      <p:regular r:id="rId40"/>
    </p:embeddedFont>
    <p:embeddedFont>
      <p:font typeface="Montserrat Ultra-Bold" charset="1" panose="00000900000000000000"/>
      <p:regular r:id="rId41"/>
    </p:embeddedFont>
    <p:embeddedFont>
      <p:font typeface="Montserrat Ultra-Bold Italics" charset="1" panose="00000900000000000000"/>
      <p:regular r:id="rId42"/>
    </p:embeddedFont>
    <p:embeddedFont>
      <p:font typeface="Montserrat Heavy" charset="1" panose="00000A00000000000000"/>
      <p:regular r:id="rId43"/>
    </p:embeddedFont>
    <p:embeddedFont>
      <p:font typeface="Montserrat Heavy Italics" charset="1" panose="00000A00000000000000"/>
      <p:regular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35" Target="fonts/font35.fntdata" Type="http://schemas.openxmlformats.org/officeDocument/2006/relationships/font"/><Relationship Id="rId36" Target="fonts/font36.fntdata" Type="http://schemas.openxmlformats.org/officeDocument/2006/relationships/font"/><Relationship Id="rId37" Target="fonts/font37.fntdata" Type="http://schemas.openxmlformats.org/officeDocument/2006/relationships/font"/><Relationship Id="rId38" Target="fonts/font38.fntdata" Type="http://schemas.openxmlformats.org/officeDocument/2006/relationships/font"/><Relationship Id="rId39" Target="fonts/font39.fntdata" Type="http://schemas.openxmlformats.org/officeDocument/2006/relationships/font"/><Relationship Id="rId4" Target="theme/theme1.xml" Type="http://schemas.openxmlformats.org/officeDocument/2006/relationships/theme"/><Relationship Id="rId40" Target="fonts/font40.fntdata" Type="http://schemas.openxmlformats.org/officeDocument/2006/relationships/font"/><Relationship Id="rId41" Target="fonts/font41.fntdata" Type="http://schemas.openxmlformats.org/officeDocument/2006/relationships/font"/><Relationship Id="rId42" Target="fonts/font42.fntdata" Type="http://schemas.openxmlformats.org/officeDocument/2006/relationships/font"/><Relationship Id="rId43" Target="fonts/font43.fntdata" Type="http://schemas.openxmlformats.org/officeDocument/2006/relationships/font"/><Relationship Id="rId44" Target="fonts/font44.fntdata" Type="http://schemas.openxmlformats.org/officeDocument/2006/relationships/font"/><Relationship Id="rId45" Target="slides/slide1.xml" Type="http://schemas.openxmlformats.org/officeDocument/2006/relationships/slide"/><Relationship Id="rId46" Target="slides/slide2.xml" Type="http://schemas.openxmlformats.org/officeDocument/2006/relationships/slide"/><Relationship Id="rId47" Target="slides/slide3.xml" Type="http://schemas.openxmlformats.org/officeDocument/2006/relationships/slide"/><Relationship Id="rId48" Target="slides/slide4.xml" Type="http://schemas.openxmlformats.org/officeDocument/2006/relationships/slide"/><Relationship Id="rId49" Target="slides/slide5.xml" Type="http://schemas.openxmlformats.org/officeDocument/2006/relationships/slide"/><Relationship Id="rId5" Target="tableStyles.xml" Type="http://schemas.openxmlformats.org/officeDocument/2006/relationships/tableStyles"/><Relationship Id="rId50" Target="slides/slide6.xml" Type="http://schemas.openxmlformats.org/officeDocument/2006/relationships/slide"/><Relationship Id="rId51" Target="slides/slide7.xml" Type="http://schemas.openxmlformats.org/officeDocument/2006/relationships/slide"/><Relationship Id="rId52" Target="slides/slide8.xml" Type="http://schemas.openxmlformats.org/officeDocument/2006/relationships/slide"/><Relationship Id="rId53" Target="slides/slide9.xml" Type="http://schemas.openxmlformats.org/officeDocument/2006/relationships/slide"/><Relationship Id="rId54" Target="slides/slide10.xml" Type="http://schemas.openxmlformats.org/officeDocument/2006/relationships/slide"/><Relationship Id="rId55" Target="slides/slide11.xml" Type="http://schemas.openxmlformats.org/officeDocument/2006/relationships/slide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93884" y="4352950"/>
            <a:ext cx="17100232" cy="3095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28"/>
              </a:lnSpc>
            </a:pPr>
            <a:r>
              <a:rPr lang="en-US" sz="5940" spc="-46">
                <a:solidFill>
                  <a:srgbClr val="FFFFFF"/>
                </a:solidFill>
                <a:latin typeface="Vollkorn Bold"/>
              </a:rPr>
              <a:t>ІНСТИТУЦІОНАЛЬНА ЕКОНОМІКА</a:t>
            </a:r>
          </a:p>
          <a:p>
            <a:pPr algn="ctr">
              <a:lnSpc>
                <a:spcPts val="7128"/>
              </a:lnSpc>
            </a:pPr>
            <a:r>
              <a:rPr lang="en-US" sz="5940" spc="-23">
                <a:solidFill>
                  <a:srgbClr val="FFFFFF"/>
                </a:solidFill>
                <a:latin typeface="Vollkorn Bold"/>
              </a:rPr>
              <a:t>(0) Вступ до дисципліни</a:t>
            </a:r>
          </a:p>
          <a:p>
            <a:pPr algn="ctr">
              <a:lnSpc>
                <a:spcPts val="2915"/>
              </a:lnSpc>
            </a:pPr>
          </a:p>
          <a:p>
            <a:pPr algn="ctr">
              <a:lnSpc>
                <a:spcPts val="7128"/>
              </a:lnSpc>
            </a:pPr>
            <a:r>
              <a:rPr lang="en-US" sz="5940" spc="-23">
                <a:solidFill>
                  <a:srgbClr val="FFFFFF"/>
                </a:solidFill>
                <a:latin typeface="Vollkorn"/>
              </a:rPr>
              <a:t>доктор економічних наук , професор Мороз Юлія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0" y="304899"/>
            <a:ext cx="18288000" cy="7238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59"/>
              </a:lnSpc>
            </a:pPr>
            <a:r>
              <a:rPr lang="en-US" sz="4800" spc="-50">
                <a:solidFill>
                  <a:srgbClr val="17375E"/>
                </a:solidFill>
                <a:latin typeface="Vollkorn Bold"/>
              </a:rPr>
              <a:t>Розподіл балів</a:t>
            </a:r>
          </a:p>
        </p:txBody>
      </p:sp>
      <p:graphicFrame>
        <p:nvGraphicFramePr>
          <p:cNvPr name="Table 4" id="4"/>
          <p:cNvGraphicFramePr>
            <a:graphicFrameLocks noGrp="true"/>
          </p:cNvGraphicFramePr>
          <p:nvPr/>
        </p:nvGraphicFramePr>
        <p:xfrm>
          <a:off x="895350" y="1660031"/>
          <a:ext cx="16931630" cy="0"/>
        </p:xfrm>
        <a:graphic>
          <a:graphicData uri="http://schemas.openxmlformats.org/drawingml/2006/table">
            <a:tbl>
              <a:tblPr/>
              <a:tblGrid>
                <a:gridCol w="1693163"/>
                <a:gridCol w="1693163"/>
                <a:gridCol w="1693163"/>
                <a:gridCol w="1693163"/>
                <a:gridCol w="1693163"/>
                <a:gridCol w="1693163"/>
                <a:gridCol w="1693163"/>
                <a:gridCol w="1693163"/>
                <a:gridCol w="1693163"/>
                <a:gridCol w="1693163"/>
              </a:tblGrid>
              <a:tr h="0">
                <a:tc gridSpan="9">
                  <a:txBody>
                    <a:bodyPr anchor="t" rtlCol="false"/>
                    <a:lstStyle/>
                    <a:p>
                      <a:pPr algn="ctr">
                        <a:lnSpc>
                          <a:spcPts val="5879"/>
                        </a:lnSpc>
                        <a:defRPr/>
                      </a:pPr>
                      <a:r>
                        <a:rPr lang="en-US" sz="4199">
                          <a:solidFill>
                            <a:srgbClr val="FFFFFF"/>
                          </a:solidFill>
                          <a:latin typeface="Vollkorn"/>
                        </a:rPr>
                        <a:t>Критерії оцінювання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5879"/>
                        </a:lnSpc>
                        <a:defRPr/>
                      </a:pPr>
                      <a:r>
                        <a:rPr lang="en-US" sz="4199">
                          <a:solidFill>
                            <a:srgbClr val="FFFFFF"/>
                          </a:solidFill>
                          <a:latin typeface="Vollkorn"/>
                        </a:rPr>
                        <a:t>Критерії оцінювання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5879"/>
                        </a:lnSpc>
                        <a:defRPr/>
                      </a:pPr>
                      <a:r>
                        <a:rPr lang="en-US" sz="4199">
                          <a:solidFill>
                            <a:srgbClr val="FFFFFF"/>
                          </a:solidFill>
                          <a:latin typeface="Vollkorn"/>
                        </a:rPr>
                        <a:t>Критерії оцінювання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5879"/>
                        </a:lnSpc>
                        <a:defRPr/>
                      </a:pPr>
                      <a:r>
                        <a:rPr lang="en-US" sz="4199">
                          <a:solidFill>
                            <a:srgbClr val="FFFFFF"/>
                          </a:solidFill>
                          <a:latin typeface="Vollkorn"/>
                        </a:rPr>
                        <a:t>Критерії оцінювання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5879"/>
                        </a:lnSpc>
                        <a:defRPr/>
                      </a:pPr>
                      <a:r>
                        <a:rPr lang="en-US" sz="4199">
                          <a:solidFill>
                            <a:srgbClr val="FFFFFF"/>
                          </a:solidFill>
                          <a:latin typeface="Vollkorn"/>
                        </a:rPr>
                        <a:t>Критерії оцінювання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5879"/>
                        </a:lnSpc>
                        <a:defRPr/>
                      </a:pPr>
                      <a:r>
                        <a:rPr lang="en-US" sz="4199">
                          <a:solidFill>
                            <a:srgbClr val="FFFFFF"/>
                          </a:solidFill>
                          <a:latin typeface="Vollkorn"/>
                        </a:rPr>
                        <a:t>Критерії оцінювання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5879"/>
                        </a:lnSpc>
                        <a:defRPr/>
                      </a:pPr>
                      <a:r>
                        <a:rPr lang="en-US" sz="4199">
                          <a:solidFill>
                            <a:srgbClr val="FFFFFF"/>
                          </a:solidFill>
                          <a:latin typeface="Vollkorn"/>
                        </a:rPr>
                        <a:t>Критерії оцінювання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5879"/>
                        </a:lnSpc>
                        <a:defRPr/>
                      </a:pPr>
                      <a:r>
                        <a:rPr lang="en-US" sz="4199">
                          <a:solidFill>
                            <a:srgbClr val="FFFFFF"/>
                          </a:solidFill>
                          <a:latin typeface="Vollkorn"/>
                        </a:rPr>
                        <a:t>Критерії оцінювання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5879"/>
                        </a:lnSpc>
                        <a:defRPr/>
                      </a:pPr>
                      <a:r>
                        <a:rPr lang="en-US" sz="4199">
                          <a:solidFill>
                            <a:srgbClr val="FFFFFF"/>
                          </a:solidFill>
                          <a:latin typeface="Vollkorn"/>
                        </a:rPr>
                        <a:t>Критерії оцінювання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899"/>
                        </a:lnSpc>
                        <a:defRPr/>
                      </a:pPr>
                      <a:r>
                        <a:rPr lang="en-US" sz="3499">
                          <a:solidFill>
                            <a:srgbClr val="FFFFFF"/>
                          </a:solidFill>
                          <a:latin typeface="Vollkorn"/>
                        </a:rPr>
                        <a:t>Сума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</a:tr>
              <a:tr h="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879"/>
                        </a:lnSpc>
                        <a:defRPr/>
                      </a:pPr>
                      <a:r>
                        <a:rPr lang="en-US" sz="4199">
                          <a:solidFill>
                            <a:srgbClr val="000000"/>
                          </a:solidFill>
                          <a:latin typeface="Vollkorn"/>
                        </a:rPr>
                        <a:t>т1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879"/>
                        </a:lnSpc>
                        <a:defRPr/>
                      </a:pPr>
                      <a:r>
                        <a:rPr lang="en-US" sz="4199">
                          <a:solidFill>
                            <a:srgbClr val="000000"/>
                          </a:solidFill>
                          <a:latin typeface="Vollkorn"/>
                        </a:rPr>
                        <a:t>т2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879"/>
                        </a:lnSpc>
                        <a:defRPr/>
                      </a:pPr>
                      <a:r>
                        <a:rPr lang="en-US" sz="4199">
                          <a:solidFill>
                            <a:srgbClr val="000000"/>
                          </a:solidFill>
                          <a:latin typeface="Vollkorn"/>
                        </a:rPr>
                        <a:t>т3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879"/>
                        </a:lnSpc>
                        <a:defRPr/>
                      </a:pPr>
                      <a:r>
                        <a:rPr lang="en-US" sz="4199">
                          <a:solidFill>
                            <a:srgbClr val="000000"/>
                          </a:solidFill>
                          <a:latin typeface="Vollkorn"/>
                        </a:rPr>
                        <a:t>т4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879"/>
                        </a:lnSpc>
                        <a:defRPr/>
                      </a:pPr>
                      <a:r>
                        <a:rPr lang="en-US" sz="4199">
                          <a:solidFill>
                            <a:srgbClr val="000000"/>
                          </a:solidFill>
                          <a:latin typeface="Vollkorn"/>
                        </a:rPr>
                        <a:t>т5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879"/>
                        </a:lnSpc>
                        <a:defRPr/>
                      </a:pPr>
                      <a:r>
                        <a:rPr lang="en-US" sz="4199">
                          <a:solidFill>
                            <a:srgbClr val="000000"/>
                          </a:solidFill>
                          <a:latin typeface="Vollkorn"/>
                        </a:rPr>
                        <a:t>т6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879"/>
                        </a:lnSpc>
                        <a:defRPr/>
                      </a:pPr>
                      <a:r>
                        <a:rPr lang="en-US" sz="4199">
                          <a:solidFill>
                            <a:srgbClr val="000000"/>
                          </a:solidFill>
                          <a:latin typeface="Vollkorn"/>
                        </a:rPr>
                        <a:t>т7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879"/>
                        </a:lnSpc>
                        <a:defRPr/>
                      </a:pPr>
                      <a:r>
                        <a:rPr lang="en-US" sz="4199">
                          <a:solidFill>
                            <a:srgbClr val="000000"/>
                          </a:solidFill>
                          <a:latin typeface="Vollkorn"/>
                        </a:rPr>
                        <a:t>т8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179"/>
                        </a:lnSpc>
                        <a:defRPr/>
                      </a:pPr>
                      <a:r>
                        <a:rPr lang="en-US" sz="3699">
                          <a:solidFill>
                            <a:srgbClr val="000000"/>
                          </a:solidFill>
                          <a:latin typeface="Vollkorn"/>
                        </a:rPr>
                        <a:t>ІЗ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 rowSpan="2">
                  <a:txBody>
                    <a:bodyPr anchor="t" rtlCol="false"/>
                    <a:lstStyle/>
                    <a:p>
                      <a:pPr algn="ctr">
                        <a:lnSpc>
                          <a:spcPts val="5879"/>
                        </a:lnSpc>
                        <a:defRPr/>
                      </a:pPr>
                      <a:r>
                        <a:rPr lang="en-US" sz="4199">
                          <a:solidFill>
                            <a:srgbClr val="000000"/>
                          </a:solidFill>
                          <a:latin typeface="Vollkorn"/>
                        </a:rPr>
                        <a:t>100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</a:tr>
              <a:tr h="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179"/>
                        </a:lnSpc>
                        <a:defRPr/>
                      </a:pPr>
                      <a:r>
                        <a:rPr lang="en-US" sz="3699">
                          <a:solidFill>
                            <a:srgbClr val="000000"/>
                          </a:solidFill>
                          <a:latin typeface="Vollkorn"/>
                        </a:rPr>
                        <a:t>10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179"/>
                        </a:lnSpc>
                        <a:defRPr/>
                      </a:pPr>
                      <a:r>
                        <a:rPr lang="en-US" sz="3699">
                          <a:solidFill>
                            <a:srgbClr val="000000"/>
                          </a:solidFill>
                          <a:latin typeface="Vollkorn"/>
                        </a:rPr>
                        <a:t>10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179"/>
                        </a:lnSpc>
                        <a:defRPr/>
                      </a:pPr>
                      <a:r>
                        <a:rPr lang="en-US" sz="3699">
                          <a:solidFill>
                            <a:srgbClr val="000000"/>
                          </a:solidFill>
                          <a:latin typeface="Vollkorn"/>
                        </a:rPr>
                        <a:t>10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179"/>
                        </a:lnSpc>
                        <a:defRPr/>
                      </a:pPr>
                      <a:r>
                        <a:rPr lang="en-US" sz="3699">
                          <a:solidFill>
                            <a:srgbClr val="000000"/>
                          </a:solidFill>
                          <a:latin typeface="Vollkorn"/>
                        </a:rPr>
                        <a:t>10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179"/>
                        </a:lnSpc>
                        <a:defRPr/>
                      </a:pPr>
                      <a:r>
                        <a:rPr lang="en-US" sz="3699">
                          <a:solidFill>
                            <a:srgbClr val="000000"/>
                          </a:solidFill>
                          <a:latin typeface="Vollkorn"/>
                        </a:rPr>
                        <a:t>10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179"/>
                        </a:lnSpc>
                        <a:defRPr/>
                      </a:pPr>
                      <a:r>
                        <a:rPr lang="en-US" sz="3699">
                          <a:solidFill>
                            <a:srgbClr val="000000"/>
                          </a:solidFill>
                          <a:latin typeface="Vollkorn"/>
                        </a:rPr>
                        <a:t>10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179"/>
                        </a:lnSpc>
                        <a:defRPr/>
                      </a:pPr>
                      <a:r>
                        <a:rPr lang="en-US" sz="3699">
                          <a:solidFill>
                            <a:srgbClr val="000000"/>
                          </a:solidFill>
                          <a:latin typeface="Vollkorn"/>
                        </a:rPr>
                        <a:t>10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179"/>
                        </a:lnSpc>
                        <a:defRPr/>
                      </a:pPr>
                      <a:r>
                        <a:rPr lang="en-US" sz="3699">
                          <a:solidFill>
                            <a:srgbClr val="000000"/>
                          </a:solidFill>
                          <a:latin typeface="Vollkorn"/>
                        </a:rPr>
                        <a:t>10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179"/>
                        </a:lnSpc>
                        <a:defRPr/>
                      </a:pPr>
                      <a:r>
                        <a:rPr lang="en-US" sz="3699">
                          <a:solidFill>
                            <a:srgbClr val="000000"/>
                          </a:solidFill>
                          <a:latin typeface="Vollkorn"/>
                        </a:rPr>
                        <a:t>20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 vMerge="true">
                  <a:txBody>
                    <a:bodyPr anchor="t" rtlCol="false"/>
                    <a:lstStyle/>
                    <a:p>
                      <a:pPr algn="ctr">
                        <a:lnSpc>
                          <a:spcPts val="5879"/>
                        </a:lnSpc>
                        <a:defRPr/>
                      </a:pPr>
                      <a:r>
                        <a:rPr lang="en-US" sz="4199">
                          <a:solidFill>
                            <a:srgbClr val="000000"/>
                          </a:solidFill>
                          <a:latin typeface="Vollkorn"/>
                        </a:rPr>
                        <a:t>100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224" y="3086348"/>
            <a:ext cx="16231076" cy="41047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480"/>
              </a:lnSpc>
            </a:pPr>
            <a:r>
              <a:rPr lang="en-US" sz="5400" spc="-29">
                <a:solidFill>
                  <a:srgbClr val="FFFFFF"/>
                </a:solidFill>
                <a:latin typeface="Vollkorn Bold"/>
              </a:rPr>
              <a:t>Метою </a:t>
            </a:r>
            <a:r>
              <a:rPr lang="en-US" sz="5400" spc="-29">
                <a:solidFill>
                  <a:srgbClr val="FFFFFF"/>
                </a:solidFill>
                <a:latin typeface="Vollkorn"/>
              </a:rPr>
              <a:t>навчальної дисципліни є розкрити умови і закономірності взаємодії економічних суб’єктів та організацій в ринковій економіці, вплив інституціональної структури на економічні процеси 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806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426945" y="905793"/>
            <a:ext cx="15434111" cy="47715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4200" spc="-26">
                <a:solidFill>
                  <a:srgbClr val="17375E"/>
                </a:solidFill>
                <a:latin typeface="Vollkorn Bold"/>
              </a:rPr>
              <a:t>Завдання вивчення навчальної дисципліни:</a:t>
            </a:r>
          </a:p>
          <a:p>
            <a:pPr algn="just">
              <a:lnSpc>
                <a:spcPts val="3600"/>
              </a:lnSpc>
            </a:pPr>
          </a:p>
          <a:p>
            <a:pPr algn="just">
              <a:lnSpc>
                <a:spcPts val="3600"/>
              </a:lnSpc>
            </a:pPr>
            <a:r>
              <a:rPr lang="en-US" sz="3000" spc="-18">
                <a:solidFill>
                  <a:srgbClr val="224D83"/>
                </a:solidFill>
                <a:latin typeface="Times New Roman"/>
              </a:rPr>
              <a:t> ‒формування в здобувачів системи фундаментальних знань про сучасну ринкову економічну систему;</a:t>
            </a:r>
          </a:p>
          <a:p>
            <a:pPr algn="just">
              <a:lnSpc>
                <a:spcPts val="3600"/>
              </a:lnSpc>
            </a:pPr>
            <a:r>
              <a:rPr lang="en-US" sz="3000" spc="-18">
                <a:solidFill>
                  <a:srgbClr val="224D83"/>
                </a:solidFill>
                <a:latin typeface="Times New Roman"/>
              </a:rPr>
              <a:t> ‒оволодіння поняттями і категоріями що забезпечують безпосередній перехід від глибоких узагальнень (фундаментальних знань) до понять практики;</a:t>
            </a:r>
          </a:p>
          <a:p>
            <a:pPr algn="just">
              <a:lnSpc>
                <a:spcPts val="3600"/>
              </a:lnSpc>
            </a:pPr>
            <a:r>
              <a:rPr lang="en-US" sz="3000" spc="-18">
                <a:solidFill>
                  <a:srgbClr val="224D83"/>
                </a:solidFill>
                <a:latin typeface="Times New Roman"/>
              </a:rPr>
              <a:t>‒формування уміння використовувати теоретичні знання для розуміння конкретних економічних явищ;</a:t>
            </a:r>
          </a:p>
          <a:p>
            <a:pPr algn="just">
              <a:lnSpc>
                <a:spcPts val="3600"/>
              </a:lnSpc>
            </a:pPr>
            <a:r>
              <a:rPr lang="en-US" sz="3000" spc="-18">
                <a:solidFill>
                  <a:srgbClr val="224D83"/>
                </a:solidFill>
                <a:latin typeface="Times New Roman"/>
              </a:rPr>
              <a:t>‒вироблення навичок у створенні відповідних моделей чи проведення аналітичних досліджень окремих проблем макро- і мікрорівня.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806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960888" y="121105"/>
            <a:ext cx="11863135" cy="5700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spc="-47">
                <a:solidFill>
                  <a:srgbClr val="17375E"/>
                </a:solidFill>
                <a:latin typeface="Vollkorn Bold"/>
              </a:rPr>
              <a:t>Структура навчальної дисципліни</a:t>
            </a:r>
          </a:p>
        </p:txBody>
      </p:sp>
      <p:graphicFrame>
        <p:nvGraphicFramePr>
          <p:cNvPr name="Table 4" id="4"/>
          <p:cNvGraphicFramePr>
            <a:graphicFrameLocks noGrp="true"/>
          </p:cNvGraphicFramePr>
          <p:nvPr/>
        </p:nvGraphicFramePr>
        <p:xfrm>
          <a:off x="608163" y="789317"/>
          <a:ext cx="16840200" cy="4556099"/>
        </p:xfrm>
        <a:graphic>
          <a:graphicData uri="http://schemas.openxmlformats.org/drawingml/2006/table">
            <a:tbl>
              <a:tblPr/>
              <a:tblGrid>
                <a:gridCol w="13281208"/>
                <a:gridCol w="1835895"/>
                <a:gridCol w="1723097"/>
              </a:tblGrid>
              <a:tr h="324189">
                <a:tc rowSpan="2">
                  <a:txBody>
                    <a:bodyPr anchor="t" rtlCol="false"/>
                    <a:lstStyle/>
                    <a:p>
                      <a:pPr algn="ctr">
                        <a:lnSpc>
                          <a:spcPts val="2592"/>
                        </a:lnSpc>
                        <a:defRPr/>
                      </a:pPr>
                      <a:r>
                        <a:rPr lang="en-US" sz="2400" spc="-6">
                          <a:solidFill>
                            <a:srgbClr val="FFFFFF"/>
                          </a:solidFill>
                          <a:latin typeface="Vollkorn Bold"/>
                        </a:rPr>
                        <a:t>Змістові модулі і теми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 gridSpan="2"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>
                          <a:solidFill>
                            <a:srgbClr val="FFFFFF"/>
                          </a:solidFill>
                          <a:latin typeface="Montserrat Bold"/>
                        </a:rPr>
                        <a:t>Кількість годин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>
                          <a:solidFill>
                            <a:srgbClr val="FFFFFF"/>
                          </a:solidFill>
                          <a:latin typeface="Montserrat Bold"/>
                        </a:rPr>
                        <a:t>Кількість годин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</a:tr>
              <a:tr h="608623">
                <a:tc vMerge="true">
                  <a:txBody>
                    <a:bodyPr anchor="t" rtlCol="false"/>
                    <a:lstStyle/>
                    <a:p>
                      <a:pPr algn="ctr">
                        <a:lnSpc>
                          <a:spcPts val="2592"/>
                        </a:lnSpc>
                        <a:defRPr/>
                      </a:pPr>
                      <a:r>
                        <a:rPr lang="en-US" sz="2400" spc="-6">
                          <a:solidFill>
                            <a:srgbClr val="FFFFFF"/>
                          </a:solidFill>
                          <a:latin typeface="Vollkorn Bold"/>
                        </a:rPr>
                        <a:t>Змістові модулі і теми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усього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лекції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</a:tr>
              <a:tr h="36232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FFFFFF"/>
                          </a:solidFill>
                          <a:latin typeface="Vollkorn Bold"/>
                        </a:rPr>
                        <a:t>1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2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3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</a:tr>
              <a:tr h="362329"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FFFFFF"/>
                          </a:solidFill>
                          <a:latin typeface="Vollkorn Bold"/>
                        </a:rPr>
                        <a:t>Тема 1. Предметна і методологічна проблематика інституціональної економіки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22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4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</a:tr>
              <a:tr h="362329"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FFFFFF"/>
                          </a:solidFill>
                          <a:latin typeface="Vollkorn Bold"/>
                        </a:rPr>
                        <a:t>Тема 2. Неоінституціональна і нова інституціональна теорії – теоретична основа інституціональної економіки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23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4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</a:tr>
              <a:tr h="36232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FFFFFF"/>
                          </a:solidFill>
                          <a:latin typeface="Vollkorn Bold"/>
                        </a:rPr>
                        <a:t>Тема 3. Інститути економіки: суть, класифікація та принципи взаємодії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22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4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</a:tr>
              <a:tr h="36232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FFFFFF"/>
                          </a:solidFill>
                          <a:latin typeface="Vollkorn Bold"/>
                        </a:rPr>
                        <a:t>Тема 4. Правила та права, їх роль в обмеженні економіки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22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4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</a:tr>
              <a:tr h="362329"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FFFFFF"/>
                          </a:solidFill>
                          <a:latin typeface="Vollkorn Bold"/>
                        </a:rPr>
                        <a:t>Тема 5. Трансакційний аналіз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23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4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</a:tr>
              <a:tr h="362329"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458"/>
                        </a:lnSpc>
                        <a:defRPr/>
                      </a:pPr>
                      <a:r>
                        <a:rPr lang="en-US" sz="1350" spc="-63">
                          <a:solidFill>
                            <a:srgbClr val="FFFFFF"/>
                          </a:solidFill>
                          <a:latin typeface="Vollkorn Bold"/>
                        </a:rPr>
                        <a:t>Тема 6. Трансформація інституціональних систем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23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4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</a:tr>
              <a:tr h="36232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FFFFFF"/>
                          </a:solidFill>
                          <a:latin typeface="Vollkorn Bold"/>
                        </a:rPr>
                        <a:t>Тема 7. Теорія контрактів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22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4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</a:tr>
              <a:tr h="36232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FFFFFF"/>
                          </a:solidFill>
                          <a:latin typeface="Vollkorn Bold"/>
                        </a:rPr>
                        <a:t>Тема 8. Інституціональні основи економіки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23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4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</a:tr>
              <a:tr h="36232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FFFFFF"/>
                          </a:solidFill>
                          <a:latin typeface="Vollkorn Bold"/>
                        </a:rPr>
                        <a:t>УСЬОГО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180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32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806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935706" y="2057982"/>
            <a:ext cx="12986388" cy="37284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6000" spc="-53">
                <a:solidFill>
                  <a:srgbClr val="17375E"/>
                </a:solidFill>
                <a:latin typeface="Vollkorn Bold"/>
              </a:rPr>
              <a:t>Індивідуальні групові завдання</a:t>
            </a:r>
          </a:p>
          <a:p>
            <a:pPr algn="ctr">
              <a:lnSpc>
                <a:spcPts val="7200"/>
              </a:lnSpc>
            </a:pPr>
          </a:p>
          <a:p>
            <a:pPr algn="ctr">
              <a:lnSpc>
                <a:spcPts val="7200"/>
              </a:lnSpc>
            </a:pPr>
            <a:r>
              <a:rPr lang="en-US" sz="6000" spc="-16">
                <a:solidFill>
                  <a:srgbClr val="224D83"/>
                </a:solidFill>
                <a:latin typeface="Vollkorn"/>
              </a:rPr>
              <a:t>Розміщенні в робочій програмі навчальної дисципліни в розділі 7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806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220018" y="339480"/>
            <a:ext cx="7925372" cy="74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spc="-20">
                <a:solidFill>
                  <a:srgbClr val="17375E"/>
                </a:solidFill>
                <a:latin typeface="Vollkorn Bold"/>
              </a:rPr>
              <a:t>Методи навчання</a:t>
            </a:r>
          </a:p>
        </p:txBody>
      </p:sp>
      <p:graphicFrame>
        <p:nvGraphicFramePr>
          <p:cNvPr name="Table 4" id="4"/>
          <p:cNvGraphicFramePr>
            <a:graphicFrameLocks noGrp="true"/>
          </p:cNvGraphicFramePr>
          <p:nvPr/>
        </p:nvGraphicFramePr>
        <p:xfrm>
          <a:off x="789318" y="1209305"/>
          <a:ext cx="16954500" cy="3233738"/>
        </p:xfrm>
        <a:graphic>
          <a:graphicData uri="http://schemas.openxmlformats.org/drawingml/2006/table">
            <a:tbl>
              <a:tblPr/>
              <a:tblGrid>
                <a:gridCol w="6914044"/>
                <a:gridCol w="10040456"/>
              </a:tblGrid>
              <a:tr h="37202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68"/>
                        </a:lnSpc>
                        <a:defRPr/>
                      </a:pPr>
                      <a:r>
                        <a:rPr lang="en-US" sz="1200" spc="-3">
                          <a:solidFill>
                            <a:srgbClr val="FFFFFF"/>
                          </a:solidFill>
                          <a:latin typeface="Vollkorn Bold"/>
                        </a:rPr>
                        <a:t>Результат навчання</a:t>
                      </a:r>
                      <a:endParaRPr lang="en-US" sz="1100"/>
                    </a:p>
                  </a:txBody>
                  <a:tcPr marL="42700" marR="42700" marT="42700" marB="427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68"/>
                        </a:lnSpc>
                        <a:defRPr/>
                      </a:pPr>
                      <a:r>
                        <a:rPr lang="en-US" sz="1200" spc="-3">
                          <a:solidFill>
                            <a:srgbClr val="FFFFFF"/>
                          </a:solidFill>
                          <a:latin typeface="Vollkorn Bold"/>
                        </a:rPr>
                        <a:t>Методи навчання </a:t>
                      </a:r>
                      <a:endParaRPr lang="en-US" sz="1100"/>
                    </a:p>
                  </a:txBody>
                  <a:tcPr marL="42700" marR="42700" marT="42700" marB="427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</a:tr>
              <a:tr h="37202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68"/>
                        </a:lnSpc>
                        <a:defRPr/>
                      </a:pPr>
                      <a:r>
                        <a:rPr lang="en-US" sz="1200" spc="-3">
                          <a:solidFill>
                            <a:srgbClr val="FFFFFF"/>
                          </a:solidFill>
                          <a:latin typeface="Vollkorn Bold"/>
                        </a:rPr>
                        <a:t>1</a:t>
                      </a:r>
                      <a:endParaRPr lang="en-US" sz="1100"/>
                    </a:p>
                  </a:txBody>
                  <a:tcPr marL="42700" marR="42700" marT="42700" marB="427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68"/>
                        </a:lnSpc>
                        <a:defRPr/>
                      </a:pPr>
                      <a:r>
                        <a:rPr lang="en-US" sz="1200" spc="-3">
                          <a:solidFill>
                            <a:srgbClr val="224D83"/>
                          </a:solidFill>
                          <a:latin typeface="Vollkorn"/>
                        </a:rPr>
                        <a:t>2</a:t>
                      </a:r>
                      <a:endParaRPr lang="en-US" sz="1100"/>
                    </a:p>
                  </a:txBody>
                  <a:tcPr marL="42700" marR="42700" marT="42700" marB="427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</a:tr>
              <a:tr h="887132"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368"/>
                        </a:lnSpc>
                        <a:defRPr/>
                      </a:pPr>
                      <a:r>
                        <a:rPr lang="en-US" sz="1200" spc="-3">
                          <a:solidFill>
                            <a:srgbClr val="FFFFFF"/>
                          </a:solidFill>
                          <a:latin typeface="Vollkorn Bold"/>
                        </a:rPr>
                        <a:t>РН01. Мати передові концептуальні та методологічні знання з економіки, управління соціально-економічними системами і на межі предметних галузей, а також дослідницькі навички, достатні для проведення фундаментальних і прикладних досліджень на рівні світових досягнень з відповідного напряму</a:t>
                      </a:r>
                      <a:endParaRPr lang="en-US" sz="1100"/>
                    </a:p>
                  </a:txBody>
                  <a:tcPr marL="42700" marR="42700" marT="42700" marB="427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368"/>
                        </a:lnSpc>
                        <a:defRPr/>
                      </a:pPr>
                      <a:r>
                        <a:rPr lang="en-US" sz="1200" spc="-2">
                          <a:solidFill>
                            <a:srgbClr val="224D83"/>
                          </a:solidFill>
                          <a:latin typeface="Vollkorn"/>
                        </a:rPr>
                        <a:t>– вербальні (проблемні лекції, лекції-візуалізації, лекції-дискусії, лекції з аналізом конкретних ситуацій); </a:t>
                      </a:r>
                      <a:endParaRPr lang="en-US" sz="1100"/>
                    </a:p>
                    <a:p>
                      <a:pPr algn="just">
                        <a:lnSpc>
                          <a:spcPts val="1368"/>
                        </a:lnSpc>
                      </a:pPr>
                      <a:r>
                        <a:rPr lang="en-US" sz="1200" spc="-3">
                          <a:solidFill>
                            <a:srgbClr val="224D83"/>
                          </a:solidFill>
                          <a:latin typeface="Vollkorn"/>
                        </a:rPr>
                        <a:t>– практичні (різні види завдань)</a:t>
                      </a:r>
                    </a:p>
                  </a:txBody>
                  <a:tcPr marL="42700" marR="42700" marT="42700" marB="427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</a:tr>
              <a:tr h="715429"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368"/>
                        </a:lnSpc>
                        <a:defRPr/>
                      </a:pPr>
                      <a:r>
                        <a:rPr lang="en-US" sz="1200" spc="-3">
                          <a:solidFill>
                            <a:srgbClr val="FFFFFF"/>
                          </a:solidFill>
                          <a:latin typeface="Vollkorn Bold"/>
                        </a:rPr>
                        <a:t>РН02. Глибоко розуміти базові (фундаментальні) принципи та методи економічних наук, а також методологію наукових досліджень, створювати нові знання у сфері економіки з метою досягнення економічного та соціального розвитку в умовах глобалізації. </a:t>
                      </a:r>
                      <a:endParaRPr lang="en-US" sz="1100"/>
                    </a:p>
                  </a:txBody>
                  <a:tcPr marL="42700" marR="42700" marT="42700" marB="427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368"/>
                        </a:lnSpc>
                        <a:defRPr/>
                      </a:pPr>
                      <a:r>
                        <a:rPr lang="en-US" sz="1200" spc="-2">
                          <a:solidFill>
                            <a:srgbClr val="224D83"/>
                          </a:solidFill>
                          <a:latin typeface="Vollkorn"/>
                        </a:rPr>
                        <a:t>– вербальні (проблемні лекції, лекції-візуалізації, лекції-дискусії, лекції з аналізом конкретних ситуацій); </a:t>
                      </a:r>
                      <a:endParaRPr lang="en-US" sz="1100"/>
                    </a:p>
                    <a:p>
                      <a:pPr algn="just">
                        <a:lnSpc>
                          <a:spcPts val="1368"/>
                        </a:lnSpc>
                      </a:pPr>
                      <a:r>
                        <a:rPr lang="en-US" sz="1200" spc="-3">
                          <a:solidFill>
                            <a:srgbClr val="224D83"/>
                          </a:solidFill>
                          <a:latin typeface="Vollkorn"/>
                        </a:rPr>
                        <a:t>– практичні (різні види завдань)</a:t>
                      </a:r>
                    </a:p>
                  </a:txBody>
                  <a:tcPr marL="42700" marR="42700" marT="42700" marB="427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</a:tr>
              <a:tr h="887132"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368"/>
                        </a:lnSpc>
                        <a:defRPr/>
                      </a:pPr>
                      <a:r>
                        <a:rPr lang="en-US" sz="1200" spc="-3">
                          <a:solidFill>
                            <a:srgbClr val="FFFFFF"/>
                          </a:solidFill>
                          <a:latin typeface="Vollkorn Bold"/>
                        </a:rPr>
                        <a:t>РН03. Розробляти та досліджувати фундаментальні та прикладні моделі соціальноекономічних процесів і систем, ефективно використовувати їх для отримання нових знань та/або створення інноваційних продуктів у економіці та дотичних міждисциплінарних напрямах. </a:t>
                      </a:r>
                      <a:endParaRPr lang="en-US" sz="1100"/>
                    </a:p>
                  </a:txBody>
                  <a:tcPr marL="42700" marR="42700" marT="42700" marB="427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368"/>
                        </a:lnSpc>
                        <a:defRPr/>
                      </a:pPr>
                      <a:r>
                        <a:rPr lang="en-US" sz="1200" spc="-2">
                          <a:solidFill>
                            <a:srgbClr val="224D83"/>
                          </a:solidFill>
                          <a:latin typeface="Vollkorn"/>
                        </a:rPr>
                        <a:t>– вербальні (проблемні лекції, лекції-візуалізації, лекції-дискусії, лекції з аналізом конкретних ситуацій); </a:t>
                      </a:r>
                      <a:endParaRPr lang="en-US" sz="1100"/>
                    </a:p>
                    <a:p>
                      <a:pPr algn="just">
                        <a:lnSpc>
                          <a:spcPts val="1368"/>
                        </a:lnSpc>
                      </a:pPr>
                      <a:r>
                        <a:rPr lang="en-US" sz="1200" spc="-3">
                          <a:solidFill>
                            <a:srgbClr val="224D83"/>
                          </a:solidFill>
                          <a:latin typeface="Vollkorn"/>
                        </a:rPr>
                        <a:t>– практичні (різні види завдань)</a:t>
                      </a:r>
                    </a:p>
                  </a:txBody>
                  <a:tcPr marL="42700" marR="42700" marT="42700" marB="427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806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277908" y="354237"/>
            <a:ext cx="7925372" cy="745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spc="-20">
                <a:solidFill>
                  <a:srgbClr val="17375E"/>
                </a:solidFill>
                <a:latin typeface="Vollkorn Bold"/>
              </a:rPr>
              <a:t>Методи контролю</a:t>
            </a:r>
          </a:p>
        </p:txBody>
      </p:sp>
      <p:graphicFrame>
        <p:nvGraphicFramePr>
          <p:cNvPr name="Table 4" id="4"/>
          <p:cNvGraphicFramePr>
            <a:graphicFrameLocks noGrp="true"/>
          </p:cNvGraphicFramePr>
          <p:nvPr/>
        </p:nvGraphicFramePr>
        <p:xfrm>
          <a:off x="625643" y="1245270"/>
          <a:ext cx="16935450" cy="3548062"/>
        </p:xfrm>
        <a:graphic>
          <a:graphicData uri="http://schemas.openxmlformats.org/drawingml/2006/table">
            <a:tbl>
              <a:tblPr/>
              <a:tblGrid>
                <a:gridCol w="8349176"/>
                <a:gridCol w="8586274"/>
              </a:tblGrid>
              <a:tr h="45781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566"/>
                        </a:lnSpc>
                        <a:defRPr/>
                      </a:pPr>
                      <a:r>
                        <a:rPr lang="en-US" sz="1500" spc="-4">
                          <a:solidFill>
                            <a:srgbClr val="FFFFFF"/>
                          </a:solidFill>
                          <a:latin typeface="Vollkorn Bold"/>
                        </a:rPr>
                        <a:t>Результат навчання</a:t>
                      </a:r>
                      <a:endParaRPr lang="en-US" sz="1100"/>
                    </a:p>
                  </a:txBody>
                  <a:tcPr marL="57514" marR="57514" marT="57514" marB="57514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566"/>
                        </a:lnSpc>
                        <a:defRPr/>
                      </a:pPr>
                      <a:r>
                        <a:rPr lang="en-US" sz="1500" spc="-4">
                          <a:solidFill>
                            <a:srgbClr val="FFFFFF"/>
                          </a:solidFill>
                          <a:latin typeface="Vollkorn Bold"/>
                        </a:rPr>
                        <a:t>Методи контролю</a:t>
                      </a:r>
                      <a:endParaRPr lang="en-US" sz="1100"/>
                    </a:p>
                  </a:txBody>
                  <a:tcPr marL="57514" marR="57514" marT="57514" marB="57514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</a:tr>
              <a:tr h="1030083"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566"/>
                        </a:lnSpc>
                        <a:defRPr/>
                      </a:pPr>
                      <a:r>
                        <a:rPr lang="en-US" sz="1500" spc="-4">
                          <a:solidFill>
                            <a:srgbClr val="FFFFFF"/>
                          </a:solidFill>
                          <a:latin typeface="Vollkorn Bold"/>
                        </a:rPr>
                        <a:t>РН1. Мати передові концептуальні та методологічні знання з економіки, управління соціально-економічними системами і на межі предметних галузей, а також дослідницькі навички, достатні для проведення фундаментальних і прикладних досліджень на рівні світових досягнень з відповідного напряму</a:t>
                      </a:r>
                      <a:endParaRPr lang="en-US" sz="1100"/>
                    </a:p>
                  </a:txBody>
                  <a:tcPr marL="57514" marR="57514" marT="57514" marB="57514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566"/>
                        </a:lnSpc>
                        <a:defRPr/>
                      </a:pPr>
                      <a:r>
                        <a:rPr lang="en-US" sz="1500" spc="-3">
                          <a:solidFill>
                            <a:srgbClr val="224D83"/>
                          </a:solidFill>
                          <a:latin typeface="Vollkorn"/>
                        </a:rPr>
                        <a:t>– усне опитування;</a:t>
                      </a:r>
                      <a:endParaRPr lang="en-US" sz="1100"/>
                    </a:p>
                    <a:p>
                      <a:pPr algn="just">
                        <a:lnSpc>
                          <a:spcPts val="1566"/>
                        </a:lnSpc>
                      </a:pPr>
                      <a:r>
                        <a:rPr lang="en-US" sz="1500" spc="-3">
                          <a:solidFill>
                            <a:srgbClr val="224D83"/>
                          </a:solidFill>
                          <a:latin typeface="Vollkorn"/>
                        </a:rPr>
                        <a:t>– виступ на практичних заняттях (з презентацією, участь в дискусії);</a:t>
                      </a:r>
                    </a:p>
                    <a:p>
                      <a:pPr algn="just">
                        <a:lnSpc>
                          <a:spcPts val="1566"/>
                        </a:lnSpc>
                      </a:pPr>
                      <a:r>
                        <a:rPr lang="en-US" sz="1500" spc="-3">
                          <a:solidFill>
                            <a:srgbClr val="224D83"/>
                          </a:solidFill>
                          <a:latin typeface="Vollkorn"/>
                        </a:rPr>
                        <a:t>– взаємоконтроль, рецензування відповідей інших здобувачів вищої освіти;</a:t>
                      </a:r>
                    </a:p>
                    <a:p>
                      <a:pPr algn="just">
                        <a:lnSpc>
                          <a:spcPts val="1566"/>
                        </a:lnSpc>
                      </a:pPr>
                      <a:r>
                        <a:rPr lang="en-US" sz="1500" spc="-4">
                          <a:solidFill>
                            <a:srgbClr val="224D83"/>
                          </a:solidFill>
                          <a:latin typeface="Vollkorn"/>
                        </a:rPr>
                        <a:t>– екзамен.</a:t>
                      </a:r>
                    </a:p>
                  </a:txBody>
                  <a:tcPr marL="57514" marR="57514" marT="57514" marB="57514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</a:tr>
              <a:tr h="1030083"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566"/>
                        </a:lnSpc>
                        <a:defRPr/>
                      </a:pPr>
                      <a:r>
                        <a:rPr lang="en-US" sz="1500" spc="-4">
                          <a:solidFill>
                            <a:srgbClr val="FFFFFF"/>
                          </a:solidFill>
                          <a:latin typeface="Vollkorn Bold"/>
                        </a:rPr>
                        <a:t>РН2. Глибоко розуміти базові (фундаментальні) принципи та методи економічних наук, а також методологію наукових досліджень, створювати нові знання у сфері економіки з метою досягнення економічного та соціального розвитку в умовах глобалізації. </a:t>
                      </a:r>
                      <a:endParaRPr lang="en-US" sz="1100"/>
                    </a:p>
                  </a:txBody>
                  <a:tcPr marL="57514" marR="57514" marT="57514" marB="57514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566"/>
                        </a:lnSpc>
                        <a:defRPr/>
                      </a:pPr>
                      <a:r>
                        <a:rPr lang="en-US" sz="1500" spc="-3">
                          <a:solidFill>
                            <a:srgbClr val="224D83"/>
                          </a:solidFill>
                          <a:latin typeface="Vollkorn"/>
                        </a:rPr>
                        <a:t>– усне опитування;</a:t>
                      </a:r>
                      <a:endParaRPr lang="en-US" sz="1100"/>
                    </a:p>
                    <a:p>
                      <a:pPr algn="just">
                        <a:lnSpc>
                          <a:spcPts val="1566"/>
                        </a:lnSpc>
                      </a:pPr>
                      <a:r>
                        <a:rPr lang="en-US" sz="1500" spc="-3">
                          <a:solidFill>
                            <a:srgbClr val="224D83"/>
                          </a:solidFill>
                          <a:latin typeface="Vollkorn"/>
                        </a:rPr>
                        <a:t>– виступ на практичних заняттях (з презентацією, участь в дискусії);</a:t>
                      </a:r>
                    </a:p>
                    <a:p>
                      <a:pPr algn="just">
                        <a:lnSpc>
                          <a:spcPts val="1566"/>
                        </a:lnSpc>
                      </a:pPr>
                      <a:r>
                        <a:rPr lang="en-US" sz="1500" spc="-3">
                          <a:solidFill>
                            <a:srgbClr val="224D83"/>
                          </a:solidFill>
                          <a:latin typeface="Vollkorn"/>
                        </a:rPr>
                        <a:t>– взаємоконтроль, рецензування відповідей інших здобувачів вищої освіти;</a:t>
                      </a:r>
                    </a:p>
                    <a:p>
                      <a:pPr algn="just">
                        <a:lnSpc>
                          <a:spcPts val="1566"/>
                        </a:lnSpc>
                      </a:pPr>
                      <a:r>
                        <a:rPr lang="en-US" sz="1500" spc="-4">
                          <a:solidFill>
                            <a:srgbClr val="224D83"/>
                          </a:solidFill>
                          <a:latin typeface="Vollkorn"/>
                        </a:rPr>
                        <a:t>– екзамен.</a:t>
                      </a:r>
                    </a:p>
                  </a:txBody>
                  <a:tcPr marL="57514" marR="57514" marT="57514" marB="57514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</a:tr>
              <a:tr h="1030083"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566"/>
                        </a:lnSpc>
                        <a:defRPr/>
                      </a:pPr>
                      <a:r>
                        <a:rPr lang="en-US" sz="1500" spc="-4">
                          <a:solidFill>
                            <a:srgbClr val="FFFFFF"/>
                          </a:solidFill>
                          <a:latin typeface="Vollkorn Bold"/>
                        </a:rPr>
                        <a:t>РН3. Розробляти та досліджувати фундаментальні та прикладні моделі соціальноекономічних процесів і систем, ефективно використовувати їх для отримання нових знань та/або створення інноваційних продуктів у економіці та дотичних міждисциплінарних напрямах.</a:t>
                      </a:r>
                      <a:endParaRPr lang="en-US" sz="1100"/>
                    </a:p>
                  </a:txBody>
                  <a:tcPr marL="57514" marR="57514" marT="57514" marB="57514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566"/>
                        </a:lnSpc>
                        <a:defRPr/>
                      </a:pPr>
                      <a:r>
                        <a:rPr lang="en-US" sz="1500" spc="-3">
                          <a:solidFill>
                            <a:srgbClr val="224D83"/>
                          </a:solidFill>
                          <a:latin typeface="Vollkorn"/>
                        </a:rPr>
                        <a:t>– усне опитування;</a:t>
                      </a:r>
                      <a:endParaRPr lang="en-US" sz="1100"/>
                    </a:p>
                    <a:p>
                      <a:pPr algn="just">
                        <a:lnSpc>
                          <a:spcPts val="1566"/>
                        </a:lnSpc>
                      </a:pPr>
                      <a:r>
                        <a:rPr lang="en-US" sz="1500" spc="-3">
                          <a:solidFill>
                            <a:srgbClr val="224D83"/>
                          </a:solidFill>
                          <a:latin typeface="Vollkorn"/>
                        </a:rPr>
                        <a:t>– виступ на практичних заняттях (з презентацією, участь в дискусії);</a:t>
                      </a:r>
                    </a:p>
                    <a:p>
                      <a:pPr algn="just">
                        <a:lnSpc>
                          <a:spcPts val="1566"/>
                        </a:lnSpc>
                      </a:pPr>
                      <a:r>
                        <a:rPr lang="en-US" sz="1500" spc="-3">
                          <a:solidFill>
                            <a:srgbClr val="224D83"/>
                          </a:solidFill>
                          <a:latin typeface="Vollkorn"/>
                        </a:rPr>
                        <a:t>– взаємоконтроль, рецензування відповідей інших здобувачів вищої освіти;</a:t>
                      </a:r>
                    </a:p>
                    <a:p>
                      <a:pPr algn="just">
                        <a:lnSpc>
                          <a:spcPts val="1566"/>
                        </a:lnSpc>
                      </a:pPr>
                      <a:r>
                        <a:rPr lang="en-US" sz="1500" spc="-4">
                          <a:solidFill>
                            <a:srgbClr val="224D83"/>
                          </a:solidFill>
                          <a:latin typeface="Vollkorn"/>
                        </a:rPr>
                        <a:t>– екзамен.</a:t>
                      </a:r>
                    </a:p>
                  </a:txBody>
                  <a:tcPr marL="57514" marR="57514" marT="57514" marB="57514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806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64681" y="1279457"/>
            <a:ext cx="17086446" cy="56671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080"/>
              </a:lnSpc>
            </a:pPr>
            <a:r>
              <a:rPr lang="en-US" sz="3400" spc="-6">
                <a:solidFill>
                  <a:srgbClr val="224D83"/>
                </a:solidFill>
                <a:latin typeface="Vollkorn"/>
              </a:rPr>
              <a:t> В основу системи оцінювання навчальної дисципліни покладено поточний та модульний контроль результатів навчання і принцип накопичення зароблених здобувачем вищої освіти балів. </a:t>
            </a:r>
          </a:p>
          <a:p>
            <a:pPr algn="just">
              <a:lnSpc>
                <a:spcPts val="4080"/>
              </a:lnSpc>
            </a:pPr>
            <a:r>
              <a:rPr lang="en-US" sz="3400" spc="-6">
                <a:solidFill>
                  <a:srgbClr val="224D83"/>
                </a:solidFill>
                <a:latin typeface="Vollkorn"/>
              </a:rPr>
              <a:t> Поточний контроль – це оцінювання засвоєння здобувачем вищої освіти навчального матеріалу під час проведення аудиторних занять, при виконанні індивідуальної і самостійної роботи.</a:t>
            </a:r>
          </a:p>
          <a:p>
            <a:pPr algn="just">
              <a:lnSpc>
                <a:spcPts val="4080"/>
              </a:lnSpc>
            </a:pPr>
            <a:r>
              <a:rPr lang="en-US" sz="3400" spc="-6">
                <a:solidFill>
                  <a:srgbClr val="224D83"/>
                </a:solidFill>
                <a:latin typeface="Vollkorn"/>
              </a:rPr>
              <a:t> Контроль виконання самостійної роботи здобувачами здійснюється на практичних заняттях дисципліни. </a:t>
            </a:r>
          </a:p>
          <a:p>
            <a:pPr algn="just">
              <a:lnSpc>
                <a:spcPts val="4080"/>
              </a:lnSpc>
            </a:pPr>
            <a:r>
              <a:rPr lang="en-US" sz="3400" spc="-9">
                <a:solidFill>
                  <a:srgbClr val="224D83"/>
                </a:solidFill>
                <a:latin typeface="Vollkorn"/>
              </a:rPr>
              <a:t> Модульний контроль – це оцінювання якості засвоєння навчального матеріалу змістових модулів. Модульний контроль проводиться у вигляді модульної контрольної роботи.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806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102092" y="605688"/>
            <a:ext cx="16180068" cy="74379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60"/>
              </a:lnSpc>
            </a:pPr>
            <a:r>
              <a:rPr lang="en-US" sz="3300" spc="-6">
                <a:solidFill>
                  <a:srgbClr val="224D83"/>
                </a:solidFill>
                <a:latin typeface="Vollkorn"/>
              </a:rPr>
              <a:t>Підсумковий (семестровий) контроль (екзамен): </a:t>
            </a:r>
          </a:p>
          <a:p>
            <a:pPr algn="just">
              <a:lnSpc>
                <a:spcPts val="3960"/>
              </a:lnSpc>
            </a:pPr>
            <a:r>
              <a:rPr lang="en-US" sz="3300" spc="-6">
                <a:solidFill>
                  <a:srgbClr val="224D83"/>
                </a:solidFill>
                <a:latin typeface="Vollkorn"/>
              </a:rPr>
              <a:t>1. Накопичення рейтингових балів в межах дисципліни проводиться в балах, які у підсумку переводяться у національну шкалу та шкалу ЄКТС. </a:t>
            </a:r>
          </a:p>
          <a:p>
            <a:pPr algn="just">
              <a:lnSpc>
                <a:spcPts val="3960"/>
              </a:lnSpc>
            </a:pPr>
            <a:r>
              <a:rPr lang="en-US" sz="3300" spc="-6">
                <a:solidFill>
                  <a:srgbClr val="224D83"/>
                </a:solidFill>
                <a:latin typeface="Vollkorn"/>
              </a:rPr>
              <a:t>2. Загальна кількість балів на останньому занятті з навчальної дисципліни оприлюднюється здобувачам вищої освіти та виставляється в відомість обліку успішності академічних груп. </a:t>
            </a:r>
          </a:p>
          <a:p>
            <a:pPr algn="just">
              <a:lnSpc>
                <a:spcPts val="3960"/>
              </a:lnSpc>
            </a:pPr>
            <a:r>
              <a:rPr lang="en-US" sz="3300" spc="-6">
                <a:solidFill>
                  <a:srgbClr val="224D83"/>
                </a:solidFill>
                <a:latin typeface="Vollkorn"/>
              </a:rPr>
              <a:t>3. У випадку погодження здобувача вищої освіти з оцінкою поточної успішності, вона вважається остаточною, враховується як результат семестрового контролю і вноситься у залікову книжку. </a:t>
            </a:r>
          </a:p>
          <a:p>
            <a:pPr algn="just">
              <a:lnSpc>
                <a:spcPts val="3960"/>
              </a:lnSpc>
            </a:pPr>
            <a:r>
              <a:rPr lang="en-US" sz="3300" spc="-6">
                <a:solidFill>
                  <a:srgbClr val="224D83"/>
                </a:solidFill>
                <a:latin typeface="Vollkorn"/>
              </a:rPr>
              <a:t>4. У разі незгоди здобувача вищої освіти з результатами поточної успішності, оцінка з дисципліни виставляється за результатами дистанційного складання екзамену. До тестування допускаються здобувачі, які отримали 50 і більше балів. </a:t>
            </a:r>
          </a:p>
          <a:p>
            <a:pPr algn="just">
              <a:lnSpc>
                <a:spcPts val="3960"/>
              </a:lnSpc>
            </a:pPr>
            <a:r>
              <a:rPr lang="en-US" sz="3300" spc="-9">
                <a:solidFill>
                  <a:srgbClr val="224D83"/>
                </a:solidFill>
                <a:latin typeface="Vollkorn"/>
              </a:rPr>
              <a:t>5. У разі, якщо здобувач вищої освіти отримав від 0 до 59 балів, то в відомість за національною шкалою виставляється оцінка “незараховано” (“F” та “FX” відповідно до шкали ЄКТС).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DAGCYlaT8Bc</dc:identifier>
  <dcterms:modified xsi:type="dcterms:W3CDTF">2011-08-01T06:04:30Z</dcterms:modified>
  <cp:revision>1</cp:revision>
  <dc:title>ІНСТИТУЦІОНАЛЬНА ЕКОНОМІКА</dc:title>
</cp:coreProperties>
</file>