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65" r:id="rId3"/>
    <p:sldId id="257" r:id="rId4"/>
    <p:sldId id="267" r:id="rId5"/>
    <p:sldId id="266" r:id="rId6"/>
    <p:sldId id="258" r:id="rId7"/>
    <p:sldId id="259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64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88" d="100"/>
          <a:sy n="88" d="100"/>
        </p:scale>
        <p:origin x="-341" y="-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6E051-B379-4A48-9E6B-9D06DFD9AC05}" type="datetimeFigureOut">
              <a:rPr lang="uk-UA" smtClean="0"/>
              <a:t>18.12.2023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BA7E2-3FA4-459F-AAE5-403A9376D71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6E051-B379-4A48-9E6B-9D06DFD9AC05}" type="datetimeFigureOut">
              <a:rPr lang="uk-UA" smtClean="0"/>
              <a:t>18.12.2023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BA7E2-3FA4-459F-AAE5-403A9376D71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6E051-B379-4A48-9E6B-9D06DFD9AC05}" type="datetimeFigureOut">
              <a:rPr lang="uk-UA" smtClean="0"/>
              <a:t>18.12.2023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BA7E2-3FA4-459F-AAE5-403A9376D71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6E051-B379-4A48-9E6B-9D06DFD9AC05}" type="datetimeFigureOut">
              <a:rPr lang="uk-UA" smtClean="0"/>
              <a:t>18.12.2023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BA7E2-3FA4-459F-AAE5-403A9376D71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6E051-B379-4A48-9E6B-9D06DFD9AC05}" type="datetimeFigureOut">
              <a:rPr lang="uk-UA" smtClean="0"/>
              <a:t>18.12.2023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BA7E2-3FA4-459F-AAE5-403A9376D71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6E051-B379-4A48-9E6B-9D06DFD9AC05}" type="datetimeFigureOut">
              <a:rPr lang="uk-UA" smtClean="0"/>
              <a:t>18.12.2023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BA7E2-3FA4-459F-AAE5-403A9376D71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6E051-B379-4A48-9E6B-9D06DFD9AC05}" type="datetimeFigureOut">
              <a:rPr lang="uk-UA" smtClean="0"/>
              <a:t>18.12.2023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BA7E2-3FA4-459F-AAE5-403A9376D71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6E051-B379-4A48-9E6B-9D06DFD9AC05}" type="datetimeFigureOut">
              <a:rPr lang="uk-UA" smtClean="0"/>
              <a:t>18.12.2023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BA7E2-3FA4-459F-AAE5-403A9376D71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6E051-B379-4A48-9E6B-9D06DFD9AC05}" type="datetimeFigureOut">
              <a:rPr lang="uk-UA" smtClean="0"/>
              <a:t>18.12.2023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BA7E2-3FA4-459F-AAE5-403A9376D71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6E051-B379-4A48-9E6B-9D06DFD9AC05}" type="datetimeFigureOut">
              <a:rPr lang="uk-UA" smtClean="0"/>
              <a:t>18.12.2023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BA7E2-3FA4-459F-AAE5-403A9376D71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6E051-B379-4A48-9E6B-9D06DFD9AC05}" type="datetimeFigureOut">
              <a:rPr lang="uk-UA" smtClean="0"/>
              <a:t>18.12.2023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BA7E2-3FA4-459F-AAE5-403A9376D710}" type="slidenum">
              <a:rPr lang="uk-UA" smtClean="0"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0C6E051-B379-4A48-9E6B-9D06DFD9AC05}" type="datetimeFigureOut">
              <a:rPr lang="uk-UA" smtClean="0"/>
              <a:t>18.12.2023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C2BA7E2-3FA4-459F-AAE5-403A9376D71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1203767"/>
            <a:ext cx="10323094" cy="1782501"/>
          </a:xfrm>
        </p:spPr>
        <p:txBody>
          <a:bodyPr>
            <a:noAutofit/>
          </a:bodyPr>
          <a:lstStyle/>
          <a:p>
            <a:r>
              <a:rPr lang="uk-UA" sz="5400" dirty="0" smtClean="0"/>
              <a:t>Форми організації інклюзивного навчання</a:t>
            </a:r>
            <a:endParaRPr lang="uk-UA" sz="5400" dirty="0"/>
          </a:p>
        </p:txBody>
      </p:sp>
      <p:pic>
        <p:nvPicPr>
          <p:cNvPr id="1026" name="Picture 2" descr="Як фінансується інклюзивна освіта (ІНФОГРАФІКА) | Нова українська шк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949" y="3615055"/>
            <a:ext cx="4002357" cy="2663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90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0716" y="239935"/>
            <a:ext cx="11119449" cy="5940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u="sng" dirty="0" smtClean="0"/>
              <a:t>Дидактична </a:t>
            </a:r>
            <a:r>
              <a:rPr lang="ru-RU" sz="2000" b="1" u="sng" dirty="0"/>
              <a:t>мета уроку </a:t>
            </a:r>
            <a:r>
              <a:rPr lang="ru-RU" sz="2000" b="1" u="sng" dirty="0" err="1"/>
              <a:t>передбачає</a:t>
            </a:r>
            <a:r>
              <a:rPr lang="ru-RU" sz="2000" dirty="0"/>
              <a:t>: </a:t>
            </a:r>
            <a:r>
              <a:rPr lang="ru-RU" sz="2000" dirty="0" err="1"/>
              <a:t>виконання</a:t>
            </a:r>
            <a:r>
              <a:rPr lang="ru-RU" sz="2000" dirty="0"/>
              <a:t> мети і </a:t>
            </a:r>
            <a:r>
              <a:rPr lang="ru-RU" sz="2000" dirty="0" err="1"/>
              <a:t>цільових</a:t>
            </a:r>
            <a:r>
              <a:rPr lang="ru-RU" sz="2000" dirty="0"/>
              <a:t> </a:t>
            </a:r>
            <a:r>
              <a:rPr lang="ru-RU" sz="2000" dirty="0" err="1"/>
              <a:t>дидактичних</a:t>
            </a:r>
            <a:r>
              <a:rPr lang="ru-RU" sz="2000" dirty="0"/>
              <a:t> </a:t>
            </a:r>
            <a:r>
              <a:rPr lang="ru-RU" sz="2000" dirty="0" err="1"/>
              <a:t>завдань</a:t>
            </a:r>
            <a:r>
              <a:rPr lang="ru-RU" sz="2000" dirty="0"/>
              <a:t>; </a:t>
            </a:r>
            <a:r>
              <a:rPr lang="ru-RU" sz="2000" dirty="0" err="1"/>
              <a:t>наповнення</a:t>
            </a:r>
            <a:r>
              <a:rPr lang="ru-RU" sz="2000" dirty="0"/>
              <a:t> уроку </a:t>
            </a:r>
            <a:r>
              <a:rPr lang="ru-RU" sz="2000" dirty="0" err="1"/>
              <a:t>змістом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визначені</a:t>
            </a:r>
            <a:r>
              <a:rPr lang="ru-RU" sz="2000" dirty="0"/>
              <a:t> </a:t>
            </a:r>
            <a:r>
              <a:rPr lang="ru-RU" sz="2000" dirty="0" err="1"/>
              <a:t>навчальною</a:t>
            </a:r>
            <a:r>
              <a:rPr lang="ru-RU" sz="2000" dirty="0"/>
              <a:t> </a:t>
            </a:r>
            <a:r>
              <a:rPr lang="ru-RU" sz="2000" dirty="0" err="1"/>
              <a:t>програмою</a:t>
            </a:r>
            <a:r>
              <a:rPr lang="ru-RU" sz="2000" dirty="0"/>
              <a:t> та </a:t>
            </a:r>
            <a:r>
              <a:rPr lang="ru-RU" sz="2000" dirty="0" err="1"/>
              <a:t>індивідуальним</a:t>
            </a:r>
            <a:r>
              <a:rPr lang="ru-RU" sz="2000" dirty="0"/>
              <a:t> </a:t>
            </a:r>
            <a:r>
              <a:rPr lang="ru-RU" sz="2000" dirty="0" err="1"/>
              <a:t>особливостям</a:t>
            </a:r>
            <a:r>
              <a:rPr lang="ru-RU" sz="2000" dirty="0"/>
              <a:t> </a:t>
            </a:r>
            <a:r>
              <a:rPr lang="ru-RU" sz="2000" dirty="0" err="1"/>
              <a:t>учнів</a:t>
            </a:r>
            <a:r>
              <a:rPr lang="ru-RU" sz="2000" dirty="0"/>
              <a:t> гетерогенного </a:t>
            </a:r>
            <a:r>
              <a:rPr lang="ru-RU" sz="2000" dirty="0" err="1"/>
              <a:t>класу</a:t>
            </a:r>
            <a:r>
              <a:rPr lang="ru-RU" sz="2000" dirty="0"/>
              <a:t>; </a:t>
            </a:r>
            <a:r>
              <a:rPr lang="ru-RU" sz="2000" dirty="0" err="1"/>
              <a:t>вибору</a:t>
            </a:r>
            <a:r>
              <a:rPr lang="ru-RU" sz="2000" dirty="0"/>
              <a:t> </a:t>
            </a:r>
            <a:r>
              <a:rPr lang="ru-RU" sz="2000" dirty="0" err="1"/>
              <a:t>оптимальних</a:t>
            </a:r>
            <a:r>
              <a:rPr lang="ru-RU" sz="2000" dirty="0"/>
              <a:t> </a:t>
            </a:r>
            <a:r>
              <a:rPr lang="ru-RU" sz="2000" dirty="0" err="1"/>
              <a:t>методів</a:t>
            </a:r>
            <a:r>
              <a:rPr lang="ru-RU" sz="2000" dirty="0"/>
              <a:t> </a:t>
            </a:r>
            <a:r>
              <a:rPr lang="ru-RU" sz="2000" dirty="0" err="1"/>
              <a:t>навчання</a:t>
            </a:r>
            <a:r>
              <a:rPr lang="ru-RU" sz="2000" dirty="0"/>
              <a:t> та форм </a:t>
            </a:r>
            <a:r>
              <a:rPr lang="ru-RU" sz="2000" dirty="0" err="1"/>
              <a:t>організації</a:t>
            </a:r>
            <a:r>
              <a:rPr lang="ru-RU" sz="2000" dirty="0"/>
              <a:t> </a:t>
            </a:r>
            <a:r>
              <a:rPr lang="ru-RU" sz="2000" dirty="0" err="1"/>
              <a:t>навчальної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r>
              <a:rPr lang="ru-RU" sz="2000" b="1" u="sng" dirty="0" err="1" smtClean="0"/>
              <a:t>Виховна</a:t>
            </a:r>
            <a:r>
              <a:rPr lang="ru-RU" sz="2000" b="1" u="sng" dirty="0" smtClean="0"/>
              <a:t> </a:t>
            </a:r>
            <a:r>
              <a:rPr lang="ru-RU" sz="2000" b="1" u="sng" dirty="0"/>
              <a:t>мета уроку </a:t>
            </a:r>
            <a:r>
              <a:rPr lang="ru-RU" sz="2000" b="1" u="sng" dirty="0" err="1"/>
              <a:t>полягає</a:t>
            </a:r>
            <a:r>
              <a:rPr lang="ru-RU" sz="2000" b="1" u="sng" dirty="0"/>
              <a:t> </a:t>
            </a:r>
            <a:r>
              <a:rPr lang="ru-RU" sz="2000" dirty="0"/>
              <a:t>у </a:t>
            </a:r>
            <a:r>
              <a:rPr lang="ru-RU" sz="2000" dirty="0" err="1"/>
              <a:t>формуванні</a:t>
            </a:r>
            <a:r>
              <a:rPr lang="ru-RU" sz="2000" dirty="0"/>
              <a:t> потреби </a:t>
            </a:r>
            <a:r>
              <a:rPr lang="ru-RU" sz="2000" dirty="0" err="1"/>
              <a:t>оволодіння</a:t>
            </a:r>
            <a:r>
              <a:rPr lang="ru-RU" sz="2000" dirty="0"/>
              <a:t> </a:t>
            </a:r>
            <a:r>
              <a:rPr lang="ru-RU" sz="2000" dirty="0" err="1"/>
              <a:t>знаннями</a:t>
            </a:r>
            <a:r>
              <a:rPr lang="ru-RU" sz="2000" dirty="0"/>
              <a:t>; </a:t>
            </a:r>
            <a:r>
              <a:rPr lang="ru-RU" sz="2000" dirty="0" err="1"/>
              <a:t>розвиток</a:t>
            </a:r>
            <a:r>
              <a:rPr lang="ru-RU" sz="2000" dirty="0"/>
              <a:t> </a:t>
            </a:r>
            <a:r>
              <a:rPr lang="ru-RU" sz="2000" dirty="0" err="1"/>
              <a:t>свідомого</a:t>
            </a:r>
            <a:r>
              <a:rPr lang="ru-RU" sz="2000" dirty="0"/>
              <a:t> </a:t>
            </a:r>
            <a:r>
              <a:rPr lang="ru-RU" sz="2000" dirty="0" err="1"/>
              <a:t>ставлення</a:t>
            </a:r>
            <a:r>
              <a:rPr lang="ru-RU" sz="2000" dirty="0"/>
              <a:t> до </a:t>
            </a:r>
            <a:r>
              <a:rPr lang="ru-RU" sz="2000" dirty="0" err="1"/>
              <a:t>процесу</a:t>
            </a:r>
            <a:r>
              <a:rPr lang="ru-RU" sz="2000" dirty="0"/>
              <a:t> </a:t>
            </a:r>
            <a:r>
              <a:rPr lang="ru-RU" sz="2000" dirty="0" err="1"/>
              <a:t>навчанні</a:t>
            </a:r>
            <a:r>
              <a:rPr lang="ru-RU" sz="2000" dirty="0"/>
              <a:t>; </a:t>
            </a:r>
            <a:r>
              <a:rPr lang="ru-RU" sz="2000" dirty="0" err="1"/>
              <a:t>формування</a:t>
            </a:r>
            <a:r>
              <a:rPr lang="ru-RU" sz="2000" dirty="0"/>
              <a:t> </a:t>
            </a:r>
            <a:r>
              <a:rPr lang="ru-RU" sz="2000" dirty="0" err="1"/>
              <a:t>моральних</a:t>
            </a:r>
            <a:r>
              <a:rPr lang="ru-RU" sz="2000" dirty="0"/>
              <a:t>, </a:t>
            </a:r>
            <a:r>
              <a:rPr lang="ru-RU" sz="2000" dirty="0" err="1"/>
              <a:t>естетичних</a:t>
            </a:r>
            <a:r>
              <a:rPr lang="ru-RU" sz="2000" dirty="0"/>
              <a:t>, </a:t>
            </a:r>
            <a:r>
              <a:rPr lang="ru-RU" sz="2000" dirty="0" err="1"/>
              <a:t>екологічних</a:t>
            </a:r>
            <a:r>
              <a:rPr lang="ru-RU" sz="2000" dirty="0"/>
              <a:t>, </a:t>
            </a:r>
            <a:r>
              <a:rPr lang="ru-RU" sz="2000" dirty="0" err="1"/>
              <a:t>патріотичних</a:t>
            </a:r>
            <a:r>
              <a:rPr lang="ru-RU" sz="2000" dirty="0"/>
              <a:t> та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цінностей</a:t>
            </a:r>
            <a:r>
              <a:rPr lang="ru-RU" sz="2000" dirty="0"/>
              <a:t>; </a:t>
            </a:r>
            <a:r>
              <a:rPr lang="ru-RU" sz="2000" dirty="0" err="1"/>
              <a:t>розвиток</a:t>
            </a:r>
            <a:r>
              <a:rPr lang="ru-RU" sz="2000" dirty="0"/>
              <a:t> </a:t>
            </a:r>
            <a:r>
              <a:rPr lang="ru-RU" sz="2000" dirty="0" err="1"/>
              <a:t>особистісних</a:t>
            </a:r>
            <a:r>
              <a:rPr lang="ru-RU" sz="2000" dirty="0"/>
              <a:t> </a:t>
            </a:r>
            <a:r>
              <a:rPr lang="ru-RU" sz="2000" dirty="0" err="1"/>
              <a:t>якостей</a:t>
            </a:r>
            <a:r>
              <a:rPr lang="ru-RU" sz="2000" dirty="0"/>
              <a:t>: </a:t>
            </a:r>
            <a:r>
              <a:rPr lang="ru-RU" sz="2000" dirty="0" err="1"/>
              <a:t>відповідальності</a:t>
            </a:r>
            <a:r>
              <a:rPr lang="ru-RU" sz="2000" dirty="0"/>
              <a:t>, </a:t>
            </a:r>
            <a:r>
              <a:rPr lang="ru-RU" sz="2000" dirty="0" err="1"/>
              <a:t>охайності</a:t>
            </a:r>
            <a:r>
              <a:rPr lang="ru-RU" sz="2000" dirty="0"/>
              <a:t>, </a:t>
            </a:r>
            <a:r>
              <a:rPr lang="ru-RU" sz="2000" dirty="0" err="1"/>
              <a:t>посидючості</a:t>
            </a:r>
            <a:r>
              <a:rPr lang="ru-RU" sz="2000" dirty="0"/>
              <a:t>, </a:t>
            </a:r>
            <a:r>
              <a:rPr lang="ru-RU" sz="2000" dirty="0" err="1"/>
              <a:t>працездатності</a:t>
            </a:r>
            <a:r>
              <a:rPr lang="ru-RU" sz="2000" dirty="0"/>
              <a:t> та </a:t>
            </a:r>
            <a:r>
              <a:rPr lang="ru-RU" sz="2000" dirty="0" err="1"/>
              <a:t>інших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r>
              <a:rPr lang="ru-RU" sz="2000" b="1" i="1" dirty="0" err="1" smtClean="0"/>
              <a:t>Розвивальна</a:t>
            </a:r>
            <a:r>
              <a:rPr lang="ru-RU" sz="2000" b="1" i="1" dirty="0" smtClean="0"/>
              <a:t> </a:t>
            </a:r>
            <a:r>
              <a:rPr lang="ru-RU" sz="2000" b="1" i="1" dirty="0"/>
              <a:t>мета уроку </a:t>
            </a:r>
            <a:r>
              <a:rPr lang="ru-RU" sz="2000" dirty="0" err="1"/>
              <a:t>спрямовується</a:t>
            </a:r>
            <a:r>
              <a:rPr lang="ru-RU" sz="2000" dirty="0"/>
              <a:t> на </a:t>
            </a:r>
            <a:r>
              <a:rPr lang="ru-RU" sz="2000" dirty="0" err="1"/>
              <a:t>розвиток</a:t>
            </a:r>
            <a:r>
              <a:rPr lang="ru-RU" sz="2000" dirty="0"/>
              <a:t> </a:t>
            </a:r>
            <a:r>
              <a:rPr lang="ru-RU" sz="2000" dirty="0" err="1"/>
              <a:t>здібностей</a:t>
            </a:r>
            <a:r>
              <a:rPr lang="ru-RU" sz="2000" dirty="0"/>
              <a:t> </a:t>
            </a:r>
            <a:r>
              <a:rPr lang="ru-RU" sz="2000" dirty="0" err="1"/>
              <a:t>учня</a:t>
            </a:r>
            <a:r>
              <a:rPr lang="ru-RU" sz="2000" dirty="0"/>
              <a:t> з </a:t>
            </a:r>
            <a:r>
              <a:rPr lang="ru-RU" sz="2000" dirty="0" err="1"/>
              <a:t>кожної</a:t>
            </a:r>
            <a:r>
              <a:rPr lang="ru-RU" sz="2000" dirty="0"/>
              <a:t> </a:t>
            </a:r>
            <a:r>
              <a:rPr lang="ru-RU" sz="2000" dirty="0" err="1"/>
              <a:t>навчального</a:t>
            </a:r>
            <a:r>
              <a:rPr lang="ru-RU" sz="2000" dirty="0"/>
              <a:t> предмета,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визначений</a:t>
            </a:r>
            <a:r>
              <a:rPr lang="ru-RU" sz="2000" dirty="0"/>
              <a:t> </a:t>
            </a:r>
            <a:r>
              <a:rPr lang="ru-RU" sz="2000" dirty="0" err="1"/>
              <a:t>навчальною</a:t>
            </a:r>
            <a:r>
              <a:rPr lang="ru-RU" sz="2000" dirty="0"/>
              <a:t> </a:t>
            </a:r>
            <a:r>
              <a:rPr lang="ru-RU" sz="2000" dirty="0" err="1"/>
              <a:t>програмою</a:t>
            </a:r>
            <a:r>
              <a:rPr lang="ru-RU" sz="2000" dirty="0"/>
              <a:t> та </a:t>
            </a:r>
            <a:r>
              <a:rPr lang="ru-RU" sz="2000" dirty="0" err="1"/>
              <a:t>подається</a:t>
            </a:r>
            <a:r>
              <a:rPr lang="ru-RU" sz="2000" dirty="0"/>
              <a:t> у </a:t>
            </a:r>
            <a:r>
              <a:rPr lang="ru-RU" sz="2000" dirty="0" err="1"/>
              <a:t>пояснювальній</a:t>
            </a:r>
            <a:r>
              <a:rPr lang="ru-RU" sz="2000" dirty="0"/>
              <a:t> </a:t>
            </a:r>
            <a:r>
              <a:rPr lang="ru-RU" sz="2000" dirty="0" err="1"/>
              <a:t>записці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r>
              <a:rPr lang="ru-RU" sz="2000" b="1" u="sng" dirty="0" err="1" smtClean="0"/>
              <a:t>Корекційна</a:t>
            </a:r>
            <a:r>
              <a:rPr lang="ru-RU" sz="2000" b="1" u="sng" dirty="0" smtClean="0"/>
              <a:t> </a:t>
            </a:r>
            <a:r>
              <a:rPr lang="ru-RU" sz="2000" b="1" u="sng" dirty="0"/>
              <a:t>мета </a:t>
            </a:r>
            <a:r>
              <a:rPr lang="ru-RU" sz="2000" b="1" u="sng" dirty="0" err="1"/>
              <a:t>передбачає</a:t>
            </a:r>
            <a:r>
              <a:rPr lang="ru-RU" sz="2000" dirty="0"/>
              <a:t>: </a:t>
            </a:r>
            <a:r>
              <a:rPr lang="ru-RU" sz="2000" dirty="0" err="1"/>
              <a:t>діагностування</a:t>
            </a:r>
            <a:r>
              <a:rPr lang="ru-RU" sz="2000" dirty="0"/>
              <a:t> «</a:t>
            </a:r>
            <a:r>
              <a:rPr lang="ru-RU" sz="2000" dirty="0" err="1"/>
              <a:t>зони</a:t>
            </a:r>
            <a:r>
              <a:rPr lang="ru-RU" sz="2000" dirty="0"/>
              <a:t> актуального </a:t>
            </a:r>
            <a:r>
              <a:rPr lang="ru-RU" sz="2000" dirty="0" err="1"/>
              <a:t>розвитку</a:t>
            </a:r>
            <a:r>
              <a:rPr lang="ru-RU" sz="2000" dirty="0"/>
              <a:t>» і </a:t>
            </a:r>
            <a:r>
              <a:rPr lang="ru-RU" sz="2000" dirty="0" err="1"/>
              <a:t>проектування</a:t>
            </a:r>
            <a:r>
              <a:rPr lang="ru-RU" sz="2000" dirty="0"/>
              <a:t> «</a:t>
            </a:r>
            <a:r>
              <a:rPr lang="ru-RU" sz="2000" dirty="0" err="1"/>
              <a:t>зони</a:t>
            </a:r>
            <a:r>
              <a:rPr lang="ru-RU" sz="2000" dirty="0"/>
              <a:t> </a:t>
            </a:r>
            <a:r>
              <a:rPr lang="ru-RU" sz="2000" dirty="0" err="1"/>
              <a:t>найближчого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»; </a:t>
            </a:r>
            <a:r>
              <a:rPr lang="ru-RU" sz="2000" dirty="0" err="1"/>
              <a:t>розвиток</a:t>
            </a:r>
            <a:r>
              <a:rPr lang="ru-RU" sz="2000" dirty="0"/>
              <a:t> </a:t>
            </a:r>
            <a:r>
              <a:rPr lang="ru-RU" sz="2000" dirty="0" err="1"/>
              <a:t>збережених</a:t>
            </a:r>
            <a:r>
              <a:rPr lang="ru-RU" sz="2000" dirty="0"/>
              <a:t> </a:t>
            </a:r>
            <a:r>
              <a:rPr lang="ru-RU" sz="2000" dirty="0" err="1"/>
              <a:t>функцій</a:t>
            </a:r>
            <a:r>
              <a:rPr lang="ru-RU" sz="2000" dirty="0"/>
              <a:t> і опора на них; </a:t>
            </a:r>
            <a:r>
              <a:rPr lang="ru-RU" sz="2000" dirty="0" err="1"/>
              <a:t>виправлення</a:t>
            </a:r>
            <a:r>
              <a:rPr lang="ru-RU" sz="2000" dirty="0"/>
              <a:t> </a:t>
            </a:r>
            <a:r>
              <a:rPr lang="ru-RU" sz="2000" dirty="0" err="1"/>
              <a:t>наявних</a:t>
            </a:r>
            <a:r>
              <a:rPr lang="ru-RU" sz="2000" dirty="0"/>
              <a:t> </a:t>
            </a:r>
            <a:r>
              <a:rPr lang="ru-RU" sz="2000" dirty="0" err="1"/>
              <a:t>вторинних</a:t>
            </a:r>
            <a:r>
              <a:rPr lang="ru-RU" sz="2000" dirty="0"/>
              <a:t> </a:t>
            </a:r>
            <a:r>
              <a:rPr lang="ru-RU" sz="2000" dirty="0" err="1"/>
              <a:t>недоліків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викликані</a:t>
            </a:r>
            <a:r>
              <a:rPr lang="ru-RU" sz="2000" dirty="0"/>
              <a:t> </a:t>
            </a:r>
            <a:r>
              <a:rPr lang="ru-RU" sz="2000" dirty="0" err="1"/>
              <a:t>первинною</a:t>
            </a:r>
            <a:r>
              <a:rPr lang="ru-RU" sz="2000" dirty="0"/>
              <a:t> </a:t>
            </a:r>
            <a:r>
              <a:rPr lang="ru-RU" sz="2000" dirty="0" err="1"/>
              <a:t>вадою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r>
              <a:rPr lang="ru-RU" sz="2000" b="1" u="sng" dirty="0" err="1" smtClean="0"/>
              <a:t>Соціалізуюча</a:t>
            </a:r>
            <a:r>
              <a:rPr lang="ru-RU" sz="2000" b="1" u="sng" dirty="0" smtClean="0"/>
              <a:t> </a:t>
            </a:r>
            <a:r>
              <a:rPr lang="ru-RU" sz="2000" b="1" u="sng" dirty="0"/>
              <a:t>мета уроку </a:t>
            </a:r>
            <a:r>
              <a:rPr lang="ru-RU" sz="2000" dirty="0" err="1"/>
              <a:t>вимагає</a:t>
            </a:r>
            <a:r>
              <a:rPr lang="ru-RU" sz="2000" dirty="0"/>
              <a:t> </a:t>
            </a:r>
            <a:r>
              <a:rPr lang="ru-RU" sz="2000" dirty="0" err="1"/>
              <a:t>формування</a:t>
            </a:r>
            <a:r>
              <a:rPr lang="ru-RU" sz="2000" dirty="0"/>
              <a:t> в </a:t>
            </a:r>
            <a:r>
              <a:rPr lang="ru-RU" sz="2000" dirty="0" err="1"/>
              <a:t>учнів</a:t>
            </a:r>
            <a:r>
              <a:rPr lang="ru-RU" sz="2000" dirty="0"/>
              <a:t> </a:t>
            </a:r>
            <a:r>
              <a:rPr lang="ru-RU" sz="2000" dirty="0" err="1"/>
              <a:t>соціального</a:t>
            </a:r>
            <a:r>
              <a:rPr lang="ru-RU" sz="2000" dirty="0"/>
              <a:t> </a:t>
            </a:r>
            <a:r>
              <a:rPr lang="ru-RU" sz="2000" dirty="0" err="1"/>
              <a:t>досвіду</a:t>
            </a:r>
            <a:r>
              <a:rPr lang="ru-RU" sz="2000" dirty="0"/>
              <a:t> </a:t>
            </a:r>
            <a:r>
              <a:rPr lang="ru-RU" sz="2000" dirty="0" err="1"/>
              <a:t>спілкування</a:t>
            </a:r>
            <a:r>
              <a:rPr lang="ru-RU" sz="2000" dirty="0"/>
              <a:t> з </a:t>
            </a:r>
            <a:r>
              <a:rPr lang="ru-RU" sz="2000" dirty="0" err="1"/>
              <a:t>однолітками</a:t>
            </a:r>
            <a:r>
              <a:rPr lang="ru-RU" sz="2000" dirty="0"/>
              <a:t>; </a:t>
            </a:r>
            <a:r>
              <a:rPr lang="ru-RU" sz="2000" dirty="0" err="1"/>
              <a:t>наслідування</a:t>
            </a:r>
            <a:r>
              <a:rPr lang="ru-RU" sz="2000" dirty="0"/>
              <a:t> </a:t>
            </a:r>
            <a:r>
              <a:rPr lang="ru-RU" sz="2000" dirty="0" err="1"/>
              <a:t>позитивних</a:t>
            </a:r>
            <a:r>
              <a:rPr lang="ru-RU" sz="2000" dirty="0"/>
              <a:t> </a:t>
            </a:r>
            <a:r>
              <a:rPr lang="ru-RU" sz="2000" dirty="0" err="1"/>
              <a:t>соціальних</a:t>
            </a:r>
            <a:r>
              <a:rPr lang="ru-RU" sz="2000" dirty="0"/>
              <a:t> ролей у </a:t>
            </a:r>
            <a:r>
              <a:rPr lang="ru-RU" sz="2000" dirty="0" err="1"/>
              <a:t>суспільстві</a:t>
            </a:r>
            <a:r>
              <a:rPr lang="ru-RU" sz="2000" dirty="0"/>
              <a:t>. 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9578762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4618" y="964553"/>
            <a:ext cx="10524227" cy="31700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err="1"/>
              <a:t>Процес</a:t>
            </a:r>
            <a:r>
              <a:rPr lang="ru-RU" sz="2000" dirty="0"/>
              <a:t> </a:t>
            </a:r>
            <a:r>
              <a:rPr lang="ru-RU" sz="2000" dirty="0" err="1"/>
              <a:t>навчання</a:t>
            </a:r>
            <a:r>
              <a:rPr lang="ru-RU" sz="2000" dirty="0"/>
              <a:t> </a:t>
            </a:r>
            <a:r>
              <a:rPr lang="ru-RU" sz="2000" dirty="0" err="1" smtClean="0"/>
              <a:t>школярів</a:t>
            </a:r>
            <a:r>
              <a:rPr lang="ru-RU" sz="2000" dirty="0" smtClean="0"/>
              <a:t> </a:t>
            </a:r>
            <a:r>
              <a:rPr lang="ru-RU" sz="2000" dirty="0"/>
              <a:t>з </a:t>
            </a:r>
            <a:r>
              <a:rPr lang="ru-RU" sz="2000" dirty="0" smtClean="0"/>
              <a:t>ООП</a:t>
            </a:r>
          </a:p>
          <a:p>
            <a:pPr algn="just"/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/>
              <a:t>такі</a:t>
            </a:r>
            <a:r>
              <a:rPr lang="ru-RU" sz="2000" dirty="0"/>
              <a:t> </a:t>
            </a:r>
            <a:r>
              <a:rPr lang="ru-RU" sz="2000" dirty="0" err="1"/>
              <a:t>особливості</a:t>
            </a:r>
            <a:r>
              <a:rPr lang="ru-RU" sz="2000" dirty="0"/>
              <a:t>: </a:t>
            </a:r>
            <a:endParaRPr lang="ru-RU" sz="2000" dirty="0" smtClean="0"/>
          </a:p>
          <a:p>
            <a:pPr algn="just"/>
            <a:r>
              <a:rPr lang="ru-RU" sz="2000" dirty="0" smtClean="0"/>
              <a:t>• </a:t>
            </a:r>
            <a:r>
              <a:rPr lang="ru-RU" sz="2000" dirty="0" err="1"/>
              <a:t>простий</a:t>
            </a:r>
            <a:r>
              <a:rPr lang="ru-RU" sz="2000" dirty="0"/>
              <a:t> </a:t>
            </a:r>
            <a:r>
              <a:rPr lang="ru-RU" sz="2000" dirty="0" err="1"/>
              <a:t>виклад</a:t>
            </a:r>
            <a:r>
              <a:rPr lang="ru-RU" sz="2000" dirty="0"/>
              <a:t> </a:t>
            </a:r>
            <a:r>
              <a:rPr lang="ru-RU" sz="2000" dirty="0" err="1"/>
              <a:t>матеріалу</a:t>
            </a:r>
            <a:r>
              <a:rPr lang="ru-RU" sz="2000" dirty="0"/>
              <a:t>; </a:t>
            </a:r>
            <a:endParaRPr lang="ru-RU" sz="2000" dirty="0" smtClean="0"/>
          </a:p>
          <a:p>
            <a:pPr algn="just"/>
            <a:r>
              <a:rPr lang="ru-RU" sz="2000" dirty="0" smtClean="0"/>
              <a:t>• </a:t>
            </a:r>
            <a:r>
              <a:rPr lang="ru-RU" sz="2000" dirty="0" err="1"/>
              <a:t>повторюваність</a:t>
            </a:r>
            <a:r>
              <a:rPr lang="ru-RU" sz="2000" dirty="0"/>
              <a:t>; </a:t>
            </a:r>
            <a:endParaRPr lang="ru-RU" sz="2000" dirty="0" smtClean="0"/>
          </a:p>
          <a:p>
            <a:pPr algn="just"/>
            <a:r>
              <a:rPr lang="ru-RU" sz="2000" dirty="0" smtClean="0"/>
              <a:t>• </a:t>
            </a:r>
            <a:r>
              <a:rPr lang="ru-RU" sz="2000" dirty="0" err="1"/>
              <a:t>поглиблений</a:t>
            </a:r>
            <a:r>
              <a:rPr lang="ru-RU" sz="2000" dirty="0"/>
              <a:t> </a:t>
            </a:r>
            <a:r>
              <a:rPr lang="ru-RU" sz="2000" dirty="0" err="1"/>
              <a:t>індивідуальний</a:t>
            </a:r>
            <a:r>
              <a:rPr lang="ru-RU" sz="2000" dirty="0"/>
              <a:t> і </a:t>
            </a:r>
            <a:r>
              <a:rPr lang="ru-RU" sz="2000" dirty="0" err="1"/>
              <a:t>диференційований</a:t>
            </a:r>
            <a:r>
              <a:rPr lang="ru-RU" sz="2000" dirty="0"/>
              <a:t> </a:t>
            </a:r>
            <a:r>
              <a:rPr lang="ru-RU" sz="2000" dirty="0" err="1"/>
              <a:t>підходи</a:t>
            </a:r>
            <a:r>
              <a:rPr lang="ru-RU" sz="2000" dirty="0"/>
              <a:t>; </a:t>
            </a:r>
            <a:endParaRPr lang="ru-RU" sz="2000" dirty="0" smtClean="0"/>
          </a:p>
          <a:p>
            <a:pPr algn="just"/>
            <a:r>
              <a:rPr lang="ru-RU" sz="2000" dirty="0" smtClean="0"/>
              <a:t>• </a:t>
            </a:r>
            <a:r>
              <a:rPr lang="ru-RU" sz="2000" dirty="0"/>
              <a:t>предметно-</a:t>
            </a:r>
            <a:r>
              <a:rPr lang="ru-RU" sz="2000" dirty="0" err="1"/>
              <a:t>наочний</a:t>
            </a:r>
            <a:r>
              <a:rPr lang="ru-RU" sz="2000" dirty="0"/>
              <a:t> і </a:t>
            </a:r>
            <a:r>
              <a:rPr lang="ru-RU" sz="2000" dirty="0" err="1"/>
              <a:t>практичний</a:t>
            </a:r>
            <a:r>
              <a:rPr lang="ru-RU" sz="2000" dirty="0"/>
              <a:t> характер; </a:t>
            </a:r>
            <a:endParaRPr lang="ru-RU" sz="2000" dirty="0" smtClean="0"/>
          </a:p>
          <a:p>
            <a:pPr algn="just"/>
            <a:r>
              <a:rPr lang="ru-RU" sz="2000" dirty="0" smtClean="0"/>
              <a:t>• </a:t>
            </a:r>
            <a:r>
              <a:rPr lang="ru-RU" sz="2000" dirty="0"/>
              <a:t>опора на </a:t>
            </a:r>
            <a:r>
              <a:rPr lang="ru-RU" sz="2000" dirty="0" err="1"/>
              <a:t>розвиненіші</a:t>
            </a:r>
            <a:r>
              <a:rPr lang="ru-RU" sz="2000" dirty="0"/>
              <a:t> </a:t>
            </a:r>
            <a:r>
              <a:rPr lang="ru-RU" sz="2000" dirty="0" err="1"/>
              <a:t>здібності</a:t>
            </a:r>
            <a:r>
              <a:rPr lang="ru-RU" sz="2000" dirty="0"/>
              <a:t> й </a:t>
            </a:r>
            <a:r>
              <a:rPr lang="ru-RU" sz="2000" dirty="0" err="1"/>
              <a:t>подолання</a:t>
            </a:r>
            <a:r>
              <a:rPr lang="ru-RU" sz="2000" dirty="0"/>
              <a:t> </a:t>
            </a:r>
            <a:r>
              <a:rPr lang="ru-RU" sz="2000" dirty="0" err="1"/>
              <a:t>загальної</a:t>
            </a:r>
            <a:r>
              <a:rPr lang="ru-RU" sz="2000" dirty="0"/>
              <a:t> </a:t>
            </a:r>
            <a:r>
              <a:rPr lang="ru-RU" sz="2000" dirty="0" err="1"/>
              <a:t>недостатності</a:t>
            </a:r>
            <a:r>
              <a:rPr lang="ru-RU" sz="2000" dirty="0"/>
              <a:t> та </a:t>
            </a:r>
            <a:r>
              <a:rPr lang="ru-RU" sz="2000" dirty="0" err="1"/>
              <a:t>вад</a:t>
            </a:r>
            <a:r>
              <a:rPr lang="ru-RU" sz="2000" dirty="0"/>
              <a:t> </a:t>
            </a:r>
            <a:r>
              <a:rPr lang="ru-RU" sz="2000" dirty="0" err="1"/>
              <a:t>інтелектуальної</a:t>
            </a:r>
            <a:r>
              <a:rPr lang="ru-RU" sz="2000" dirty="0"/>
              <a:t> </a:t>
            </a:r>
            <a:r>
              <a:rPr lang="ru-RU" sz="2000" dirty="0" err="1"/>
              <a:t>сфери</a:t>
            </a:r>
            <a:r>
              <a:rPr lang="ru-RU" sz="2000" dirty="0"/>
              <a:t>; </a:t>
            </a:r>
            <a:endParaRPr lang="ru-RU" sz="2000" dirty="0" smtClean="0"/>
          </a:p>
          <a:p>
            <a:pPr algn="just"/>
            <a:r>
              <a:rPr lang="ru-RU" sz="2000" dirty="0" smtClean="0"/>
              <a:t>• </a:t>
            </a:r>
            <a:r>
              <a:rPr lang="ru-RU" sz="2000" dirty="0" err="1"/>
              <a:t>спеціальна</a:t>
            </a:r>
            <a:r>
              <a:rPr lang="ru-RU" sz="2000" dirty="0"/>
              <a:t> </a:t>
            </a:r>
            <a:r>
              <a:rPr lang="ru-RU" sz="2000" dirty="0" err="1"/>
              <a:t>організація</a:t>
            </a:r>
            <a:r>
              <a:rPr lang="ru-RU" sz="2000" dirty="0"/>
              <a:t> </a:t>
            </a:r>
            <a:r>
              <a:rPr lang="ru-RU" sz="2000" dirty="0" err="1"/>
              <a:t>навчальної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, </a:t>
            </a:r>
            <a:r>
              <a:rPr lang="ru-RU" sz="2000" dirty="0" err="1"/>
              <a:t>зокрема</a:t>
            </a:r>
            <a:r>
              <a:rPr lang="ru-RU" sz="2000" dirty="0"/>
              <a:t> </a:t>
            </a:r>
            <a:r>
              <a:rPr lang="ru-RU" sz="2000" dirty="0" err="1"/>
              <a:t>розвиток</a:t>
            </a:r>
            <a:r>
              <a:rPr lang="ru-RU" sz="2000" dirty="0"/>
              <a:t> </a:t>
            </a:r>
            <a:r>
              <a:rPr lang="ru-RU" sz="2000" dirty="0" err="1"/>
              <a:t>стимулів</a:t>
            </a:r>
            <a:r>
              <a:rPr lang="ru-RU" sz="2000" dirty="0"/>
              <a:t> до </a:t>
            </a:r>
            <a:r>
              <a:rPr lang="ru-RU" sz="2000" dirty="0" err="1"/>
              <a:t>навчання</a:t>
            </a:r>
            <a:r>
              <a:rPr lang="ru-RU" sz="2000" dirty="0"/>
              <a:t> та </a:t>
            </a:r>
            <a:r>
              <a:rPr lang="ru-RU" sz="2000" dirty="0" err="1"/>
              <a:t>пізнавальних</a:t>
            </a:r>
            <a:r>
              <a:rPr lang="ru-RU" sz="2000" dirty="0"/>
              <a:t> </a:t>
            </a:r>
            <a:r>
              <a:rPr lang="ru-RU" sz="2000" dirty="0" err="1"/>
              <a:t>інтересів</a:t>
            </a:r>
            <a:endParaRPr lang="ru-RU" sz="2000" b="1" i="1" dirty="0"/>
          </a:p>
        </p:txBody>
      </p:sp>
      <p:sp>
        <p:nvSpPr>
          <p:cNvPr id="3" name="AutoShape 2" descr="Інклюзія вас не стосується? Чому це не так | Українська правда _Житт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4386113"/>
            <a:ext cx="3162300" cy="1447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6271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4618" y="964553"/>
            <a:ext cx="10524227" cy="40318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dirty="0"/>
              <a:t>Урок в </a:t>
            </a:r>
            <a:r>
              <a:rPr lang="ru-RU" sz="3200" dirty="0" err="1"/>
              <a:t>інклюзивному</a:t>
            </a:r>
            <a:r>
              <a:rPr lang="ru-RU" sz="3200" dirty="0"/>
              <a:t> </a:t>
            </a:r>
            <a:r>
              <a:rPr lang="ru-RU" sz="3200" dirty="0" err="1"/>
              <a:t>класі</a:t>
            </a:r>
            <a:r>
              <a:rPr lang="ru-RU" sz="3200" dirty="0"/>
              <a:t> </a:t>
            </a:r>
            <a:r>
              <a:rPr lang="ru-RU" sz="3200" dirty="0" err="1"/>
              <a:t>має</a:t>
            </a:r>
            <a:r>
              <a:rPr lang="ru-RU" sz="3200" dirty="0"/>
              <a:t> </a:t>
            </a:r>
            <a:r>
              <a:rPr lang="ru-RU" sz="3200" dirty="0" err="1"/>
              <a:t>передбачати</a:t>
            </a:r>
            <a:r>
              <a:rPr lang="ru-RU" sz="3200" dirty="0"/>
              <a:t> </a:t>
            </a:r>
            <a:r>
              <a:rPr lang="ru-RU" sz="3200" dirty="0" err="1"/>
              <a:t>включення</a:t>
            </a:r>
            <a:r>
              <a:rPr lang="ru-RU" sz="3200" dirty="0"/>
              <a:t> таких </a:t>
            </a:r>
            <a:r>
              <a:rPr lang="ru-RU" sz="3200" dirty="0" err="1"/>
              <a:t>етапів</a:t>
            </a:r>
            <a:r>
              <a:rPr lang="ru-RU" sz="3200" dirty="0"/>
              <a:t> як: </a:t>
            </a:r>
            <a:endParaRPr lang="ru-RU" sz="3200" dirty="0" smtClean="0"/>
          </a:p>
          <a:p>
            <a:pPr algn="just"/>
            <a:endParaRPr lang="ru-RU" sz="3200" dirty="0"/>
          </a:p>
          <a:p>
            <a:pPr marL="342900" indent="-342900" algn="just">
              <a:buFontTx/>
              <a:buChar char="-"/>
            </a:pPr>
            <a:r>
              <a:rPr lang="ru-RU" sz="3200" dirty="0" err="1" smtClean="0"/>
              <a:t>психологічну</a:t>
            </a:r>
            <a:r>
              <a:rPr lang="ru-RU" sz="3200" dirty="0" smtClean="0"/>
              <a:t> </a:t>
            </a:r>
            <a:r>
              <a:rPr lang="ru-RU" sz="3200" dirty="0" err="1"/>
              <a:t>підготовку</a:t>
            </a:r>
            <a:r>
              <a:rPr lang="ru-RU" sz="3200" dirty="0"/>
              <a:t> (2 </a:t>
            </a:r>
            <a:r>
              <a:rPr lang="ru-RU" sz="3200" dirty="0" err="1"/>
              <a:t>хв</a:t>
            </a:r>
            <a:r>
              <a:rPr lang="ru-RU" sz="3200" dirty="0"/>
              <a:t>.); </a:t>
            </a:r>
            <a:endParaRPr lang="ru-RU" sz="3200" dirty="0" smtClean="0"/>
          </a:p>
          <a:p>
            <a:pPr marL="342900" indent="-342900" algn="just">
              <a:buFontTx/>
              <a:buChar char="-"/>
            </a:pPr>
            <a:r>
              <a:rPr lang="ru-RU" sz="3200" dirty="0" err="1" smtClean="0"/>
              <a:t>логопедичну</a:t>
            </a:r>
            <a:r>
              <a:rPr lang="ru-RU" sz="3200" dirty="0" smtClean="0"/>
              <a:t> </a:t>
            </a:r>
            <a:r>
              <a:rPr lang="ru-RU" sz="3200" dirty="0" err="1"/>
              <a:t>розминку</a:t>
            </a:r>
            <a:r>
              <a:rPr lang="ru-RU" sz="3200" dirty="0"/>
              <a:t> (3 </a:t>
            </a:r>
            <a:r>
              <a:rPr lang="ru-RU" sz="3200" dirty="0" err="1"/>
              <a:t>хв</a:t>
            </a:r>
            <a:r>
              <a:rPr lang="ru-RU" sz="3200" dirty="0"/>
              <a:t>.); </a:t>
            </a:r>
            <a:endParaRPr lang="ru-RU" sz="3200" dirty="0" smtClean="0"/>
          </a:p>
          <a:p>
            <a:pPr marL="342900" indent="-342900" algn="just">
              <a:buFontTx/>
              <a:buChar char="-"/>
            </a:pPr>
            <a:r>
              <a:rPr lang="ru-RU" sz="3200" dirty="0" err="1" smtClean="0"/>
              <a:t>фізкультхвилинку</a:t>
            </a:r>
            <a:r>
              <a:rPr lang="ru-RU" sz="3200" dirty="0" smtClean="0"/>
              <a:t> </a:t>
            </a:r>
            <a:r>
              <a:rPr lang="ru-RU" sz="3200" dirty="0"/>
              <a:t>(5 </a:t>
            </a:r>
            <a:r>
              <a:rPr lang="ru-RU" sz="3200" dirty="0" err="1"/>
              <a:t>хв</a:t>
            </a:r>
            <a:r>
              <a:rPr lang="ru-RU" sz="3200" dirty="0"/>
              <a:t>.); </a:t>
            </a:r>
            <a:endParaRPr lang="ru-RU" sz="3200" dirty="0" smtClean="0"/>
          </a:p>
          <a:p>
            <a:pPr marL="342900" indent="-342900" algn="just">
              <a:buFontTx/>
              <a:buChar char="-"/>
            </a:pPr>
            <a:r>
              <a:rPr lang="ru-RU" sz="3200" dirty="0" err="1" smtClean="0"/>
              <a:t>основний</a:t>
            </a:r>
            <a:r>
              <a:rPr lang="ru-RU" sz="3200" dirty="0" smtClean="0"/>
              <a:t> </a:t>
            </a:r>
            <a:r>
              <a:rPr lang="ru-RU" sz="3200" dirty="0" err="1"/>
              <a:t>етап</a:t>
            </a:r>
            <a:r>
              <a:rPr lang="ru-RU" sz="3200" dirty="0"/>
              <a:t> (20-25 </a:t>
            </a:r>
            <a:r>
              <a:rPr lang="ru-RU" sz="3200" dirty="0" err="1"/>
              <a:t>хв</a:t>
            </a:r>
            <a:r>
              <a:rPr lang="ru-RU" sz="3200" dirty="0"/>
              <a:t>.); </a:t>
            </a:r>
            <a:endParaRPr lang="ru-RU" sz="3200" dirty="0" smtClean="0"/>
          </a:p>
          <a:p>
            <a:pPr marL="342900" indent="-342900" algn="just">
              <a:buFontTx/>
              <a:buChar char="-"/>
            </a:pPr>
            <a:r>
              <a:rPr lang="ru-RU" sz="3200" dirty="0" err="1" smtClean="0"/>
              <a:t>заключний</a:t>
            </a:r>
            <a:r>
              <a:rPr lang="ru-RU" sz="3200" dirty="0" smtClean="0"/>
              <a:t> </a:t>
            </a:r>
            <a:r>
              <a:rPr lang="ru-RU" sz="3200" dirty="0" err="1"/>
              <a:t>етап</a:t>
            </a:r>
            <a:r>
              <a:rPr lang="ru-RU" sz="3200" dirty="0"/>
              <a:t> (5 </a:t>
            </a:r>
            <a:r>
              <a:rPr lang="ru-RU" sz="3200" dirty="0" err="1"/>
              <a:t>хв</a:t>
            </a:r>
            <a:r>
              <a:rPr lang="ru-RU" sz="3200" dirty="0"/>
              <a:t>.) 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17898026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4618" y="964553"/>
            <a:ext cx="10524227" cy="48936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B050"/>
                </a:solidFill>
              </a:rPr>
              <a:t>Спеціальні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форми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навчання</a:t>
            </a:r>
            <a:r>
              <a:rPr lang="ru-RU" sz="2400" b="1" dirty="0">
                <a:solidFill>
                  <a:srgbClr val="00B050"/>
                </a:solidFill>
              </a:rPr>
              <a:t> в </a:t>
            </a:r>
            <a:r>
              <a:rPr lang="ru-RU" sz="2400" b="1" dirty="0" err="1">
                <a:solidFill>
                  <a:srgbClr val="00B050"/>
                </a:solidFill>
              </a:rPr>
              <a:t>інклюзивному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>
                <a:solidFill>
                  <a:srgbClr val="00B050"/>
                </a:solidFill>
              </a:rPr>
              <a:t>класі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endParaRPr lang="ru-RU" sz="2400" b="1" dirty="0" smtClean="0">
              <a:solidFill>
                <a:srgbClr val="00B050"/>
              </a:solidFill>
            </a:endParaRPr>
          </a:p>
          <a:p>
            <a:pPr algn="just"/>
            <a:endParaRPr lang="ru-RU" sz="2400" dirty="0"/>
          </a:p>
          <a:p>
            <a:pPr algn="just"/>
            <a:r>
              <a:rPr lang="ru-RU" sz="2400" b="1" i="1" dirty="0" err="1" smtClean="0">
                <a:solidFill>
                  <a:schemeClr val="accent4">
                    <a:lumMod val="75000"/>
                  </a:schemeClr>
                </a:solidFill>
              </a:rPr>
              <a:t>Традиційне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4">
                    <a:lumMod val="75000"/>
                  </a:schemeClr>
                </a:solidFill>
              </a:rPr>
              <a:t>інтенсивне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4">
                    <a:lumMod val="75000"/>
                  </a:schemeClr>
                </a:solidFill>
              </a:rPr>
              <a:t>навчання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endParaRPr lang="ru-RU" sz="24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endParaRPr lang="ru-RU" sz="2400" dirty="0"/>
          </a:p>
          <a:p>
            <a:pPr algn="just"/>
            <a:r>
              <a:rPr lang="ru-RU" sz="2400" dirty="0" err="1" smtClean="0"/>
              <a:t>Воно</a:t>
            </a:r>
            <a:r>
              <a:rPr lang="ru-RU" sz="2400" dirty="0" smtClean="0"/>
              <a:t> </a:t>
            </a:r>
            <a:r>
              <a:rPr lang="ru-RU" sz="2400" dirty="0" err="1"/>
              <a:t>спрямовується</a:t>
            </a:r>
            <a:r>
              <a:rPr lang="ru-RU" sz="2400" dirty="0"/>
              <a:t> на </a:t>
            </a:r>
            <a:r>
              <a:rPr lang="ru-RU" sz="2400" dirty="0" err="1"/>
              <a:t>активізацію</a:t>
            </a:r>
            <a:r>
              <a:rPr lang="ru-RU" sz="2400" dirty="0"/>
              <a:t> </a:t>
            </a:r>
            <a:r>
              <a:rPr lang="ru-RU" sz="2400" dirty="0" err="1"/>
              <a:t>навчальної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</a:t>
            </a:r>
            <a:r>
              <a:rPr lang="ru-RU" sz="2400" dirty="0" err="1"/>
              <a:t>учнів</a:t>
            </a:r>
            <a:r>
              <a:rPr lang="ru-RU" sz="2400" dirty="0"/>
              <a:t> </a:t>
            </a:r>
            <a:r>
              <a:rPr lang="ru-RU" sz="2400" dirty="0" err="1"/>
              <a:t>усіх</a:t>
            </a:r>
            <a:r>
              <a:rPr lang="ru-RU" sz="2400" dirty="0"/>
              <a:t> </a:t>
            </a:r>
            <a:r>
              <a:rPr lang="ru-RU" sz="2400" dirty="0" err="1"/>
              <a:t>учнів</a:t>
            </a:r>
            <a:r>
              <a:rPr lang="ru-RU" sz="2400" dirty="0"/>
              <a:t> </a:t>
            </a:r>
            <a:r>
              <a:rPr lang="ru-RU" sz="2400" dirty="0" err="1"/>
              <a:t>класу</a:t>
            </a:r>
            <a:r>
              <a:rPr lang="ru-RU" sz="2400" dirty="0"/>
              <a:t>, </a:t>
            </a:r>
            <a:r>
              <a:rPr lang="ru-RU" sz="2400" dirty="0" err="1"/>
              <a:t>незважаючи</a:t>
            </a:r>
            <a:r>
              <a:rPr lang="ru-RU" sz="2400" dirty="0"/>
              <a:t> на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індивідуальні</a:t>
            </a:r>
            <a:r>
              <a:rPr lang="ru-RU" sz="2400" dirty="0"/>
              <a:t> </a:t>
            </a:r>
            <a:r>
              <a:rPr lang="ru-RU" sz="2400" dirty="0" err="1"/>
              <a:t>світні</a:t>
            </a:r>
            <a:r>
              <a:rPr lang="ru-RU" sz="2400" dirty="0"/>
              <a:t> потреби, </a:t>
            </a:r>
            <a:r>
              <a:rPr lang="ru-RU" sz="2400" dirty="0" err="1"/>
              <a:t>допомагає</a:t>
            </a:r>
            <a:r>
              <a:rPr lang="ru-RU" sz="2400" dirty="0"/>
              <a:t> </a:t>
            </a:r>
            <a:r>
              <a:rPr lang="ru-RU" sz="2400" dirty="0" err="1"/>
              <a:t>їм</a:t>
            </a:r>
            <a:r>
              <a:rPr lang="ru-RU" sz="2400" dirty="0"/>
              <a:t> </a:t>
            </a:r>
            <a:r>
              <a:rPr lang="ru-RU" sz="2400" dirty="0" err="1"/>
              <a:t>більш</a:t>
            </a:r>
            <a:r>
              <a:rPr lang="ru-RU" sz="2400" dirty="0"/>
              <a:t> </a:t>
            </a:r>
            <a:r>
              <a:rPr lang="ru-RU" sz="2400" dirty="0" err="1"/>
              <a:t>повно</a:t>
            </a:r>
            <a:r>
              <a:rPr lang="ru-RU" sz="2400" dirty="0"/>
              <a:t> і </a:t>
            </a:r>
            <a:r>
              <a:rPr lang="ru-RU" sz="2400" dirty="0" err="1"/>
              <a:t>чітко</a:t>
            </a:r>
            <a:r>
              <a:rPr lang="ru-RU" sz="2400" dirty="0"/>
              <a:t> </a:t>
            </a:r>
            <a:r>
              <a:rPr lang="ru-RU" sz="2400" dirty="0" err="1"/>
              <a:t>зрозуміти</a:t>
            </a:r>
            <a:r>
              <a:rPr lang="ru-RU" sz="2400" dirty="0"/>
              <a:t> </a:t>
            </a:r>
            <a:r>
              <a:rPr lang="ru-RU" sz="2400" dirty="0" err="1"/>
              <a:t>поняття</a:t>
            </a:r>
            <a:r>
              <a:rPr lang="ru-RU" sz="2400" dirty="0"/>
              <a:t> та </a:t>
            </a:r>
            <a:r>
              <a:rPr lang="ru-RU" sz="2400" dirty="0" err="1"/>
              <a:t>виробити</a:t>
            </a:r>
            <a:r>
              <a:rPr lang="ru-RU" sz="2400" dirty="0"/>
              <a:t> </a:t>
            </a:r>
            <a:r>
              <a:rPr lang="ru-RU" sz="2400" dirty="0" err="1"/>
              <a:t>базові</a:t>
            </a:r>
            <a:r>
              <a:rPr lang="ru-RU" sz="2400" dirty="0"/>
              <a:t> </a:t>
            </a:r>
            <a:r>
              <a:rPr lang="ru-RU" sz="2400" dirty="0" err="1"/>
              <a:t>навички</a:t>
            </a:r>
            <a:r>
              <a:rPr lang="ru-RU" sz="2400" dirty="0"/>
              <a:t>. На </a:t>
            </a:r>
            <a:r>
              <a:rPr lang="ru-RU" sz="2400" dirty="0" err="1"/>
              <a:t>уроці</a:t>
            </a:r>
            <a:r>
              <a:rPr lang="ru-RU" sz="2400" dirty="0"/>
              <a:t> учитель </a:t>
            </a:r>
            <a:r>
              <a:rPr lang="ru-RU" sz="2400" dirty="0" err="1"/>
              <a:t>організовує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 за </a:t>
            </a:r>
            <a:r>
              <a:rPr lang="ru-RU" sz="2400" dirty="0" err="1"/>
              <a:t>чітко</a:t>
            </a:r>
            <a:r>
              <a:rPr lang="ru-RU" sz="2400" dirty="0"/>
              <a:t> </a:t>
            </a:r>
            <a:r>
              <a:rPr lang="ru-RU" sz="2400" dirty="0" err="1"/>
              <a:t>структурованою</a:t>
            </a:r>
            <a:r>
              <a:rPr lang="ru-RU" sz="2400" dirty="0"/>
              <a:t> схемою, </a:t>
            </a:r>
            <a:r>
              <a:rPr lang="ru-RU" sz="2400" dirty="0" err="1"/>
              <a:t>розбиває</a:t>
            </a:r>
            <a:r>
              <a:rPr lang="ru-RU" sz="2400" dirty="0"/>
              <a:t> </a:t>
            </a:r>
            <a:r>
              <a:rPr lang="ru-RU" sz="2400" dirty="0" err="1"/>
              <a:t>цей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 на </a:t>
            </a:r>
            <a:r>
              <a:rPr lang="ru-RU" sz="2400" dirty="0" err="1"/>
              <a:t>маленькі</a:t>
            </a:r>
            <a:r>
              <a:rPr lang="ru-RU" sz="2400" dirty="0"/>
              <a:t> кроки, </a:t>
            </a:r>
            <a:r>
              <a:rPr lang="ru-RU" sz="2400" dirty="0" err="1"/>
              <a:t>контролює</a:t>
            </a:r>
            <a:r>
              <a:rPr lang="ru-RU" sz="2400" dirty="0"/>
              <a:t> </a:t>
            </a:r>
            <a:r>
              <a:rPr lang="ru-RU" sz="2400" dirty="0" err="1"/>
              <a:t>розуміння</a:t>
            </a:r>
            <a:r>
              <a:rPr lang="ru-RU" sz="2400" dirty="0"/>
              <a:t> </a:t>
            </a:r>
            <a:r>
              <a:rPr lang="ru-RU" sz="2400" dirty="0" err="1"/>
              <a:t>пройденого</a:t>
            </a:r>
            <a:r>
              <a:rPr lang="ru-RU" sz="2400" dirty="0"/>
              <a:t> </a:t>
            </a:r>
            <a:r>
              <a:rPr lang="ru-RU" sz="2400" dirty="0" err="1"/>
              <a:t>матеріалу</a:t>
            </a:r>
            <a:r>
              <a:rPr lang="ru-RU" sz="2400" dirty="0"/>
              <a:t>, </a:t>
            </a:r>
            <a:r>
              <a:rPr lang="ru-RU" sz="2400" dirty="0" err="1"/>
              <a:t>моделює</a:t>
            </a:r>
            <a:r>
              <a:rPr lang="ru-RU" sz="2400" dirty="0"/>
              <a:t> </a:t>
            </a:r>
            <a:r>
              <a:rPr lang="ru-RU" sz="2400" dirty="0" err="1"/>
              <a:t>застосування</a:t>
            </a:r>
            <a:r>
              <a:rPr lang="ru-RU" sz="2400" dirty="0"/>
              <a:t> </a:t>
            </a:r>
            <a:r>
              <a:rPr lang="ru-RU" sz="2400" dirty="0" err="1"/>
              <a:t>цільових</a:t>
            </a:r>
            <a:r>
              <a:rPr lang="ru-RU" sz="2400" dirty="0"/>
              <a:t> </a:t>
            </a:r>
            <a:r>
              <a:rPr lang="ru-RU" sz="2400" dirty="0" err="1"/>
              <a:t>умінь</a:t>
            </a:r>
            <a:r>
              <a:rPr lang="ru-RU" sz="2400" dirty="0"/>
              <a:t> і </a:t>
            </a:r>
            <a:r>
              <a:rPr lang="ru-RU" sz="2400" dirty="0" err="1"/>
              <a:t>навичок</a:t>
            </a:r>
            <a:r>
              <a:rPr lang="ru-RU" sz="2400" dirty="0"/>
              <a:t> та </a:t>
            </a:r>
            <a:r>
              <a:rPr lang="ru-RU" sz="2400" dirty="0" err="1"/>
              <a:t>забезпечує</a:t>
            </a:r>
            <a:r>
              <a:rPr lang="ru-RU" sz="2400" dirty="0"/>
              <a:t> </a:t>
            </a:r>
            <a:r>
              <a:rPr lang="ru-RU" sz="2400" dirty="0" err="1"/>
              <a:t>учням</a:t>
            </a:r>
            <a:r>
              <a:rPr lang="ru-RU" sz="2400" dirty="0"/>
              <a:t> </a:t>
            </a:r>
            <a:r>
              <a:rPr lang="ru-RU" sz="2400" dirty="0" err="1"/>
              <a:t>достатньо</a:t>
            </a:r>
            <a:r>
              <a:rPr lang="ru-RU" sz="2400" dirty="0"/>
              <a:t> </a:t>
            </a:r>
            <a:r>
              <a:rPr lang="ru-RU" sz="2400" dirty="0" err="1"/>
              <a:t>можливостей</a:t>
            </a:r>
            <a:r>
              <a:rPr lang="ru-RU" sz="2400" dirty="0"/>
              <a:t> для </a:t>
            </a:r>
            <a:r>
              <a:rPr lang="ru-RU" sz="2400" dirty="0" err="1"/>
              <a:t>самостійного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відпрацювання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керівництвом</a:t>
            </a:r>
            <a:r>
              <a:rPr lang="ru-RU" sz="2400" dirty="0"/>
              <a:t>. 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8270683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4618" y="964553"/>
            <a:ext cx="10524227" cy="48936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</a:rPr>
              <a:t>Спеціальні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форми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навчання</a:t>
            </a:r>
            <a:r>
              <a:rPr lang="ru-RU" sz="2400" b="1" dirty="0">
                <a:solidFill>
                  <a:srgbClr val="C00000"/>
                </a:solidFill>
              </a:rPr>
              <a:t> в </a:t>
            </a:r>
            <a:r>
              <a:rPr lang="ru-RU" sz="2400" b="1" dirty="0" err="1">
                <a:solidFill>
                  <a:srgbClr val="C00000"/>
                </a:solidFill>
              </a:rPr>
              <a:t>інклюзивному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класі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just"/>
            <a:endParaRPr lang="ru-RU" sz="2400" dirty="0"/>
          </a:p>
          <a:p>
            <a:pPr algn="just"/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</a:rPr>
              <a:t>Кооперативне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</a:rPr>
              <a:t>навчання</a:t>
            </a:r>
            <a:r>
              <a:rPr lang="ru-RU" sz="2400" dirty="0"/>
              <a:t> - </a:t>
            </a:r>
            <a:r>
              <a:rPr lang="ru-RU" sz="2400" dirty="0" err="1"/>
              <a:t>це</a:t>
            </a:r>
            <a:r>
              <a:rPr lang="ru-RU" sz="2400" dirty="0"/>
              <a:t> форма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 в </a:t>
            </a:r>
            <a:r>
              <a:rPr lang="ru-RU" sz="2400" dirty="0" err="1"/>
              <a:t>малих</a:t>
            </a:r>
            <a:r>
              <a:rPr lang="ru-RU" sz="2400" dirty="0"/>
              <a:t> </a:t>
            </a:r>
            <a:r>
              <a:rPr lang="ru-RU" sz="2400" dirty="0" err="1"/>
              <a:t>групах</a:t>
            </a:r>
            <a:r>
              <a:rPr lang="ru-RU" sz="2400" dirty="0"/>
              <a:t> </a:t>
            </a:r>
            <a:r>
              <a:rPr lang="ru-RU" sz="2400" dirty="0" err="1"/>
              <a:t>учнів</a:t>
            </a:r>
            <a:r>
              <a:rPr lang="ru-RU" sz="2400" dirty="0"/>
              <a:t>, </a:t>
            </a:r>
            <a:r>
              <a:rPr lang="ru-RU" sz="2400" dirty="0" err="1"/>
              <a:t>об'єднаних</a:t>
            </a:r>
            <a:r>
              <a:rPr lang="ru-RU" sz="2400" dirty="0"/>
              <a:t> </a:t>
            </a:r>
            <a:r>
              <a:rPr lang="ru-RU" sz="2400" dirty="0" err="1"/>
              <a:t>загальною</a:t>
            </a:r>
            <a:r>
              <a:rPr lang="ru-RU" sz="2400" dirty="0"/>
              <a:t> </a:t>
            </a:r>
            <a:r>
              <a:rPr lang="ru-RU" sz="2400" dirty="0" err="1"/>
              <a:t>навчальною</a:t>
            </a:r>
            <a:r>
              <a:rPr lang="ru-RU" sz="2400" dirty="0"/>
              <a:t> метою. </a:t>
            </a:r>
            <a:r>
              <a:rPr lang="ru-RU" sz="2400" dirty="0" err="1"/>
              <a:t>Воно</a:t>
            </a:r>
            <a:r>
              <a:rPr lang="ru-RU" sz="2400" dirty="0"/>
              <a:t> </a:t>
            </a:r>
            <a:r>
              <a:rPr lang="ru-RU" sz="2400" dirty="0" err="1"/>
              <a:t>відкриває</a:t>
            </a:r>
            <a:r>
              <a:rPr lang="ru-RU" sz="2400" dirty="0"/>
              <a:t> </a:t>
            </a:r>
            <a:r>
              <a:rPr lang="ru-RU" sz="2400" dirty="0" err="1"/>
              <a:t>можливість</a:t>
            </a:r>
            <a:r>
              <a:rPr lang="ru-RU" sz="2400" dirty="0"/>
              <a:t> </a:t>
            </a:r>
            <a:r>
              <a:rPr lang="ru-RU" sz="2400" dirty="0" err="1"/>
              <a:t>учням</a:t>
            </a:r>
            <a:r>
              <a:rPr lang="ru-RU" sz="2400" dirty="0"/>
              <a:t> </a:t>
            </a:r>
            <a:r>
              <a:rPr lang="ru-RU" sz="2400" dirty="0" err="1"/>
              <a:t>співпраці</a:t>
            </a:r>
            <a:r>
              <a:rPr lang="ru-RU" sz="2400" dirty="0"/>
              <a:t> </a:t>
            </a:r>
            <a:r>
              <a:rPr lang="ru-RU" sz="2400" dirty="0" err="1"/>
              <a:t>зі</a:t>
            </a:r>
            <a:r>
              <a:rPr lang="ru-RU" sz="2400" dirty="0"/>
              <a:t> </a:t>
            </a:r>
            <a:r>
              <a:rPr lang="ru-RU" sz="2400" dirty="0" err="1"/>
              <a:t>своїми</a:t>
            </a:r>
            <a:r>
              <a:rPr lang="ru-RU" sz="2400" dirty="0"/>
              <a:t> ровесниками, </a:t>
            </a:r>
            <a:r>
              <a:rPr lang="ru-RU" sz="2400" dirty="0" err="1"/>
              <a:t>дозволяє</a:t>
            </a:r>
            <a:r>
              <a:rPr lang="ru-RU" sz="2400" dirty="0"/>
              <a:t> </a:t>
            </a:r>
            <a:r>
              <a:rPr lang="ru-RU" sz="2400" dirty="0" err="1"/>
              <a:t>реалізувати</a:t>
            </a:r>
            <a:r>
              <a:rPr lang="ru-RU" sz="2400" dirty="0"/>
              <a:t> </a:t>
            </a:r>
            <a:r>
              <a:rPr lang="ru-RU" sz="2400" dirty="0" err="1"/>
              <a:t>прагнення</a:t>
            </a:r>
            <a:r>
              <a:rPr lang="ru-RU" sz="2400" dirty="0"/>
              <a:t> </a:t>
            </a:r>
            <a:r>
              <a:rPr lang="ru-RU" sz="2400" dirty="0" err="1"/>
              <a:t>кожної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 до </a:t>
            </a:r>
            <a:r>
              <a:rPr lang="ru-RU" sz="2400" dirty="0" err="1"/>
              <a:t>спілкування</a:t>
            </a:r>
            <a:r>
              <a:rPr lang="ru-RU" sz="2400" dirty="0"/>
              <a:t>, </a:t>
            </a:r>
            <a:r>
              <a:rPr lang="ru-RU" sz="2400" dirty="0" err="1"/>
              <a:t>сприяє</a:t>
            </a:r>
            <a:r>
              <a:rPr lang="ru-RU" sz="2400" dirty="0"/>
              <a:t> </a:t>
            </a:r>
            <a:r>
              <a:rPr lang="ru-RU" sz="2400" dirty="0" err="1"/>
              <a:t>досягненню</a:t>
            </a:r>
            <a:r>
              <a:rPr lang="ru-RU" sz="2400" dirty="0"/>
              <a:t> </a:t>
            </a:r>
            <a:r>
              <a:rPr lang="ru-RU" sz="2400" dirty="0" err="1"/>
              <a:t>учнями</a:t>
            </a:r>
            <a:r>
              <a:rPr lang="ru-RU" sz="2400" dirty="0"/>
              <a:t> </a:t>
            </a:r>
            <a:r>
              <a:rPr lang="ru-RU" sz="2400" dirty="0" err="1"/>
              <a:t>високих</a:t>
            </a:r>
            <a:r>
              <a:rPr lang="ru-RU" sz="2400" dirty="0"/>
              <a:t> </a:t>
            </a:r>
            <a:r>
              <a:rPr lang="ru-RU" sz="2400" dirty="0" err="1"/>
              <a:t>результатів</a:t>
            </a:r>
            <a:r>
              <a:rPr lang="ru-RU" sz="2400" dirty="0"/>
              <a:t>, </a:t>
            </a:r>
            <a:r>
              <a:rPr lang="ru-RU" sz="2400" dirty="0" err="1"/>
              <a:t>засвоєнню</a:t>
            </a:r>
            <a:r>
              <a:rPr lang="ru-RU" sz="2400" dirty="0"/>
              <a:t> </a:t>
            </a:r>
            <a:r>
              <a:rPr lang="ru-RU" sz="2400" dirty="0" err="1"/>
              <a:t>знань</a:t>
            </a:r>
            <a:r>
              <a:rPr lang="ru-RU" sz="2400" dirty="0"/>
              <a:t> та </a:t>
            </a:r>
            <a:r>
              <a:rPr lang="ru-RU" sz="2400" dirty="0" err="1"/>
              <a:t>формуванню</a:t>
            </a:r>
            <a:r>
              <a:rPr lang="ru-RU" sz="2400" dirty="0"/>
              <a:t> </a:t>
            </a:r>
            <a:r>
              <a:rPr lang="ru-RU" sz="2400" dirty="0" err="1"/>
              <a:t>вмінь</a:t>
            </a:r>
            <a:r>
              <a:rPr lang="ru-RU" sz="2400" dirty="0"/>
              <a:t>. </a:t>
            </a:r>
            <a:r>
              <a:rPr lang="ru-RU" sz="2400" dirty="0" err="1"/>
              <a:t>Така</a:t>
            </a:r>
            <a:r>
              <a:rPr lang="ru-RU" sz="2400" dirty="0"/>
              <a:t> модель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застосовуватися</a:t>
            </a:r>
            <a:r>
              <a:rPr lang="ru-RU" sz="2400" dirty="0"/>
              <a:t> на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етапах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. </a:t>
            </a:r>
            <a:r>
              <a:rPr lang="ru-RU" sz="2400" dirty="0" err="1"/>
              <a:t>Кооперативне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 </a:t>
            </a:r>
            <a:r>
              <a:rPr lang="ru-RU" sz="2400" dirty="0" err="1"/>
              <a:t>охоплює</a:t>
            </a:r>
            <a:r>
              <a:rPr lang="ru-RU" sz="2400" dirty="0"/>
              <a:t> </a:t>
            </a:r>
            <a:r>
              <a:rPr lang="ru-RU" sz="2400" dirty="0" err="1"/>
              <a:t>різні</a:t>
            </a:r>
            <a:r>
              <a:rPr lang="ru-RU" sz="2400" dirty="0"/>
              <a:t> </a:t>
            </a:r>
            <a:r>
              <a:rPr lang="ru-RU" sz="2400" dirty="0" err="1"/>
              <a:t>форми</a:t>
            </a:r>
            <a:r>
              <a:rPr lang="ru-RU" sz="2400" dirty="0"/>
              <a:t>, </a:t>
            </a:r>
            <a:r>
              <a:rPr lang="ru-RU" sz="2400" dirty="0" err="1"/>
              <a:t>впровадження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вимагає</a:t>
            </a:r>
            <a:r>
              <a:rPr lang="ru-RU" sz="2400" dirty="0"/>
              <a:t> </a:t>
            </a:r>
            <a:r>
              <a:rPr lang="ru-RU" sz="2400" dirty="0" err="1"/>
              <a:t>кількох</a:t>
            </a:r>
            <a:r>
              <a:rPr lang="ru-RU" sz="2400" dirty="0"/>
              <a:t> </a:t>
            </a:r>
            <a:r>
              <a:rPr lang="ru-RU" sz="2400" dirty="0" err="1"/>
              <a:t>хвилин</a:t>
            </a:r>
            <a:r>
              <a:rPr lang="ru-RU" sz="2400" dirty="0"/>
              <a:t> до </a:t>
            </a:r>
            <a:r>
              <a:rPr lang="ru-RU" sz="2400" dirty="0" err="1"/>
              <a:t>кількох</a:t>
            </a:r>
            <a:r>
              <a:rPr lang="ru-RU" sz="2400" dirty="0"/>
              <a:t> </a:t>
            </a:r>
            <a:r>
              <a:rPr lang="ru-RU" sz="2400" dirty="0" err="1"/>
              <a:t>тижнів</a:t>
            </a:r>
            <a:r>
              <a:rPr lang="ru-RU" sz="2400" dirty="0"/>
              <a:t>, у парах, </a:t>
            </a:r>
            <a:r>
              <a:rPr lang="ru-RU" sz="2400" dirty="0" err="1"/>
              <a:t>трійках</a:t>
            </a:r>
            <a:r>
              <a:rPr lang="ru-RU" sz="2400" dirty="0"/>
              <a:t> та </a:t>
            </a:r>
            <a:r>
              <a:rPr lang="ru-RU" sz="2400" dirty="0" err="1"/>
              <a:t>малих</a:t>
            </a:r>
            <a:r>
              <a:rPr lang="ru-RU" sz="2400" dirty="0"/>
              <a:t> </a:t>
            </a:r>
            <a:r>
              <a:rPr lang="ru-RU" sz="2400" dirty="0" err="1"/>
              <a:t>групах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базових</a:t>
            </a:r>
            <a:r>
              <a:rPr lang="ru-RU" sz="2400" dirty="0"/>
              <a:t>, </a:t>
            </a:r>
            <a:r>
              <a:rPr lang="ru-RU" sz="2400" dirty="0" err="1"/>
              <a:t>формальних</a:t>
            </a:r>
            <a:r>
              <a:rPr lang="ru-RU" sz="2400" dirty="0"/>
              <a:t> і </a:t>
            </a:r>
            <a:r>
              <a:rPr lang="ru-RU" sz="2400" dirty="0" err="1"/>
              <a:t>спеціальних</a:t>
            </a:r>
            <a:r>
              <a:rPr lang="ru-RU" sz="2400" dirty="0"/>
              <a:t> </a:t>
            </a:r>
            <a:r>
              <a:rPr lang="ru-RU" sz="2400" dirty="0" err="1"/>
              <a:t>групах</a:t>
            </a:r>
            <a:r>
              <a:rPr lang="ru-RU" sz="2400" dirty="0"/>
              <a:t>. 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8878298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382" y="724619"/>
            <a:ext cx="9465509" cy="5029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8799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42" y="974785"/>
            <a:ext cx="10210556" cy="42355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5978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1638" y="260648"/>
            <a:ext cx="6240693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Список літератури:</a:t>
            </a:r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566" y="757956"/>
            <a:ext cx="8573219" cy="5218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33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1638" y="260648"/>
            <a:ext cx="6240693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Список літератури:</a:t>
            </a:r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358" y="759216"/>
            <a:ext cx="9276208" cy="4752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6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7094" y="1132857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uk-UA" sz="7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Дякую за увагу!</a:t>
            </a:r>
            <a:endParaRPr lang="uk-UA" sz="7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utoShape 2" descr="Не можна бути такою тупою, бо з тобою ніхто дружити не буде». Як в Україні  впроваджують інклюзивну освіту | Chas.Ne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470" y="2881642"/>
            <a:ext cx="3789417" cy="2682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18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-194734"/>
            <a:ext cx="245533" cy="3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uk-UA" altLang="uk-UA" sz="1700"/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1228917" y="6447368"/>
            <a:ext cx="963083" cy="41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uk-UA" altLang="ru-RU" sz="1900" b="1"/>
              <a:t>2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1" y="135467"/>
            <a:ext cx="11540067" cy="638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50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998" y="975115"/>
            <a:ext cx="7725478" cy="292368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uk-UA" dirty="0" smtClean="0"/>
              <a:t>Інклюзивне </a:t>
            </a:r>
            <a:r>
              <a:rPr lang="uk-UA" dirty="0"/>
              <a:t>навчання є основою і найбільш ефективною формою здобуття якісної освіти людьми з особливими потребами. Але ця форма навчання обмежується переважним охопленням дітей з порушеннями психофізичного розвитку дошкільного і молодшого шкільного віку при існуючій нагальній потребі його широкого впровадження у ВНЗ.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741" y="3038520"/>
            <a:ext cx="4631259" cy="296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2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2330" y="1035500"/>
            <a:ext cx="7725478" cy="292368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b="1" dirty="0" err="1"/>
              <a:t>Форми</a:t>
            </a:r>
            <a:r>
              <a:rPr lang="ru-RU" b="1" dirty="0"/>
              <a:t> </a:t>
            </a:r>
            <a:r>
              <a:rPr lang="ru-RU" b="1" dirty="0" err="1"/>
              <a:t>організації</a:t>
            </a:r>
            <a:r>
              <a:rPr lang="ru-RU" b="1" dirty="0"/>
              <a:t> </a:t>
            </a:r>
            <a:r>
              <a:rPr lang="ru-RU" b="1" dirty="0" err="1" smtClean="0"/>
              <a:t>інклюзивного</a:t>
            </a:r>
            <a:r>
              <a:rPr lang="ru-RU" b="1" dirty="0" smtClean="0"/>
              <a:t> </a:t>
            </a:r>
            <a:r>
              <a:rPr lang="ru-RU" b="1" dirty="0" err="1" smtClean="0"/>
              <a:t>навчання</a:t>
            </a:r>
            <a:r>
              <a:rPr lang="ru-RU" b="1" dirty="0" smtClean="0"/>
              <a:t> </a:t>
            </a:r>
            <a:r>
              <a:rPr lang="ru-RU" b="1" dirty="0"/>
              <a:t>– 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навчальної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для </a:t>
            </a:r>
            <a:r>
              <a:rPr lang="ru-RU" dirty="0" err="1" smtClean="0"/>
              <a:t>здобувачів</a:t>
            </a:r>
            <a:r>
              <a:rPr lang="ru-RU" dirty="0" smtClean="0"/>
              <a:t> з ООП,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регулюється</a:t>
            </a:r>
            <a:r>
              <a:rPr lang="ru-RU" dirty="0"/>
              <a:t> наперед </a:t>
            </a:r>
            <a:r>
              <a:rPr lang="ru-RU" dirty="0" err="1"/>
              <a:t>визначеним</a:t>
            </a:r>
            <a:r>
              <a:rPr lang="ru-RU" dirty="0"/>
              <a:t> порядком і режимом; </a:t>
            </a:r>
            <a:r>
              <a:rPr lang="ru-RU" dirty="0" err="1"/>
              <a:t>зовнішнє</a:t>
            </a:r>
            <a:r>
              <a:rPr lang="ru-RU" dirty="0"/>
              <a:t> </a:t>
            </a:r>
            <a:r>
              <a:rPr lang="ru-RU" dirty="0" err="1"/>
              <a:t>вираження</a:t>
            </a:r>
            <a:r>
              <a:rPr lang="ru-RU" dirty="0"/>
              <a:t> </a:t>
            </a:r>
            <a:r>
              <a:rPr lang="ru-RU" dirty="0" err="1"/>
              <a:t>узгодженої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 smtClean="0"/>
              <a:t>вчителя</a:t>
            </a:r>
            <a:r>
              <a:rPr lang="ru-RU" dirty="0" smtClean="0"/>
              <a:t>, </a:t>
            </a:r>
            <a:r>
              <a:rPr lang="ru-RU" dirty="0" err="1" smtClean="0"/>
              <a:t>асистента</a:t>
            </a:r>
            <a:r>
              <a:rPr lang="ru-RU" dirty="0" smtClean="0"/>
              <a:t> (</a:t>
            </a:r>
            <a:r>
              <a:rPr lang="ru-RU" dirty="0" err="1" smtClean="0"/>
              <a:t>цілої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 </a:t>
            </a:r>
            <a:r>
              <a:rPr lang="ru-RU" dirty="0" err="1" smtClean="0"/>
              <a:t>супроводу</a:t>
            </a:r>
            <a:r>
              <a:rPr lang="ru-RU" dirty="0" smtClean="0"/>
              <a:t>) та </a:t>
            </a:r>
            <a:r>
              <a:rPr lang="ru-RU" dirty="0" err="1" smtClean="0"/>
              <a:t>учня</a:t>
            </a:r>
            <a:r>
              <a:rPr lang="ru-RU" dirty="0" smtClean="0"/>
              <a:t> з ООП,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у </a:t>
            </a:r>
            <a:r>
              <a:rPr lang="ru-RU" dirty="0" err="1"/>
              <a:t>визначеному</a:t>
            </a:r>
            <a:r>
              <a:rPr lang="ru-RU" dirty="0"/>
              <a:t> порядку і в </a:t>
            </a:r>
            <a:r>
              <a:rPr lang="ru-RU" dirty="0" err="1"/>
              <a:t>певному</a:t>
            </a:r>
            <a:r>
              <a:rPr lang="ru-RU" dirty="0"/>
              <a:t> </a:t>
            </a:r>
            <a:r>
              <a:rPr lang="ru-RU" dirty="0" err="1" smtClean="0"/>
              <a:t>режимі</a:t>
            </a:r>
            <a:endParaRPr lang="uk-UA" dirty="0"/>
          </a:p>
        </p:txBody>
      </p:sp>
      <p:pic>
        <p:nvPicPr>
          <p:cNvPr id="4098" name="Picture 2" descr="Інклюзія в позашкіллі - КПНЗ &quot;Центр позашкільної роботи №1&quot; ДМ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58" y="4149307"/>
            <a:ext cx="4930930" cy="1699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5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229784" y="264585"/>
            <a:ext cx="9999133" cy="586316"/>
          </a:xfrm>
        </p:spPr>
        <p:txBody>
          <a:bodyPr lIns="121917" tIns="60958" rIns="121917" bIns="60958">
            <a:normAutofit fontScale="90000"/>
          </a:bodyPr>
          <a:lstStyle/>
          <a:p>
            <a:pPr eaLnBrk="1" hangingPunct="1"/>
            <a:r>
              <a:rPr lang="uk-UA" altLang="uk-UA" sz="5300" dirty="0">
                <a:latin typeface="Corbel" pitchFamily="34" charset="0"/>
              </a:rPr>
              <a:t>Проблемні питання</a:t>
            </a:r>
            <a:endParaRPr lang="ru-RU" altLang="ru-RU" sz="5300" dirty="0">
              <a:solidFill>
                <a:schemeClr val="tx2"/>
              </a:solidFill>
              <a:latin typeface="Corbel" pitchFamily="34" charset="0"/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1373717" y="2650068"/>
            <a:ext cx="9855200" cy="3697817"/>
          </a:xfrm>
        </p:spPr>
        <p:txBody>
          <a:bodyPr rIns="121917" bIns="60958"/>
          <a:lstStyle/>
          <a:p>
            <a:pPr algn="ctr" defTabSz="1217054"/>
            <a:endParaRPr lang="uk-UA" altLang="uk-UA" smtClean="0"/>
          </a:p>
          <a:p>
            <a:pPr algn="ctr" defTabSz="1217054"/>
            <a:endParaRPr lang="uk-UA" altLang="uk-UA" smtClean="0"/>
          </a:p>
        </p:txBody>
      </p:sp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0" y="-194734"/>
            <a:ext cx="245533" cy="3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uk-UA" altLang="uk-UA" sz="1700"/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11228917" y="6447368"/>
            <a:ext cx="963083" cy="41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ru-RU" sz="1900" b="1"/>
              <a:t>2</a:t>
            </a:r>
            <a:r>
              <a:rPr lang="uk-UA" altLang="ru-RU" sz="1900" b="1"/>
              <a:t>2</a:t>
            </a:r>
          </a:p>
        </p:txBody>
      </p:sp>
      <p:sp>
        <p:nvSpPr>
          <p:cNvPr id="28678" name="Прямоугольник 1"/>
          <p:cNvSpPr>
            <a:spLocks noChangeArrowheads="1"/>
          </p:cNvSpPr>
          <p:nvPr/>
        </p:nvSpPr>
        <p:spPr bwMode="auto">
          <a:xfrm>
            <a:off x="629727" y="940278"/>
            <a:ext cx="11007308" cy="5342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>
            <a:lvl1pPr marL="571500" indent="-5715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uk-UA" altLang="uk-UA" sz="2900" dirty="0">
                <a:latin typeface="Corbel" pitchFamily="34" charset="0"/>
              </a:rPr>
              <a:t>проведення конкурсів та підбору кадрів у ІРЦ (відсутність у районі/місті/ОТГ відповідних спеціалістів);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q"/>
            </a:pPr>
            <a:endParaRPr lang="uk-UA" altLang="uk-UA" sz="500" dirty="0">
              <a:latin typeface="Corbe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uk-UA" altLang="uk-UA" sz="2900" dirty="0">
                <a:latin typeface="Corbel" pitchFamily="34" charset="0"/>
              </a:rPr>
              <a:t>облаштування приміщень </a:t>
            </a:r>
            <a:r>
              <a:rPr lang="ru-RU" altLang="ru-RU" sz="2900" dirty="0"/>
              <a:t>шляхом </a:t>
            </a:r>
            <a:r>
              <a:rPr lang="ru-RU" altLang="ru-RU" sz="2900" dirty="0" err="1"/>
              <a:t>забезпечення</a:t>
            </a:r>
            <a:r>
              <a:rPr lang="ru-RU" altLang="ru-RU" sz="2900" dirty="0"/>
              <a:t> </a:t>
            </a:r>
            <a:r>
              <a:rPr lang="ru-RU" altLang="ru-RU" sz="2900" dirty="0" err="1"/>
              <a:t>розумного</a:t>
            </a:r>
            <a:r>
              <a:rPr lang="ru-RU" altLang="ru-RU" sz="2900" dirty="0"/>
              <a:t> </a:t>
            </a:r>
            <a:r>
              <a:rPr lang="ru-RU" altLang="ru-RU" sz="2900" dirty="0" err="1"/>
              <a:t>пристосування</a:t>
            </a:r>
            <a:r>
              <a:rPr lang="ru-RU" altLang="ru-RU" sz="2900" dirty="0"/>
              <a:t> та </a:t>
            </a:r>
            <a:r>
              <a:rPr lang="ru-RU" altLang="ru-RU" sz="2900" dirty="0" err="1"/>
              <a:t>універсального</a:t>
            </a:r>
            <a:r>
              <a:rPr lang="ru-RU" altLang="ru-RU" sz="2900" dirty="0"/>
              <a:t> дизайну</a:t>
            </a:r>
            <a:r>
              <a:rPr lang="uk-UA" altLang="uk-UA" sz="2900" dirty="0">
                <a:latin typeface="Corbel" pitchFamily="34" charset="0"/>
              </a:rPr>
              <a:t>;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q"/>
            </a:pPr>
            <a:endParaRPr lang="uk-UA" altLang="uk-UA" sz="500" dirty="0">
              <a:latin typeface="Corbe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uk-UA" altLang="ru-RU" sz="2900" dirty="0"/>
              <a:t>проведення додаткових корекційно-</a:t>
            </a:r>
            <a:r>
              <a:rPr lang="uk-UA" altLang="ru-RU" sz="2900" dirty="0" err="1"/>
              <a:t>розвиткових</a:t>
            </a:r>
            <a:r>
              <a:rPr lang="uk-UA" altLang="ru-RU" sz="2900" dirty="0"/>
              <a:t> занять (послуг) фахівцями, що не мають відповідної освіти.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q"/>
            </a:pPr>
            <a:endParaRPr lang="uk-UA" altLang="ru-RU" sz="5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uk-UA" altLang="uk-UA" sz="2900" dirty="0">
                <a:latin typeface="Corbel" pitchFamily="34" charset="0"/>
              </a:rPr>
              <a:t>недостатня поінформованість населення щодо роботи ІРЦ;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q"/>
            </a:pPr>
            <a:endParaRPr lang="ru-RU" altLang="ru-RU" sz="5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q"/>
            </a:pPr>
            <a:endParaRPr lang="uk-UA" altLang="uk-UA" sz="5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uk-UA" altLang="uk-UA" sz="2900" dirty="0"/>
              <a:t>небажання «окремих» директорів садків, шкіл впроваджувати інклюзивну освіту та співпрацювати з батьками дітей з ООП;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q"/>
            </a:pPr>
            <a:endParaRPr lang="uk-UA" altLang="uk-UA" sz="5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uk-UA" altLang="uk-UA" dirty="0"/>
              <a:t>неготовність педагогічних працівників до роботи з особами з ООП;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q"/>
            </a:pPr>
            <a:endParaRPr lang="uk-UA" altLang="uk-UA" sz="5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uk-UA" altLang="uk-UA" dirty="0"/>
              <a:t>непоінформованість батьків дітей з ООП про альтернативні можливості отримання освіти їх дітьми.</a:t>
            </a:r>
          </a:p>
        </p:txBody>
      </p:sp>
    </p:spTree>
    <p:extLst>
      <p:ext uri="{BB962C8B-B14F-4D97-AF65-F5344CB8AC3E}">
        <p14:creationId xmlns:p14="http://schemas.microsoft.com/office/powerpoint/2010/main" val="103663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1158" y="831629"/>
            <a:ext cx="10671203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Розробка і практичне втілення шляхів впровадження інклюзивного навчання в інтегрованих закладах освіти відповідає сучасним прогресивним світовим тенденціям забезпечення якісної вищої освіти молоді з особливими потребами, прийнятому в Україні курсу на впровадження інтегрованого навчання </a:t>
            </a:r>
            <a:r>
              <a:rPr lang="uk-UA" dirty="0" smtClean="0"/>
              <a:t>в </a:t>
            </a:r>
            <a:r>
              <a:rPr lang="uk-UA" dirty="0" smtClean="0"/>
              <a:t>розбудові системи інклюзивного </a:t>
            </a:r>
            <a:r>
              <a:rPr lang="uk-UA" dirty="0" smtClean="0"/>
              <a:t>навчання. 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681158" y="2553159"/>
            <a:ext cx="10676444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До останнього часу не вирішене питання практичної реалізації інклюзивного навчання студентів з особливими потребами, не розроблені форми і методи взаємодії колективів різнорівневих інтегрованих закладів освіти, що стримує доступ до здобуття вищої освіти і унеможливлює наступність, послідовність і безперервність </a:t>
            </a:r>
            <a:r>
              <a:rPr lang="uk-UA" dirty="0" smtClean="0"/>
              <a:t>навчально-виховного </a:t>
            </a:r>
            <a:r>
              <a:rPr lang="uk-UA" dirty="0" smtClean="0"/>
              <a:t>процесу дітей і молоді з особливими потребами. </a:t>
            </a:r>
            <a:endParaRPr lang="uk-UA" dirty="0"/>
          </a:p>
        </p:txBody>
      </p:sp>
      <p:pic>
        <p:nvPicPr>
          <p:cNvPr id="2050" name="Picture 2" descr="Будинок без фундаменту. Як стартувала інклюзивна освіта у Львов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962" y="4472166"/>
            <a:ext cx="3493399" cy="1836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058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9757" y="1041722"/>
            <a:ext cx="629313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Підвищення інклюзивної компетентності викладачів здійснюється шляхом проведення короткострокових курсів підвищення кваліфікації, семінарів з тематики інклюзивного навчання, тренінгів, міждисциплінарних консиліумів, відкритих занять, які демонструють професійне зростання і надають можливість визначити подальші завдання власної і командної діяльності.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193102" y="3463143"/>
            <a:ext cx="6223904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Перед </a:t>
            </a:r>
            <a:r>
              <a:rPr lang="ru-RU" dirty="0" err="1" smtClean="0"/>
              <a:t>проведенням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 з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кваліфікації</a:t>
            </a:r>
            <a:r>
              <a:rPr lang="ru-RU" dirty="0" smtClean="0"/>
              <a:t> і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тематичного</a:t>
            </a:r>
            <a:r>
              <a:rPr lang="ru-RU" dirty="0" smtClean="0"/>
              <a:t> плану проводиться </a:t>
            </a:r>
            <a:r>
              <a:rPr lang="ru-RU" dirty="0" err="1" smtClean="0"/>
              <a:t>тестування</a:t>
            </a:r>
            <a:r>
              <a:rPr lang="ru-RU" dirty="0" smtClean="0"/>
              <a:t> на предмет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інклюзивної</a:t>
            </a:r>
            <a:r>
              <a:rPr lang="ru-RU" dirty="0" smtClean="0"/>
              <a:t> </a:t>
            </a:r>
            <a:r>
              <a:rPr lang="ru-RU" dirty="0" err="1" smtClean="0"/>
              <a:t>компетентності</a:t>
            </a:r>
            <a:r>
              <a:rPr lang="ru-RU" dirty="0" smtClean="0"/>
              <a:t> і за результатами </a:t>
            </a:r>
            <a:r>
              <a:rPr lang="ru-RU" dirty="0" err="1" smtClean="0"/>
              <a:t>заключного</a:t>
            </a:r>
            <a:r>
              <a:rPr lang="ru-RU" dirty="0" smtClean="0"/>
              <a:t> </a:t>
            </a:r>
            <a:r>
              <a:rPr lang="ru-RU" dirty="0" err="1" smtClean="0"/>
              <a:t>тестування</a:t>
            </a:r>
            <a:r>
              <a:rPr lang="ru-RU" dirty="0" smtClean="0"/>
              <a:t> </a:t>
            </a:r>
            <a:r>
              <a:rPr lang="ru-RU" dirty="0" err="1" smtClean="0"/>
              <a:t>керівництво</a:t>
            </a:r>
            <a:r>
              <a:rPr lang="ru-RU" dirty="0" smtClean="0"/>
              <a:t> </a:t>
            </a:r>
            <a:r>
              <a:rPr lang="ru-RU" dirty="0" err="1" smtClean="0"/>
              <a:t>інституту</a:t>
            </a:r>
            <a:r>
              <a:rPr lang="ru-RU" dirty="0" smtClean="0"/>
              <a:t> </a:t>
            </a:r>
            <a:r>
              <a:rPr lang="ru-RU" dirty="0" err="1" smtClean="0"/>
              <a:t>приймає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про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продовження</a:t>
            </a:r>
            <a:r>
              <a:rPr lang="ru-RU" dirty="0" smtClean="0"/>
              <a:t> контракту на </a:t>
            </a:r>
            <a:r>
              <a:rPr lang="ru-RU" dirty="0" err="1" smtClean="0"/>
              <a:t>подальшу</a:t>
            </a:r>
            <a:r>
              <a:rPr lang="ru-RU" dirty="0" smtClean="0"/>
              <a:t> роботу </a:t>
            </a:r>
            <a:r>
              <a:rPr lang="ru-RU" dirty="0" err="1" smtClean="0"/>
              <a:t>викладача</a:t>
            </a:r>
            <a:r>
              <a:rPr lang="ru-RU" dirty="0" smtClean="0"/>
              <a:t> в </a:t>
            </a:r>
            <a:r>
              <a:rPr lang="ru-RU" dirty="0" err="1" smtClean="0"/>
              <a:t>закладі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82" y="855730"/>
            <a:ext cx="2633254" cy="220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42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90" y="1007636"/>
            <a:ext cx="1803419" cy="1511199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573" y="721470"/>
            <a:ext cx="6418053" cy="543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07" y="4705492"/>
            <a:ext cx="1803419" cy="15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974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90" y="1007636"/>
            <a:ext cx="1803419" cy="15111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07" y="4705492"/>
            <a:ext cx="1803419" cy="15111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27208" y="1130061"/>
            <a:ext cx="7116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Основною формою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 є урок. </a:t>
            </a:r>
            <a:endParaRPr lang="ru-RU" sz="2400" dirty="0" smtClean="0"/>
          </a:p>
          <a:p>
            <a:pPr algn="ctr"/>
            <a:r>
              <a:rPr lang="ru-RU" sz="2400" b="1" i="1" dirty="0" smtClean="0">
                <a:solidFill>
                  <a:schemeClr val="accent2"/>
                </a:solidFill>
              </a:rPr>
              <a:t>Урок</a:t>
            </a:r>
            <a:r>
              <a:rPr lang="ru-RU" sz="2400" dirty="0" smtClean="0"/>
              <a:t> </a:t>
            </a:r>
            <a:r>
              <a:rPr lang="ru-RU" sz="2400" dirty="0"/>
              <a:t>– </a:t>
            </a:r>
            <a:r>
              <a:rPr lang="ru-RU" sz="2400" dirty="0" err="1"/>
              <a:t>логічна</a:t>
            </a:r>
            <a:r>
              <a:rPr lang="ru-RU" sz="2400" dirty="0"/>
              <a:t> завершена, </a:t>
            </a:r>
            <a:r>
              <a:rPr lang="ru-RU" sz="2400" dirty="0" err="1"/>
              <a:t>цілісна</a:t>
            </a:r>
            <a:r>
              <a:rPr lang="ru-RU" sz="2400" dirty="0"/>
              <a:t>, </a:t>
            </a:r>
            <a:r>
              <a:rPr lang="ru-RU" sz="2400" dirty="0" err="1"/>
              <a:t>обмежена</a:t>
            </a:r>
            <a:r>
              <a:rPr lang="ru-RU" sz="2400" dirty="0"/>
              <a:t> у </a:t>
            </a:r>
            <a:r>
              <a:rPr lang="ru-RU" sz="2400" dirty="0" err="1"/>
              <a:t>часі</a:t>
            </a:r>
            <a:r>
              <a:rPr lang="ru-RU" sz="2400" dirty="0"/>
              <a:t> </a:t>
            </a:r>
            <a:r>
              <a:rPr lang="ru-RU" sz="2400" dirty="0" err="1"/>
              <a:t>частина</a:t>
            </a:r>
            <a:r>
              <a:rPr lang="ru-RU" sz="2400" dirty="0"/>
              <a:t> </a:t>
            </a:r>
            <a:r>
              <a:rPr lang="ru-RU" sz="2400" dirty="0" err="1"/>
              <a:t>навчального</a:t>
            </a:r>
            <a:r>
              <a:rPr lang="ru-RU" sz="2400" dirty="0"/>
              <a:t> </a:t>
            </a:r>
            <a:r>
              <a:rPr lang="ru-RU" sz="2400" dirty="0" err="1"/>
              <a:t>процесу</a:t>
            </a:r>
            <a:r>
              <a:rPr lang="ru-RU" sz="2400" dirty="0"/>
              <a:t>, яку </a:t>
            </a:r>
            <a:r>
              <a:rPr lang="ru-RU" sz="2400" dirty="0" err="1"/>
              <a:t>проводять</a:t>
            </a:r>
            <a:r>
              <a:rPr lang="ru-RU" sz="2400" dirty="0"/>
              <a:t> за </a:t>
            </a:r>
            <a:r>
              <a:rPr lang="ru-RU" sz="2400" dirty="0" err="1"/>
              <a:t>розкладом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керівництвом</a:t>
            </a:r>
            <a:r>
              <a:rPr lang="ru-RU" sz="2400" dirty="0"/>
              <a:t> </a:t>
            </a:r>
            <a:r>
              <a:rPr lang="ru-RU" sz="2400" dirty="0" err="1"/>
              <a:t>вчителя</a:t>
            </a:r>
            <a:r>
              <a:rPr lang="ru-RU" sz="2400" dirty="0"/>
              <a:t> з </a:t>
            </a:r>
            <a:r>
              <a:rPr lang="ru-RU" sz="2400" dirty="0" err="1"/>
              <a:t>постійним</a:t>
            </a:r>
            <a:r>
              <a:rPr lang="ru-RU" sz="2400" dirty="0"/>
              <a:t> складом </a:t>
            </a:r>
            <a:r>
              <a:rPr lang="ru-RU" sz="2400" dirty="0" err="1"/>
              <a:t>учнів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включається</a:t>
            </a:r>
            <a:r>
              <a:rPr lang="ru-RU" sz="2400" dirty="0"/>
              <a:t> у </a:t>
            </a:r>
            <a:r>
              <a:rPr lang="ru-RU" sz="2400" dirty="0" err="1"/>
              <a:t>цілісний</a:t>
            </a:r>
            <a:r>
              <a:rPr lang="ru-RU" sz="2400" dirty="0"/>
              <a:t> </a:t>
            </a:r>
            <a:r>
              <a:rPr lang="ru-RU" sz="2400" dirty="0" err="1"/>
              <a:t>педагогічний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. </a:t>
            </a:r>
            <a:endParaRPr lang="ru-RU" sz="2400" dirty="0" smtClean="0"/>
          </a:p>
          <a:p>
            <a:pPr algn="ctr"/>
            <a:r>
              <a:rPr lang="ru-RU" sz="2400" b="1" i="1" dirty="0" smtClean="0"/>
              <a:t>Урок </a:t>
            </a:r>
            <a:r>
              <a:rPr lang="ru-RU" sz="2400" b="1" i="1" dirty="0"/>
              <a:t>в </a:t>
            </a:r>
            <a:r>
              <a:rPr lang="ru-RU" sz="2400" b="1" i="1" dirty="0" err="1"/>
              <a:t>інклюзивному</a:t>
            </a:r>
            <a:r>
              <a:rPr lang="ru-RU" sz="2400" b="1" i="1" dirty="0"/>
              <a:t> </a:t>
            </a:r>
            <a:r>
              <a:rPr lang="ru-RU" sz="2400" b="1" i="1" dirty="0" err="1"/>
              <a:t>класі</a:t>
            </a:r>
            <a:r>
              <a:rPr lang="ru-RU" sz="2400" b="1" i="1" dirty="0"/>
              <a:t> </a:t>
            </a:r>
            <a:r>
              <a:rPr lang="ru-RU" sz="2400" b="1" i="1" dirty="0" err="1"/>
              <a:t>має</a:t>
            </a:r>
            <a:r>
              <a:rPr lang="ru-RU" sz="2400" b="1" i="1" dirty="0"/>
              <a:t> </a:t>
            </a:r>
            <a:r>
              <a:rPr lang="ru-RU" sz="2400" b="1" i="1" dirty="0" err="1"/>
              <a:t>організаційні</a:t>
            </a:r>
            <a:r>
              <a:rPr lang="ru-RU" sz="2400" b="1" i="1" dirty="0"/>
              <a:t> </a:t>
            </a:r>
            <a:r>
              <a:rPr lang="ru-RU" sz="2400" b="1" i="1" dirty="0" err="1"/>
              <a:t>ознаки</a:t>
            </a:r>
            <a:r>
              <a:rPr lang="ru-RU" sz="2400" b="1" i="1" dirty="0"/>
              <a:t> як </a:t>
            </a:r>
            <a:r>
              <a:rPr lang="ru-RU" sz="2400" b="1" i="1" dirty="0" err="1"/>
              <a:t>загальноосвітньої</a:t>
            </a:r>
            <a:r>
              <a:rPr lang="ru-RU" sz="2400" b="1" i="1" dirty="0"/>
              <a:t> </a:t>
            </a:r>
            <a:r>
              <a:rPr lang="ru-RU" sz="2400" b="1" i="1" dirty="0" err="1"/>
              <a:t>школи</a:t>
            </a:r>
            <a:r>
              <a:rPr lang="ru-RU" sz="2400" b="1" i="1" dirty="0"/>
              <a:t>, так і </a:t>
            </a:r>
            <a:r>
              <a:rPr lang="ru-RU" sz="2400" b="1" i="1" dirty="0" err="1"/>
              <a:t>спеціальної</a:t>
            </a:r>
            <a:r>
              <a:rPr lang="ru-RU" sz="2400" b="1" i="1" dirty="0"/>
              <a:t> </a:t>
            </a:r>
            <a:r>
              <a:rPr lang="ru-RU" sz="2400" b="1" i="1" dirty="0" err="1"/>
              <a:t>школи</a:t>
            </a:r>
            <a:r>
              <a:rPr lang="ru-RU" sz="2400" b="1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93351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71</TotalTime>
  <Words>812</Words>
  <Application>Microsoft Office PowerPoint</Application>
  <PresentationFormat>Произвольный</PresentationFormat>
  <Paragraphs>58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Форми організації інклюзивного навчання</vt:lpstr>
      <vt:lpstr>Презентация PowerPoint</vt:lpstr>
      <vt:lpstr>Презентация PowerPoint</vt:lpstr>
      <vt:lpstr>Презентация PowerPoint</vt:lpstr>
      <vt:lpstr>Проблемні питання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«інклюзивна освіта»</dc:title>
  <dc:creator>vaniadx777@gmail.com</dc:creator>
  <cp:lastModifiedBy>suvor</cp:lastModifiedBy>
  <cp:revision>7</cp:revision>
  <dcterms:created xsi:type="dcterms:W3CDTF">2018-12-04T18:02:06Z</dcterms:created>
  <dcterms:modified xsi:type="dcterms:W3CDTF">2023-12-18T19:26:40Z</dcterms:modified>
</cp:coreProperties>
</file>