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</p:sldMasterIdLst>
  <p:notesMasterIdLst>
    <p:notesMasterId r:id="rId33"/>
  </p:notesMasterIdLst>
  <p:handoutMasterIdLst>
    <p:handoutMasterId r:id="rId34"/>
  </p:handoutMasterIdLst>
  <p:sldIdLst>
    <p:sldId id="296" r:id="rId5"/>
    <p:sldId id="295" r:id="rId6"/>
    <p:sldId id="319" r:id="rId7"/>
    <p:sldId id="312" r:id="rId8"/>
    <p:sldId id="313" r:id="rId9"/>
    <p:sldId id="320" r:id="rId10"/>
    <p:sldId id="299" r:id="rId11"/>
    <p:sldId id="321" r:id="rId12"/>
    <p:sldId id="298" r:id="rId13"/>
    <p:sldId id="322" r:id="rId14"/>
    <p:sldId id="323" r:id="rId15"/>
    <p:sldId id="324" r:id="rId16"/>
    <p:sldId id="325" r:id="rId17"/>
    <p:sldId id="326" r:id="rId18"/>
    <p:sldId id="328" r:id="rId19"/>
    <p:sldId id="327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6" autoAdjust="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57BDD2-FD8F-DB97-3B52-B87D6F3C2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646F6-9457-BD67-7C83-65FAA5E751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A72A-4651-45C7-9E42-35BFFD46D92F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0DE2B-367D-0F52-FAA8-3ACF1E4EAA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C8EAA-C094-412A-F8A7-2165B600C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88172-A614-444B-9E98-71B10C8CD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8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9352-39CB-486C-AEA5-5D17795DD0C7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6F85-6220-421D-9203-84F526C4C6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1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AF112-0690-2081-C2E2-A89F8CECA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A5D4A-C1B7-CA09-E58E-BFF717F3C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A53D9-7548-8D19-D40E-698F1C92A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8F2A0-62AF-27E4-7E43-315FDF5B6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3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4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AC14-A9DB-3744-B4E6-47634F9B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7015D-BB9C-E303-B2E6-832065C95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15F91-6646-C002-B710-8117BBBC7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7E7DD-56B9-2D1D-8C66-E20070C50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8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560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99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19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8121AD-8518-1695-111E-C8CFF8A3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" y="0"/>
            <a:ext cx="12192004" cy="6858000"/>
            <a:chOff x="-4" y="0"/>
            <a:chExt cx="12192004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-2" y="0"/>
              <a:ext cx="6096001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0DFABF-2A96-46EC-8C35-1C4A9D0A0739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H="1">
              <a:off x="3489960" y="822961"/>
              <a:ext cx="5212080" cy="5212080"/>
            </a:xfrm>
            <a:prstGeom prst="ellipse">
              <a:avLst/>
            </a:pr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3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Freeform: Shape 19">
            <a:extLst>
              <a:ext uri="{FF2B5EF4-FFF2-40B4-BE49-F238E27FC236}">
                <a16:creationId xmlns:a16="http://schemas.microsoft.com/office/drawing/2014/main" id="{9829D3BA-2CE1-52FA-09B7-96BDEAF5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124200" y="459028"/>
            <a:ext cx="5943600" cy="5939944"/>
          </a:xfrm>
          <a:prstGeom prst="ellipse">
            <a:avLst/>
          </a:prstGeom>
          <a:gradFill flip="none" rotWithShape="1">
            <a:gsLst>
              <a:gs pos="7000">
                <a:schemeClr val="accent5">
                  <a:alpha val="3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1731702"/>
            <a:ext cx="10241280" cy="3394596"/>
          </a:xfrm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3DD31-8C23-CEA0-7016-E263E3AE4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401228"/>
            <a:ext cx="12192000" cy="456772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6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52400" y="161109"/>
            <a:ext cx="6400800" cy="609446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2071713" y="2385989"/>
            <a:ext cx="1951041" cy="609446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1810016" y="1721821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75528" y="-614277"/>
            <a:ext cx="4400609" cy="5637268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625ADC-8F5C-4D24-FB31-E0A0566E6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6314338" y="572611"/>
            <a:ext cx="5676110" cy="5167469"/>
          </a:xfrm>
          <a:custGeom>
            <a:avLst/>
            <a:gdLst>
              <a:gd name="connsiteX0" fmla="*/ 2370046 w 5676110"/>
              <a:gd name="connsiteY0" fmla="*/ 0 h 5167469"/>
              <a:gd name="connsiteX1" fmla="*/ 2370046 w 5676110"/>
              <a:gd name="connsiteY1" fmla="*/ 5165927 h 5167469"/>
              <a:gd name="connsiteX2" fmla="*/ 5676110 w 5676110"/>
              <a:gd name="connsiteY2" fmla="*/ 5165927 h 5167469"/>
              <a:gd name="connsiteX3" fmla="*/ 5676110 w 5676110"/>
              <a:gd name="connsiteY3" fmla="*/ 0 h 5167469"/>
              <a:gd name="connsiteX4" fmla="*/ 0 w 5676110"/>
              <a:gd name="connsiteY4" fmla="*/ 2584289 h 5167469"/>
              <a:gd name="connsiteX5" fmla="*/ 2273104 w 5676110"/>
              <a:gd name="connsiteY5" fmla="*/ 5162459 h 5167469"/>
              <a:gd name="connsiteX6" fmla="*/ 2370044 w 5676110"/>
              <a:gd name="connsiteY6" fmla="*/ 5167469 h 5167469"/>
              <a:gd name="connsiteX7" fmla="*/ 2370043 w 5676110"/>
              <a:gd name="connsiteY7" fmla="*/ 1109 h 5167469"/>
              <a:gd name="connsiteX8" fmla="*/ 2273104 w 5676110"/>
              <a:gd name="connsiteY8" fmla="*/ 6119 h 5167469"/>
              <a:gd name="connsiteX9" fmla="*/ 0 w 5676110"/>
              <a:gd name="connsiteY9" fmla="*/ 2584289 h 5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6110" h="5167469">
                <a:moveTo>
                  <a:pt x="2370046" y="0"/>
                </a:moveTo>
                <a:lnTo>
                  <a:pt x="2370046" y="5165927"/>
                </a:lnTo>
                <a:lnTo>
                  <a:pt x="5676110" y="5165927"/>
                </a:lnTo>
                <a:lnTo>
                  <a:pt x="5676110" y="0"/>
                </a:lnTo>
                <a:close/>
                <a:moveTo>
                  <a:pt x="0" y="2584289"/>
                </a:moveTo>
                <a:cubicBezTo>
                  <a:pt x="0" y="3926109"/>
                  <a:pt x="996335" y="5029746"/>
                  <a:pt x="2273104" y="5162459"/>
                </a:cubicBezTo>
                <a:lnTo>
                  <a:pt x="2370044" y="5167469"/>
                </a:lnTo>
                <a:lnTo>
                  <a:pt x="2370043" y="1109"/>
                </a:lnTo>
                <a:lnTo>
                  <a:pt x="2273104" y="6119"/>
                </a:lnTo>
                <a:cubicBezTo>
                  <a:pt x="996335" y="138833"/>
                  <a:pt x="0" y="1242470"/>
                  <a:pt x="0" y="2584289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26000">
                <a:srgbClr val="C95A84"/>
              </a:gs>
              <a:gs pos="65000">
                <a:schemeClr val="accent6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BB0C4-4982-9534-E355-6F700CA6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189782"/>
            <a:ext cx="5219086" cy="3830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39649" y="1823065"/>
            <a:ext cx="393649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87059" y="2009950"/>
            <a:ext cx="4529559" cy="3725411"/>
          </a:xfrm>
        </p:spPr>
        <p:txBody>
          <a:bodyPr anchor="ctr">
            <a:normAutofit/>
          </a:bodyPr>
          <a:lstStyle>
            <a:lvl1pPr marL="457200" indent="-2286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1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8E402A4-F264-4871-DFF1-9A34F1F1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82" y="0"/>
            <a:ext cx="12252955" cy="6858000"/>
            <a:chOff x="-30482" y="0"/>
            <a:chExt cx="12252955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-425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-30482" y="0"/>
              <a:ext cx="6553723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0DFABF-2A96-46EC-8C35-1C4A9D0A0739}"/>
                </a:ext>
              </a:extLst>
            </p:cNvPr>
            <p:cNvSpPr/>
            <p:nvPr userDrawn="1"/>
          </p:nvSpPr>
          <p:spPr>
            <a:xfrm flipH="1">
              <a:off x="6523243" y="469850"/>
              <a:ext cx="3170572" cy="6387725"/>
            </a:xfrm>
            <a:custGeom>
              <a:avLst/>
              <a:gdLst>
                <a:gd name="connsiteX0" fmla="*/ 0 w 4065484"/>
                <a:gd name="connsiteY0" fmla="*/ 4424531 h 8849062"/>
                <a:gd name="connsiteX1" fmla="*/ 3899197 w 4065484"/>
                <a:gd name="connsiteY1" fmla="*/ 8840480 h 8849062"/>
                <a:gd name="connsiteX2" fmla="*/ 4065484 w 4065484"/>
                <a:gd name="connsiteY2" fmla="*/ 8849062 h 8849062"/>
                <a:gd name="connsiteX3" fmla="*/ 4065483 w 4065484"/>
                <a:gd name="connsiteY3" fmla="*/ 0 h 8849062"/>
                <a:gd name="connsiteX4" fmla="*/ 3899197 w 4065484"/>
                <a:gd name="connsiteY4" fmla="*/ 8581 h 8849062"/>
                <a:gd name="connsiteX5" fmla="*/ 0 w 4065484"/>
                <a:gd name="connsiteY5" fmla="*/ 4424531 h 884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5484" h="8849062">
                  <a:moveTo>
                    <a:pt x="0" y="4424531"/>
                  </a:moveTo>
                  <a:cubicBezTo>
                    <a:pt x="0" y="6722831"/>
                    <a:pt x="1709076" y="8613167"/>
                    <a:pt x="3899197" y="8840480"/>
                  </a:cubicBezTo>
                  <a:lnTo>
                    <a:pt x="4065484" y="8849062"/>
                  </a:lnTo>
                  <a:lnTo>
                    <a:pt x="4065483" y="0"/>
                  </a:lnTo>
                  <a:lnTo>
                    <a:pt x="3899197" y="8581"/>
                  </a:lnTo>
                  <a:cubicBezTo>
                    <a:pt x="1709075" y="235897"/>
                    <a:pt x="0" y="2126232"/>
                    <a:pt x="0" y="4424531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10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0CC1E85A-F138-6197-E8DA-2DE6BB5E0619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H="1">
              <a:off x="3822710" y="933418"/>
              <a:ext cx="5431536" cy="5431536"/>
            </a:xfrm>
            <a:prstGeom prst="ellipse">
              <a:avLst/>
            </a:pr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3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ECD023-F890-6522-3CBB-909C23BF31B3}"/>
                </a:ext>
              </a:extLst>
            </p:cNvPr>
            <p:cNvSpPr/>
            <p:nvPr userDrawn="1"/>
          </p:nvSpPr>
          <p:spPr>
            <a:xfrm rot="5400000" flipH="1">
              <a:off x="8043933" y="2679459"/>
              <a:ext cx="2657845" cy="5699234"/>
            </a:xfrm>
            <a:prstGeom prst="rect">
              <a:avLst/>
            </a:prstGeom>
            <a:gradFill>
              <a:gsLst>
                <a:gs pos="2000">
                  <a:schemeClr val="accent4">
                    <a:alpha val="50000"/>
                  </a:schemeClr>
                </a:gs>
                <a:gs pos="100000">
                  <a:schemeClr val="accent3">
                    <a:alpha val="20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72" y="548640"/>
            <a:ext cx="5538158" cy="5810678"/>
          </a:xfrm>
        </p:spPr>
        <p:txBody>
          <a:bodyPr anchor="ctr" anchorCtr="0"/>
          <a:lstStyle>
            <a:lvl1pPr algn="l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A540C6-9611-36DF-E763-4F4D9F619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3243" y="948047"/>
            <a:ext cx="2711967" cy="5431330"/>
          </a:xfrm>
          <a:custGeom>
            <a:avLst/>
            <a:gdLst>
              <a:gd name="connsiteX0" fmla="*/ 0 w 2711967"/>
              <a:gd name="connsiteY0" fmla="*/ 0 h 5431330"/>
              <a:gd name="connsiteX1" fmla="*/ 275450 w 2711967"/>
              <a:gd name="connsiteY1" fmla="*/ 13918 h 5431330"/>
              <a:gd name="connsiteX2" fmla="*/ 2711967 w 2711967"/>
              <a:gd name="connsiteY2" fmla="*/ 2715665 h 5431330"/>
              <a:gd name="connsiteX3" fmla="*/ 275450 w 2711967"/>
              <a:gd name="connsiteY3" fmla="*/ 5417412 h 5431330"/>
              <a:gd name="connsiteX4" fmla="*/ 0 w 2711967"/>
              <a:gd name="connsiteY4" fmla="*/ 5431330 h 54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1967" h="5431330">
                <a:moveTo>
                  <a:pt x="0" y="0"/>
                </a:moveTo>
                <a:lnTo>
                  <a:pt x="275450" y="13918"/>
                </a:lnTo>
                <a:cubicBezTo>
                  <a:pt x="1644006" y="152993"/>
                  <a:pt x="2711967" y="1309531"/>
                  <a:pt x="2711967" y="2715665"/>
                </a:cubicBezTo>
                <a:cubicBezTo>
                  <a:pt x="2711967" y="4121800"/>
                  <a:pt x="1644006" y="5278338"/>
                  <a:pt x="275450" y="5417412"/>
                </a:cubicBezTo>
                <a:lnTo>
                  <a:pt x="0" y="54313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tIns="1645920" rIns="18288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9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8121AD-8518-1695-111E-C8CFF8A3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" y="0"/>
            <a:ext cx="12192004" cy="6858000"/>
            <a:chOff x="-4" y="0"/>
            <a:chExt cx="12192004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-2" y="0"/>
              <a:ext cx="6096001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0DFABF-2A96-46EC-8C35-1C4A9D0A0739}"/>
                </a:ext>
              </a:extLst>
            </p:cNvPr>
            <p:cNvSpPr/>
            <p:nvPr userDrawn="1"/>
          </p:nvSpPr>
          <p:spPr>
            <a:xfrm rot="16200000" flipH="1">
              <a:off x="4063256" y="400727"/>
              <a:ext cx="4065484" cy="8849062"/>
            </a:xfrm>
            <a:custGeom>
              <a:avLst/>
              <a:gdLst>
                <a:gd name="connsiteX0" fmla="*/ 0 w 4065484"/>
                <a:gd name="connsiteY0" fmla="*/ 4424531 h 8849062"/>
                <a:gd name="connsiteX1" fmla="*/ 3899197 w 4065484"/>
                <a:gd name="connsiteY1" fmla="*/ 8840480 h 8849062"/>
                <a:gd name="connsiteX2" fmla="*/ 4065484 w 4065484"/>
                <a:gd name="connsiteY2" fmla="*/ 8849062 h 8849062"/>
                <a:gd name="connsiteX3" fmla="*/ 4065483 w 4065484"/>
                <a:gd name="connsiteY3" fmla="*/ 0 h 8849062"/>
                <a:gd name="connsiteX4" fmla="*/ 3899197 w 4065484"/>
                <a:gd name="connsiteY4" fmla="*/ 8581 h 8849062"/>
                <a:gd name="connsiteX5" fmla="*/ 0 w 4065484"/>
                <a:gd name="connsiteY5" fmla="*/ 4424531 h 884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5484" h="8849062">
                  <a:moveTo>
                    <a:pt x="0" y="4424531"/>
                  </a:moveTo>
                  <a:cubicBezTo>
                    <a:pt x="0" y="6722831"/>
                    <a:pt x="1709076" y="8613167"/>
                    <a:pt x="3899197" y="8840480"/>
                  </a:cubicBezTo>
                  <a:lnTo>
                    <a:pt x="4065484" y="8849062"/>
                  </a:lnTo>
                  <a:lnTo>
                    <a:pt x="4065483" y="0"/>
                  </a:lnTo>
                  <a:lnTo>
                    <a:pt x="3899197" y="8581"/>
                  </a:lnTo>
                  <a:cubicBezTo>
                    <a:pt x="1709075" y="235897"/>
                    <a:pt x="0" y="2126232"/>
                    <a:pt x="0" y="4424531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3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590550"/>
            <a:ext cx="10241280" cy="1439418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D9302-4099-D96F-C590-EF27DFFCD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2408517"/>
            <a:ext cx="10241280" cy="8323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7662E6F-0458-41D6-A36A-37011FA74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3302" y="3351746"/>
            <a:ext cx="7519558" cy="3506255"/>
          </a:xfrm>
          <a:custGeom>
            <a:avLst/>
            <a:gdLst>
              <a:gd name="connsiteX0" fmla="*/ 3759779 w 7519558"/>
              <a:gd name="connsiteY0" fmla="*/ 0 h 3506255"/>
              <a:gd name="connsiteX1" fmla="*/ 7513560 w 7519558"/>
              <a:gd name="connsiteY1" fmla="*/ 3387468 h 3506255"/>
              <a:gd name="connsiteX2" fmla="*/ 7519558 w 7519558"/>
              <a:gd name="connsiteY2" fmla="*/ 3506255 h 3506255"/>
              <a:gd name="connsiteX3" fmla="*/ 0 w 7519558"/>
              <a:gd name="connsiteY3" fmla="*/ 3506255 h 3506255"/>
              <a:gd name="connsiteX4" fmla="*/ 5998 w 7519558"/>
              <a:gd name="connsiteY4" fmla="*/ 3387468 h 3506255"/>
              <a:gd name="connsiteX5" fmla="*/ 3759779 w 7519558"/>
              <a:gd name="connsiteY5" fmla="*/ 0 h 350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tIns="36576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7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656623-465F-ABF1-A0A3-D5DED6EB1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809" y="0"/>
            <a:ext cx="6113515" cy="6411879"/>
            <a:chOff x="-17809" y="0"/>
            <a:chExt cx="6113515" cy="641187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E2DFFA2-22D4-4919-9C0C-45E51AF578AC}"/>
                </a:ext>
              </a:extLst>
            </p:cNvPr>
            <p:cNvSpPr/>
            <p:nvPr userDrawn="1"/>
          </p:nvSpPr>
          <p:spPr>
            <a:xfrm rot="5400000" flipH="1">
              <a:off x="-152592" y="162118"/>
              <a:ext cx="6400418" cy="6095233"/>
            </a:xfrm>
            <a:prstGeom prst="rect">
              <a:avLst/>
            </a:prstGeom>
            <a:gradFill>
              <a:gsLst>
                <a:gs pos="8000">
                  <a:schemeClr val="accent6"/>
                </a:gs>
                <a:gs pos="100000">
                  <a:schemeClr val="accent5">
                    <a:alpha val="89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FBF45C-4020-4F59-8E88-4006B53BE427}"/>
                </a:ext>
              </a:extLst>
            </p:cNvPr>
            <p:cNvSpPr/>
            <p:nvPr userDrawn="1"/>
          </p:nvSpPr>
          <p:spPr>
            <a:xfrm rot="5400000" flipH="1">
              <a:off x="-161024" y="143687"/>
              <a:ext cx="6400418" cy="6113043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CE23BB-F1B6-4676-BAD7-56273E800FEB}"/>
                </a:ext>
              </a:extLst>
            </p:cNvPr>
            <p:cNvSpPr/>
            <p:nvPr userDrawn="1"/>
          </p:nvSpPr>
          <p:spPr>
            <a:xfrm rot="5400000" flipH="1">
              <a:off x="1932850" y="2249496"/>
              <a:ext cx="2211724" cy="6113042"/>
            </a:xfrm>
            <a:prstGeom prst="rect">
              <a:avLst/>
            </a:prstGeom>
            <a:gradFill>
              <a:gsLst>
                <a:gs pos="2000">
                  <a:schemeClr val="accent5">
                    <a:alpha val="28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36A792-3F80-40BE-96DB-0CDC51B9AA89}"/>
                </a:ext>
              </a:extLst>
            </p:cNvPr>
            <p:cNvSpPr/>
            <p:nvPr userDrawn="1"/>
          </p:nvSpPr>
          <p:spPr>
            <a:xfrm rot="6097846">
              <a:off x="767675" y="747345"/>
              <a:ext cx="4808302" cy="4808302"/>
            </a:xfrm>
            <a:prstGeom prst="ellipse">
              <a:avLst/>
            </a:prstGeom>
            <a:gradFill>
              <a:gsLst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6">
                    <a:alpha val="29000"/>
                  </a:scheme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7B9F2E-88FD-DD95-86E3-4FB51190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0592"/>
            <a:ext cx="5168348" cy="3710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23A755B-04DF-191D-5B87-B81FF2D5532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502" y="102442"/>
            <a:ext cx="5089242" cy="6177587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25606" y="1707902"/>
            <a:ext cx="370841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63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B616C3-0961-9B6D-36D6-B2839AC86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" y="0"/>
            <a:ext cx="12192004" cy="6858000"/>
            <a:chOff x="-4" y="0"/>
            <a:chExt cx="12192004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699229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31AF05-E572-B087-8746-089966AF623A}"/>
                </a:ext>
              </a:extLst>
            </p:cNvPr>
            <p:cNvGrpSpPr/>
            <p:nvPr userDrawn="1"/>
          </p:nvGrpSpPr>
          <p:grpSpPr>
            <a:xfrm flipH="1">
              <a:off x="0" y="469850"/>
              <a:ext cx="8399763" cy="6388148"/>
              <a:chOff x="3822710" y="469850"/>
              <a:chExt cx="8399763" cy="638814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30DFABF-2A96-46EC-8C35-1C4A9D0A0739}"/>
                  </a:ext>
                </a:extLst>
              </p:cNvPr>
              <p:cNvSpPr/>
              <p:nvPr userDrawn="1"/>
            </p:nvSpPr>
            <p:spPr>
              <a:xfrm flipH="1">
                <a:off x="6523243" y="469850"/>
                <a:ext cx="3170572" cy="6387725"/>
              </a:xfrm>
              <a:custGeom>
                <a:avLst/>
                <a:gdLst>
                  <a:gd name="connsiteX0" fmla="*/ 0 w 4065484"/>
                  <a:gd name="connsiteY0" fmla="*/ 4424531 h 8849062"/>
                  <a:gd name="connsiteX1" fmla="*/ 3899197 w 4065484"/>
                  <a:gd name="connsiteY1" fmla="*/ 8840480 h 8849062"/>
                  <a:gd name="connsiteX2" fmla="*/ 4065484 w 4065484"/>
                  <a:gd name="connsiteY2" fmla="*/ 8849062 h 8849062"/>
                  <a:gd name="connsiteX3" fmla="*/ 4065483 w 4065484"/>
                  <a:gd name="connsiteY3" fmla="*/ 0 h 8849062"/>
                  <a:gd name="connsiteX4" fmla="*/ 3899197 w 4065484"/>
                  <a:gd name="connsiteY4" fmla="*/ 8581 h 8849062"/>
                  <a:gd name="connsiteX5" fmla="*/ 0 w 4065484"/>
                  <a:gd name="connsiteY5" fmla="*/ 4424531 h 884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5484" h="8849062">
                    <a:moveTo>
                      <a:pt x="0" y="4424531"/>
                    </a:moveTo>
                    <a:cubicBezTo>
                      <a:pt x="0" y="6722831"/>
                      <a:pt x="1709076" y="8613167"/>
                      <a:pt x="3899197" y="8840480"/>
                    </a:cubicBezTo>
                    <a:lnTo>
                      <a:pt x="4065484" y="8849062"/>
                    </a:lnTo>
                    <a:lnTo>
                      <a:pt x="4065483" y="0"/>
                    </a:lnTo>
                    <a:lnTo>
                      <a:pt x="3899197" y="8581"/>
                    </a:lnTo>
                    <a:cubicBezTo>
                      <a:pt x="1709075" y="235897"/>
                      <a:pt x="0" y="2126232"/>
                      <a:pt x="0" y="4424531"/>
                    </a:cubicBezTo>
                    <a:close/>
                  </a:path>
                </a:pathLst>
              </a:custGeom>
              <a:gradFill flip="none" rotWithShape="1">
                <a:gsLst>
                  <a:gs pos="7000">
                    <a:schemeClr val="accent4">
                      <a:lumMod val="60000"/>
                      <a:lumOff val="40000"/>
                      <a:alpha val="10000"/>
                    </a:schemeClr>
                  </a:gs>
                  <a:gs pos="100000">
                    <a:schemeClr val="bg1">
                      <a:alpha val="16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19">
                <a:extLst>
                  <a:ext uri="{FF2B5EF4-FFF2-40B4-BE49-F238E27FC236}">
                    <a16:creationId xmlns:a16="http://schemas.microsoft.com/office/drawing/2014/main" id="{0CC1E85A-F138-6197-E8DA-2DE6BB5E061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6200000" flipH="1">
                <a:off x="3822710" y="933418"/>
                <a:ext cx="5431536" cy="5431536"/>
              </a:xfrm>
              <a:prstGeom prst="ellipse">
                <a:avLst/>
              </a:prstGeom>
              <a:gradFill flip="none" rotWithShape="1">
                <a:gsLst>
                  <a:gs pos="7000">
                    <a:schemeClr val="accent4">
                      <a:lumMod val="60000"/>
                      <a:lumOff val="40000"/>
                      <a:alpha val="3000"/>
                    </a:schemeClr>
                  </a:gs>
                  <a:gs pos="100000">
                    <a:schemeClr val="bg1">
                      <a:alpha val="16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ECD023-F890-6522-3CBB-909C23BF31B3}"/>
                  </a:ext>
                </a:extLst>
              </p:cNvPr>
              <p:cNvSpPr/>
              <p:nvPr userDrawn="1"/>
            </p:nvSpPr>
            <p:spPr>
              <a:xfrm rot="5400000" flipH="1">
                <a:off x="8043933" y="2679459"/>
                <a:ext cx="2657845" cy="5699234"/>
              </a:xfrm>
              <a:prstGeom prst="rect">
                <a:avLst/>
              </a:prstGeom>
              <a:gradFill>
                <a:gsLst>
                  <a:gs pos="2000">
                    <a:schemeClr val="accent4">
                      <a:alpha val="25000"/>
                    </a:schemeClr>
                  </a:gs>
                  <a:gs pos="100000">
                    <a:schemeClr val="accent3">
                      <a:alpha val="20000"/>
                    </a:schemeClr>
                  </a:gs>
                </a:gsLst>
                <a:lin ang="13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0" y="548640"/>
            <a:ext cx="5486400" cy="3651513"/>
          </a:xfrm>
        </p:spPr>
        <p:txBody>
          <a:bodyPr anchor="b" anchorCtr="0"/>
          <a:lstStyle>
            <a:lvl1pPr algn="l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6F428-2517-EC05-3F5E-08602DD4D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0" y="4453466"/>
            <a:ext cx="5486400" cy="185589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4768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 (comparison slid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795528"/>
            <a:ext cx="10241280" cy="1234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950889" y="1033185"/>
            <a:ext cx="2358977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7159F4-9C90-4671-D0C4-5A5F1D7BDA4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74172" y="2441273"/>
            <a:ext cx="4841076" cy="37765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/>
            </a:lvl1pPr>
            <a:lvl2pPr marL="228600">
              <a:lnSpc>
                <a:spcPct val="100000"/>
              </a:lnSpc>
              <a:spcBef>
                <a:spcPts val="1000"/>
              </a:spcBef>
              <a:defRPr sz="2000"/>
            </a:lvl2pPr>
            <a:lvl3pPr marL="685800">
              <a:lnSpc>
                <a:spcPct val="100000"/>
              </a:lnSpc>
              <a:spcBef>
                <a:spcPts val="1000"/>
              </a:spcBef>
              <a:defRPr sz="1800"/>
            </a:lvl3pPr>
            <a:lvl4pPr marL="1143000">
              <a:lnSpc>
                <a:spcPct val="100000"/>
              </a:lnSpc>
              <a:spcBef>
                <a:spcPts val="1000"/>
              </a:spcBef>
              <a:defRPr sz="1600"/>
            </a:lvl4pPr>
            <a:lvl5pPr marL="1600200">
              <a:lnSpc>
                <a:spcPct val="100000"/>
              </a:lnSpc>
              <a:spcBef>
                <a:spcPts val="1000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879934-FAC6-CBA9-F178-98B8359AD3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71754" y="2441273"/>
            <a:ext cx="4841076" cy="37765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/>
            </a:lvl1pPr>
            <a:lvl2pPr marL="228600">
              <a:lnSpc>
                <a:spcPct val="100000"/>
              </a:lnSpc>
              <a:spcBef>
                <a:spcPts val="1000"/>
              </a:spcBef>
              <a:defRPr sz="2000"/>
            </a:lvl2pPr>
            <a:lvl3pPr marL="685800">
              <a:lnSpc>
                <a:spcPct val="100000"/>
              </a:lnSpc>
              <a:spcBef>
                <a:spcPts val="1000"/>
              </a:spcBef>
              <a:defRPr sz="1800"/>
            </a:lvl3pPr>
            <a:lvl4pPr marL="1143000">
              <a:lnSpc>
                <a:spcPct val="100000"/>
              </a:lnSpc>
              <a:spcBef>
                <a:spcPts val="1000"/>
              </a:spcBef>
              <a:defRPr sz="1600"/>
            </a:lvl4pPr>
            <a:lvl5pPr marL="1600200">
              <a:lnSpc>
                <a:spcPct val="100000"/>
              </a:lnSpc>
              <a:spcBef>
                <a:spcPts val="1000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6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782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709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17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699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646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270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349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80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858A11-CF78-F0C2-6CC5-E8D330396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180C09-F568-5879-8C5F-E0BE933A89FD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213324-86C8-E3DF-9718-A525F6A309D2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86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factoring.guru/uk/design-patterns/strategy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0F0A-3BC6-A4BF-0161-DCE0CBC0C6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8025" y="150262"/>
            <a:ext cx="5529263" cy="600075"/>
          </a:xfrm>
        </p:spPr>
        <p:txBody>
          <a:bodyPr/>
          <a:lstStyle/>
          <a:p>
            <a:pPr algn="l"/>
            <a:r>
              <a:rPr lang="ru-RU" b="1" i="0" dirty="0" err="1">
                <a:solidFill>
                  <a:srgbClr val="444444"/>
                </a:solidFill>
                <a:effectLst/>
                <a:latin typeface="PT Sans" panose="020F0502020204030204" pitchFamily="34" charset="0"/>
              </a:rPr>
              <a:t>Що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F0502020204030204" pitchFamily="34" charset="0"/>
              </a:rPr>
              <a:t>таке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F0502020204030204" pitchFamily="34" charset="0"/>
              </a:rPr>
              <a:t>Патерн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F050202020403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634E6-96B2-C174-C205-432054430B61}"/>
              </a:ext>
            </a:extLst>
          </p:cNvPr>
          <p:cNvSpPr txBox="1"/>
          <p:nvPr/>
        </p:nvSpPr>
        <p:spPr>
          <a:xfrm>
            <a:off x="144937" y="750337"/>
            <a:ext cx="1180893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sz="24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типовий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спосіб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вирішення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певної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проблеми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часто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зустрічається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при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проектуванні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архітектури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endParaRPr lang="ru-RU" sz="2400" b="0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відміну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готових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функцій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бібліотек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не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просто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взяти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й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скопіювати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являє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собою не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якийсь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конкретний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код, а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загальний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принцип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вирішення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певної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проблеми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майже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завжди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треба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підлаштовувати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для потреб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тієї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іншої</a:t>
            </a:r>
            <a:r>
              <a:rPr lang="ru-RU" sz="2400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часто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плутають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алгоритмами,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адже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обидва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поняття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описують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типові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рішення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відомих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проблем. Але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алгоритм —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чіткий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набір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дій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то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високорівневий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опис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рішення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реалізація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якого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відрізнятися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двох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різних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програмах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провести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аналогії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то алгоритм —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кулінарний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рецепт з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чіткими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кроками, а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інженерне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креслення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на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якому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намальовано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рішення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без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конкретних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кроків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4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отримання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988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21D1-5286-3A63-329D-3952A409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0194A-328A-1090-A5FE-F21A1745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BDD1C-B200-5153-E5E1-52FE8F6E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555"/>
            <a:ext cx="12192000" cy="59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8F7DFE-63A7-F027-0020-51B145BE165F}"/>
              </a:ext>
            </a:extLst>
          </p:cNvPr>
          <p:cNvSpPr txBox="1"/>
          <p:nvPr/>
        </p:nvSpPr>
        <p:spPr>
          <a:xfrm>
            <a:off x="156288" y="144824"/>
            <a:ext cx="1176823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lang="ru-RU" sz="32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</a:t>
            </a:r>
          </a:p>
          <a:p>
            <a:pPr algn="l"/>
            <a:r>
              <a:rPr lang="ru-RU" sz="20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Також </a:t>
            </a:r>
            <a:r>
              <a:rPr lang="ru-RU" sz="2000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відомий</a:t>
            </a:r>
            <a:r>
              <a:rPr lang="ru-RU" sz="20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як: 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Віртуальний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конструктор, Factory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Method</a:t>
            </a:r>
            <a:endParaRPr lang="ru-RU" sz="2000" b="0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sz="2800" b="1" i="1" dirty="0" err="1">
                <a:solidFill>
                  <a:srgbClr val="444444"/>
                </a:solidFill>
                <a:latin typeface="PT Sans" panose="020B0503020203020204" pitchFamily="34" charset="0"/>
              </a:rPr>
              <a:t>П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ороджувальний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визначає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загальний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для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створення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суперкласі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дозволяючи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підкласам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змінювати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тип 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створюваних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sz="28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sz="28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31988-29F6-7499-7EB1-1FC5A36E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10" y="2471663"/>
            <a:ext cx="5767387" cy="34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9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9A3E8-8F64-4DA8-7D15-860BAAB5D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1A3CD7-1100-1424-EECC-2BE2E817505C}"/>
              </a:ext>
            </a:extLst>
          </p:cNvPr>
          <p:cNvSpPr txBox="1"/>
          <p:nvPr/>
        </p:nvSpPr>
        <p:spPr>
          <a:xfrm>
            <a:off x="373226" y="146503"/>
            <a:ext cx="5271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Проблема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1D563-395B-7C12-E50C-ADA9D3EF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575" y="715148"/>
            <a:ext cx="4671915" cy="31700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Уявіть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створюєте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керування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вантажними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перевезеннями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Спочатку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плануєте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перевезення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товарів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тільки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вантажними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автомобілями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Тому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весь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ваш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працює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/>
              </a:rPr>
              <a:t>Вантажівка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Згодом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ваша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стає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настільки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відомою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морські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перевізники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шикуються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чергу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благають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додати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підтримку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морської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логістики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4FD4E-98A0-0E99-28FB-27D198C19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6" y="838200"/>
            <a:ext cx="6991350" cy="344805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B84955E-1CF4-3920-EA4D-A2651DA45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72" y="4445469"/>
            <a:ext cx="11831217" cy="1946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Чудові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новини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так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?!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щодо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?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Велика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частина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існуючого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жорстко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прив’язана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/>
              </a:rPr>
              <a:t>Вантажівок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Щоб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додати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морських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/>
              </a:rPr>
              <a:t>Суден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знадобиться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перелопачувати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весь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ж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вирішите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додати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один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вид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транспорту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тоді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всю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цю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роботу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доведеться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повторити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підсумку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отримаєте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жахливий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переповнений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умовними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операторами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виконують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дію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залежності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вибраного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транспорту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2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4666C-6CF5-D276-EADF-790081B0C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BED2E0-503E-1C1A-5947-FB1242FF8862}"/>
              </a:ext>
            </a:extLst>
          </p:cNvPr>
          <p:cNvSpPr txBox="1"/>
          <p:nvPr/>
        </p:nvSpPr>
        <p:spPr>
          <a:xfrm>
            <a:off x="373226" y="146503"/>
            <a:ext cx="5271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Рішення</a:t>
            </a:r>
            <a:endParaRPr lang="ru-RU" sz="3200" b="1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6D3B36-AE25-6820-62FC-69511335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597" y="791381"/>
            <a:ext cx="4935894" cy="2554545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пропонує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відмовитись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безпосереднього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створення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допомогою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оператора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new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замінивши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викликом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особливого фабричного методу. Не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лякайтеся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все одно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будуть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створюватися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допомогою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new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але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робити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буде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2DFF98-5AA5-1795-3DC1-8CD1E47F4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72" y="4445469"/>
            <a:ext cx="11831217" cy="1946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 перший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погляд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здатись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безглуздим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— ми просто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перемістили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конструктора з одного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кінця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інший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Проте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тепер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зможете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перевизначити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 у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підкласі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щоб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змінити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тип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створюваного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продукту.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20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Щоб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ця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система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запрацювала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всі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повертаються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повинні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мати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спільний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зможуть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виготовляти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різних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відповідають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одному і тому самому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інтерфейсу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93C62-2C1E-5D94-C107-77BBE8C83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0" y="791381"/>
            <a:ext cx="6264531" cy="33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7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5D1A-A4C3-F215-2EF0-125B8A3EA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372ADF-D34B-28CD-BE44-D6EBE54A1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05" y="119309"/>
            <a:ext cx="11831219" cy="132343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Наприклад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PT Sans" panose="020B0503020203020204" pitchFamily="34" charset="0"/>
              </a:rPr>
              <a:t>Вантажівка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PT Sans" panose="020B0503020203020204" pitchFamily="34" charset="0"/>
              </a:rPr>
              <a:t>Судно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реалізують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PT Sans" panose="020B0503020203020204" pitchFamily="34" charset="0"/>
              </a:rPr>
              <a:t>Транспорт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методом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доставити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Кожен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цих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реалізує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по-своєму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: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вантажівки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перевозять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вантажі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сушею, а судна — морем.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класу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ДорожноїЛогістики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поверне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об’єкт-вантажівку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класу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МорськоїЛогістики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—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-судно.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2665620-3DE1-9A4B-4548-BA6E5EB6F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91" y="5227878"/>
            <a:ext cx="11831217" cy="1015663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фабричного методу не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відчує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різниці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цими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об’єктами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адже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він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трактуватиме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як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якийсь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абстрактний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Транспорт. Для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нього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важливим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об’єкт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мав метод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доставити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а не те, як конкретно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він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працює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4793A-2E45-200B-280A-B87B1AB6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5" y="1442748"/>
            <a:ext cx="5381625" cy="3400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E63B4-F894-D8E8-90F2-04CB7235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850" y="1467412"/>
            <a:ext cx="5871754" cy="365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5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B62067-8C62-BE74-0A58-0EB81C14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EAC95-B9AD-EA0C-5D58-105BDAA1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70610"/>
            <a:ext cx="9035285" cy="60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FF315-100D-D96B-0744-D50B28EC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DA471-4C09-17FB-7C0F-1C829A26E152}"/>
              </a:ext>
            </a:extLst>
          </p:cNvPr>
          <p:cNvSpPr txBox="1"/>
          <p:nvPr/>
        </p:nvSpPr>
        <p:spPr>
          <a:xfrm>
            <a:off x="461089" y="376630"/>
            <a:ext cx="25495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Продукт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визначає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загальний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творець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4E974-301C-0A38-43C2-BE96E1E5609C}"/>
              </a:ext>
            </a:extLst>
          </p:cNvPr>
          <p:cNvSpPr txBox="1"/>
          <p:nvPr/>
        </p:nvSpPr>
        <p:spPr>
          <a:xfrm>
            <a:off x="442816" y="3111958"/>
            <a:ext cx="29508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2.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Конкретні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містять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код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відрізнятимуться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реалізацією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але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них буде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спільним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7B53D-A60D-0974-6FFE-73F22B42C04D}"/>
              </a:ext>
            </a:extLst>
          </p:cNvPr>
          <p:cNvSpPr txBox="1"/>
          <p:nvPr/>
        </p:nvSpPr>
        <p:spPr>
          <a:xfrm>
            <a:off x="4196442" y="341969"/>
            <a:ext cx="75527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3.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Творець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оголошує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повертати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Важливо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щоб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тип результату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співпадав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із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загальним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інтерфейсом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Зазвичай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оголошують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абстрактним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щоб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змусити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по-своєму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Однак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також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повертати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продукт за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замовчуванням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Незважаючи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назву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важливо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розуміти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створення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 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єдиною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головною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функцією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творця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Зазвичай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містить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й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корисний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код для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роботи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продуктом. 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Аналогія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: 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великій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софтверній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компанії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бути центр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підготовки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програмістів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але все ж таки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основним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завданням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компанії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залишається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написання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коду, а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навчання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програмістів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AA0C0-30E4-50D0-E358-3757319F436D}"/>
              </a:ext>
            </a:extLst>
          </p:cNvPr>
          <p:cNvSpPr txBox="1"/>
          <p:nvPr/>
        </p:nvSpPr>
        <p:spPr>
          <a:xfrm>
            <a:off x="4196442" y="3989121"/>
            <a:ext cx="6097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4.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Конкретні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творці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по-своєму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реалізують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виробляючи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конкретні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зобов’язаний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увесь час.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переписати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так,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повертати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якогось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сховища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кешу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вже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існуючі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6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859AF-606C-3CD5-1F46-C90A1B1D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F648B-8736-856C-05B5-924E091341AA}"/>
              </a:ext>
            </a:extLst>
          </p:cNvPr>
          <p:cNvSpPr txBox="1"/>
          <p:nvPr/>
        </p:nvSpPr>
        <p:spPr>
          <a:xfrm>
            <a:off x="268256" y="101091"/>
            <a:ext cx="11525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Псевдокод</a:t>
            </a:r>
            <a:endParaRPr lang="ru-RU" b="1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прикладі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допомагає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крос-платформові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елементи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прив’язуючи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основний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код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конкретних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кожного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елементу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DA2C2-BE7F-5EEF-69C7-AAF77817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178309"/>
            <a:ext cx="72009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3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A0F46-4F85-08E2-D83A-BAF15867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AF1F9-C891-F8D6-996D-C1353D7699EB}"/>
              </a:ext>
            </a:extLst>
          </p:cNvPr>
          <p:cNvSpPr txBox="1"/>
          <p:nvPr/>
        </p:nvSpPr>
        <p:spPr>
          <a:xfrm>
            <a:off x="429208" y="289249"/>
            <a:ext cx="116774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оголошений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діалогів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належать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операційних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систем.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Завдяки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фабричному методу, вам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потрібно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переписувати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логіку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діалогів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кожну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систему.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можуть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успадкувати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майже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увесь код базового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діалогу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змінюючи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типи кнопок та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елементів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базовий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код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будує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вікна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графічного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користувацього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endParaRPr lang="ru-RU" b="0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Базовий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діалогів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працює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кнопками через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їхній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загальний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Незалежно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того, яку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варіацію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кнопок повернув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діалог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залишиться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робочим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Базовий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залежить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конкретних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кнопок,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залишаючи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підкласам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прийняття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рішення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 тип кнопок,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необхідно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підхід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застосувати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для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створення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елементів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Хоча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кожен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тип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елементів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наближатиме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вас до другого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–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Абстрактної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фабрики.</a:t>
            </a:r>
          </a:p>
        </p:txBody>
      </p:sp>
    </p:spTree>
    <p:extLst>
      <p:ext uri="{BB962C8B-B14F-4D97-AF65-F5344CB8AC3E}">
        <p14:creationId xmlns:p14="http://schemas.microsoft.com/office/powerpoint/2010/main" val="90271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D813B-5A47-16A5-F59B-73667C58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F0D5B-9B65-EA2B-5519-60B286B7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66" y="200024"/>
            <a:ext cx="1052346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2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C86C-18B1-9DCD-7CED-E3932EBB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чого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складається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548C-6AE1-979F-8462-BC4197999AA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46033" y="1334278"/>
            <a:ext cx="4670585" cy="4401083"/>
          </a:xfrm>
        </p:spPr>
        <p:txBody>
          <a:bodyPr>
            <a:normAutofit fontScale="85000" lnSpcReduction="10000"/>
          </a:bodyPr>
          <a:lstStyle/>
          <a:p>
            <a:pPr marL="228600" indent="0" algn="l">
              <a:buNone/>
            </a:pP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Описи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зазвичай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дуже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формальні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й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найчастіше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складаються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таких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пунктів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проблема, яку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вирішує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мотивація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щодо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вирішення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проблеми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способом,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пропонує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структура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складових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рішення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приклад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однією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мов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програмування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особливості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реалізації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різних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контекстах;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зв’язки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іншими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патернами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228600" indent="0" algn="l">
              <a:buNone/>
            </a:pP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формалізм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опису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дозволив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зібрати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великий каталог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додатково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перевіривши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кожен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дієвість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126C-384F-56F2-D9A3-16840F27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2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5DB33-A4BC-0E38-2659-12E90712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E1562-E7FE-C193-CE0A-0C6F5B583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0"/>
            <a:ext cx="10248900" cy="63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7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FCAC9-3986-D8A5-6B0A-E3505411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90A92-9E25-9038-0158-83A1710C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57162"/>
            <a:ext cx="11429150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23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63C0E-A855-8CF6-8A76-C3C66FDA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63D26-75E7-0E35-9180-F6718EA5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192"/>
            <a:ext cx="8322245" cy="63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4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87028-FE7E-A51B-360F-13AD49FB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B6CD6-8096-3E6E-7D02-6C944476E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0" y="514350"/>
            <a:ext cx="11895331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3CF45-7140-DA37-9C8F-02CDD029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976DE-643B-F1AB-17FB-D200DBA1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66674"/>
            <a:ext cx="9105900" cy="63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3C005-83BC-8BD2-3E47-B31B6AAF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A74AB-2180-4A87-5C80-95C1A21A7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98" y="0"/>
            <a:ext cx="7119627" cy="63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6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A2020-DB6F-5F36-94AB-377970A0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78078CF-6EC1-060B-95DD-0A717F9E4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39981" cy="590931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Кроки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реалізації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Приведіть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усі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створювані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загального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Створіть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порожній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виробляє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В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якості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повертається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вкажіть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загальний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Пройдіться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й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знайдіть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усі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ділянки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створюють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черзі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замініть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ділянки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викликами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переносячи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нього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створення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різних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Можливо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доведеться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додати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фабричного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методу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декілька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параметрів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контролюють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потрібно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створити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Імовірніше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виглядатиме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гнітюче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цьому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етапі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В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ньому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житиме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великий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умовний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оператор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вибирає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створюваного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хвилюйтеся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ось-ось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виправимо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Для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кожного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заведіть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перевизначте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ньому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суперкласу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перемістіть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туди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створення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відповідного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створюваних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занадто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багато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для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існуючих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підкласів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творця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можете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подумати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введення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параметрів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повертати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межах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одного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Наприклад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у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є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Пошта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підкласами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АвіаПошта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і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НаземнаПошта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також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Літак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Вантажівка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й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Потяг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Авіа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відповідає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Літакам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для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НаземноїПошти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є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відразу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два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могли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створити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пошти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й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для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потягів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вирішити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по-іншому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Клієнтський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передавати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НаземноїПошти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аргумент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контролює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продуктів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створено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після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цих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всіх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переміщень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фабричний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став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порожнім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можете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зробити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абстрактним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ж у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ньому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щось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залишилося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страшно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типовою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реалізацією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замовчуванням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62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8A9BAF-E71C-5B06-4A0E-4F7E5966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3A5AB-BD01-CF41-C325-CB91C256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"/>
            <a:ext cx="12578807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01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DDD2C6-D89C-A0C7-F5F4-3B5A8D12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27D23-3BAE-0930-F327-2B85BC766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"/>
            <a:ext cx="9305925" cy="62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5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8FEF0-9656-2A72-4A5A-9F5469C2B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B3FE-D97D-53B8-A244-0B572C9FF2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8025" y="150262"/>
            <a:ext cx="5529263" cy="600075"/>
          </a:xfrm>
        </p:spPr>
        <p:txBody>
          <a:bodyPr/>
          <a:lstStyle/>
          <a:p>
            <a:pPr algn="l"/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Історія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патернів</a:t>
            </a:r>
            <a:endParaRPr lang="ru-RU" b="1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E94D3-58E6-997E-12AA-A4CF6E1D4704}"/>
              </a:ext>
            </a:extLst>
          </p:cNvPr>
          <p:cNvSpPr txBox="1"/>
          <p:nvPr/>
        </p:nvSpPr>
        <p:spPr>
          <a:xfrm>
            <a:off x="144937" y="750337"/>
            <a:ext cx="118089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Хто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вигадав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?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хороше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але не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зовсім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коректне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запитання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не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вигадують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радше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«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відкривають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».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не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якісь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супер-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оригінальні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рішення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навпаки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типові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способи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вирішення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однієї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тієї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ж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часто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повторюються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невеликими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варіаціями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endParaRPr lang="ru-RU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Концепцію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патернів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вперше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описав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Крістофер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Александер у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книзі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«Мова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шаблонів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Міста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Будівлі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Будівництво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». У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книзі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описано «мову» для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навколишнього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середовища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одиниці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якого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—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шаблони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(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ближче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оригінального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терміна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patterns) —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відповідають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архітектурні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запитання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: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якої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висоти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потрібно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зробити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вікна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скільки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поверхів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має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бути в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будівлі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яку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площу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мікрорайоні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відвести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для дерев та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газонів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endParaRPr lang="ru-RU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Ідея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видалася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привабливою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четвірці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авторів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: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Еріху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Гаммі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Річарду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Хелму, Ральфу Джонсону, Джону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Вліссідесу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У 1994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році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вони написали книгу «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: повторно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використовувані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елементи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архітектури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об’єктно-орієнтованого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програмного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забезпечення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», до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якої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увійшли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23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вирішують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об’єктно-орієнтованого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дизайну.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Назва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книги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була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занадто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довгою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щоб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хтось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зміг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її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запам’ятати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Тому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незабаром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усі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стали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називати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її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«</a:t>
            </a:r>
            <a:r>
              <a:rPr lang="en-US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book by the gang of four»,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тобто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«книга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банди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чотирьох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», а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потім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зовсім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«</a:t>
            </a:r>
            <a:r>
              <a:rPr lang="en-US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GoF</a:t>
            </a:r>
            <a:r>
              <a:rPr lang="en-US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book».</a:t>
            </a:r>
          </a:p>
          <a:p>
            <a:pPr algn="l"/>
            <a:endParaRPr lang="en-US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 того часу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було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знайдено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десятки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інших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об’єктних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патернів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«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Патерновий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»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підхід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став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популярним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в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інших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галузях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програмування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тому зараз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зустріти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різноманітні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також за межами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об’єктного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813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6654-0C52-B309-B287-DCD191AB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Навіщо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знати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4EF62-25FE-1502-341A-E039FF0E782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ru-RU" b="1" dirty="0" err="1"/>
              <a:t>Перевірені</a:t>
            </a:r>
            <a:r>
              <a:rPr lang="ru-RU" b="1" dirty="0"/>
              <a:t> </a:t>
            </a:r>
            <a:r>
              <a:rPr lang="ru-RU" b="1" dirty="0" err="1"/>
              <a:t>рішення</a:t>
            </a:r>
            <a:r>
              <a:rPr lang="ru-RU" b="1" dirty="0"/>
              <a:t>. </a:t>
            </a:r>
            <a:r>
              <a:rPr lang="ru-RU" dirty="0"/>
              <a:t>Ви </a:t>
            </a:r>
            <a:r>
              <a:rPr lang="ru-RU" dirty="0" err="1"/>
              <a:t>витрачаєте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часу,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повторного </a:t>
            </a:r>
            <a:r>
              <a:rPr lang="ru-RU" dirty="0" err="1"/>
              <a:t>винаходу</a:t>
            </a:r>
            <a:r>
              <a:rPr lang="ru-RU" dirty="0"/>
              <a:t> велосипеда. До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могли б </a:t>
            </a:r>
            <a:r>
              <a:rPr lang="ru-RU" dirty="0" err="1"/>
              <a:t>дійти</a:t>
            </a:r>
            <a:r>
              <a:rPr lang="ru-RU" dirty="0"/>
              <a:t> й </a:t>
            </a:r>
            <a:r>
              <a:rPr lang="ru-RU" dirty="0" err="1"/>
              <a:t>самотужки</a:t>
            </a:r>
            <a:r>
              <a:rPr lang="ru-RU" dirty="0"/>
              <a:t>, але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з них </a:t>
            </a:r>
            <a:r>
              <a:rPr lang="ru-RU" dirty="0" err="1"/>
              <a:t>стануть</a:t>
            </a:r>
            <a:r>
              <a:rPr lang="ru-RU" dirty="0"/>
              <a:t> для вас </a:t>
            </a:r>
            <a:r>
              <a:rPr lang="ru-RU" dirty="0" err="1"/>
              <a:t>відкриттям</a:t>
            </a:r>
            <a:r>
              <a:rPr lang="ru-RU" dirty="0"/>
              <a:t>.</a:t>
            </a:r>
          </a:p>
          <a:p>
            <a:r>
              <a:rPr lang="ru-RU" b="1" dirty="0" err="1"/>
              <a:t>Стандартизація</a:t>
            </a:r>
            <a:r>
              <a:rPr lang="ru-RU" b="1" dirty="0"/>
              <a:t> коду. </a:t>
            </a:r>
            <a:r>
              <a:rPr lang="ru-RU" dirty="0"/>
              <a:t>Ви робите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прорахунків</a:t>
            </a:r>
            <a:r>
              <a:rPr lang="ru-RU" dirty="0"/>
              <a:t> при </a:t>
            </a:r>
            <a:r>
              <a:rPr lang="ru-RU" dirty="0" err="1"/>
              <a:t>проектуванні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уніфіковані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приховані</a:t>
            </a:r>
            <a:r>
              <a:rPr lang="ru-RU" dirty="0"/>
              <a:t> в них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давно </a:t>
            </a:r>
            <a:r>
              <a:rPr lang="ru-RU" dirty="0" err="1"/>
              <a:t>знайдено</a:t>
            </a:r>
            <a:r>
              <a:rPr lang="ru-RU" dirty="0"/>
              <a:t>.</a:t>
            </a:r>
          </a:p>
          <a:p>
            <a:r>
              <a:rPr lang="ru-RU" b="1" dirty="0" err="1"/>
              <a:t>Загальний</a:t>
            </a:r>
            <a:r>
              <a:rPr lang="ru-RU" b="1" dirty="0"/>
              <a:t> словник </a:t>
            </a:r>
            <a:r>
              <a:rPr lang="ru-RU" b="1" dirty="0" err="1"/>
              <a:t>програмістів</a:t>
            </a:r>
            <a:r>
              <a:rPr lang="ru-RU" b="1" dirty="0"/>
              <a:t>. </a:t>
            </a:r>
            <a:r>
              <a:rPr lang="ru-RU" dirty="0"/>
              <a:t>Ви </a:t>
            </a:r>
            <a:r>
              <a:rPr lang="ru-RU" dirty="0" err="1"/>
              <a:t>вимовляєте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патерна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годину </a:t>
            </a:r>
            <a:r>
              <a:rPr lang="ru-RU" dirty="0" err="1"/>
              <a:t>пояснювати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програмістам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крутий</a:t>
            </a:r>
            <a:r>
              <a:rPr lang="ru-RU" dirty="0"/>
              <a:t> дизайн </a:t>
            </a:r>
            <a:r>
              <a:rPr lang="ru-RU" dirty="0" err="1"/>
              <a:t>ви</a:t>
            </a:r>
            <a:r>
              <a:rPr lang="ru-RU" dirty="0"/>
              <a:t> придумали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0C6C8-BBF8-D6DB-5F26-A9F1C44B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21" y="105063"/>
            <a:ext cx="10241280" cy="557411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Критика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патернів</a:t>
            </a:r>
            <a:endParaRPr lang="ru-RU" b="1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9899A-BC50-19B5-0FA9-A07BC368900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92054" y="899712"/>
            <a:ext cx="4675690" cy="2831544"/>
          </a:xfrm>
        </p:spPr>
        <p:txBody>
          <a:bodyPr/>
          <a:lstStyle/>
          <a:p>
            <a:pPr algn="l"/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Неефективні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рішення</a:t>
            </a:r>
            <a:endParaRPr lang="ru-RU" b="1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just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намагаються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стандартизувати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підходи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й так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вже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широко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використовуються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Така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стандартизація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здається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деяким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людям догмою і вони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починають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усюди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реалізовувати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«як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книжці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»,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пристосовуючи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проекту.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4641F1-9A44-C0BD-2D6D-692E8E824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94" y="926730"/>
            <a:ext cx="5673013" cy="26468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Розпорки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для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слабкої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мови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програмування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endParaRPr kumimoji="0" lang="uk-UA" altLang="en-US" sz="2000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Потреба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патернах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з’являється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тоді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коли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люди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вибирають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для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свого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мову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програмування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недостатнім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рівнем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абстракції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В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цьому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випадку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розпорки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надають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цій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мові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суперздібності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Наприклад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  <a:hlinkClick r:id="rId2"/>
              </a:rPr>
              <a:t>Стратегія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в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сучасних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мовах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реалізувати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простою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анонімною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лямбда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функцією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DD5E06E-FB41-F3EF-4872-63930AC7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94" y="3933675"/>
            <a:ext cx="11346025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Невиправдане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застосування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20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Схожа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виникає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новачків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тільки-но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познайомилися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патернами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Вникнувши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людина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намагається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застосувати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свої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знання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всюди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Навіть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там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було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обійтися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більш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простим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кодом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4394B-6EF8-0D1D-BD15-822239702560}"/>
              </a:ext>
            </a:extLst>
          </p:cNvPr>
          <p:cNvSpPr txBox="1"/>
          <p:nvPr/>
        </p:nvSpPr>
        <p:spPr>
          <a:xfrm>
            <a:off x="5047861" y="5564891"/>
            <a:ext cx="6783356" cy="984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Якщо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у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тебе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в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руках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молоток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всі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предмети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навколо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починають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нагадувати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цвяхи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0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7EBC0-9AB1-DFB7-F27A-576144E60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F36-1754-3B4D-FECB-1DD9604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21" y="105063"/>
            <a:ext cx="10241280" cy="557411"/>
          </a:xfrm>
        </p:spPr>
        <p:txBody>
          <a:bodyPr/>
          <a:lstStyle/>
          <a:p>
            <a:pPr algn="ctr"/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Класифікація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патернів</a:t>
            </a:r>
            <a:endParaRPr lang="ru-RU" b="1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EBD8D-9788-B2E4-1298-C8C2E5BDF7F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92054" y="2756196"/>
            <a:ext cx="4675690" cy="3191069"/>
          </a:xfrm>
        </p:spPr>
        <p:txBody>
          <a:bodyPr/>
          <a:lstStyle/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Крім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відрізняються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за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призначенням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Породжуючі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піклуються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гнучке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створення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без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внесення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зайвих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залежностей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Структурні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показують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способи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побудови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зв’язків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між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Поведінкові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піклуються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ефективну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комунікацію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між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5D45A-987F-D720-CBB7-97DC7BD8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3AAAD0A-E5BA-9D22-D7FE-E72D25E02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2596522"/>
            <a:ext cx="5374434" cy="31700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Найбільш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низькорівневі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прості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 </a:t>
            </a:r>
            <a:r>
              <a:rPr lang="ru-RU" sz="20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ідіоми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Вони не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дуже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універсальні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позаяк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мають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сенс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лише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рамках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однієї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мови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програмування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endParaRPr lang="ru-RU" sz="2000" b="0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Найбільш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універсальні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 </a:t>
            </a:r>
            <a:r>
              <a:rPr lang="ru-RU" sz="20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архітектурні</a:t>
            </a:r>
            <a:r>
              <a:rPr lang="ru-RU" sz="2000" b="1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1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реалізувати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практично будь-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якою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мовою. Вони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потрібні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для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всієї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не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окремих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її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20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елементів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8F939-EB88-0275-0F7E-E9641BED705F}"/>
              </a:ext>
            </a:extLst>
          </p:cNvPr>
          <p:cNvSpPr txBox="1"/>
          <p:nvPr/>
        </p:nvSpPr>
        <p:spPr>
          <a:xfrm>
            <a:off x="718457" y="910735"/>
            <a:ext cx="11150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Патерни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відрізняються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рівнем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складності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деталізації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охоплення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проектованої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системи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</a:p>
          <a:p>
            <a:endParaRPr lang="ru-RU" dirty="0">
              <a:solidFill>
                <a:srgbClr val="444444"/>
              </a:solidFill>
              <a:latin typeface="PT Sans" panose="020B0503020203020204" pitchFamily="34" charset="0"/>
            </a:endParaRPr>
          </a:p>
          <a:p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Проводячи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аналогію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будівництвом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можете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підвищити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безпеку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перехресті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встановивши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світлофор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можете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замінити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перехрестя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цілою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автомобільною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розв’язкою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підземними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переходами.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6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D89C-9618-B2EB-EB94-00E6CF5F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" y="548639"/>
            <a:ext cx="6055568" cy="5926805"/>
          </a:xfrm>
        </p:spPr>
        <p:txBody>
          <a:bodyPr/>
          <a:lstStyle/>
          <a:p>
            <a:pPr algn="l"/>
            <a:r>
              <a:rPr lang="ru-RU" sz="4000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Породжувальні</a:t>
            </a:r>
            <a:br>
              <a:rPr lang="ru-RU" sz="40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</a:br>
            <a:br>
              <a:rPr lang="ru-RU" sz="40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</a:br>
            <a:b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</a:b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Відповідають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зручне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безпечне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створення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об'єктів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навіть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цілих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сімейств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об'єктів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912C-3B87-FFBA-A570-D4920F6F0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987" y="600075"/>
            <a:ext cx="31908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4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4A17F-8DAF-5F1E-0A74-72B93185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3D02-A83C-A698-004C-CC43A20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" y="548639"/>
            <a:ext cx="6055568" cy="5926805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Структурні</a:t>
            </a:r>
            <a:br>
              <a:rPr lang="ru-RU" sz="48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</a:br>
            <a:br>
              <a:rPr lang="ru-RU" sz="48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</a:br>
            <a:br>
              <a:rPr lang="ru-RU" sz="4800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</a:br>
            <a:r>
              <a:rPr lang="ru-RU" sz="4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Відповідають</a:t>
            </a:r>
            <a:r>
              <a:rPr lang="ru-RU" sz="4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 </a:t>
            </a:r>
            <a:r>
              <a:rPr lang="ru-RU" sz="4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побудову</a:t>
            </a:r>
            <a:r>
              <a:rPr lang="ru-RU" sz="4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4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зручних</a:t>
            </a:r>
            <a:r>
              <a:rPr lang="ru-RU" sz="4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sz="4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підтримці</a:t>
            </a:r>
            <a:r>
              <a:rPr lang="ru-RU" sz="4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4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ієрархій</a:t>
            </a:r>
            <a:r>
              <a:rPr lang="ru-RU" sz="4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sz="4800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sz="48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br>
              <a:rPr lang="ru-RU" sz="2000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9BC7B-9CAD-B70E-64AB-734B108DF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37" y="548639"/>
            <a:ext cx="29241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A8AF5-09B8-C7DB-CEFA-6509CB98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0361-7949-4D39-BB3A-D658CCC2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295275"/>
            <a:ext cx="10241280" cy="609600"/>
          </a:xfrm>
        </p:spPr>
        <p:txBody>
          <a:bodyPr/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Поведінкові</a:t>
            </a:r>
            <a:endParaRPr lang="ru-RU" b="1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B975F-07F1-A2BB-E63E-B496DA38E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0140" y="1401782"/>
            <a:ext cx="3583810" cy="4484667"/>
          </a:xfrm>
        </p:spPr>
        <p:txBody>
          <a:bodyPr>
            <a:normAutofit/>
          </a:bodyPr>
          <a:lstStyle/>
          <a:p>
            <a:r>
              <a:rPr lang="ru-RU" sz="3200" dirty="0" err="1"/>
              <a:t>Вирішують</a:t>
            </a:r>
            <a:r>
              <a:rPr lang="ru-RU" sz="3200" dirty="0"/>
              <a:t> </a:t>
            </a:r>
            <a:r>
              <a:rPr lang="ru-RU" sz="3200" dirty="0" err="1"/>
              <a:t>завдання</a:t>
            </a:r>
            <a:r>
              <a:rPr lang="ru-RU" sz="3200" dirty="0"/>
              <a:t> </a:t>
            </a:r>
            <a:r>
              <a:rPr lang="ru-RU" sz="3200" dirty="0" err="1"/>
              <a:t>ефективної</a:t>
            </a:r>
            <a:r>
              <a:rPr lang="ru-RU" sz="3200" dirty="0"/>
              <a:t> та </a:t>
            </a:r>
            <a:r>
              <a:rPr lang="ru-RU" sz="3200" dirty="0" err="1"/>
              <a:t>безпечної</a:t>
            </a:r>
            <a:r>
              <a:rPr lang="ru-RU" sz="3200" dirty="0"/>
              <a:t> </a:t>
            </a:r>
            <a:r>
              <a:rPr lang="ru-RU" sz="3200" dirty="0" err="1"/>
              <a:t>взаємодії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об'єктами</a:t>
            </a:r>
            <a:r>
              <a:rPr lang="ru-RU" sz="3200" dirty="0"/>
              <a:t> </a:t>
            </a:r>
            <a:r>
              <a:rPr lang="ru-RU" sz="3200" dirty="0" err="1"/>
              <a:t>програми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D0331-F108-3EDC-A265-60692B9B7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580" y="904875"/>
            <a:ext cx="6087183" cy="5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42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D54F37A-6805-42D4-9FB4-3CFF01A7B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F92924-243E-4C73-8BD6-689D14A495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D389B5-45E8-4EA7-B5A7-604FF249CF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{17F79A80-DE05-4106-9401-ADBAE0461536}tf89309463_win32</Template>
  <TotalTime>126</TotalTime>
  <Words>1861</Words>
  <Application>Microsoft Office PowerPoint</Application>
  <PresentationFormat>Widescreen</PresentationFormat>
  <Paragraphs>114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Avenir Next LT Pro</vt:lpstr>
      <vt:lpstr>Avenir Next LT Pro Light</vt:lpstr>
      <vt:lpstr>Calibri</vt:lpstr>
      <vt:lpstr>Menlo</vt:lpstr>
      <vt:lpstr>PT Sans</vt:lpstr>
      <vt:lpstr>GradientRiseVTI</vt:lpstr>
      <vt:lpstr>Що таке Патерн?</vt:lpstr>
      <vt:lpstr>З чого складається патерн?</vt:lpstr>
      <vt:lpstr>Історія патернів</vt:lpstr>
      <vt:lpstr>Навіщо знати патерни?</vt:lpstr>
      <vt:lpstr>Критика патернів</vt:lpstr>
      <vt:lpstr>Класифікація патернів</vt:lpstr>
      <vt:lpstr>Породжувальні   Відповідають за зручне та безпечне створення нових об'єктів або навіть цілих сімейств об'єктів.</vt:lpstr>
      <vt:lpstr>Структурні   Відповідають за побудову зручних в підтримці ієрархій класів. .</vt:lpstr>
      <vt:lpstr>Поведінкові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таке Патерн?</dc:title>
  <dc:creator>Oleksandr Prazdnikov</dc:creator>
  <cp:lastModifiedBy>Oleksandr Prazdnikov</cp:lastModifiedBy>
  <cp:revision>1</cp:revision>
  <dcterms:created xsi:type="dcterms:W3CDTF">2024-03-18T07:37:23Z</dcterms:created>
  <dcterms:modified xsi:type="dcterms:W3CDTF">2024-03-18T09:43:29Z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