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67" r:id="rId14"/>
    <p:sldId id="268" r:id="rId15"/>
    <p:sldId id="269" r:id="rId16"/>
    <p:sldId id="270" r:id="rId17"/>
    <p:sldId id="271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572" autoAdjust="0"/>
    <p:restoredTop sz="94660"/>
  </p:normalViewPr>
  <p:slideViewPr>
    <p:cSldViewPr snapToGrid="0">
      <p:cViewPr>
        <p:scale>
          <a:sx n="75" d="100"/>
          <a:sy n="75" d="100"/>
        </p:scale>
        <p:origin x="23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pu.ua/upload/files/hsf/dsia/KL_IAD.pdf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723C4-C97F-4192-8628-E5598767A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4093" y="2610358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uk-UA" dirty="0"/>
              <a:t>Інформаційно-аналітична діяльність у міжнародних відносинах</a:t>
            </a:r>
            <a:br>
              <a:rPr lang="uk-UA" dirty="0"/>
            </a:br>
            <a:br>
              <a:rPr lang="uk-UA" dirty="0"/>
            </a:br>
            <a:r>
              <a:rPr lang="uk-UA" sz="3100" dirty="0"/>
              <a:t>32 год. – лекції</a:t>
            </a:r>
            <a:br>
              <a:rPr lang="uk-UA" sz="3100" dirty="0"/>
            </a:br>
            <a:r>
              <a:rPr lang="uk-UA" sz="3100" dirty="0"/>
              <a:t>32 год. - практичні</a:t>
            </a:r>
          </a:p>
        </p:txBody>
      </p:sp>
    </p:spTree>
    <p:extLst>
      <p:ext uri="{BB962C8B-B14F-4D97-AF65-F5344CB8AC3E}">
        <p14:creationId xmlns:p14="http://schemas.microsoft.com/office/powerpoint/2010/main" val="3956579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4C8237-E361-46E6-A60B-30063270C6A4}"/>
              </a:ext>
            </a:extLst>
          </p:cNvPr>
          <p:cNvSpPr txBox="1"/>
          <p:nvPr/>
        </p:nvSpPr>
        <p:spPr>
          <a:xfrm>
            <a:off x="1534160" y="335845"/>
            <a:ext cx="941832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3360" indent="263525" algn="just"/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Отже, інформаційно-аналітична діяльність зводиться до двох важливих чинників</a:t>
            </a:r>
            <a:r>
              <a:rPr lang="uk-UA" sz="1800" b="1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1800" b="1" i="1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по-перше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отримується прямий результат, що виникає як підсумок пошуків оптимального управлінського рішення; </a:t>
            </a:r>
            <a:r>
              <a:rPr lang="uk-UA" sz="1800" b="1" i="1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по- друге</a:t>
            </a:r>
            <a:r>
              <a:rPr lang="uk-UA" sz="1800" b="1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також і непрямий результат – це зміна уяви управлінців про той об’єкт чи явище, які вони аналізували.</a:t>
            </a:r>
          </a:p>
          <a:p>
            <a:pPr marR="213360" indent="263525" algn="just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8440" indent="263525" algn="just">
              <a:spcBef>
                <a:spcPts val="5"/>
              </a:spcBef>
              <a:spcAft>
                <a:spcPts val="0"/>
              </a:spcAft>
            </a:pP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жаль, сьогодні в світі, зокрема й в Україні, ще недооцінюється значення і роль аналітичних служб в управлінській діяльності, суспільних </a:t>
            </a:r>
            <a:r>
              <a:rPr lang="uk-UA" sz="1800" dirty="0" err="1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процессах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партійних справах. Така неповага до аналітики</a:t>
            </a:r>
            <a:r>
              <a:rPr lang="uk-UA" sz="1800" spc="-145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 перебільшення загрожує національній безпеці</a:t>
            </a:r>
            <a:r>
              <a:rPr lang="uk-UA" sz="1800" spc="-85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країни.</a:t>
            </a:r>
          </a:p>
          <a:p>
            <a:pPr marR="218440" indent="263525" algn="just">
              <a:spcBef>
                <a:spcPts val="5"/>
              </a:spcBef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6535" indent="26352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думку вчених, для нашої країни у зв’язку з хронічним недофінансуванням і не фінансуванням, у зв’язку з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ембріональністю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всієї інформаційної інфраструктури і, головне, у зв’язку з недостатньо розвинутим попитом на інформаційну продукцію, у свою чергу, пов’язаним з недостатньою кваліфікацією значної частини управлінських кадрів, бізнесменів та керівництва громадськими організаціями, відставання у створенні аналітичних, інформаційно- аналітичних структур на сьогодні не є особливо відчутним. Варто зауважити, що це відставання є відставанням, відкладеним у майбутнє. Воно набиратиме гостроти з розвитком процесу</a:t>
            </a:r>
            <a:r>
              <a:rPr lang="uk-UA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інформатизації українського суспільства і, головне, – з процесом входження його у сферу впливів постіндустріального етапу розвитку</a:t>
            </a:r>
            <a:r>
              <a:rPr lang="uk-UA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суспільства.</a:t>
            </a:r>
          </a:p>
          <a:p>
            <a:pPr marR="216535" indent="263525" algn="just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3525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Адже саме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аналітична інформація є насьогодні найціннішим продуктом на ринку інформації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415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20EDA6-AD4F-4220-811C-B477F4A8A529}"/>
              </a:ext>
            </a:extLst>
          </p:cNvPr>
          <p:cNvSpPr txBox="1"/>
          <p:nvPr/>
        </p:nvSpPr>
        <p:spPr>
          <a:xfrm>
            <a:off x="1640542" y="2136338"/>
            <a:ext cx="97984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9710" indent="494030" algn="just">
              <a:spcBef>
                <a:spcPts val="5"/>
              </a:spcBef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Економічний глобалізм XX ст. у його останній чверті внаслідок закономірного технологічного стрибка перетворив інформаційну індустрію, що обслуговує процес економічного розвитку, в особливу, якісно нову галузь у загальній структурі економіки, що стала плацдармом, з якого, власне, почалася нова, інформаційна епоха.</a:t>
            </a:r>
          </a:p>
          <a:p>
            <a:pPr marL="228600" marR="219710" indent="494030" algn="just">
              <a:spcBef>
                <a:spcPts val="5"/>
              </a:spcBef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7805" indent="443230" algn="just">
              <a:lnSpc>
                <a:spcPct val="100000"/>
              </a:lnSpc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Розпочалося продукування товару нового типу, глобального товару з новими економічними властивостями, необмеженого відтворення й накопичення та багаторазового використання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інформації,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і, що треба особливо підкреслити, якщо ми говоримо саме про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аналітику, - масове продукування нової інформації на основі зібраної – первинної.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513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48EF06-6416-4E0C-8328-A5C0418D8EC0}"/>
              </a:ext>
            </a:extLst>
          </p:cNvPr>
          <p:cNvSpPr txBox="1"/>
          <p:nvPr/>
        </p:nvSpPr>
        <p:spPr>
          <a:xfrm>
            <a:off x="1649506" y="755207"/>
            <a:ext cx="9090212" cy="5524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1.2.	Короткий історичний огляд розвитку інформаційно- аналітичної діяльності.</a:t>
            </a:r>
          </a:p>
          <a:p>
            <a:pPr indent="-635" algn="ctr"/>
            <a:endParaRPr lang="uk-UA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Найважливіші етапи.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Елементи аналітичної діяльності були відомі ще в сиву давнину. Засновником аналітики вважають знаменитого давньогрецького філософа Сократа (бл. 469 – 399 до н. е.), який виробив свій власний метод аналітичних роздумів. Суть його – в аналізі ситуації під час полемічного діалогу, яким майстерно володів філософ. Цей спосіб він називав «повивальним мистецтвом» і вважав його подарунком від Бога. Використовуючи полемічний аналіз, Сократ вміло вибудовував діалог таким чином, щоб спростувати аргументи свого співрозмовника і майже завжди досягав мети, бо в основі полеміки завжди посилався на факти життя, логіку міркувань, етичні норми.</a:t>
            </a:r>
          </a:p>
          <a:p>
            <a:pPr indent="-635" algn="just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Вирішальну роль у виникненні аналітики зіграв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Арістотель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(384 – 322 до н. е.). В своїх книгах «Перша аналітика», «Друга аналітика» він вперше систематизував прийоми міркувань, зробив їх предметом наукових пошуків. Він відкрив закон тотожності, закон суперечності, закон виключення третього, діалектики індукції, дедукції і логічного синтезу, визначив категорії, мету, простір, час, рух, кількість і якість, форму і матерію, можливість і дійсність, необхідність і випадковість, особливе і загальне та інші глобальні питання. Найбільша ж заслуга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Арістотеля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тому, що з нього починається системне світобачення і системне дослідження природи.</a:t>
            </a:r>
          </a:p>
          <a:p>
            <a:pPr marL="342900" lvl="0" indent="-342900" algn="just">
              <a:buFont typeface="+mj-lt"/>
              <a:buAutoNum type="arabicPeriod"/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2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FBBFC5-D387-4476-8EB8-8EABFE43308D}"/>
              </a:ext>
            </a:extLst>
          </p:cNvPr>
          <p:cNvSpPr txBox="1"/>
          <p:nvPr/>
        </p:nvSpPr>
        <p:spPr>
          <a:xfrm>
            <a:off x="1962075" y="1358176"/>
            <a:ext cx="8462683" cy="4103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6535" indent="342900" algn="just"/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Сучасний</a:t>
            </a:r>
            <a:r>
              <a:rPr lang="uk-UA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інформаційно-аналітичної</a:t>
            </a:r>
            <a:r>
              <a:rPr lang="uk-UA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uk-UA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про- </a:t>
            </a:r>
            <a:r>
              <a:rPr lang="uk-UA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відних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країнах світу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результатом тривалого історичного процесу еволюційних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революційних перетворень.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цьому</a:t>
            </a:r>
            <a:r>
              <a:rPr lang="uk-UA" sz="1800" spc="2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чітко </a:t>
            </a:r>
            <a:r>
              <a:rPr lang="uk-UA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відслідковується взаємозв'язок </a:t>
            </a:r>
            <a:r>
              <a:rPr lang="uk-UA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z="1800" spc="3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розвитком суспільства, особливо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матеріального виробництва, та зростанням потреби суб'єктів в 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інформації. Прогрес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інформаційної діяльності </a:t>
            </a:r>
            <a:r>
              <a:rPr lang="uk-UA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пов'язаний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uk-UA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розвитком </a:t>
            </a:r>
            <a:r>
              <a:rPr lang="uk-UA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двох </a:t>
            </a:r>
            <a:r>
              <a:rPr lang="uk-UA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якісно відмінних </a:t>
            </a:r>
            <a:r>
              <a:rPr lang="uk-UA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 собою </a:t>
            </a:r>
            <a:r>
              <a:rPr lang="uk-UA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типів технологічних 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процесів: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обробкою повідомлень у широкому розумінні цього </a:t>
            </a:r>
            <a:r>
              <a:rPr lang="uk-UA" sz="1800" spc="-3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терміна</a:t>
            </a:r>
            <a:r>
              <a:rPr lang="uk-UA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uk-UA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передачею повідомлень.</a:t>
            </a:r>
          </a:p>
          <a:p>
            <a:pPr marL="228600" marR="216535" indent="342900" algn="just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8440" indent="403860" algn="just">
              <a:lnSpc>
                <a:spcPct val="87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Варто нагадати головні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етапи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технологічної трансформації у сфері оброблення та передавання інформації. Наслідком цих перетворень було набуття людським суспільством нової якості, формування нової соціально-технічної парадигми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інформаційного суспільства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5FA9AC-654F-48C7-90E2-B81AB911394B}"/>
              </a:ext>
            </a:extLst>
          </p:cNvPr>
          <p:cNvSpPr txBox="1"/>
          <p:nvPr/>
        </p:nvSpPr>
        <p:spPr>
          <a:xfrm>
            <a:off x="1900518" y="744072"/>
            <a:ext cx="9287435" cy="5778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26060" indent="447675" algn="just">
              <a:lnSpc>
                <a:spcPct val="87000"/>
              </a:lnSpc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Перша революція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пов'язана із винаходом писемності, що привело  до </a:t>
            </a:r>
            <a:r>
              <a:rPr lang="uk-UA" sz="1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гігантського якісного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uk-UA" sz="1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кількісного стрибка.  З'явилася  можливість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 знань від покоління до</a:t>
            </a:r>
            <a:r>
              <a:rPr lang="uk-UA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покоління.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20345" indent="447675" algn="just">
              <a:lnSpc>
                <a:spcPct val="86000"/>
              </a:lnSpc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Друга революція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(середина XVI ст.) спричинена винаходом з книгодрукування, який радикально змінив індустріальне суспільство, культуру, організацію діяльності.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20345" indent="447675" algn="just">
              <a:lnSpc>
                <a:spcPct val="87000"/>
              </a:lnSpc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Третя революція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(кінець XIX ст.) зумовлена винаходом електрики, завдяки якій з'явилися телеграф, телефон, радіо, які дають змогу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оперативно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передавати і нагромаджувати інформацію в будь-якому обсязі.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9710" indent="447675" algn="just">
              <a:lnSpc>
                <a:spcPct val="87000"/>
              </a:lnSpc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Четверта революція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(70-і рр. XX ст.) пов'язана з винаходом мікропроцесорної технології і появою персонального комп'ютера. На мікропроцесорах та інтегральних схемах створюються комп'ютери, комп'ютерні мережі, системи передавання даних (інформаційні комунікації). Цей період характеризують три фундаментальні інновації: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21615" lvl="0" indent="447675" algn="just">
              <a:lnSpc>
                <a:spcPct val="86000"/>
              </a:lnSpc>
              <a:buSzPts val="1600"/>
              <a:buFont typeface="Times New Roman" panose="02020603050405020304" pitchFamily="18" charset="0"/>
              <a:buChar char="-"/>
              <a:tabLst>
                <a:tab pos="78232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 від механічних та електричних засобів перетворення інформації до</a:t>
            </a:r>
            <a:r>
              <a:rPr lang="uk-UA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електронних;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47675">
              <a:lnSpc>
                <a:spcPts val="1545"/>
              </a:lnSpc>
              <a:buSzPts val="1600"/>
              <a:buFont typeface="Times New Roman" panose="02020603050405020304" pitchFamily="18" charset="0"/>
              <a:buChar char="-"/>
              <a:tabLst>
                <a:tab pos="68961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мініатюризація всіх вузлів, пристроїв, приладів,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машин;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47675">
              <a:lnSpc>
                <a:spcPts val="1545"/>
              </a:lnSpc>
              <a:buSzPts val="1600"/>
              <a:buFont typeface="Times New Roman" panose="02020603050405020304" pitchFamily="18" charset="0"/>
              <a:buChar char="-"/>
              <a:tabLst>
                <a:tab pos="68961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програмно-керованих пристроїв і процесів.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7675" algn="just"/>
            <a:endParaRPr lang="uk-UA" sz="1800" spc="2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7675" algn="just"/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Остання, </a:t>
            </a:r>
            <a:r>
              <a:rPr lang="uk-UA" sz="1800" b="1" i="1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інформаційна </a:t>
            </a:r>
            <a:r>
              <a:rPr lang="uk-UA" sz="1800" b="1" i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революція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(наприкінці 90-х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років) почалась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набула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найбільшого розвитку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комерційному </a:t>
            </a:r>
            <a:r>
              <a:rPr lang="uk-UA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підприємництві.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 зумовила </a:t>
            </a:r>
            <a:r>
              <a:rPr lang="uk-UA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необхідність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зміни погляду</a:t>
            </a:r>
            <a:r>
              <a:rPr lang="uk-UA" sz="180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сутність і призначення комерційного підприємства —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 почали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розглядати як механізм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вартості </a:t>
            </a:r>
            <a:r>
              <a:rPr lang="uk-UA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добробуту.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свою  чергу, ця концепція висунула інше питання — для кого комерційне підприємство створює вартість і добробут, чим дала поштовх до розвитку корпоративного</a:t>
            </a:r>
            <a:r>
              <a:rPr lang="uk-UA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234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EB1FAB-9A21-4BE1-AB86-307DF111662C}"/>
              </a:ext>
            </a:extLst>
          </p:cNvPr>
          <p:cNvSpPr txBox="1"/>
          <p:nvPr/>
        </p:nvSpPr>
        <p:spPr>
          <a:xfrm>
            <a:off x="1271196" y="1028343"/>
            <a:ext cx="1072178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563" indent="388938" algn="just">
              <a:lnSpc>
                <a:spcPts val="1755"/>
              </a:lnSpc>
              <a:tabLst>
                <a:tab pos="1370965" algn="l"/>
                <a:tab pos="2633980" algn="l"/>
                <a:tab pos="5342255" algn="l"/>
                <a:tab pos="6121400" algn="l"/>
              </a:tabLst>
            </a:pPr>
            <a:r>
              <a:rPr lang="uk-UA" sz="1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	формування	</a:t>
            </a:r>
            <a:r>
              <a:rPr lang="uk-UA" sz="1800" b="1" i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інформаційно-аналітичних	служб	</a:t>
            </a:r>
            <a:r>
              <a:rPr lang="uk-UA" sz="18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(ІАС) </a:t>
            </a:r>
            <a:r>
              <a:rPr lang="uk-UA" sz="1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починається з середини XX ст. Вперше цей термін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think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tаnks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з'явився в США під час Другої Світової війни. Так тоді називали захищене від прослуховування   місце  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tаnk</a:t>
            </a:r>
            <a:r>
              <a:rPr lang="uk-UA" sz="1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  де   цивільні   та   військові   експерти розробляли стратегії бойових дій. Вони також використовувались для розробок безпечного середовища для військових стратегічних органів.</a:t>
            </a:r>
          </a:p>
          <a:p>
            <a:pPr marL="571500">
              <a:lnSpc>
                <a:spcPts val="1755"/>
              </a:lnSpc>
              <a:tabLst>
                <a:tab pos="1370965" algn="l"/>
                <a:tab pos="2633980" algn="l"/>
                <a:tab pos="5342255" algn="l"/>
                <a:tab pos="6121400" algn="l"/>
              </a:tabLs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20345" indent="342900" algn="just">
              <a:spcBef>
                <a:spcPts val="5"/>
              </a:spcBef>
              <a:spcAft>
                <a:spcPts val="0"/>
              </a:spcAft>
            </a:pPr>
            <a:r>
              <a:rPr lang="uk-UA" sz="1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Перші аналітичні структури виникли у </a:t>
            </a:r>
            <a:r>
              <a:rPr lang="uk-UA" sz="1800" b="1" i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США, Великій Британії та Німеччині </a:t>
            </a:r>
            <a:r>
              <a:rPr lang="uk-UA" sz="1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початку XX століття як реакція наукових та політичних  кіл на зміни у сфері світової економіки та міжнародної безпеки.  Провідні позиції США на світовій арені, переконаність політичної еліти цієї країни, що саме Америка несе відповідальність за міжнародний порядок, спонукали політиків і науковців шукати шляхів мирного розв'язання суперечливих </a:t>
            </a:r>
            <a:r>
              <a:rPr lang="uk-UA" sz="1800" spc="1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 </a:t>
            </a:r>
            <a:r>
              <a:rPr lang="uk-UA" sz="1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sz="1800" spc="1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взаємовідносинах різних держав, вироблення стратегій розвитку країни, </a:t>
            </a:r>
            <a:r>
              <a:rPr lang="uk-UA" sz="1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 національних інтересів у світі, що </a:t>
            </a:r>
            <a:r>
              <a:rPr lang="uk-UA" sz="1800" dirty="0" err="1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динамічно</a:t>
            </a:r>
            <a:r>
              <a:rPr lang="uk-UA" sz="1800" spc="4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змінюється.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6535" indent="34290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Однією з </a:t>
            </a:r>
            <a:r>
              <a:rPr lang="uk-UA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найстаріших </a:t>
            </a:r>
            <a:r>
              <a:rPr lang="uk-UA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think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tаnks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американський </a:t>
            </a:r>
            <a:r>
              <a:rPr lang="uk-UA" sz="1800" b="1" i="1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Фонд імені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 </a:t>
            </a:r>
            <a:r>
              <a:rPr lang="uk-UA" sz="1800" b="1" i="1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Сейджа</a:t>
            </a:r>
            <a:r>
              <a:rPr lang="uk-UA" sz="1800" b="1" i="1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800" i="1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Russell</a:t>
            </a:r>
            <a:r>
              <a:rPr lang="uk-UA" sz="1800" i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Sage</a:t>
            </a:r>
            <a:r>
              <a:rPr lang="uk-UA" sz="1800" i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Foundation</a:t>
            </a:r>
            <a:r>
              <a:rPr lang="uk-UA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заснований 1907 року. Його головним завданням стало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наукових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стосовно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 індустріального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 в США. Як відзначають дослідники, діяльність цієї організації сприяла розвиткові громадянського суспільства в країні. Фонд взяв на себе завдання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сприяти подоланню соціальних негараздів у</a:t>
            </a:r>
            <a:r>
              <a:rPr lang="uk-UA" sz="1800" spc="-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суспільстві.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360680" algn="l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641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080D3D-58C3-4DDC-B9A4-5FE4D94F21B3}"/>
              </a:ext>
            </a:extLst>
          </p:cNvPr>
          <p:cNvSpPr txBox="1"/>
          <p:nvPr/>
        </p:nvSpPr>
        <p:spPr>
          <a:xfrm>
            <a:off x="1571811" y="921385"/>
            <a:ext cx="961016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8440" indent="34290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uk-UA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1990-і роки відбулися суттєві </a:t>
            </a:r>
            <a:r>
              <a:rPr lang="uk-UA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зміни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uk-UA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 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1800" b="1" i="1" spc="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фабрик</a:t>
            </a:r>
            <a:r>
              <a:rPr lang="uk-UA" sz="1800" b="1" i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думок».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Численні інститути, які вивчали проблеми зовнішньої політики,  політики </a:t>
            </a:r>
            <a:r>
              <a:rPr lang="uk-UA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безпеки, реорганізували свою діяльність.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 </a:t>
            </a:r>
            <a:r>
              <a:rPr lang="uk-UA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кількості «</a:t>
            </a:r>
            <a:r>
              <a:rPr lang="uk-UA" sz="18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фабрик</a:t>
            </a:r>
            <a:r>
              <a:rPr lang="uk-UA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думок», проблеми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uk-UA" sz="1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фінансуванням  спонукали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 </a:t>
            </a:r>
            <a:r>
              <a:rPr lang="uk-UA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uk-UA" sz="1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запровадження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«цільового маркетингу».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широкої сфери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 </a:t>
            </a:r>
            <a:r>
              <a:rPr lang="uk-UA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 вони 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обирали вузьку</a:t>
            </a:r>
            <a:r>
              <a:rPr lang="uk-UA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спеціалізацію.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таких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think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tаnks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належать організації, які проводять численні соціальні, екологічні, технічні дослідження. Та вузька спеціалізація є певним ризиком, оскільки загрожує самому їх існуванню після можливого припинення фінансування фондами чи приватними особами, які можуть втратити інтерес до їх проблематики.</a:t>
            </a:r>
          </a:p>
          <a:p>
            <a:pPr marL="228600" marR="218440" indent="342900" algn="just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Сьогодні, в часи всіляких криз, насамперед, в економіці, керівні представники західних аналітичних шкіл працюють над узагальненням накопиченого за останні десятиліття досвіду (перш за все - негативного досвіду - обумовленого прорахунками аналітичних служб різних рівнів). Чиняться спроби інтеграції цього досвіду в систему поглядів на методи розробки управлінських рішень, що видавалися такими досконалими і перш за все прогностичної діяльності з метою упередження негативних явищ, ризиків і небезпек. Алгоритм прогнозування стає ще більш досконалішим і обачливим: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«а що буде після того, як…».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18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FCB669-C77A-47C0-B0AC-3B8E112992BF}"/>
              </a:ext>
            </a:extLst>
          </p:cNvPr>
          <p:cNvSpPr txBox="1"/>
          <p:nvPr/>
        </p:nvSpPr>
        <p:spPr>
          <a:xfrm>
            <a:off x="1846131" y="682094"/>
            <a:ext cx="9756589" cy="5852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9710" lvl="1" algn="ctr">
              <a:spcBef>
                <a:spcPts val="365"/>
              </a:spcBef>
              <a:spcAft>
                <a:spcPts val="0"/>
              </a:spcAft>
              <a:buSzPts val="1600"/>
              <a:tabLst>
                <a:tab pos="228600" algn="l"/>
                <a:tab pos="1000125" algn="l"/>
              </a:tabLst>
            </a:pPr>
            <a:r>
              <a:rPr lang="uk-UA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1.3. Джерела інформації в системі суб’єктно-об’єктних відносин інформаційної діяльності. Типологія та класифікація</a:t>
            </a:r>
            <a:r>
              <a:rPr lang="uk-UA" b="1" kern="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інформації.</a:t>
            </a:r>
          </a:p>
          <a:p>
            <a:pPr marR="219710" lvl="1" algn="ctr">
              <a:spcBef>
                <a:spcPts val="365"/>
              </a:spcBef>
              <a:spcAft>
                <a:spcPts val="0"/>
              </a:spcAft>
              <a:buSzPts val="1600"/>
              <a:tabLst>
                <a:tab pos="228600" algn="l"/>
                <a:tab pos="1000125" algn="l"/>
              </a:tabLst>
            </a:pPr>
            <a:endParaRPr lang="en-GB" sz="16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7170" indent="393065" algn="just">
              <a:spcAft>
                <a:spcPts val="0"/>
              </a:spcAft>
            </a:pP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Згідно із Законом України "Про інформацію" "</a:t>
            </a:r>
            <a:r>
              <a:rPr lang="uk-UA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джерелами інформації є передбачені або встановлені Законом носії інформації: документи та інші носії інформації, які являють собою матеріальні об'єкти, що зберігають інформацію, а також повідомлення засобів масової інформації, публічні виступи"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 свою чергу, "документ — це передбачена Законом матеріальна форма одержання, зберігання, використання і поширення інформації шляхом фіксації її на папері, магнітній, кіно-, відео-, фотоплівці або на іншому носієві" (Закон України "Про інформацію"). З поняттями "джерело інформації" та "документ" пов'язаний термін "</a:t>
            </a:r>
            <a:r>
              <a:rPr lang="uk-UA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носій інформації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(даних)", який в науковій літературі визначається як матеріальний об'єкт, призначений для зберігання</a:t>
            </a:r>
            <a:r>
              <a:rPr lang="uk-UA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даних.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6535" indent="443230" algn="just"/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у системі суб'єктно-об'єктних  відносин інформаційної діяльності джерелом інформації є будь-який об'єкт, де нагромаджуються повідомлення, дані, що в подальшому </a:t>
            </a:r>
            <a:r>
              <a:rPr lang="uk-UA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вуються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суб'єктами інформаційних відносин (державними організаціями, посадовими та юридичними особами, громадянами), впливають на їхню поведінку.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1830"/>
            <a:r>
              <a:rPr lang="uk-UA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Джерела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 поділяються на </a:t>
            </a:r>
            <a:r>
              <a:rPr lang="uk-UA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друковані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uk-UA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недруковані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ts val="1825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змішані та електронні.</a:t>
            </a:r>
            <a:endParaRPr lang="en-GB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5265" indent="393065" algn="just"/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uk-UA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друкованих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належать: неперіодичні видання, довідково- </a:t>
            </a:r>
            <a:r>
              <a:rPr lang="uk-UA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енцеклопедичні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наукові видання, інші видання(брошури, рекламні буклети), періодичні видання.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7170" indent="342900" algn="just"/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uk-UA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недрукованих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належать: спеціальні рукописні матеріали та науково-технічна документація, реклама, виставки, конференції, консультаційні послуги, статистична інформація, чутки, компромат, приватні бесіди, інші джерела інформації.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8440" indent="342900" algn="just"/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uk-UA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електронних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належать: радіо, телебачення, телефон, Інтернет тощо.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721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E519C9-B303-4767-9B5E-766A16BA8B71}"/>
              </a:ext>
            </a:extLst>
          </p:cNvPr>
          <p:cNvSpPr txBox="1"/>
          <p:nvPr/>
        </p:nvSpPr>
        <p:spPr>
          <a:xfrm>
            <a:off x="2056502" y="1201467"/>
            <a:ext cx="8543366" cy="4732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8440" indent="354965" algn="just">
              <a:spcAft>
                <a:spcPts val="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Типологія та класифікація інформації. Види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інформації, які використовуються в управлінні, класифікуються за наступними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ознаками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228600" marR="218440" indent="354965" algn="just"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7170" indent="342900" algn="just"/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змістом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політична, директивна, правова, науково-технічна, економічна, планова, адміністративна, виробнича, бізнесова, нормативно-довідкова, обліково-бухгалтерська, статистична;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/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напрямом руху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вхідна, вихідна;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/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характером фіксації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фіксована, нефіксована;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906780">
              <a:spcBef>
                <a:spcPts val="330"/>
              </a:spcBef>
              <a:spcAft>
                <a:spcPts val="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способом фіксації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документована, звукова,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аудивізуальна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відношенням до суб'єкта управління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зовнішня, внутрішня;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ступенем обробки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первинна, довільна, підсумкова;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/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ступенем постійності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постійна, перемінна;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1165225">
              <a:spcBef>
                <a:spcPts val="10"/>
              </a:spcBef>
              <a:spcAft>
                <a:spcPts val="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формою надання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літерна, цифрова, кодована; </a:t>
            </a:r>
          </a:p>
          <a:p>
            <a:pPr marL="571500" marR="1165225">
              <a:spcBef>
                <a:spcPts val="10"/>
              </a:spcBef>
              <a:spcAft>
                <a:spcPts val="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можливістю обробки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піддається і не піддається обробці;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насиченістю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достатня, недостатня, збиткова; </a:t>
            </a:r>
          </a:p>
          <a:p>
            <a:pPr marL="571500" marR="1165225">
              <a:spcBef>
                <a:spcPts val="10"/>
              </a:spcBef>
              <a:spcAft>
                <a:spcPts val="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правдивістю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достовірна,</a:t>
            </a:r>
            <a:r>
              <a:rPr lang="uk-UA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недостовірна.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651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6A6DBE-D2F7-4A1B-A483-FC24F3E4A567}"/>
              </a:ext>
            </a:extLst>
          </p:cNvPr>
          <p:cNvSpPr txBox="1"/>
          <p:nvPr/>
        </p:nvSpPr>
        <p:spPr>
          <a:xfrm>
            <a:off x="1515035" y="718893"/>
            <a:ext cx="907228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8440" indent="34290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Досить ефективний підхід до класифікації інформації базується на законі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єдності протилежностей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Так, у найзагальнішому плані, залежно від доступності, інформація поділяється на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доступну і недоступну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певного суб'єкта.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5265" indent="393065" algn="just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Доступність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 обумовлена не лише її юридичним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сом, а й фактичними умовами її використання для різних суб'єктів. Для визначення юридичних аспектів вживається поняття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"режим доступу",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який, згідно із Законом України "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 інформацію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визначається як передбачений правовими нормами порядок одержання, використання, поширення і зберігання інформації. За режимом доступу інформація поділяється на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відкриту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інформацію та інформацію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обмеженим доступом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Для визначення останньої вживається ще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закрита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або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секретна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тобто така, що з тих чи інших міркувань являє собою таємницю і розповсюдження якої можливе лише за згодою органів, уповноважених контролювати питання, пов'язані з цією інформацією. Інформація з обмеженим доступом, у свою чергу, поділяється на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таємну і</a:t>
            </a:r>
            <a:r>
              <a:rPr lang="uk-UA" sz="18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конфіденційну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5900" indent="443230" algn="just">
              <a:spcBef>
                <a:spcPts val="10"/>
              </a:spcBef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таємної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належить інформація, що містить відомості, які ста-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новлять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державну та іншу передбачену законом таємницю,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розголо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шення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якої завдає шкоди особі, суспільству і державі.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Конфіденційна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інформація, що містить відомості, які знаходяться у володінні, користуванні або розпорядженні юридичних та фізичних осіб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рюється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їхнім бажанням згідно з передбаченими умовами (ст. 30 Закону України "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 інформацію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").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04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B124C5-54BF-4129-9817-61D79768324B}"/>
              </a:ext>
            </a:extLst>
          </p:cNvPr>
          <p:cNvSpPr txBox="1"/>
          <p:nvPr/>
        </p:nvSpPr>
        <p:spPr>
          <a:xfrm>
            <a:off x="726141" y="339949"/>
            <a:ext cx="11080377" cy="6593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-1905" algn="ctr">
              <a:lnSpc>
                <a:spcPct val="130000"/>
              </a:lnSpc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Шуляк А.М.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Інформаційно-аналітична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відносинах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навч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посіб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2-е вид.,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перероб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і доп.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Луцьк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: Вежа-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2020. 274 с.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Митко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А.М., Кольцова І.І.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безпека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контексті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введення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інституту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комісара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(омбудсмена)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Медіафорум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аналітика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прогнози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менеджмент: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збірка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наукових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Чернівці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Чернівецький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національний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університет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2018. Том 6. С. 142-152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Митко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А.М., Кольцова І.І.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тероризм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інструмент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конформізм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глобальному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Політичне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життя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№2. 2018.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Вінниця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ДонНУ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імені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Василя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Стуса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2018. С. 135-139.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DOI 10.31558/2519-2949.2018.2.22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Інформаційно-аналітична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Ч. 1 [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Електронний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ресурс] : конспект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лекцій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/ уклад. Л. Є. Ященко. - Одеса, 2014. – 79 с. – Режим доступу: 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  <a:hlinkClick r:id="rId2"/>
              </a:rPr>
              <a:t>http://opu.ua/upload/files/hsf/dsia/KL_IAD.pdf</a:t>
            </a:r>
            <a:endParaRPr lang="ru-RU" sz="1800" b="0" i="0" u="none" strike="noStrike" baseline="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Захарова І.В.,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Філіпова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Л.Я.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інформаційно-аналітичної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Навч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Посіб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/ І. В. Захарова, Л.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Я.Філіпова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Київ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«Центр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учбової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літератури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», 2013. – 336 с.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Інформаційно-аналітична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[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Електронний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ресурс] : наук.-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допом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бібліогр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покажч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/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Східноєвроп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нац. ун-т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Лесі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Бібліотека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; уклад. Л. Дейнека. 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Луцьк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2018. - 158 назв.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7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Муковський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І.Т.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Інформаційно-аналітична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відносинах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навч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посіб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/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Муковський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І.Т.,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Міщенко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А.Г., Шевченко М. М. – К.: Кондор, 2012. - 224 с.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Митко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А.М.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Інформаційно-аналітична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відносинах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навч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посіб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/ А.М.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Митко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Луцьк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Терен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2012. - 262 с. </a:t>
            </a:r>
          </a:p>
          <a:p>
            <a:pPr algn="l"/>
            <a:endParaRPr lang="ru-RU" sz="1800" b="0" i="0" u="none" strike="noStrike" baseline="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35" indent="-1905" algn="ctr">
              <a:lnSpc>
                <a:spcPct val="13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021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167AEB-E430-4E93-81EF-C3F820ED13A4}"/>
              </a:ext>
            </a:extLst>
          </p:cNvPr>
          <p:cNvSpPr txBox="1"/>
          <p:nvPr/>
        </p:nvSpPr>
        <p:spPr>
          <a:xfrm>
            <a:off x="1864659" y="813425"/>
            <a:ext cx="902745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6535" indent="443230" algn="just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інформація, якою дозволено користуватися широкому загалу. Існує певний зв'язок між реальною доступністю інформації та режимом доступу до неї. Він проявляється у праві на інформацію та його реалізації. Адже не всяка відкрита інформація доступна певному суб'єктові і навпаки.</a:t>
            </a:r>
          </a:p>
          <a:p>
            <a:pPr marL="228600" marR="216535" indent="443230" algn="just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9710" indent="39306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Можливість доступу до інформації для конкретного споживача часто</a:t>
            </a:r>
            <a:r>
              <a:rPr lang="uk-UA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uk-UA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z="1800" spc="2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платних</a:t>
            </a:r>
            <a:r>
              <a:rPr lang="uk-UA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uk-UA" sz="18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безплатних</a:t>
            </a:r>
            <a:r>
              <a:rPr lang="uk-UA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</a:t>
            </a:r>
            <a:r>
              <a:rPr lang="uk-UA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надання.</a:t>
            </a:r>
            <a:r>
              <a:rPr lang="uk-UA" sz="1800" spc="2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Тому,відповідно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її місця у товарно-грошовому обігу, інформація поді-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ляється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комерційну та некомерційну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Комерційна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по-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ширюється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лише за бажанням її власника, в першу чергу на його умовах і переважно як об'єкт купівлі-продажу. При цьому конкретні оцінки власника (відправника) інформації та її споживача (отримувача) можуть різнитись. Виходячи з цілей власника, до категорії комерційної інформації може бути віднесений широкий спектр джерел із най- різноманітнішими умовами доступу: від преси до інформації </a:t>
            </a:r>
            <a:r>
              <a:rPr lang="uk-UA" sz="18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</a:t>
            </a:r>
            <a:r>
              <a:rPr lang="uk-UA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сультативних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фірм. З точки ж зору цілей споживача умовою зарахування інформації до категорії комерційної є отримання ним відповідного прибутку. Тому суспільно-політична преса, що приносить прибуток її видавцям, не розглядається як комерційна інформація її споживачем — звичайним громадянином. Характерною ознакою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некомерційної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 є, як правило, безоплатний характер її поширення. Хоча й тут можуть бути винятки. Наприклад, безоплатне поширення буклетів на виставці не відміняє комерційних цілей її</a:t>
            </a:r>
            <a:r>
              <a:rPr lang="uk-UA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власників-відправників.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027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BC3161-73C2-49A5-82C2-7232CC6583EA}"/>
              </a:ext>
            </a:extLst>
          </p:cNvPr>
          <p:cNvSpPr txBox="1"/>
          <p:nvPr/>
        </p:nvSpPr>
        <p:spPr>
          <a:xfrm>
            <a:off x="1854499" y="1359202"/>
            <a:ext cx="8803341" cy="4139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6535" indent="494030" algn="just">
              <a:spcBef>
                <a:spcPts val="15"/>
              </a:spcBef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своєю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генезою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(дані) поділяється на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первинну і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ринну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Первинна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це інформація (дані), зібрана вперше для розв'язання якого-небудь завдання. А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вторинна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та, яка вже була зібрана раніше для інших цілей. Поширене трактування вторинної інформації як продукту переробки первинних даних висхідного повідомлення. У цьому контексті близьким за змістом є поділ інформації на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оглядову й аналітичну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Адже остання обов'язково є результатом опрацювання якихось висхідних повідомлень. Взагалі треба підкреслити діалектику абсолютності та відносності понять первинної та вторинної інформації. Критерієм її зарахування до тієї чи іншої категорії виступають потреби конкретного суб'єкта.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8440" indent="39306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своєю суб'єктною належністю інформація поділяється на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рішню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зовнішню. Наприклад, інформація, що обертається в межах підприємства, є його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внутрішньою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інформацією. А та, що надходить з оточуючого середовища, —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зовнішньою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31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35379D-5806-4FDF-A37B-645383D03528}"/>
              </a:ext>
            </a:extLst>
          </p:cNvPr>
          <p:cNvSpPr txBox="1"/>
          <p:nvPr/>
        </p:nvSpPr>
        <p:spPr>
          <a:xfrm>
            <a:off x="1651896" y="1741184"/>
            <a:ext cx="9439835" cy="2900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9710" indent="494030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Розглядаючи класифікацію інформації, не можна не згадати ту, яка наводиться в Законі України </a:t>
            </a: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"Про інформацію".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Виділяються такі </a:t>
            </a: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види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інформації: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SzPts val="1600"/>
              <a:buFont typeface="Times New Roman" panose="02020603050405020304" pitchFamily="18" charset="0"/>
              <a:buChar char="•"/>
              <a:tabLst>
                <a:tab pos="744220" algn="l"/>
              </a:tabLst>
            </a:pP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науково-технічна</a:t>
            </a:r>
            <a:r>
              <a:rPr lang="uk-UA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інформація;</a:t>
            </a:r>
          </a:p>
          <a:p>
            <a:pPr marL="742950" lvl="1" indent="-285750">
              <a:buSzPts val="1600"/>
              <a:buFont typeface="Times New Roman" panose="02020603050405020304" pitchFamily="18" charset="0"/>
              <a:buChar char="•"/>
              <a:tabLst>
                <a:tab pos="744220" algn="l"/>
              </a:tabLst>
            </a:pPr>
            <a:r>
              <a:rPr lang="uk-UA" i="1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статистична;</a:t>
            </a:r>
            <a:endParaRPr lang="en-GB" spc="10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ts val="1840"/>
              </a:lnSpc>
              <a:buSzPts val="1600"/>
              <a:buFont typeface="Times New Roman" panose="02020603050405020304" pitchFamily="18" charset="0"/>
              <a:buChar char="•"/>
              <a:tabLst>
                <a:tab pos="744220" algn="l"/>
              </a:tabLst>
            </a:pP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про стан довкілля</a:t>
            </a:r>
            <a:r>
              <a:rPr lang="uk-UA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(екологічна);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ts val="1835"/>
              </a:lnSpc>
              <a:buSzPts val="1600"/>
              <a:buFont typeface="Times New Roman" panose="02020603050405020304" pitchFamily="18" charset="0"/>
              <a:buChar char="•"/>
              <a:tabLst>
                <a:tab pos="744220" algn="l"/>
              </a:tabLst>
            </a:pP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податкова;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ts val="1840"/>
              </a:lnSpc>
              <a:buSzPts val="1600"/>
              <a:buFont typeface="Times New Roman" panose="02020603050405020304" pitchFamily="18" charset="0"/>
              <a:buChar char="•"/>
              <a:tabLst>
                <a:tab pos="694055" algn="l"/>
              </a:tabLst>
            </a:pP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про</a:t>
            </a:r>
            <a:r>
              <a:rPr lang="uk-UA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товар;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330"/>
              </a:spcBef>
              <a:spcAft>
                <a:spcPts val="0"/>
              </a:spcAft>
              <a:buSzPts val="1600"/>
              <a:buFont typeface="Times New Roman" panose="02020603050405020304" pitchFamily="18" charset="0"/>
              <a:buChar char="•"/>
              <a:tabLst>
                <a:tab pos="694055" algn="l"/>
              </a:tabLst>
            </a:pP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правова;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ts val="1840"/>
              </a:lnSpc>
              <a:spcBef>
                <a:spcPts val="5"/>
              </a:spcBef>
              <a:spcAft>
                <a:spcPts val="0"/>
              </a:spcAft>
              <a:buSzPts val="1600"/>
              <a:buFont typeface="Times New Roman" panose="02020603050405020304" pitchFamily="18" charset="0"/>
              <a:buChar char="•"/>
              <a:tabLst>
                <a:tab pos="694055" algn="l"/>
              </a:tabLst>
            </a:pP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 фізичну</a:t>
            </a:r>
            <a:r>
              <a:rPr lang="uk-UA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особу;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ts val="1835"/>
              </a:lnSpc>
              <a:buSzPts val="1600"/>
              <a:buFont typeface="Times New Roman" panose="02020603050405020304" pitchFamily="18" charset="0"/>
              <a:buChar char="•"/>
              <a:tabLst>
                <a:tab pos="694055" algn="l"/>
              </a:tabLst>
            </a:pP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довідково-енциклопедичного характеру;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ts val="1840"/>
              </a:lnSpc>
              <a:buSzPts val="1600"/>
              <a:buFont typeface="Times New Roman" panose="02020603050405020304" pitchFamily="18" charset="0"/>
              <a:buChar char="•"/>
              <a:tabLst>
                <a:tab pos="694055" algn="l"/>
              </a:tabLst>
            </a:pP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соціологічна.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96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8CD95E-3DF4-4254-9276-39ADCC63B9D0}"/>
              </a:ext>
            </a:extLst>
          </p:cNvPr>
          <p:cNvSpPr txBox="1"/>
          <p:nvPr/>
        </p:nvSpPr>
        <p:spPr>
          <a:xfrm>
            <a:off x="1532962" y="751344"/>
            <a:ext cx="8919883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8440" indent="342900" algn="just">
              <a:spcBef>
                <a:spcPts val="10"/>
              </a:spcBef>
              <a:spcAft>
                <a:spcPts val="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Науково-технічна інформація –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будь-які відомості або дані про вітчизняні та зарубіжні досягнення науки, техніки і виробництва, одержані в ході науково-дослідної, дослідно-конструкторської, проектно-технологічної, виробничої та громадської діяльності, які можуть бути збережені на матеріальних носіях або відображені в електронному вигляді.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20980" indent="342900" algn="just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— це офіційна документована державна інформація, що дає кількісну характеристику масових явищ і процесів, які відбуваються в економічній, соціальній, культурній та інших сферах життя.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20345" indent="342900" algn="just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про стан довкілля (екологічна) –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відомості або дані про стан складових довкілля та його компоненти, включаючи генетично модифіковані організми, та взаємодію між цими складовими; фактори, що впливають або можуть вплинути на складові довкілля; стан здоров’я та безпеки людей, умови життя людей; інші відомості та</a:t>
            </a:r>
            <a:r>
              <a:rPr lang="uk-UA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дані.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9075" indent="342900" algn="just">
              <a:spcBef>
                <a:spcPts val="5"/>
              </a:spcBef>
              <a:spcAft>
                <a:spcPts val="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Податкова інформація –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сукупність відомостей і даних, що створені або отримані суб’єктами інформаційних відносин у процесі поточної діяльності і необхідні для реалізації покладених на контролюючі органи завдань і функцій у порядку, встановленому Податковим кодексом України.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21615" indent="342900" algn="just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про товар –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відомості або дані, які розкривають кількісні, якісні та інші характеристики товару (роботи, послуги).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898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DB392B-D17E-4C9F-83C4-294E9048F433}"/>
              </a:ext>
            </a:extLst>
          </p:cNvPr>
          <p:cNvSpPr txBox="1"/>
          <p:nvPr/>
        </p:nvSpPr>
        <p:spPr>
          <a:xfrm>
            <a:off x="1869141" y="1636201"/>
            <a:ext cx="8453718" cy="3585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216535" indent="342900" algn="just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Правова інформація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це сукупність документованих або публічно оголошених відомостей про право, його систему, джерела, реалізацію, юридичні факти, правовідносини, правопорядок, правопорушення і боротьбу з ними та їх профілактику тощо.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7170" indent="342900" algn="just">
              <a:spcAft>
                <a:spcPts val="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про фізичну особу –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відомості чи сукупність відомостей про фізичну особу, яка ідентифікована або може бути конкретно ідентифікована.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7170" indent="342900" algn="just">
              <a:spcAft>
                <a:spcPts val="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довідково-енциклопедичного характеру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це систематизовані, документовані або публічно оголошені відомості про суспільне, державне життя та навколишнє середовище.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17805" indent="393065" algn="just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Соціологічна інформація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це документовані або публічно оголошені відомості про ставлення окремих громадян і соціальних груп до суспільних подій та явищ, процесів, фактів.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endParaRPr lang="uk-UA" sz="11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12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A4D0BB-CD54-4530-9275-1B1CB4119307}"/>
              </a:ext>
            </a:extLst>
          </p:cNvPr>
          <p:cNvSpPr txBox="1"/>
          <p:nvPr/>
        </p:nvSpPr>
        <p:spPr>
          <a:xfrm>
            <a:off x="1609165" y="2747555"/>
            <a:ext cx="89736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algn="ctr"/>
            <a:r>
              <a:rPr lang="uk-UA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Дякую за увагу!</a:t>
            </a:r>
            <a:endParaRPr lang="uk-UA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77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464FC4-6746-4A84-944C-38BBDB6B039D}"/>
              </a:ext>
            </a:extLst>
          </p:cNvPr>
          <p:cNvSpPr txBox="1"/>
          <p:nvPr/>
        </p:nvSpPr>
        <p:spPr>
          <a:xfrm>
            <a:off x="690282" y="708212"/>
            <a:ext cx="11125199" cy="686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905" algn="ctr"/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Допоміжна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</a:t>
            </a:r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905" algn="ctr">
              <a:lnSpc>
                <a:spcPct val="120000"/>
              </a:lnSpc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Боднар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І. Р.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безпека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основа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національної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безпеки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https://core.ac.uk/download/pdf/141443493.pdf.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агентства: Закон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Верховної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Ради України.1996. №47. С.57-60.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Закон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Верховної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Ради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1992. №48. С.1227-1462.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науково-технічну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Закон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Верховної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Ради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1993. №33. С.843-851.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засади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суспільства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2007-2015 роки»: Закон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Верховної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Ради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(ВВР), 2007, № 12.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6.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Стратегію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кібербезпеки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27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січня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2016 року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7.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Стратегію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національної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безпеки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6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травня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2015 року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8.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Інформаційно-аналітична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методичні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вказівки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навчальної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дисципліни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студентів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освітньої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програми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Документознавство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спеціальності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029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бібліотечна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архівна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справа» /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Укладач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Л. А.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Ковальська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Вінниця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ДонНУ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імені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Василя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Стуса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2020. 32 с.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9.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Інформаційно-аналітична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наук.-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допом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бібліогр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покажч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/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Східноєвроп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нац. ун-т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Лесі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Бібліотека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; уклад. Л. Дейнека.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Луцьк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2018.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10.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Сілкова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Г.В.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інформаційно-аналітичних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Навч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посібник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студ.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Вузів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Рівнен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-т.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словянознавства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Київськ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словянськ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ун-ту. К., 1998. 50 с.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11. Супрун В. М.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суверенітет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один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безпеки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держави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теоретико-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правовий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аспект. Режим доступу http://www.nbuv.gov.ua/portal/natural/vkhnu/Pravo/2009.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12.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Фурашев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В.М.,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Сутність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понять “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безпека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” і “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безпека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” 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Правова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інформатика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". № 2(34). 2012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</a:tabLst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99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45E8D0-A952-4F69-A672-B979C0957E02}"/>
              </a:ext>
            </a:extLst>
          </p:cNvPr>
          <p:cNvSpPr txBox="1"/>
          <p:nvPr/>
        </p:nvSpPr>
        <p:spPr>
          <a:xfrm>
            <a:off x="1174376" y="339949"/>
            <a:ext cx="10452847" cy="6352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-1905" algn="ctr">
              <a:lnSpc>
                <a:spcPct val="130000"/>
              </a:lnSpc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Інформаційні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ресурси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Інтернеті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-1905" algn="just">
              <a:lnSpc>
                <a:spcPct val="13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Diplomaticnet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http://www.diplomaticnet.com;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The Global Site http://www.theglobalsite.ac.uk;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MSU Global Access http://www.msuglobalaccess.net;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International Affairs.com http://www.internationalaffairs.com; 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Internet for Diplomats http://internetfordiplomats.com;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Political Studies Association Website (U.K.) http://www.psa.ac.uk/www/;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Foreign Affairs Online http://www.people.virginia.edu/_rjb3v/rjb.html;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Political Resources on the Net http://www.politicalresources.net;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International Relations and Security Network http://www.isn.ethz.ch.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Electronic Development and Environment Information System (ELDIS) http://www.eldis.org;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MIT, Global System for Sustainable Development http://gssd.mit.edu/GSSD/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gssden.nsf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World Resources Institute, Earth Trends http://earthtrends.wri.org;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National Council for Science and the Environment, National Library for the Environment http://www.ncseonline.org/NLE/index.cfm;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Institute of Development Studies http://www.ids.ac.uk/ids/index.html;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Development Gateway http://www.developmentgateway.org; WAYNE A. SELCHER 183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International Conflict Research (INCORE) http://www.incore.ulst.ac.uk;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Conflict Resolution Information Source www.crinfo.org;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Beyond Intractability http://www.beyondintractability.org/iweb/. </a:t>
            </a:r>
          </a:p>
          <a:p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91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11D220-C676-4A15-9F19-1F38052B4674}"/>
              </a:ext>
            </a:extLst>
          </p:cNvPr>
          <p:cNvSpPr txBox="1"/>
          <p:nvPr/>
        </p:nvSpPr>
        <p:spPr>
          <a:xfrm>
            <a:off x="1999129" y="1719101"/>
            <a:ext cx="745366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-1905" algn="ctr">
              <a:lnSpc>
                <a:spcPct val="130000"/>
              </a:lnSpc>
            </a:pPr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 1. </a:t>
            </a:r>
            <a:r>
              <a:rPr lang="ru-RU" sz="2000" dirty="0"/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Інформаційно-аналітична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" indent="-1905" algn="ctr">
              <a:lnSpc>
                <a:spcPct val="130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План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7170" lvl="1" algn="just">
              <a:spcBef>
                <a:spcPts val="5"/>
              </a:spcBef>
              <a:spcAft>
                <a:spcPts val="0"/>
              </a:spcAft>
              <a:buSzPts val="1600"/>
              <a:tabLst>
                <a:tab pos="995045" algn="l"/>
              </a:tabLs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.1. 	Суть інформаційно-аналітичної діяльності.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6535" lvl="1" algn="just">
              <a:spcBef>
                <a:spcPts val="5"/>
              </a:spcBef>
              <a:spcAft>
                <a:spcPts val="0"/>
              </a:spcAft>
              <a:buSzPts val="1600"/>
              <a:tabLst>
                <a:tab pos="1183005" algn="l"/>
              </a:tabLs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1.2. Історичний огляд розвитку інформаційно- аналітичної діяльності. Найважливіші</a:t>
            </a:r>
            <a:r>
              <a:rPr lang="uk-UA" sz="1800" i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етапи.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20345" lvl="1" algn="just">
              <a:buSzPts val="1600"/>
              <a:tabLst>
                <a:tab pos="1022985" algn="l"/>
              </a:tabLs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1.3. 	Джерела інформації в системі суб’єктно-об’єктних відносин інформаційної діяльності. Типологія та класифікація</a:t>
            </a:r>
            <a:r>
              <a:rPr lang="uk-UA" sz="1800" i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71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849F26-881B-4D6E-B378-0BAFD3A9AD34}"/>
              </a:ext>
            </a:extLst>
          </p:cNvPr>
          <p:cNvSpPr txBox="1"/>
          <p:nvPr/>
        </p:nvSpPr>
        <p:spPr>
          <a:xfrm>
            <a:off x="1264022" y="1309824"/>
            <a:ext cx="8866095" cy="4895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7170" lvl="1" algn="ctr">
              <a:spcBef>
                <a:spcPts val="5"/>
              </a:spcBef>
              <a:spcAft>
                <a:spcPts val="0"/>
              </a:spcAft>
              <a:buSzPts val="1600"/>
              <a:tabLst>
                <a:tab pos="995045" algn="l"/>
              </a:tabLst>
            </a:pPr>
            <a:r>
              <a:rPr lang="en-US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.1. 	Суть інформаційно-аналітичної діяльності.</a:t>
            </a:r>
            <a:endParaRPr lang="en-GB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>
              <a:lnSpc>
                <a:spcPts val="18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17805" lvl="1" algn="just">
              <a:lnSpc>
                <a:spcPct val="97000"/>
              </a:lnSpc>
              <a:spcBef>
                <a:spcPts val="55"/>
              </a:spcBef>
              <a:spcAft>
                <a:spcPts val="0"/>
              </a:spcAft>
              <a:buSzPts val="1600"/>
              <a:tabLst>
                <a:tab pos="1117600" algn="l"/>
              </a:tabLst>
            </a:pPr>
            <a:r>
              <a:rPr lang="uk-UA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Вживаючи терміни «аналіз»,</a:t>
            </a:r>
            <a:r>
              <a:rPr lang="uk-UA" spc="-3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«аналітика», «аналітична діяльність» ми часто не задумуємось над суттю цих понять.</a:t>
            </a:r>
            <a:r>
              <a:rPr lang="uk-UA" spc="-165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тільки при спробі проаналізувати що-небудь схаменемось: а що ж ми власне маємо на увазі?, з чого ж почати? і тому подібне. Зазвичай тут ми заходимо в глухий кут, оскільки маємо справу </a:t>
            </a:r>
            <a:r>
              <a:rPr lang="uk-UA" spc="15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зі </a:t>
            </a:r>
            <a:r>
              <a:rPr lang="uk-UA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складним і неоднозначним феноменом, породженим людським</a:t>
            </a:r>
            <a:r>
              <a:rPr lang="uk-UA" spc="-105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мисленням.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думку вчених</a:t>
            </a: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інформаційно-аналітична діяльність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сукупність дій на основі концепцій, методів, засобів, нормативно- методичних матеріалів для збору, накопичення, обробки та аналізу даних з метою </a:t>
            </a:r>
            <a:r>
              <a:rPr lang="uk-UA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обгрунтування</a:t>
            </a: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прийняття</a:t>
            </a:r>
            <a:r>
              <a:rPr lang="uk-UA" i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рішень.</a:t>
            </a:r>
          </a:p>
          <a:p>
            <a:pPr algn="just"/>
            <a:endParaRPr lang="uk-UA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Прийняття рішень - це науковий напрям, завданням якого є синтез раціональних схем вибору альтернатив і оцінювання їх якостей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його в тому, щоб із багатьох конкуруючих стратегій рішення деякої проблеми, на основі аналізу умов і наслідків її реалізації вибрати кращу (оптимальну). Істотним доповненням до останньої фрази є те, що під умовами розуміється не деяка картина "насьогодні", що застигла, але і ті умови, які можуть скластися за час реалізації стратегії 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42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3F3746-3868-465D-B0E1-20F95D2823B7}"/>
              </a:ext>
            </a:extLst>
          </p:cNvPr>
          <p:cNvSpPr txBox="1"/>
          <p:nvPr/>
        </p:nvSpPr>
        <p:spPr>
          <a:xfrm>
            <a:off x="1743635" y="412376"/>
            <a:ext cx="9166411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algn="just"/>
            <a:r>
              <a:rPr lang="uk-UA" dirty="0">
                <a:latin typeface="Times New Roman" panose="02020603050405020304" pitchFamily="18" charset="0"/>
              </a:rPr>
              <a:t>Сьогодні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аналітика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 розгалужена і складна система знань, складовими частинами якої є й інші науки: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логіка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(наука про закономірності правильного мислення),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(система принципів, методів і прийомів пізнавальної діяльності),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евристика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(наука, що відкриває нове в різних сферах життя),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інформатика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(наука про інформацію, способи її отримання, накопичення, обробки і передачі).</a:t>
            </a:r>
          </a:p>
          <a:p>
            <a:pPr indent="-635" algn="just"/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20345" indent="34290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сучасних умовах роль аналітичної діяльності постійно зростає. Аналітики все більше і більше впливають на розвиток людства, всі сфери суспільного життя. У багатьох, особливо в економічно розвинених країнах масово створюються інформаційно-аналітичні служби в різних органах державної влади, приватних структурах, партіях тощо. Серед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причин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такого бурхливого розвитку інформаційно-аналітичних служб виділимо: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20345" lvl="0" indent="-342900" algn="just">
              <a:buSzPts val="1600"/>
              <a:buFont typeface="Times New Roman" panose="02020603050405020304" pitchFamily="18" charset="0"/>
              <a:buChar char="-"/>
              <a:tabLst>
                <a:tab pos="819150" algn="l"/>
              </a:tabLs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систематичне об’єктивне зростання рухливості суспільних, економічних, політичних процесів в світовому масштабі з їх структуруванням, динамічним розвитком, але з непередбачливою поведінкою. Зрозуміло, що є необхідність дати оцінку цим процесам, що весь час</a:t>
            </a:r>
            <a:r>
              <a:rPr lang="uk-UA" sz="1800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змінюються;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17170" lvl="0" indent="-342900" algn="just">
              <a:buSzPts val="1600"/>
              <a:buFont typeface="Times New Roman" panose="02020603050405020304" pitchFamily="18" charset="0"/>
              <a:buChar char="-"/>
              <a:tabLst>
                <a:tab pos="704850" algn="l"/>
              </a:tabLs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соціальному управлінні сучасна людина зіткнулася з проблемами, які потребують осмисленого вирішення. Ускладнення соціальних систем (а це - об’єктивний процес) веде до росту їх нестабільності, кризових явищ. Намагання уникнути втрат примушує управлінців шукати оптимальні рішення з мінімальними ризиками. Для цього й необхідний всебічний аналіз ситуації з наступними висновками, що дозволить досягти бажаного результату;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27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487DE0-483B-446B-8478-0F90F864F0CD}"/>
              </a:ext>
            </a:extLst>
          </p:cNvPr>
          <p:cNvSpPr txBox="1"/>
          <p:nvPr/>
        </p:nvSpPr>
        <p:spPr>
          <a:xfrm>
            <a:off x="1801905" y="1726003"/>
            <a:ext cx="8265459" cy="2900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219710" lvl="0" indent="-342900" algn="just">
              <a:buSzPts val="1600"/>
              <a:buFont typeface="Times New Roman" panose="02020603050405020304" pitchFamily="18" charset="0"/>
              <a:buChar char="-"/>
              <a:tabLst>
                <a:tab pos="690880" algn="l"/>
              </a:tabLs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напружена динаміка росту соціальних процесів породжує величезні неконтрольовані, суперечливі потоки інформації, які потребують відповідного дослідження, аналізу, контролю, що без ефективних сучасних аналітичних технологій неможливо</a:t>
            </a:r>
            <a:r>
              <a:rPr lang="uk-UA" sz="1800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зробити;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19075" lvl="0" indent="-342900" algn="just">
              <a:spcBef>
                <a:spcPts val="330"/>
              </a:spcBef>
              <a:spcAft>
                <a:spcPts val="0"/>
              </a:spcAft>
              <a:buSzPts val="1600"/>
              <a:buFont typeface="Times New Roman" panose="02020603050405020304" pitchFamily="18" charset="0"/>
              <a:buChar char="-"/>
              <a:tabLst>
                <a:tab pos="739775" algn="l"/>
              </a:tabLst>
            </a:pP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i="1" dirty="0">
                <a:latin typeface="Times New Roman" panose="02020603050405020304" pitchFamily="18" charset="0"/>
              </a:rPr>
              <a:t>зростання конкуренції, а той конфронтації між державами за володіння зонами впливу, економічними важелями, природними ресурсами тощо. Аналітичні служби дозволяють приймати такі управлінські рішення, які убезпечують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 конфліктів, контролюють та прогнозують кризові</a:t>
            </a:r>
            <a:r>
              <a:rPr lang="uk-UA" sz="1800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явища.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635" algn="just"/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16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04355B-6BE1-4D7F-AB14-8AE68B5BC288}"/>
              </a:ext>
            </a:extLst>
          </p:cNvPr>
          <p:cNvSpPr txBox="1"/>
          <p:nvPr/>
        </p:nvSpPr>
        <p:spPr>
          <a:xfrm>
            <a:off x="1887070" y="770965"/>
            <a:ext cx="841785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7170" algn="just">
              <a:spcBef>
                <a:spcPts val="5"/>
              </a:spcBef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сучасних умовах інформаційно-аналітична діяльність стає необхідною потребою суспільства, одним із найважливіших і найвпливовіших факторів стабільності і життєдіяльності будь-якої держави.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2098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Інформаційно-аналітична діяльність в сучасному державному управлінні виконує такі важливі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220980" algn="just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9075" lvl="0" algn="just">
              <a:buFont typeface="+mj-lt"/>
              <a:buAutoNum type="arabicPeriod"/>
              <a:tabLst>
                <a:tab pos="811530" algn="l"/>
              </a:tabLst>
            </a:pPr>
            <a:r>
              <a:rPr lang="uk-UA" sz="1800" u="heavy" spc="-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uk-UA" sz="1800" b="1" i="1" u="heavy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Управлінська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забезпечує інформацією всі етапи управлінської діяльності: підготовку, прийняття управлінських рішень, контроль за їх виконанням.</a:t>
            </a:r>
          </a:p>
          <a:p>
            <a:pPr marR="219075" lvl="0" algn="just">
              <a:buFont typeface="+mj-lt"/>
              <a:buAutoNum type="arabicPeriod"/>
              <a:tabLst>
                <a:tab pos="811530" algn="l"/>
              </a:tabLs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7170" lvl="0" algn="just">
              <a:spcBef>
                <a:spcPts val="5"/>
              </a:spcBef>
              <a:spcAft>
                <a:spcPts val="0"/>
              </a:spcAft>
              <a:buFont typeface="+mj-lt"/>
              <a:buAutoNum type="arabicPeriod"/>
              <a:tabLst>
                <a:tab pos="725805" algn="l"/>
              </a:tabLst>
            </a:pPr>
            <a:r>
              <a:rPr lang="uk-UA" sz="1800" b="1" i="1" u="heavy" dirty="0">
                <a:solidFill>
                  <a:srgbClr val="313131"/>
                </a:solidFill>
                <a:effectLst/>
                <a:uFill>
                  <a:solidFill>
                    <a:srgbClr val="313131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 Діагностична  </a:t>
            </a:r>
            <a:r>
              <a:rPr lang="uk-UA" sz="1800" i="1" u="heavy" dirty="0">
                <a:solidFill>
                  <a:srgbClr val="313131"/>
                </a:solidFill>
                <a:effectLst/>
                <a:uFill>
                  <a:solidFill>
                    <a:srgbClr val="313131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1800" i="1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спрямована  на  отримання  об’єктивної картини ситуації, що склалася, її.</a:t>
            </a:r>
            <a:r>
              <a:rPr lang="uk-UA" sz="1800" spc="-7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діагностики.</a:t>
            </a:r>
          </a:p>
          <a:p>
            <a:pPr marR="217170" lvl="0" algn="just">
              <a:spcBef>
                <a:spcPts val="5"/>
              </a:spcBef>
              <a:spcAft>
                <a:spcPts val="0"/>
              </a:spcAft>
              <a:buFont typeface="+mj-lt"/>
              <a:buAutoNum type="arabicPeriod"/>
              <a:tabLst>
                <a:tab pos="725805" algn="l"/>
              </a:tabLs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7805" lvl="0" algn="just">
              <a:spcBef>
                <a:spcPts val="5"/>
              </a:spcBef>
              <a:spcAft>
                <a:spcPts val="0"/>
              </a:spcAft>
              <a:buFont typeface="+mj-lt"/>
              <a:buAutoNum type="arabicPeriod"/>
              <a:tabLst>
                <a:tab pos="781050" algn="l"/>
              </a:tabLst>
            </a:pPr>
            <a:r>
              <a:rPr lang="uk-UA" sz="1800" u="heavy" spc="-400" dirty="0">
                <a:solidFill>
                  <a:srgbClr val="313131"/>
                </a:solidFill>
                <a:effectLst/>
                <a:uFill>
                  <a:solidFill>
                    <a:srgbClr val="313131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.           </a:t>
            </a:r>
            <a:r>
              <a:rPr lang="uk-UA" sz="1800" b="1" i="1" u="heavy" dirty="0" err="1">
                <a:solidFill>
                  <a:srgbClr val="313131"/>
                </a:solidFill>
                <a:effectLst/>
                <a:uFill>
                  <a:solidFill>
                    <a:srgbClr val="313131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Застерігаюча</a:t>
            </a:r>
            <a:r>
              <a:rPr lang="uk-UA" sz="1800" b="1" i="1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виявляє проблеми, небезпеки, конфлікти,</a:t>
            </a:r>
            <a:r>
              <a:rPr lang="uk-UA" sz="1800" spc="-155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 їх</a:t>
            </a:r>
            <a:r>
              <a:rPr lang="uk-UA" sz="1800" spc="-5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уникнути.</a:t>
            </a:r>
          </a:p>
          <a:p>
            <a:pPr marR="217805" lvl="0" algn="just">
              <a:spcBef>
                <a:spcPts val="5"/>
              </a:spcBef>
              <a:spcAft>
                <a:spcPts val="0"/>
              </a:spcAft>
              <a:buFont typeface="+mj-lt"/>
              <a:buAutoNum type="arabicPeriod"/>
              <a:tabLst>
                <a:tab pos="781050" algn="l"/>
              </a:tabLs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u="heavy" spc="-400" dirty="0">
                <a:solidFill>
                  <a:srgbClr val="313131"/>
                </a:solidFill>
                <a:effectLst/>
                <a:uFill>
                  <a:solidFill>
                    <a:srgbClr val="313131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4.              </a:t>
            </a:r>
            <a:r>
              <a:rPr lang="uk-UA" sz="1800" b="1" i="1" u="heavy" dirty="0" err="1">
                <a:solidFill>
                  <a:srgbClr val="313131"/>
                </a:solidFill>
                <a:effectLst/>
                <a:uFill>
                  <a:solidFill>
                    <a:srgbClr val="313131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Пізнавально</a:t>
            </a:r>
            <a:r>
              <a:rPr lang="uk-UA" sz="1800" b="1" i="1" u="heavy" dirty="0">
                <a:solidFill>
                  <a:srgbClr val="313131"/>
                </a:solidFill>
                <a:effectLst/>
                <a:uFill>
                  <a:solidFill>
                    <a:srgbClr val="313131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-ментальна</a:t>
            </a:r>
            <a:r>
              <a:rPr lang="uk-UA" sz="1800" b="1" i="1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сприяє зміні розуміння сутності явищ, зміні ментальності управлінців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0963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1477</TotalTime>
  <Words>4270</Words>
  <Application>Microsoft Office PowerPoint</Application>
  <PresentationFormat>Widescreen</PresentationFormat>
  <Paragraphs>161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Century Gothic</vt:lpstr>
      <vt:lpstr>Times New Roman</vt:lpstr>
      <vt:lpstr>Wingdings</vt:lpstr>
      <vt:lpstr>Wingdings 3</vt:lpstr>
      <vt:lpstr>Віхоть</vt:lpstr>
      <vt:lpstr>Інформаційно-аналітична діяльність у міжнародних відносинах  32 год. – лекції 32 год. - практичні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Iryna Abramova</dc:creator>
  <cp:lastModifiedBy>Pavlo Poplavskyi</cp:lastModifiedBy>
  <cp:revision>35</cp:revision>
  <dcterms:created xsi:type="dcterms:W3CDTF">2024-09-01T10:11:40Z</dcterms:created>
  <dcterms:modified xsi:type="dcterms:W3CDTF">2024-09-05T03:55:27Z</dcterms:modified>
</cp:coreProperties>
</file>