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385C01F-BE08-47DC-AA6E-9BC57CB370A4}" type="datetimeFigureOut">
              <a:rPr lang="uk-UA" smtClean="0"/>
              <a:t>04.10.2021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B9205C-4239-4920-BEF8-0B41A29E9A34}"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385C01F-BE08-47DC-AA6E-9BC57CB370A4}" type="datetimeFigureOut">
              <a:rPr lang="uk-UA" smtClean="0"/>
              <a:t>04.10.2021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B9205C-4239-4920-BEF8-0B41A29E9A3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385C01F-BE08-47DC-AA6E-9BC57CB370A4}" type="datetimeFigureOut">
              <a:rPr lang="uk-UA" smtClean="0"/>
              <a:t>04.10.2021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B9205C-4239-4920-BEF8-0B41A29E9A3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385C01F-BE08-47DC-AA6E-9BC57CB370A4}" type="datetimeFigureOut">
              <a:rPr lang="uk-UA" smtClean="0"/>
              <a:t>04.10.2021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B9205C-4239-4920-BEF8-0B41A29E9A34}"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385C01F-BE08-47DC-AA6E-9BC57CB370A4}" type="datetimeFigureOut">
              <a:rPr lang="uk-UA" smtClean="0"/>
              <a:t>04.10.2021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B9205C-4239-4920-BEF8-0B41A29E9A3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385C01F-BE08-47DC-AA6E-9BC57CB370A4}" type="datetimeFigureOut">
              <a:rPr lang="uk-UA" smtClean="0"/>
              <a:t>04.10.2021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B9205C-4239-4920-BEF8-0B41A29E9A34}"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385C01F-BE08-47DC-AA6E-9BC57CB370A4}" type="datetimeFigureOut">
              <a:rPr lang="uk-UA" smtClean="0"/>
              <a:t>04.10.2021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3B9205C-4239-4920-BEF8-0B41A29E9A34}" type="slidenum">
              <a:rPr lang="uk-UA" smtClean="0"/>
              <a:t>‹#›</a:t>
            </a:fld>
            <a:endParaRPr lang="uk-UA"/>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385C01F-BE08-47DC-AA6E-9BC57CB370A4}" type="datetimeFigureOut">
              <a:rPr lang="uk-UA" smtClean="0"/>
              <a:t>04.10.2021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3B9205C-4239-4920-BEF8-0B41A29E9A3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85C01F-BE08-47DC-AA6E-9BC57CB370A4}" type="datetimeFigureOut">
              <a:rPr lang="uk-UA" smtClean="0"/>
              <a:t>04.10.2021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3B9205C-4239-4920-BEF8-0B41A29E9A3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385C01F-BE08-47DC-AA6E-9BC57CB370A4}" type="datetimeFigureOut">
              <a:rPr lang="uk-UA" smtClean="0"/>
              <a:t>04.10.2021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B9205C-4239-4920-BEF8-0B41A29E9A34}"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385C01F-BE08-47DC-AA6E-9BC57CB370A4}" type="datetimeFigureOut">
              <a:rPr lang="uk-UA" smtClean="0"/>
              <a:t>04.10.2021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B9205C-4239-4920-BEF8-0B41A29E9A34}"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385C01F-BE08-47DC-AA6E-9BC57CB370A4}" type="datetimeFigureOut">
              <a:rPr lang="uk-UA" smtClean="0"/>
              <a:t>04.10.2021</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C3B9205C-4239-4920-BEF8-0B41A29E9A34}"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png"/><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uk-UA" dirty="0" smtClean="0"/>
              <a:t>Лекція 4</a:t>
            </a:r>
            <a:endParaRPr lang="uk-UA" dirty="0"/>
          </a:p>
        </p:txBody>
      </p:sp>
      <p:sp>
        <p:nvSpPr>
          <p:cNvPr id="2" name="Заголовок 1"/>
          <p:cNvSpPr>
            <a:spLocks noGrp="1"/>
          </p:cNvSpPr>
          <p:nvPr>
            <p:ph type="ctrTitle"/>
          </p:nvPr>
        </p:nvSpPr>
        <p:spPr/>
        <p:txBody>
          <a:bodyPr/>
          <a:lstStyle/>
          <a:p>
            <a:pPr marL="182880" indent="0" algn="just">
              <a:buNone/>
            </a:pPr>
            <a:r>
              <a:rPr lang="uk-UA" sz="3200" dirty="0" smtClean="0">
                <a:effectLst/>
                <a:latin typeface="Times New Roman" pitchFamily="18" charset="0"/>
                <a:cs typeface="Times New Roman" pitchFamily="18" charset="0"/>
              </a:rPr>
              <a:t> </a:t>
            </a:r>
            <a:r>
              <a:rPr lang="uk-UA" sz="3200" dirty="0">
                <a:effectLst/>
                <a:latin typeface="Times New Roman" pitchFamily="18" charset="0"/>
                <a:cs typeface="Times New Roman" pitchFamily="18" charset="0"/>
              </a:rPr>
              <a:t>Організація виробничого процесу у часі</a:t>
            </a:r>
            <a:r>
              <a:rPr lang="uk-UA" dirty="0">
                <a:effectLst/>
              </a:rPr>
              <a:t/>
            </a:r>
            <a:br>
              <a:rPr lang="uk-UA" dirty="0">
                <a:effectLst/>
              </a:rPr>
            </a:br>
            <a:endParaRPr lang="uk-UA" dirty="0"/>
          </a:p>
        </p:txBody>
      </p:sp>
    </p:spTree>
    <p:extLst>
      <p:ext uri="{BB962C8B-B14F-4D97-AF65-F5344CB8AC3E}">
        <p14:creationId xmlns:p14="http://schemas.microsoft.com/office/powerpoint/2010/main" val="71175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704856" cy="5145752"/>
          </a:xfrm>
        </p:spPr>
        <p:txBody>
          <a:bodyPr>
            <a:normAutofit fontScale="77500" lnSpcReduction="20000"/>
          </a:bodyPr>
          <a:lstStyle/>
          <a:p>
            <a:pPr algn="just"/>
            <a:r>
              <a:rPr lang="uk-UA" sz="2600" b="1" dirty="0">
                <a:latin typeface="Times New Roman" pitchFamily="18" charset="0"/>
                <a:cs typeface="Times New Roman" pitchFamily="18" charset="0"/>
              </a:rPr>
              <a:t>3. Економічне значення та шляхи скорочення виробничого циклу</a:t>
            </a:r>
            <a:endParaRPr lang="uk-UA" sz="2600" dirty="0">
              <a:latin typeface="Times New Roman" pitchFamily="18" charset="0"/>
              <a:cs typeface="Times New Roman" pitchFamily="18" charset="0"/>
            </a:endParaRPr>
          </a:p>
          <a:p>
            <a:pPr algn="just"/>
            <a:r>
              <a:rPr lang="uk-UA" sz="2600" dirty="0">
                <a:latin typeface="Times New Roman" pitchFamily="18" charset="0"/>
                <a:cs typeface="Times New Roman" pitchFamily="18" charset="0"/>
              </a:rPr>
              <a:t> </a:t>
            </a:r>
          </a:p>
          <a:p>
            <a:pPr algn="just"/>
            <a:r>
              <a:rPr lang="uk-UA" sz="2600" dirty="0">
                <a:latin typeface="Times New Roman" pitchFamily="18" charset="0"/>
                <a:cs typeface="Times New Roman" pitchFamily="18" charset="0"/>
              </a:rPr>
              <a:t>Виробничий цикл є важливим показником рівня організації виробничого процесу, що істотно впливає на його ефективність. </a:t>
            </a:r>
            <a:r>
              <a:rPr lang="uk-UA" sz="2600" i="1" dirty="0">
                <a:latin typeface="Times New Roman" pitchFamily="18" charset="0"/>
                <a:cs typeface="Times New Roman" pitchFamily="18" charset="0"/>
              </a:rPr>
              <a:t>Важливість скорочення виробничого циклу пояснюється тим, що при інших рівних умовах це призводить до:</a:t>
            </a:r>
            <a:endParaRPr lang="uk-UA" sz="2600" dirty="0">
              <a:latin typeface="Times New Roman" pitchFamily="18" charset="0"/>
              <a:cs typeface="Times New Roman" pitchFamily="18" charset="0"/>
            </a:endParaRPr>
          </a:p>
          <a:p>
            <a:pPr algn="just"/>
            <a:r>
              <a:rPr lang="uk-UA" sz="2600" i="1" dirty="0">
                <a:latin typeface="Times New Roman" pitchFamily="18" charset="0"/>
                <a:cs typeface="Times New Roman" pitchFamily="18" charset="0"/>
              </a:rPr>
              <a:t>- </a:t>
            </a:r>
            <a:r>
              <a:rPr lang="uk-UA" sz="2600" dirty="0">
                <a:latin typeface="Times New Roman" pitchFamily="18" charset="0"/>
                <a:cs typeface="Times New Roman" pitchFamily="18" charset="0"/>
              </a:rPr>
              <a:t>зменшення потреби в оборотних коштах за рахунок прискорення їх обертання, а вивільнені грошові ресурси можуть бути використані, наприклад, для розширення виробництва;</a:t>
            </a:r>
          </a:p>
          <a:p>
            <a:pPr algn="just"/>
            <a:r>
              <a:rPr lang="uk-UA" sz="2600" dirty="0">
                <a:latin typeface="Times New Roman" pitchFamily="18" charset="0"/>
                <a:cs typeface="Times New Roman" pitchFamily="18" charset="0"/>
              </a:rPr>
              <a:t>- підвищення продуктивності праці, тому що за одиницю часу випускається більше продукції;</a:t>
            </a:r>
          </a:p>
          <a:p>
            <a:pPr algn="just"/>
            <a:r>
              <a:rPr lang="uk-UA" sz="2600" dirty="0">
                <a:latin typeface="Times New Roman" pitchFamily="18" charset="0"/>
                <a:cs typeface="Times New Roman" pitchFamily="18" charset="0"/>
              </a:rPr>
              <a:t>-  підвищення виробничої потужності підприємства;</a:t>
            </a:r>
          </a:p>
          <a:p>
            <a:pPr algn="just"/>
            <a:r>
              <a:rPr lang="uk-UA" sz="2600" dirty="0">
                <a:latin typeface="Times New Roman" pitchFamily="18" charset="0"/>
                <a:cs typeface="Times New Roman" pitchFamily="18" charset="0"/>
              </a:rPr>
              <a:t>-  зменшення обсягу незавершеного виробництва;</a:t>
            </a:r>
          </a:p>
          <a:p>
            <a:pPr algn="just"/>
            <a:r>
              <a:rPr lang="uk-UA" sz="2600" dirty="0">
                <a:latin typeface="Times New Roman" pitchFamily="18" charset="0"/>
                <a:cs typeface="Times New Roman" pitchFamily="18" charset="0"/>
              </a:rPr>
              <a:t>-  підвищення фондовіддачі;</a:t>
            </a:r>
          </a:p>
          <a:p>
            <a:pPr algn="just"/>
            <a:r>
              <a:rPr lang="uk-UA" sz="2600" dirty="0">
                <a:latin typeface="Times New Roman" pitchFamily="18" charset="0"/>
                <a:cs typeface="Times New Roman" pitchFamily="18" charset="0"/>
              </a:rPr>
              <a:t>-  зниження всіх витрат на виготовлення продукції, тобто підвищення ефективності виробництва.</a:t>
            </a:r>
          </a:p>
          <a:p>
            <a:endParaRPr lang="uk-UA" dirty="0"/>
          </a:p>
        </p:txBody>
      </p:sp>
    </p:spTree>
    <p:extLst>
      <p:ext uri="{BB962C8B-B14F-4D97-AF65-F5344CB8AC3E}">
        <p14:creationId xmlns:p14="http://schemas.microsoft.com/office/powerpoint/2010/main" val="2780005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04664"/>
            <a:ext cx="7776864" cy="6048672"/>
          </a:xfrm>
        </p:spPr>
        <p:txBody>
          <a:bodyPr>
            <a:normAutofit fontScale="92500" lnSpcReduction="10000"/>
          </a:bodyPr>
          <a:lstStyle/>
          <a:p>
            <a:pPr algn="just"/>
            <a:r>
              <a:rPr lang="uk-UA" i="1" dirty="0">
                <a:latin typeface="Times New Roman" pitchFamily="18" charset="0"/>
                <a:cs typeface="Times New Roman" pitchFamily="18" charset="0"/>
              </a:rPr>
              <a:t>Скорочення тривалості виробничого циклу в практичній діяльності підприємства здійснюється у</a:t>
            </a:r>
            <a:r>
              <a:rPr lang="uk-UA" i="1" cap="small" dirty="0">
                <a:latin typeface="Times New Roman" pitchFamily="18" charset="0"/>
                <a:cs typeface="Times New Roman" pitchFamily="18" charset="0"/>
              </a:rPr>
              <a:t> </a:t>
            </a:r>
            <a:r>
              <a:rPr lang="uk-UA" i="1" dirty="0">
                <a:latin typeface="Times New Roman" pitchFamily="18" charset="0"/>
                <a:cs typeface="Times New Roman" pitchFamily="18" charset="0"/>
              </a:rPr>
              <a:t>двох напрямах: </a:t>
            </a:r>
            <a:r>
              <a:rPr lang="uk-UA" dirty="0">
                <a:latin typeface="Times New Roman" pitchFamily="18" charset="0"/>
                <a:cs typeface="Times New Roman" pitchFamily="18" charset="0"/>
              </a:rPr>
              <a:t>скорочення робочого часу та зведення до мінімуму часу перерв. Це забезпечується удосконаленням техніки та технології і підвищенням рівня організації виробництва.</a:t>
            </a:r>
          </a:p>
          <a:p>
            <a:pPr algn="just"/>
            <a:r>
              <a:rPr lang="uk-UA" dirty="0">
                <a:latin typeface="Times New Roman" pitchFamily="18" charset="0"/>
                <a:cs typeface="Times New Roman" pitchFamily="18" charset="0"/>
              </a:rPr>
              <a:t>Головний шлях скорочення тривалості виробничого циклу — це механізація, автоматизація та комп'ютеризація основних і допоміжних операцій, завдяки чому прискорюється їх виконання, створюється високий ступінь надійності та якості процесу.</a:t>
            </a:r>
          </a:p>
          <a:p>
            <a:pPr algn="just"/>
            <a:r>
              <a:rPr lang="uk-UA" dirty="0">
                <a:latin typeface="Times New Roman" pitchFamily="18" charset="0"/>
                <a:cs typeface="Times New Roman" pitchFamily="18" charset="0"/>
              </a:rPr>
              <a:t>Технологічний час та час перерв значно скорочується також за рахунок:</a:t>
            </a:r>
          </a:p>
          <a:p>
            <a:pPr algn="just"/>
            <a:r>
              <a:rPr lang="uk-UA" dirty="0">
                <a:latin typeface="Times New Roman" pitchFamily="18" charset="0"/>
                <a:cs typeface="Times New Roman" pitchFamily="18" charset="0"/>
              </a:rPr>
              <a:t>-  удосконалення конструкції виробів;</a:t>
            </a:r>
          </a:p>
          <a:p>
            <a:pPr algn="just"/>
            <a:r>
              <a:rPr lang="uk-UA" dirty="0">
                <a:latin typeface="Times New Roman" pitchFamily="18" charset="0"/>
                <a:cs typeface="Times New Roman" pitchFamily="18" charset="0"/>
              </a:rPr>
              <a:t>-  застосування уніфікованих та нормалізованих вузлів;</a:t>
            </a:r>
          </a:p>
          <a:p>
            <a:pPr algn="just"/>
            <a:r>
              <a:rPr lang="uk-UA" dirty="0">
                <a:latin typeface="Times New Roman" pitchFamily="18" charset="0"/>
                <a:cs typeface="Times New Roman" pitchFamily="18" charset="0"/>
              </a:rPr>
              <a:t>-  використання швидкорізальних інструментів;</a:t>
            </a:r>
          </a:p>
          <a:p>
            <a:pPr algn="just"/>
            <a:r>
              <a:rPr lang="uk-UA" dirty="0">
                <a:latin typeface="Times New Roman" pitchFamily="18" charset="0"/>
                <a:cs typeface="Times New Roman" pitchFamily="18" charset="0"/>
              </a:rPr>
              <a:t>-  удосконалення технології виробництва;</a:t>
            </a:r>
          </a:p>
          <a:p>
            <a:pPr algn="just"/>
            <a:r>
              <a:rPr lang="uk-UA" dirty="0">
                <a:latin typeface="Times New Roman" pitchFamily="18" charset="0"/>
                <a:cs typeface="Times New Roman" pitchFamily="18" charset="0"/>
              </a:rPr>
              <a:t>-   скорочення природних процесів та контрольних операцій;</a:t>
            </a:r>
          </a:p>
          <a:p>
            <a:pPr algn="just"/>
            <a:r>
              <a:rPr lang="uk-UA" dirty="0">
                <a:latin typeface="Times New Roman" pitchFamily="18" charset="0"/>
                <a:cs typeface="Times New Roman" pitchFamily="18" charset="0"/>
              </a:rPr>
              <a:t>-   механізація та автоматизація виробництва</a:t>
            </a:r>
            <a:r>
              <a:rPr lang="uk-UA" dirty="0"/>
              <a:t>.</a:t>
            </a:r>
          </a:p>
          <a:p>
            <a:endParaRPr lang="uk-UA" dirty="0"/>
          </a:p>
        </p:txBody>
      </p:sp>
    </p:spTree>
    <p:extLst>
      <p:ext uri="{BB962C8B-B14F-4D97-AF65-F5344CB8AC3E}">
        <p14:creationId xmlns:p14="http://schemas.microsoft.com/office/powerpoint/2010/main" val="1680892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731520"/>
            <a:ext cx="7992888" cy="5433784"/>
          </a:xfrm>
        </p:spPr>
        <p:txBody>
          <a:bodyPr>
            <a:normAutofit/>
          </a:bodyPr>
          <a:lstStyle/>
          <a:p>
            <a:pPr algn="just"/>
            <a:r>
              <a:rPr lang="uk-UA" dirty="0">
                <a:latin typeface="Times New Roman" pitchFamily="18" charset="0"/>
                <a:cs typeface="Times New Roman" pitchFamily="18" charset="0"/>
              </a:rPr>
              <a:t>Час природних процесів можна скоротити шляхом їх інтенсифікації при впровадженні відповідних технологічних процесів (наприклад, запровадити примусову циркуляцію повітря замість природного охолодження).</a:t>
            </a:r>
          </a:p>
          <a:p>
            <a:pPr algn="just"/>
            <a:r>
              <a:rPr lang="uk-UA" dirty="0">
                <a:latin typeface="Times New Roman" pitchFamily="18" charset="0"/>
                <a:cs typeface="Times New Roman" pitchFamily="18" charset="0"/>
              </a:rPr>
              <a:t>Скорочення трудомісткості транспортних, складських та контрольних операцій досягається за допомогою їхнього сполучення за часом з основними технологічними операціями (як це відбувається, наприклад, на роторних автоматичних лініях), впровадження передових методів і прийомів їх здійснення, запровадження статистичних методів контролю якості продукції, що надає можливість перейти від суцільного контролю до вибіркового і тим самим зменшити час допоміжних операцій.</a:t>
            </a:r>
          </a:p>
          <a:p>
            <a:endParaRPr lang="uk-UA" dirty="0"/>
          </a:p>
        </p:txBody>
      </p:sp>
    </p:spTree>
    <p:extLst>
      <p:ext uri="{BB962C8B-B14F-4D97-AF65-F5344CB8AC3E}">
        <p14:creationId xmlns:p14="http://schemas.microsoft.com/office/powerpoint/2010/main" val="2615007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76672"/>
            <a:ext cx="8064896" cy="5544616"/>
          </a:xfrm>
        </p:spPr>
        <p:txBody>
          <a:bodyPr>
            <a:normAutofit/>
          </a:bodyPr>
          <a:lstStyle/>
          <a:p>
            <a:pPr algn="just"/>
            <a:r>
              <a:rPr lang="uk-UA" dirty="0">
                <a:latin typeface="Times New Roman" pitchFamily="18" charset="0"/>
                <a:cs typeface="Times New Roman" pitchFamily="18" charset="0"/>
              </a:rPr>
              <a:t>Підготовчо-завершальний час також підлягає зменшенню особливо в частині переналагодження устаткування, яке доцільно виконувати між змінами, в неробочі зміни, в обідні та інші перерви.</a:t>
            </a:r>
          </a:p>
          <a:p>
            <a:pPr algn="just"/>
            <a:r>
              <a:rPr lang="uk-UA" dirty="0">
                <a:latin typeface="Times New Roman" pitchFamily="18" charset="0"/>
                <a:cs typeface="Times New Roman" pitchFamily="18" charset="0"/>
              </a:rPr>
              <a:t>Скорочення часу перерв забезпечується ущільненням режиму роботи підприємства та збільшенням коефіцієнта змінності, раціональною організацією відпочинку робітників, застосуванням ефективних систем оперативно-календарного планування.</a:t>
            </a:r>
          </a:p>
          <a:p>
            <a:pPr algn="just"/>
            <a:r>
              <a:rPr lang="uk-UA" dirty="0">
                <a:latin typeface="Times New Roman" pitchFamily="18" charset="0"/>
                <a:cs typeface="Times New Roman" pitchFamily="18" charset="0"/>
              </a:rPr>
              <a:t>Позитивно впливає на тривалість виробничого циклу застосування принципів раціональної організації виробничих процесів, а також скорочення часу перерв, що зумовлені аваріями устаткування, невчасним постачанням матеріалів, оснащення та іншими причинами незадовільної організації виробництва.</a:t>
            </a:r>
          </a:p>
          <a:p>
            <a:endParaRPr lang="uk-UA" dirty="0"/>
          </a:p>
        </p:txBody>
      </p:sp>
    </p:spTree>
    <p:extLst>
      <p:ext uri="{BB962C8B-B14F-4D97-AF65-F5344CB8AC3E}">
        <p14:creationId xmlns:p14="http://schemas.microsoft.com/office/powerpoint/2010/main" val="188525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731520"/>
            <a:ext cx="7704856" cy="5433784"/>
          </a:xfrm>
        </p:spPr>
        <p:txBody>
          <a:bodyPr>
            <a:normAutofit lnSpcReduction="10000"/>
          </a:bodyPr>
          <a:lstStyle/>
          <a:p>
            <a:pPr algn="just"/>
            <a:r>
              <a:rPr lang="uk-UA" b="1" dirty="0" smtClean="0">
                <a:latin typeface="Times New Roman" pitchFamily="18" charset="0"/>
                <a:cs typeface="Times New Roman" pitchFamily="18" charset="0"/>
              </a:rPr>
              <a:t>1</a:t>
            </a:r>
            <a:r>
              <a:rPr lang="uk-UA" b="1" dirty="0">
                <a:latin typeface="Times New Roman" pitchFamily="18" charset="0"/>
                <a:cs typeface="Times New Roman" pitchFamily="18" charset="0"/>
              </a:rPr>
              <a:t>. Виробничий цикл простого процесу</a:t>
            </a:r>
            <a:endParaRPr lang="uk-UA" dirty="0">
              <a:latin typeface="Times New Roman" pitchFamily="18" charset="0"/>
              <a:cs typeface="Times New Roman" pitchFamily="18" charset="0"/>
            </a:endParaRPr>
          </a:p>
          <a:p>
            <a:pPr algn="just"/>
            <a:r>
              <a:rPr lang="uk-UA" b="1" dirty="0">
                <a:latin typeface="Times New Roman" pitchFamily="18" charset="0"/>
                <a:cs typeface="Times New Roman" pitchFamily="18" charset="0"/>
              </a:rPr>
              <a:t> </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Важливим параметром рівня організації виробництва є тривалість виробничого циклу. </a:t>
            </a:r>
            <a:r>
              <a:rPr lang="uk-UA" i="1" dirty="0">
                <a:latin typeface="Times New Roman" pitchFamily="18" charset="0"/>
                <a:cs typeface="Times New Roman" pitchFamily="18" charset="0"/>
              </a:rPr>
              <a:t>Тривалість виробничого циклу</a:t>
            </a:r>
            <a:r>
              <a:rPr lang="uk-UA" dirty="0">
                <a:latin typeface="Times New Roman" pitchFamily="18" charset="0"/>
                <a:cs typeface="Times New Roman" pitchFamily="18" charset="0"/>
              </a:rPr>
              <a:t> складається з робочого періоду та часу перерв.</a:t>
            </a:r>
          </a:p>
          <a:p>
            <a:pPr algn="just"/>
            <a:r>
              <a:rPr lang="uk-UA" b="1" dirty="0">
                <a:latin typeface="Times New Roman" pitchFamily="18" charset="0"/>
                <a:cs typeface="Times New Roman" pitchFamily="18" charset="0"/>
              </a:rPr>
              <a:t>Виробничий цикл </a:t>
            </a:r>
            <a:r>
              <a:rPr lang="uk-UA" dirty="0">
                <a:latin typeface="Times New Roman" pitchFamily="18" charset="0"/>
                <a:cs typeface="Times New Roman" pitchFamily="18" charset="0"/>
              </a:rPr>
              <a:t>- це календарний період часу перебування виробу у виробництві від запуску вихідних матеріалів у виробництво до одержання готового виробу.</a:t>
            </a:r>
          </a:p>
          <a:p>
            <a:pPr algn="just"/>
            <a:r>
              <a:rPr lang="uk-UA" dirty="0">
                <a:latin typeface="Times New Roman" pitchFamily="18" charset="0"/>
                <a:cs typeface="Times New Roman" pitchFamily="18" charset="0"/>
              </a:rPr>
              <a:t>Виробничий цикл складається з часу робочого періоду й часу перерв і визначається за такою формулою:</a:t>
            </a:r>
          </a:p>
          <a:p>
            <a:pPr algn="just"/>
            <a:r>
              <a:rPr lang="uk-UA" dirty="0" err="1">
                <a:latin typeface="Times New Roman" pitchFamily="18" charset="0"/>
                <a:cs typeface="Times New Roman" pitchFamily="18" charset="0"/>
              </a:rPr>
              <a:t>Тц</a:t>
            </a:r>
            <a:r>
              <a:rPr lang="uk-UA" dirty="0">
                <a:latin typeface="Times New Roman" pitchFamily="18" charset="0"/>
                <a:cs typeface="Times New Roman" pitchFamily="18" charset="0"/>
              </a:rPr>
              <a:t> = </a:t>
            </a:r>
            <a:r>
              <a:rPr lang="uk-UA" dirty="0" err="1">
                <a:latin typeface="Times New Roman" pitchFamily="18" charset="0"/>
                <a:cs typeface="Times New Roman" pitchFamily="18" charset="0"/>
              </a:rPr>
              <a:t>Ттех</a:t>
            </a:r>
            <a:r>
              <a:rPr lang="uk-UA" dirty="0">
                <a:latin typeface="Times New Roman" pitchFamily="18" charset="0"/>
                <a:cs typeface="Times New Roman" pitchFamily="18" charset="0"/>
              </a:rPr>
              <a:t> + Т </a:t>
            </a:r>
            <a:r>
              <a:rPr lang="uk-UA" dirty="0" err="1">
                <a:latin typeface="Times New Roman" pitchFamily="18" charset="0"/>
                <a:cs typeface="Times New Roman" pitchFamily="18" charset="0"/>
              </a:rPr>
              <a:t>к.о</a:t>
            </a:r>
            <a:r>
              <a:rPr lang="uk-UA" dirty="0">
                <a:latin typeface="Times New Roman" pitchFamily="18" charset="0"/>
                <a:cs typeface="Times New Roman" pitchFamily="18" charset="0"/>
              </a:rPr>
              <a:t> + Т </a:t>
            </a:r>
            <a:r>
              <a:rPr lang="uk-UA" dirty="0" err="1">
                <a:latin typeface="Times New Roman" pitchFamily="18" charset="0"/>
                <a:cs typeface="Times New Roman" pitchFamily="18" charset="0"/>
              </a:rPr>
              <a:t>тр</a:t>
            </a:r>
            <a:r>
              <a:rPr lang="uk-UA" dirty="0">
                <a:latin typeface="Times New Roman" pitchFamily="18" charset="0"/>
                <a:cs typeface="Times New Roman" pitchFamily="18" charset="0"/>
              </a:rPr>
              <a:t> + Т пер</a:t>
            </a:r>
          </a:p>
          <a:p>
            <a:pPr algn="just"/>
            <a:r>
              <a:rPr lang="uk-UA" dirty="0">
                <a:latin typeface="Times New Roman" pitchFamily="18" charset="0"/>
                <a:cs typeface="Times New Roman" pitchFamily="18" charset="0"/>
              </a:rPr>
              <a:t>де </a:t>
            </a:r>
            <a:r>
              <a:rPr lang="uk-UA" dirty="0" err="1">
                <a:latin typeface="Times New Roman" pitchFamily="18" charset="0"/>
                <a:cs typeface="Times New Roman" pitchFamily="18" charset="0"/>
              </a:rPr>
              <a:t>Т</a:t>
            </a:r>
            <a:r>
              <a:rPr lang="uk-UA" baseline="-25000" dirty="0" err="1">
                <a:latin typeface="Times New Roman" pitchFamily="18" charset="0"/>
                <a:cs typeface="Times New Roman" pitchFamily="18" charset="0"/>
              </a:rPr>
              <a:t>тех</a:t>
            </a:r>
            <a:r>
              <a:rPr lang="uk-UA" dirty="0">
                <a:latin typeface="Times New Roman" pitchFamily="18" charset="0"/>
                <a:cs typeface="Times New Roman" pitchFamily="18" charset="0"/>
              </a:rPr>
              <a:t> - час відповідно на технологічні операції (включаючи підготовчо-заключні роботи),год.; </a:t>
            </a:r>
            <a:r>
              <a:rPr lang="uk-UA" dirty="0" err="1">
                <a:latin typeface="Times New Roman" pitchFamily="18" charset="0"/>
                <a:cs typeface="Times New Roman" pitchFamily="18" charset="0"/>
              </a:rPr>
              <a:t>Т</a:t>
            </a:r>
            <a:r>
              <a:rPr lang="uk-UA" baseline="-25000" dirty="0" err="1">
                <a:latin typeface="Times New Roman" pitchFamily="18" charset="0"/>
                <a:cs typeface="Times New Roman" pitchFamily="18" charset="0"/>
              </a:rPr>
              <a:t>к.о</a:t>
            </a:r>
            <a:r>
              <a:rPr lang="uk-UA" dirty="0">
                <a:latin typeface="Times New Roman" pitchFamily="18" charset="0"/>
                <a:cs typeface="Times New Roman" pitchFamily="18" charset="0"/>
              </a:rPr>
              <a:t> контрольні операції, год.; </a:t>
            </a:r>
            <a:r>
              <a:rPr lang="uk-UA" dirty="0" err="1">
                <a:latin typeface="Times New Roman" pitchFamily="18" charset="0"/>
                <a:cs typeface="Times New Roman" pitchFamily="18" charset="0"/>
              </a:rPr>
              <a:t>Т</a:t>
            </a:r>
            <a:r>
              <a:rPr lang="uk-UA" baseline="-25000" dirty="0" err="1">
                <a:latin typeface="Times New Roman" pitchFamily="18" charset="0"/>
                <a:cs typeface="Times New Roman" pitchFamily="18" charset="0"/>
              </a:rPr>
              <a:t>тр</a:t>
            </a:r>
            <a:r>
              <a:rPr lang="uk-UA" dirty="0">
                <a:latin typeface="Times New Roman" pitchFamily="18" charset="0"/>
                <a:cs typeface="Times New Roman" pitchFamily="18" charset="0"/>
              </a:rPr>
              <a:t> - транспортні операції, год.; </a:t>
            </a:r>
            <a:r>
              <a:rPr lang="uk-UA" dirty="0" err="1">
                <a:latin typeface="Times New Roman" pitchFamily="18" charset="0"/>
                <a:cs typeface="Times New Roman" pitchFamily="18" charset="0"/>
              </a:rPr>
              <a:t>Т</a:t>
            </a:r>
            <a:r>
              <a:rPr lang="uk-UA" baseline="-25000" dirty="0" err="1">
                <a:latin typeface="Times New Roman" pitchFamily="18" charset="0"/>
                <a:cs typeface="Times New Roman" pitchFamily="18" charset="0"/>
              </a:rPr>
              <a:t>пер</a:t>
            </a:r>
            <a:r>
              <a:rPr lang="uk-UA" dirty="0">
                <a:latin typeface="Times New Roman" pitchFamily="18" charset="0"/>
                <a:cs typeface="Times New Roman" pitchFamily="18" charset="0"/>
              </a:rPr>
              <a:t> - всі види перерв у виробничому циклі, год.</a:t>
            </a:r>
          </a:p>
          <a:p>
            <a:endParaRPr lang="uk-UA" dirty="0"/>
          </a:p>
        </p:txBody>
      </p:sp>
    </p:spTree>
    <p:extLst>
      <p:ext uri="{BB962C8B-B14F-4D97-AF65-F5344CB8AC3E}">
        <p14:creationId xmlns:p14="http://schemas.microsoft.com/office/powerpoint/2010/main" val="3874962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99592" y="731520"/>
            <a:ext cx="7704856" cy="5433784"/>
          </a:xfrm>
        </p:spPr>
        <p:txBody>
          <a:bodyPr>
            <a:normAutofit lnSpcReduction="10000"/>
          </a:bodyPr>
          <a:lstStyle/>
          <a:p>
            <a:pPr algn="just"/>
            <a:r>
              <a:rPr lang="uk-UA" dirty="0">
                <a:latin typeface="Times New Roman" pitchFamily="18" charset="0"/>
                <a:cs typeface="Times New Roman" pitchFamily="18" charset="0"/>
              </a:rPr>
              <a:t>Основа виробничого циклу - </a:t>
            </a:r>
            <a:r>
              <a:rPr lang="uk-UA" b="1" dirty="0">
                <a:latin typeface="Times New Roman" pitchFamily="18" charset="0"/>
                <a:cs typeface="Times New Roman" pitchFamily="18" charset="0"/>
              </a:rPr>
              <a:t>технологічний цикл, </a:t>
            </a:r>
            <a:r>
              <a:rPr lang="uk-UA" dirty="0">
                <a:latin typeface="Times New Roman" pitchFamily="18" charset="0"/>
                <a:cs typeface="Times New Roman" pitchFamily="18" charset="0"/>
              </a:rPr>
              <a:t>який складається з операційних циклів.</a:t>
            </a:r>
          </a:p>
          <a:p>
            <a:pPr algn="just"/>
            <a:r>
              <a:rPr lang="uk-UA" b="1" dirty="0">
                <a:latin typeface="Times New Roman" pitchFamily="18" charset="0"/>
                <a:cs typeface="Times New Roman" pitchFamily="18" charset="0"/>
              </a:rPr>
              <a:t>Робочий період </a:t>
            </a:r>
            <a:r>
              <a:rPr lang="uk-UA" dirty="0">
                <a:latin typeface="Times New Roman" pitchFamily="18" charset="0"/>
                <a:cs typeface="Times New Roman" pitchFamily="18" charset="0"/>
              </a:rPr>
              <a:t>- це час, який витрачається на виконання технологічних, транспортних, природних процесів та контрольних операцій.</a:t>
            </a:r>
          </a:p>
          <a:p>
            <a:pPr algn="just"/>
            <a:r>
              <a:rPr lang="uk-UA" b="1" dirty="0">
                <a:latin typeface="Times New Roman" pitchFamily="18" charset="0"/>
                <a:cs typeface="Times New Roman" pitchFamily="18" charset="0"/>
              </a:rPr>
              <a:t>Час перерв </a:t>
            </a:r>
            <a:r>
              <a:rPr lang="uk-UA" dirty="0">
                <a:latin typeface="Times New Roman" pitchFamily="18" charset="0"/>
                <a:cs typeface="Times New Roman" pitchFamily="18" charset="0"/>
              </a:rPr>
              <a:t>- це час чекання звільнення робочих місць, усунення технічних та організаційних негараздів, неробочих днів та перерв протягом зміни.</a:t>
            </a:r>
          </a:p>
          <a:p>
            <a:pPr algn="just"/>
            <a:r>
              <a:rPr lang="uk-UA" b="1" dirty="0">
                <a:latin typeface="Times New Roman" pitchFamily="18" charset="0"/>
                <a:cs typeface="Times New Roman" pitchFamily="18" charset="0"/>
              </a:rPr>
              <a:t>Види руху предметів праці за операціями технологічного циклу: </a:t>
            </a:r>
            <a:r>
              <a:rPr lang="uk-UA" dirty="0">
                <a:latin typeface="Times New Roman" pitchFamily="18" charset="0"/>
                <a:cs typeface="Times New Roman" pitchFamily="18" charset="0"/>
              </a:rPr>
              <a:t>послідовний, паралельно-послідовний та паралельний.</a:t>
            </a:r>
          </a:p>
          <a:p>
            <a:pPr algn="just"/>
            <a:r>
              <a:rPr lang="uk-UA" b="1" i="1" dirty="0">
                <a:latin typeface="Times New Roman" pitchFamily="18" charset="0"/>
                <a:cs typeface="Times New Roman" pitchFamily="18" charset="0"/>
              </a:rPr>
              <a:t>1. Послідовний вид руху</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партії виробів по операціях технологічного процесу характеризується тим, що кожна наступна операція починається тільки після обробки всієї партії виробів на попередній операції. Таким чином, вироби від операції до операції передаються тільки всією партією.</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980944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776864" cy="5217760"/>
          </a:xfrm>
        </p:spPr>
        <p:txBody>
          <a:bodyPr>
            <a:normAutofit fontScale="92500"/>
          </a:bodyPr>
          <a:lstStyle/>
          <a:p>
            <a:pPr algn="just"/>
            <a:r>
              <a:rPr lang="ru-RU" b="1" i="1" dirty="0">
                <a:latin typeface="Times New Roman" pitchFamily="18" charset="0"/>
                <a:cs typeface="Times New Roman" pitchFamily="18" charset="0"/>
              </a:rPr>
              <a:t>2. </a:t>
            </a:r>
            <a:r>
              <a:rPr lang="ru-RU" b="1" i="1" dirty="0" err="1">
                <a:latin typeface="Times New Roman" pitchFamily="18" charset="0"/>
                <a:cs typeface="Times New Roman" pitchFamily="18" charset="0"/>
              </a:rPr>
              <a:t>Паралельно-послідовний</a:t>
            </a:r>
            <a:r>
              <a:rPr lang="ru-RU" b="1" i="1" dirty="0">
                <a:latin typeface="Times New Roman" pitchFamily="18" charset="0"/>
                <a:cs typeface="Times New Roman" pitchFamily="18" charset="0"/>
              </a:rPr>
              <a:t> вид </a:t>
            </a:r>
            <a:r>
              <a:rPr lang="ru-RU" b="1" i="1" dirty="0" err="1">
                <a:latin typeface="Times New Roman" pitchFamily="18" charset="0"/>
                <a:cs typeface="Times New Roman" pitchFamily="18" charset="0"/>
              </a:rPr>
              <a:t>руху</a:t>
            </a:r>
            <a:r>
              <a:rPr lang="ru-RU" i="1" dirty="0">
                <a:latin typeface="Times New Roman" pitchFamily="18" charset="0"/>
                <a:cs typeface="Times New Roman" pitchFamily="18" charset="0"/>
              </a:rPr>
              <a:t> </a:t>
            </a:r>
            <a:r>
              <a:rPr lang="uk-UA" dirty="0">
                <a:latin typeface="Times New Roman" pitchFamily="18" charset="0"/>
                <a:cs typeface="Times New Roman" pitchFamily="18" charset="0"/>
              </a:rPr>
              <a:t>партії виробів на операціях технологічного процесу характеризується тим, що:</a:t>
            </a:r>
          </a:p>
          <a:p>
            <a:pPr algn="just"/>
            <a:r>
              <a:rPr lang="uk-UA" dirty="0">
                <a:latin typeface="Times New Roman" pitchFamily="18" charset="0"/>
                <a:cs typeface="Times New Roman" pitchFamily="18" charset="0"/>
              </a:rPr>
              <a:t>• вироби передаються від операції до операції передатними партіями;</a:t>
            </a:r>
          </a:p>
          <a:p>
            <a:pPr algn="just"/>
            <a:r>
              <a:rPr lang="uk-UA" dirty="0">
                <a:latin typeface="Times New Roman" pitchFamily="18" charset="0"/>
                <a:cs typeface="Times New Roman" pitchFamily="18" charset="0"/>
              </a:rPr>
              <a:t>• кожна наступна операція починається раніше, ніж закінчується попередня над всією партією виробів, таким чином частково поєднуються суміжні операції;</a:t>
            </a:r>
          </a:p>
          <a:p>
            <a:pPr algn="just"/>
            <a:r>
              <a:rPr lang="uk-UA" dirty="0">
                <a:latin typeface="Times New Roman" pitchFamily="18" charset="0"/>
                <a:cs typeface="Times New Roman" pitchFamily="18" charset="0"/>
              </a:rPr>
              <a:t>• відсутні </a:t>
            </a:r>
            <a:r>
              <a:rPr lang="uk-UA" dirty="0" err="1">
                <a:latin typeface="Times New Roman" pitchFamily="18" charset="0"/>
                <a:cs typeface="Times New Roman" pitchFamily="18" charset="0"/>
              </a:rPr>
              <a:t>внутрішньоопераційні</a:t>
            </a:r>
            <a:r>
              <a:rPr lang="uk-UA" dirty="0">
                <a:latin typeface="Times New Roman" pitchFamily="18" charset="0"/>
                <a:cs typeface="Times New Roman" pitchFamily="18" charset="0"/>
              </a:rPr>
              <a:t> перерви.</a:t>
            </a:r>
          </a:p>
          <a:p>
            <a:pPr algn="just"/>
            <a:r>
              <a:rPr lang="uk-UA" dirty="0">
                <a:latin typeface="Times New Roman" pitchFamily="18" charset="0"/>
                <a:cs typeface="Times New Roman" pitchFamily="18" charset="0"/>
              </a:rPr>
              <a:t>При побудові графіка необхідно враховувати два способи поєднання операцій.</a:t>
            </a:r>
          </a:p>
          <a:p>
            <a:pPr lvl="0" algn="just"/>
            <a:r>
              <a:rPr lang="ru-RU" b="1" i="1" dirty="0" err="1">
                <a:latin typeface="Times New Roman" pitchFamily="18" charset="0"/>
                <a:cs typeface="Times New Roman" pitchFamily="18" charset="0"/>
              </a:rPr>
              <a:t>Тривалість</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попереднього</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операційного</a:t>
            </a:r>
            <a:r>
              <a:rPr lang="ru-RU" b="1" i="1" dirty="0">
                <a:latin typeface="Times New Roman" pitchFamily="18" charset="0"/>
                <a:cs typeface="Times New Roman" pitchFamily="18" charset="0"/>
              </a:rPr>
              <a:t> циклу </a:t>
            </a:r>
            <a:r>
              <a:rPr lang="ru-RU" b="1" i="1" dirty="0" err="1">
                <a:latin typeface="Times New Roman" pitchFamily="18" charset="0"/>
                <a:cs typeface="Times New Roman" pitchFamily="18" charset="0"/>
              </a:rPr>
              <a:t>менша</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ніж</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наступного</a:t>
            </a:r>
            <a:r>
              <a:rPr lang="ru-RU" b="1" i="1" dirty="0">
                <a:latin typeface="Times New Roman" pitchFamily="18" charset="0"/>
                <a:cs typeface="Times New Roman" pitchFamily="18" charset="0"/>
              </a:rPr>
              <a:t>: </a:t>
            </a:r>
            <a:r>
              <a:rPr lang="en-US" b="1" i="1" dirty="0">
                <a:latin typeface="Times New Roman" pitchFamily="18" charset="0"/>
                <a:cs typeface="Times New Roman" pitchFamily="18" charset="0"/>
              </a:rPr>
              <a:t>T</a:t>
            </a:r>
            <a:r>
              <a:rPr lang="en-US" b="1" i="1" baseline="-25000" dirty="0">
                <a:latin typeface="Times New Roman" pitchFamily="18" charset="0"/>
                <a:cs typeface="Times New Roman" pitchFamily="18" charset="0"/>
              </a:rPr>
              <a:t>i</a:t>
            </a:r>
            <a:r>
              <a:rPr lang="ru-RU" b="1" i="1" dirty="0">
                <a:latin typeface="Times New Roman" pitchFamily="18" charset="0"/>
                <a:cs typeface="Times New Roman" pitchFamily="18" charset="0"/>
              </a:rPr>
              <a:t>&lt;</a:t>
            </a:r>
            <a:r>
              <a:rPr lang="en-US" b="1" i="1" dirty="0">
                <a:latin typeface="Times New Roman" pitchFamily="18" charset="0"/>
                <a:cs typeface="Times New Roman" pitchFamily="18" charset="0"/>
              </a:rPr>
              <a:t>T</a:t>
            </a:r>
            <a:r>
              <a:rPr lang="en-US" b="1" i="1" baseline="-25000" dirty="0">
                <a:latin typeface="Times New Roman" pitchFamily="18" charset="0"/>
                <a:cs typeface="Times New Roman" pitchFamily="18" charset="0"/>
              </a:rPr>
              <a:t>i</a:t>
            </a:r>
            <a:r>
              <a:rPr lang="ru-RU" b="1" i="1" baseline="-25000" dirty="0">
                <a:latin typeface="Times New Roman" pitchFamily="18" charset="0"/>
                <a:cs typeface="Times New Roman" pitchFamily="18" charset="0"/>
              </a:rPr>
              <a:t>+1</a:t>
            </a:r>
            <a:r>
              <a:rPr lang="ru-RU" b="1" i="1" dirty="0">
                <a:latin typeface="Times New Roman" pitchFamily="18" charset="0"/>
                <a:cs typeface="Times New Roman" pitchFamily="18" charset="0"/>
              </a:rPr>
              <a:t>.</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В цьому випадку наступна операція починається після обробки однієї передатної партії виробів (</a:t>
            </a:r>
            <a:r>
              <a:rPr lang="uk-UA" b="1" dirty="0">
                <a:latin typeface="Times New Roman" pitchFamily="18" charset="0"/>
                <a:cs typeface="Times New Roman" pitchFamily="18" charset="0"/>
              </a:rPr>
              <a:t>р</a:t>
            </a:r>
            <a:r>
              <a:rPr lang="uk-UA" dirty="0">
                <a:latin typeface="Times New Roman" pitchFamily="18" charset="0"/>
                <a:cs typeface="Times New Roman" pitchFamily="18" charset="0"/>
              </a:rPr>
              <a:t>) на попередній операції </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852228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476672"/>
            <a:ext cx="7920880" cy="5616624"/>
          </a:xfrm>
        </p:spPr>
        <p:txBody>
          <a:bodyPr/>
          <a:lstStyle/>
          <a:p>
            <a:pPr lvl="0" algn="just"/>
            <a:r>
              <a:rPr lang="ru-RU" b="1" i="1" dirty="0" err="1">
                <a:latin typeface="Times New Roman" pitchFamily="18" charset="0"/>
                <a:cs typeface="Times New Roman" pitchFamily="18" charset="0"/>
              </a:rPr>
              <a:t>Тривалість</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попереднього</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операційного</a:t>
            </a:r>
            <a:r>
              <a:rPr lang="ru-RU" b="1" i="1" dirty="0">
                <a:latin typeface="Times New Roman" pitchFamily="18" charset="0"/>
                <a:cs typeface="Times New Roman" pitchFamily="18" charset="0"/>
              </a:rPr>
              <a:t> циклу </a:t>
            </a:r>
            <a:r>
              <a:rPr lang="ru-RU" b="1" i="1" dirty="0" err="1">
                <a:latin typeface="Times New Roman" pitchFamily="18" charset="0"/>
                <a:cs typeface="Times New Roman" pitchFamily="18" charset="0"/>
              </a:rPr>
              <a:t>більша</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ніж</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наступного</a:t>
            </a:r>
            <a:r>
              <a:rPr lang="ru-RU" b="1" i="1" dirty="0">
                <a:latin typeface="Times New Roman" pitchFamily="18" charset="0"/>
                <a:cs typeface="Times New Roman" pitchFamily="18" charset="0"/>
              </a:rPr>
              <a:t>: Т</a:t>
            </a:r>
            <a:r>
              <a:rPr lang="en-US" b="1" i="1" baseline="-25000" dirty="0" err="1">
                <a:latin typeface="Times New Roman" pitchFamily="18" charset="0"/>
                <a:cs typeface="Times New Roman" pitchFamily="18" charset="0"/>
              </a:rPr>
              <a:t>i</a:t>
            </a:r>
            <a:r>
              <a:rPr lang="ru-RU" b="1" i="1" dirty="0">
                <a:latin typeface="Times New Roman" pitchFamily="18" charset="0"/>
                <a:cs typeface="Times New Roman" pitchFamily="18" charset="0"/>
              </a:rPr>
              <a:t>&gt;Т</a:t>
            </a:r>
            <a:r>
              <a:rPr lang="ru-RU" b="1" i="1" baseline="-25000" dirty="0">
                <a:latin typeface="Times New Roman" pitchFamily="18" charset="0"/>
                <a:cs typeface="Times New Roman" pitchFamily="18" charset="0"/>
              </a:rPr>
              <a:t>і+1</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В цьому випадку початок наступної операції визначається з умови, що остання передатна партія виробів, оброблена на попередній операції, відразу починає оброблятися на наступній операції </a:t>
            </a:r>
            <a:endParaRPr lang="uk-UA" dirty="0" smtClean="0">
              <a:latin typeface="Times New Roman" pitchFamily="18" charset="0"/>
              <a:cs typeface="Times New Roman" pitchFamily="18" charset="0"/>
            </a:endParaRPr>
          </a:p>
          <a:p>
            <a:pPr algn="just"/>
            <a:r>
              <a:rPr lang="uk-UA" dirty="0">
                <a:latin typeface="Times New Roman" pitchFamily="18" charset="0"/>
                <a:cs typeface="Times New Roman" pitchFamily="18" charset="0"/>
              </a:rPr>
              <a:t>Тривалість технологічного процесу обробки партії виробів при паралельно-послідовному способі поєднання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операцій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визначається</a:t>
            </a:r>
            <a:r>
              <a:rPr lang="ru-RU" dirty="0">
                <a:latin typeface="Times New Roman" pitchFamily="18" charset="0"/>
                <a:cs typeface="Times New Roman" pitchFamily="18" charset="0"/>
              </a:rPr>
              <a:t> за формулою:</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 </a:t>
            </a:r>
          </a:p>
          <a:p>
            <a:pPr algn="just"/>
            <a:r>
              <a:rPr lang="uk-UA" dirty="0">
                <a:latin typeface="Times New Roman" pitchFamily="18" charset="0"/>
                <a:cs typeface="Times New Roman" pitchFamily="18" charset="0"/>
              </a:rPr>
              <a:t> </a:t>
            </a:r>
          </a:p>
          <a:p>
            <a:pPr algn="just"/>
            <a:r>
              <a:rPr lang="uk-UA" dirty="0">
                <a:latin typeface="Times New Roman" pitchFamily="18" charset="0"/>
                <a:cs typeface="Times New Roman" pitchFamily="18" charset="0"/>
              </a:rPr>
              <a:t>де </a:t>
            </a:r>
            <a:r>
              <a:rPr lang="uk-UA"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тривалість обробки одного виробу 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найкоротшій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операції</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кожної</a:t>
            </a:r>
            <a:r>
              <a:rPr lang="ru-RU" dirty="0">
                <a:latin typeface="Times New Roman" pitchFamily="18" charset="0"/>
                <a:cs typeface="Times New Roman" pitchFamily="18" charset="0"/>
              </a:rPr>
              <a:t> пари </a:t>
            </a:r>
            <a:r>
              <a:rPr lang="ru-RU" dirty="0" err="1">
                <a:latin typeface="Times New Roman" pitchFamily="18" charset="0"/>
                <a:cs typeface="Times New Roman" pitchFamily="18" charset="0"/>
              </a:rPr>
              <a:t>суміжних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операцій</a:t>
            </a:r>
            <a:r>
              <a:rPr lang="ru-RU" dirty="0">
                <a:latin typeface="Times New Roman" pitchFamily="18" charset="0"/>
                <a:cs typeface="Times New Roman" pitchFamily="18" charset="0"/>
              </a:rPr>
              <a:t>. </a:t>
            </a:r>
            <a:r>
              <a:rPr lang="uk-UA" b="1" dirty="0">
                <a:latin typeface="Times New Roman" pitchFamily="18" charset="0"/>
                <a:cs typeface="Times New Roman" pitchFamily="18" charset="0"/>
              </a:rPr>
              <a:t>р</a:t>
            </a:r>
            <a:r>
              <a:rPr lang="uk-UA" dirty="0">
                <a:latin typeface="Times New Roman" pitchFamily="18" charset="0"/>
                <a:cs typeface="Times New Roman" pitchFamily="18" charset="0"/>
              </a:rPr>
              <a:t> — кількість виробів в передатній партії</a:t>
            </a:r>
            <a:r>
              <a:rPr lang="uk-UA" dirty="0"/>
              <a:t>. </a:t>
            </a:r>
          </a:p>
          <a:p>
            <a:pPr algn="just"/>
            <a:endParaRPr lang="uk-UA" dirty="0">
              <a:latin typeface="Times New Roman" pitchFamily="18" charset="0"/>
              <a:cs typeface="Times New Roman" pitchFamily="18" charset="0"/>
            </a:endParaRPr>
          </a:p>
        </p:txBody>
      </p:sp>
      <p:graphicFrame>
        <p:nvGraphicFramePr>
          <p:cNvPr id="4" name="Объект 3"/>
          <p:cNvGraphicFramePr>
            <a:graphicFrameLocks noChangeAspect="1"/>
          </p:cNvGraphicFramePr>
          <p:nvPr>
            <p:extLst>
              <p:ext uri="{D42A27DB-BD31-4B8C-83A1-F6EECF244321}">
                <p14:modId xmlns:p14="http://schemas.microsoft.com/office/powerpoint/2010/main" val="910025322"/>
              </p:ext>
            </p:extLst>
          </p:nvPr>
        </p:nvGraphicFramePr>
        <p:xfrm>
          <a:off x="2483768" y="4077072"/>
          <a:ext cx="4536504" cy="628650"/>
        </p:xfrm>
        <a:graphic>
          <a:graphicData uri="http://schemas.openxmlformats.org/presentationml/2006/ole">
            <mc:AlternateContent xmlns:mc="http://schemas.openxmlformats.org/markup-compatibility/2006">
              <mc:Choice xmlns:v="urn:schemas-microsoft-com:vml" Requires="v">
                <p:oleObj spid="_x0000_s1031" name="Формула" r:id="rId3" imgW="2628720" imgH="533160" progId="Equation.3">
                  <p:embed/>
                </p:oleObj>
              </mc:Choice>
              <mc:Fallback>
                <p:oleObj name="Формула" r:id="rId3" imgW="2628720" imgH="53316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4077072"/>
                        <a:ext cx="4536504" cy="628650"/>
                      </a:xfrm>
                      <a:prstGeom prst="rect">
                        <a:avLst/>
                      </a:prstGeom>
                      <a:noFill/>
                    </p:spPr>
                  </p:pic>
                </p:oleObj>
              </mc:Fallback>
            </mc:AlternateContent>
          </a:graphicData>
        </a:graphic>
      </p:graphicFrame>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1640" y="4559062"/>
            <a:ext cx="792088" cy="6232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6981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848872" cy="5361776"/>
          </a:xfrm>
        </p:spPr>
        <p:txBody>
          <a:bodyPr>
            <a:normAutofit/>
          </a:bodyPr>
          <a:lstStyle/>
          <a:p>
            <a:pPr algn="just"/>
            <a:r>
              <a:rPr lang="uk-UA" b="1" i="1" dirty="0">
                <a:latin typeface="Times New Roman" pitchFamily="18" charset="0"/>
                <a:cs typeface="Times New Roman" pitchFamily="18" charset="0"/>
              </a:rPr>
              <a:t>3. Паралельний вид руху </a:t>
            </a:r>
            <a:r>
              <a:rPr lang="uk-UA" dirty="0">
                <a:latin typeface="Times New Roman" pitchFamily="18" charset="0"/>
                <a:cs typeface="Times New Roman" pitchFamily="18" charset="0"/>
              </a:rPr>
              <a:t>партії виробів по операціях технологічного процесу характеризується тим, що:</a:t>
            </a:r>
          </a:p>
          <a:p>
            <a:pPr algn="just"/>
            <a:r>
              <a:rPr lang="uk-UA" dirty="0">
                <a:latin typeface="Times New Roman" pitchFamily="18" charset="0"/>
                <a:cs typeface="Times New Roman" pitchFamily="18" charset="0"/>
              </a:rPr>
              <a:t>• вироби від операції до операції передаються чи поштучно, чи передатними партіями;</a:t>
            </a:r>
          </a:p>
          <a:p>
            <a:pPr algn="just"/>
            <a:r>
              <a:rPr lang="uk-UA" dirty="0">
                <a:latin typeface="Times New Roman" pitchFamily="18" charset="0"/>
                <a:cs typeface="Times New Roman" pitchFamily="18" charset="0"/>
              </a:rPr>
              <a:t>• кожна передатна партія виробів обробляється без затримок послідовно на всіх операціях, незалежно від інших виробів;</a:t>
            </a:r>
          </a:p>
          <a:p>
            <a:pPr algn="just"/>
            <a:r>
              <a:rPr lang="uk-UA" dirty="0">
                <a:latin typeface="Times New Roman" pitchFamily="18" charset="0"/>
                <a:cs typeface="Times New Roman" pitchFamily="18" charset="0"/>
              </a:rPr>
              <a:t>• всі операції мають </a:t>
            </a:r>
            <a:r>
              <a:rPr lang="uk-UA" dirty="0" err="1">
                <a:latin typeface="Times New Roman" pitchFamily="18" charset="0"/>
                <a:cs typeface="Times New Roman" pitchFamily="18" charset="0"/>
              </a:rPr>
              <a:t>внутрішньоопераційні</a:t>
            </a:r>
            <a:r>
              <a:rPr lang="uk-UA" dirty="0">
                <a:latin typeface="Times New Roman" pitchFamily="18" charset="0"/>
                <a:cs typeface="Times New Roman" pitchFamily="18" charset="0"/>
              </a:rPr>
              <a:t> перерви, крім </a:t>
            </a:r>
            <a:r>
              <a:rPr lang="uk-UA" dirty="0" err="1">
                <a:latin typeface="Times New Roman" pitchFamily="18" charset="0"/>
                <a:cs typeface="Times New Roman" pitchFamily="18" charset="0"/>
              </a:rPr>
              <a:t>найтривалішої</a:t>
            </a:r>
            <a:r>
              <a:rPr lang="uk-UA" dirty="0">
                <a:latin typeface="Times New Roman" pitchFamily="18" charset="0"/>
                <a:cs typeface="Times New Roman" pitchFamily="18" charset="0"/>
              </a:rPr>
              <a:t> операції (головної).</a:t>
            </a:r>
          </a:p>
          <a:p>
            <a:pPr algn="just"/>
            <a:r>
              <a:rPr lang="uk-UA" dirty="0">
                <a:latin typeface="Times New Roman" pitchFamily="18" charset="0"/>
                <a:cs typeface="Times New Roman" pitchFamily="18" charset="0"/>
              </a:rPr>
              <a:t>При побудові графіка необхідно передбачити спочатку послідовну обробку першої передатної партії виробів без затримок по всіх операціях, потім — безперервну обробку всіх передатних партій на головній операції. Далі необхідно визначити час початку і закінчення обробки кожної передатної партії виробів на всіх операціях</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132241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317432" cy="5289768"/>
          </a:xfrm>
        </p:spPr>
        <p:txBody>
          <a:bodyPr/>
          <a:lstStyle/>
          <a:p>
            <a:r>
              <a:rPr lang="uk-UA" dirty="0">
                <a:latin typeface="Times New Roman" pitchFamily="18" charset="0"/>
                <a:cs typeface="Times New Roman" pitchFamily="18" charset="0"/>
              </a:rPr>
              <a:t>Тривалість технологічного процесу при паралельному способі поєднання операцій визначається за формулою:</a:t>
            </a:r>
          </a:p>
          <a:p>
            <a:r>
              <a:rPr lang="uk-UA" dirty="0">
                <a:latin typeface="Times New Roman" pitchFamily="18" charset="0"/>
                <a:cs typeface="Times New Roman" pitchFamily="18" charset="0"/>
              </a:rPr>
              <a:t> </a:t>
            </a:r>
          </a:p>
          <a:p>
            <a:endParaRPr lang="uk-UA"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де                       - </a:t>
            </a:r>
            <a:r>
              <a:rPr lang="uk-UA" dirty="0">
                <a:latin typeface="Times New Roman" pitchFamily="18" charset="0"/>
                <a:cs typeface="Times New Roman" pitchFamily="18" charset="0"/>
              </a:rPr>
              <a:t>тривалість головної операції.</a:t>
            </a:r>
          </a:p>
          <a:p>
            <a:endParaRPr lang="uk-UA" dirty="0">
              <a:latin typeface="Times New Roman" pitchFamily="18" charset="0"/>
              <a:cs typeface="Times New Roman" pitchFamily="18" charset="0"/>
            </a:endParaRPr>
          </a:p>
        </p:txBody>
      </p:sp>
      <p:graphicFrame>
        <p:nvGraphicFramePr>
          <p:cNvPr id="4" name="Объект 3"/>
          <p:cNvGraphicFramePr>
            <a:graphicFrameLocks noChangeAspect="1"/>
          </p:cNvGraphicFramePr>
          <p:nvPr>
            <p:extLst>
              <p:ext uri="{D42A27DB-BD31-4B8C-83A1-F6EECF244321}">
                <p14:modId xmlns:p14="http://schemas.microsoft.com/office/powerpoint/2010/main" val="3364707298"/>
              </p:ext>
            </p:extLst>
          </p:nvPr>
        </p:nvGraphicFramePr>
        <p:xfrm>
          <a:off x="2627784" y="1628800"/>
          <a:ext cx="4104456" cy="669925"/>
        </p:xfrm>
        <a:graphic>
          <a:graphicData uri="http://schemas.openxmlformats.org/presentationml/2006/ole">
            <mc:AlternateContent xmlns:mc="http://schemas.openxmlformats.org/markup-compatibility/2006">
              <mc:Choice xmlns:v="urn:schemas-microsoft-com:vml" Requires="v">
                <p:oleObj spid="_x0000_s2053" name="Формула" r:id="rId3" imgW="2006280" imgH="571320" progId="Equation.3">
                  <p:embed/>
                </p:oleObj>
              </mc:Choice>
              <mc:Fallback>
                <p:oleObj name="Формула" r:id="rId3" imgW="2006280" imgH="57132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1628800"/>
                        <a:ext cx="4104456" cy="669925"/>
                      </a:xfrm>
                      <a:prstGeom prst="rect">
                        <a:avLst/>
                      </a:prstGeom>
                      <a:noFill/>
                    </p:spPr>
                  </p:pic>
                </p:oleObj>
              </mc:Fallback>
            </mc:AlternateContent>
          </a:graphicData>
        </a:graphic>
      </p:graphicFrame>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7688" y="2204865"/>
            <a:ext cx="852104" cy="730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4736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692696"/>
            <a:ext cx="7992888" cy="5184576"/>
          </a:xfrm>
        </p:spPr>
        <p:txBody>
          <a:bodyPr>
            <a:noAutofit/>
          </a:bodyPr>
          <a:lstStyle/>
          <a:p>
            <a:pPr algn="just"/>
            <a:r>
              <a:rPr lang="uk-UA" sz="2000" b="1" dirty="0" smtClean="0">
                <a:latin typeface="Times New Roman" pitchFamily="18" charset="0"/>
                <a:cs typeface="Times New Roman" pitchFamily="18" charset="0"/>
              </a:rPr>
              <a:t>2. Виробничий </a:t>
            </a:r>
            <a:r>
              <a:rPr lang="uk-UA" sz="2000" b="1" dirty="0">
                <a:latin typeface="Times New Roman" pitchFamily="18" charset="0"/>
                <a:cs typeface="Times New Roman" pitchFamily="18" charset="0"/>
              </a:rPr>
              <a:t>цикл складного процесу</a:t>
            </a:r>
            <a:endParaRPr lang="uk-UA" sz="2000" dirty="0">
              <a:latin typeface="Times New Roman" pitchFamily="18" charset="0"/>
              <a:cs typeface="Times New Roman" pitchFamily="18" charset="0"/>
            </a:endParaRPr>
          </a:p>
          <a:p>
            <a:pPr algn="just"/>
            <a:r>
              <a:rPr lang="uk-UA" sz="2000" dirty="0">
                <a:latin typeface="Times New Roman" pitchFamily="18" charset="0"/>
                <a:cs typeface="Times New Roman" pitchFamily="18" charset="0"/>
              </a:rPr>
              <a:t> </a:t>
            </a:r>
          </a:p>
          <a:p>
            <a:pPr algn="just"/>
            <a:r>
              <a:rPr lang="uk-UA" sz="2000" dirty="0">
                <a:latin typeface="Times New Roman" pitchFamily="18" charset="0"/>
                <a:cs typeface="Times New Roman" pitchFamily="18" charset="0"/>
              </a:rPr>
              <a:t>Виробничий цикл складного процесу включає тривалість скоординованих в часі простих процесів. Наприклад, виробничий цикл складного процесу виготовлення машини охоплює виробничі цикли виготовлення всіх деталей, складання вузлів, агрегатів, механізмів, складання виробу в цілому, його регулювання, контроль, налагодження та випробування.</a:t>
            </a:r>
          </a:p>
          <a:p>
            <a:pPr algn="just"/>
            <a:r>
              <a:rPr lang="uk-UA" sz="2000" dirty="0">
                <a:latin typeface="Times New Roman" pitchFamily="18" charset="0"/>
                <a:cs typeface="Times New Roman" pitchFamily="18" charset="0"/>
              </a:rPr>
              <a:t>При визначенні виробничого циклу складного процесу спочатку визначається тривалість виробничих циклів простих процесів виготовлення деталей, збирання вузлів та ін. з урахуванням видів руху предметів праці по операціях (послідовного, паралельно-послідовного та паралельного).</a:t>
            </a:r>
          </a:p>
          <a:p>
            <a:pPr algn="just"/>
            <a:endParaRPr lang="uk-UA" sz="2000" dirty="0">
              <a:latin typeface="Times New Roman" pitchFamily="18" charset="0"/>
              <a:cs typeface="Times New Roman" pitchFamily="18" charset="0"/>
            </a:endParaRPr>
          </a:p>
        </p:txBody>
      </p:sp>
    </p:spTree>
    <p:extLst>
      <p:ext uri="{BB962C8B-B14F-4D97-AF65-F5344CB8AC3E}">
        <p14:creationId xmlns:p14="http://schemas.microsoft.com/office/powerpoint/2010/main" val="102214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704856" cy="5361776"/>
          </a:xfrm>
        </p:spPr>
        <p:txBody>
          <a:bodyPr>
            <a:normAutofit fontScale="92500"/>
          </a:bodyPr>
          <a:lstStyle/>
          <a:p>
            <a:pPr algn="just"/>
            <a:r>
              <a:rPr lang="uk-UA" sz="2400" dirty="0">
                <a:latin typeface="Times New Roman" pitchFamily="18" charset="0"/>
                <a:cs typeface="Times New Roman" pitchFamily="18" charset="0"/>
              </a:rPr>
              <a:t>Взаємний зв'язок операцій та процесів визначається схемою складання виробу, на якій відображено комплектацію окремих вузлів та виробу в цілому, а також визначено, які вузли або деталі можливо виготовляти паралельно і незалежно один від одного, а які - тільки послідовно. </a:t>
            </a:r>
          </a:p>
          <a:p>
            <a:pPr algn="just"/>
            <a:r>
              <a:rPr lang="uk-UA" sz="2400" dirty="0">
                <a:latin typeface="Times New Roman" pitchFamily="18" charset="0"/>
                <a:cs typeface="Times New Roman" pitchFamily="18" charset="0"/>
              </a:rPr>
              <a:t>При цьому необхідно прагнути до максимального ступеня паралельності виконання окремих робіт та процесів, тобто мінімізації загальної тривалості технологічного та виробничого циклів.</a:t>
            </a:r>
          </a:p>
          <a:p>
            <a:pPr algn="just"/>
            <a:r>
              <a:rPr lang="uk-UA" sz="2400" dirty="0">
                <a:latin typeface="Times New Roman" pitchFamily="18" charset="0"/>
                <a:cs typeface="Times New Roman" pitchFamily="18" charset="0"/>
              </a:rPr>
              <a:t>Виробничий цикл складного процесу можна визначати також за допомогою сіткових методів планування, в такому випадку тривалість виробничого циклу відповідає довжині критичного шляху в сітковому графіку.</a:t>
            </a:r>
          </a:p>
          <a:p>
            <a:r>
              <a:rPr lang="uk-UA" dirty="0"/>
              <a:t> </a:t>
            </a:r>
          </a:p>
          <a:p>
            <a:endParaRPr lang="uk-UA" dirty="0"/>
          </a:p>
        </p:txBody>
      </p:sp>
    </p:spTree>
    <p:extLst>
      <p:ext uri="{BB962C8B-B14F-4D97-AF65-F5344CB8AC3E}">
        <p14:creationId xmlns:p14="http://schemas.microsoft.com/office/powerpoint/2010/main" val="4237901089"/>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15</TotalTime>
  <Words>790</Words>
  <Application>Microsoft Office PowerPoint</Application>
  <PresentationFormat>Экран (4:3)</PresentationFormat>
  <Paragraphs>67</Paragraphs>
  <Slides>13</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13</vt:i4>
      </vt:variant>
    </vt:vector>
  </HeadingPairs>
  <TitlesOfParts>
    <vt:vector size="15" baseType="lpstr">
      <vt:lpstr>Воздушный поток</vt:lpstr>
      <vt:lpstr>Microsoft Equation 3.0</vt:lpstr>
      <vt:lpstr> Організація виробничого процесу у часі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Організація виробничого процесу у часі </dc:title>
  <dc:creator>Anonim from Hacapetovka</dc:creator>
  <cp:lastModifiedBy>Anonim from Hacapetovka</cp:lastModifiedBy>
  <cp:revision>4</cp:revision>
  <dcterms:created xsi:type="dcterms:W3CDTF">2021-10-04T19:02:08Z</dcterms:created>
  <dcterms:modified xsi:type="dcterms:W3CDTF">2021-10-04T19:17:13Z</dcterms:modified>
</cp:coreProperties>
</file>