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  <p:sldId id="272" r:id="rId18"/>
    <p:sldId id="278" r:id="rId19"/>
    <p:sldId id="273" r:id="rId20"/>
    <p:sldId id="274" r:id="rId21"/>
    <p:sldId id="279" r:id="rId22"/>
    <p:sldId id="280" r:id="rId23"/>
    <p:sldId id="281" r:id="rId24"/>
    <p:sldId id="276" r:id="rId25"/>
    <p:sldId id="277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7"/>
    <p:restoredTop sz="95909"/>
  </p:normalViewPr>
  <p:slideViewPr>
    <p:cSldViewPr snapToGrid="0">
      <p:cViewPr varScale="1">
        <p:scale>
          <a:sx n="123" d="100"/>
          <a:sy n="123" d="100"/>
        </p:scale>
        <p:origin x="2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7C772C-9807-F547-B185-BD806A91721F}" type="datetimeFigureOut">
              <a:rPr lang="ru-UA" smtClean="0"/>
              <a:t>09.02.2026</a:t>
            </a:fld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AFE886-BAAE-1042-90CE-E18231DE5808}" type="slidenum">
              <a:rPr lang="ru-UA" smtClean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81121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AFE886-BAAE-1042-90CE-E18231DE5808}" type="slidenum">
              <a:rPr lang="ru-UA" smtClean="0"/>
              <a:t>1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70359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5ACC59-A3A5-EDB8-496B-CE5321CB28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1800" b="1" dirty="0">
                <a:effectLst/>
                <a:latin typeface="TimesNewRomanPS"/>
              </a:rPr>
              <a:t>ПОСТАНОВКА ЦІЛЕЙ В САМОМЕНЕДЖМЕНТІ </a:t>
            </a:r>
            <a:br>
              <a:rPr lang="ru-RU" dirty="0"/>
            </a:b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51439A2-5AAA-4B80-2E34-774B9D762C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22392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EB695B2E-123C-ED48-2DD4-D7AD93F56D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6881" y="476250"/>
            <a:ext cx="9004300" cy="5905500"/>
          </a:xfrm>
        </p:spPr>
      </p:pic>
    </p:spTree>
    <p:extLst>
      <p:ext uri="{BB962C8B-B14F-4D97-AF65-F5344CB8AC3E}">
        <p14:creationId xmlns:p14="http://schemas.microsoft.com/office/powerpoint/2010/main" val="2542379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F7CE2A3-4D8B-24AE-9FAA-988FEF7B0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41" y="367990"/>
            <a:ext cx="11162371" cy="6122019"/>
          </a:xfrm>
        </p:spPr>
        <p:txBody>
          <a:bodyPr/>
          <a:lstStyle/>
          <a:p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5. </a:t>
            </a:r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Ситуаційнии</a:t>
            </a:r>
            <a:r>
              <a:rPr lang="ru-RU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слабкі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над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пройти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нижчеописані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успіхи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успіхів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[2].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виробничо-економічні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ерудиція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себе,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витримка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комунікабельність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слухати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інтуїція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пристосованість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готовність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допомогу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сприйнятливість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критики, самокритика.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73701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4C239F1-5608-CEBD-97D7-A6D42B45D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379141"/>
            <a:ext cx="10816683" cy="6255835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пробивна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сила;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прийоми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методика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баланс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2.2.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81338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6BF4AE76-8AE9-C21E-6C46-85859EF374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9700" y="909095"/>
            <a:ext cx="9004300" cy="2743200"/>
          </a:xfrm>
        </p:spPr>
      </p:pic>
    </p:spTree>
    <p:extLst>
      <p:ext uri="{BB962C8B-B14F-4D97-AF65-F5344CB8AC3E}">
        <p14:creationId xmlns:p14="http://schemas.microsoft.com/office/powerpoint/2010/main" val="724184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BB9C09A-3EBA-B683-E3F9-C1E960F33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56479"/>
            <a:ext cx="10897632" cy="6155472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крок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негативного балансу,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вказуються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бракувало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(табл. 2.3).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ясно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уявити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слабкі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слабких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сторін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згрупувати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переваги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недоліки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 2–3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найважливіші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слабкі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передумовою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подальших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(табл. 2.4).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9D7A22C-B538-12EF-E570-496C262B56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239" y="1407376"/>
            <a:ext cx="7772400" cy="2286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9478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1324C13-8482-751B-2287-1CB0F7319D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7750" y="308769"/>
            <a:ext cx="9245600" cy="5994400"/>
          </a:xfrm>
        </p:spPr>
      </p:pic>
    </p:spTree>
    <p:extLst>
      <p:ext uri="{BB962C8B-B14F-4D97-AF65-F5344CB8AC3E}">
        <p14:creationId xmlns:p14="http://schemas.microsoft.com/office/powerpoint/2010/main" val="40159637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1A7E1DE-7828-1F21-E941-808BD2A06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107" y="401445"/>
            <a:ext cx="10805532" cy="6066262"/>
          </a:xfrm>
        </p:spPr>
        <p:txBody>
          <a:bodyPr/>
          <a:lstStyle/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Останнім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етапом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засіб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де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порівнюються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реальною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ситуацією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у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графі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вказати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їхнього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кваліфікацію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ставити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реалістичні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надбання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вистачає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(табл. 2.5) [2].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FFAA22C-64CB-1C0A-D495-49CEBED89A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8873" y="1600510"/>
            <a:ext cx="7772400" cy="4684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2148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1CD357B-7DBE-39E8-7AA3-5C948F049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245327"/>
            <a:ext cx="10905893" cy="6188927"/>
          </a:xfrm>
        </p:spPr>
        <p:txBody>
          <a:bodyPr/>
          <a:lstStyle/>
          <a:p>
            <a:pPr algn="just"/>
            <a:r>
              <a:rPr lang="ru-RU" sz="16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600" b="1" dirty="0">
                <a:solidFill>
                  <a:schemeClr val="tx1"/>
                </a:solidFill>
                <a:effectLst/>
                <a:latin typeface="TimesNewRomanPS"/>
              </a:rPr>
              <a:t> 6. </a:t>
            </a:r>
            <a:r>
              <a:rPr lang="ru-RU" sz="1600" b="1" dirty="0" err="1">
                <a:solidFill>
                  <a:schemeClr val="tx1"/>
                </a:solidFill>
                <a:effectLst/>
                <a:latin typeface="TimesNewRomanPS"/>
              </a:rPr>
              <a:t>Формулювання</a:t>
            </a:r>
            <a:r>
              <a:rPr lang="ru-RU" sz="16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600" b="1" dirty="0">
                <a:solidFill>
                  <a:schemeClr val="tx1"/>
                </a:solidFill>
                <a:effectLst/>
                <a:latin typeface="TimesNewRomanPS"/>
              </a:rPr>
              <a:t>̆. 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Для того,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була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реалізована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, вона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чітко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усвідомлена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та реальна.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Більшість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формулюють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загальними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фразами,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роблячи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, таким чином,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недосяжними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, хочу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написати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книгу.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кінцевии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̆ результат,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потребує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цілоі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̈ низки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зусиль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зібрати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інформацію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опрацювати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скласти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план і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кожен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день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писати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хоча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б абзац,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тоді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книга буде написана. </a:t>
            </a:r>
            <a:endParaRPr lang="ru-RU" sz="1600" dirty="0">
              <a:solidFill>
                <a:schemeClr val="tx1"/>
              </a:solidFill>
            </a:endParaRPr>
          </a:p>
          <a:p>
            <a:pPr algn="just"/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буда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досяжна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, вона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конкретизована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чітко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розписана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часі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Розглянемо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деякі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приклади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щодо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формулювання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̆ (табл. 2.6). </a:t>
            </a:r>
            <a:endParaRPr lang="ru-RU" sz="1600" dirty="0">
              <a:solidFill>
                <a:schemeClr val="tx1"/>
              </a:solidFill>
            </a:endParaRPr>
          </a:p>
          <a:p>
            <a:endParaRPr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26BD0D3-9784-3D03-EEF3-D2ECC3E318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5803" y="2067777"/>
            <a:ext cx="7772400" cy="2074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3872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637A535-9A69-4DDB-EF90-DC0A2D6CE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90" y="535259"/>
            <a:ext cx="8906012" cy="5506103"/>
          </a:xfrm>
        </p:spPr>
        <p:txBody>
          <a:bodyPr/>
          <a:lstStyle/>
          <a:p>
            <a:r>
              <a:rPr lang="uk-UA" dirty="0"/>
              <a:t> </a:t>
            </a:r>
            <a:endParaRPr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E123FDB-7901-9F3C-7AB1-4DFFC0D021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9568" y="891094"/>
            <a:ext cx="7084587" cy="4794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6137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70A4738-87C7-708E-B992-AE3A52F0F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107" y="423747"/>
            <a:ext cx="11262732" cy="6043960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7.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Встановлення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термінів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досягнення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обмежень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слідкувати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мотивують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нас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наближають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нас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8. Контроль за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досягненням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спостереження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результатами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оцінення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ступеня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окремими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результатами.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1)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Формулювати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конкретні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орієнтовані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чітко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встановлювати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конкретнии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кінцевии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результат.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2)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Визначати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часовии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інтервал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3) Головну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поділити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підціли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задачі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інше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4)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Прописати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папері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</a:p>
          <a:p>
            <a:pPr algn="just"/>
            <a:b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короткострокові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Вашим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>
                <a:solidFill>
                  <a:schemeClr val="tx1"/>
                </a:solidFill>
                <a:effectLst/>
                <a:latin typeface="TimesNewRomanPSMT"/>
              </a:rPr>
              <a:t>короткострокових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психологічно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мотивує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рухатись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домагатись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проміжних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забувайте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часом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змінюватись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втрачати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актуальність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переглядати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редагувати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14472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6B58A6A-184A-B15A-192C-D1D99D748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" y="412595"/>
            <a:ext cx="11240429" cy="5865542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мети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мета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Мета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руху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результат,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приховані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мобілізовувати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описує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результат, а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кроки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для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рухатись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(рис. 2.1).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262108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995DA24-8BB0-1B4A-04C9-AA3132B92C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59" y="401445"/>
            <a:ext cx="11184673" cy="5876692"/>
          </a:xfrm>
        </p:spPr>
        <p:txBody>
          <a:bodyPr/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3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Основні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принципи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при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постановці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досягнута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таким принципам.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Підпорядкованість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місіі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значима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цінностям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незначним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тимчасовим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потребам.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Реальність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Сформульована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в межах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переконана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досяжності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«Хочу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10000 $».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добре,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сьогодні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заробляєте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300 $ і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уявляєте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суму,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мету 1000 $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реальна цифра.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Конкретність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критеріі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вважатися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досягнутою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Чим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сформульована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ймовірність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Повераючись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прикладу: «Хочу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1000 $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а не «Хочу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4.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Контрольованість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таким чином,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деталізаціі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перевірки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ходу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5.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Часовии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проміжок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досягнута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Приклад: «Хочу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поїхати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відпочинок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море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березні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року», «Хочу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схуднути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5 кг до 8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березня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року».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35612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17235FB-3305-C1C4-0BC6-07060E98D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7" y="446049"/>
            <a:ext cx="11218127" cy="6122019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усвідомити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будете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прагнути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найближчі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роки, 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подіями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рахуватися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найближчі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часового ряду. При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найближчого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оточення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дітеи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шефа,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друзів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.),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вік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з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прийдеться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рахуватися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найближчим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часом: 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шлюб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народження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улаштування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дитячии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садок, школу,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дитиною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повноліття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т.д.;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пенсію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пенсію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начальника;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витікання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кредитах;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вивільнення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т.д.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(Приклад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“часового ряду для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̆”).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419713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FED455D4-8EF6-6644-D533-88279F78CA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3247" y="432729"/>
            <a:ext cx="8255000" cy="5524500"/>
          </a:xfrm>
        </p:spPr>
      </p:pic>
    </p:spTree>
    <p:extLst>
      <p:ext uri="{BB962C8B-B14F-4D97-AF65-F5344CB8AC3E}">
        <p14:creationId xmlns:p14="http://schemas.microsoft.com/office/powerpoint/2010/main" val="1808434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A5A9C36-B5CF-CB21-CA79-AF602FC1E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317" y="323385"/>
            <a:ext cx="11062010" cy="5932449"/>
          </a:xfrm>
        </p:spPr>
        <p:txBody>
          <a:bodyPr>
            <a:normAutofit lnSpcReduction="10000"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часовии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ряд ставить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взаємозв'язок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важливими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датами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оточення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lang="uk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6.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Гнучкість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На наше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суттєво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середовище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гнучкою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пристосувати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взагалі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скасувати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7.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Узгодженість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узгодженою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середньостковими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короткостроковими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планами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8.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Досягнута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приносити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наближати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виправдані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результатами,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9.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Письмова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форма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записуєте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папері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ймовірність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прописуєте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папері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ясніше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докладніше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уявляєте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можете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Вами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відбулося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Тим самим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з’являється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впевненість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1D7E22A-3042-EBA6-1CFD-722A9835A8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9158" y="1034740"/>
            <a:ext cx="7772400" cy="1749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861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7FEBF32-8BAE-143C-DFC6-BE6F08774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805" y="379141"/>
            <a:ext cx="10983951" cy="59436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4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Стратегіі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̈ постановки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постановці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Найчастіше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відносно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теперішнього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проблемноі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детальніше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Стратегія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1.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Встановлення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̆ через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заперечення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найпростіша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форма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заперечення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проблемного стану.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боїться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так: «Я не 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боятися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постановки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найбліьш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розповсюдженою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вона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Твердження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«не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щирою метою.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постановці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істине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Стратегія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2.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Встановлення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̆ через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протилежність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протилежності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проблемному стану.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прикладі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публічним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так: «Я 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впевнено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відміну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концентруєтесь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на негативному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позитивних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Недоліком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призвести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внутрішніх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конфліктів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повертає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проблемного стану.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Стратегія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3.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Встановлення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̆ через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імітацію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існуючоі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зовнішньоі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моделі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наслідування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пркладі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сформульована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так: «Як 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відомии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оратор Марк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Тулліи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Цицерон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Уїнстон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Черчілль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Перевага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в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порівняння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проблемі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Недоліком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викликати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невиправдані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очікування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мене так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ніколи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вийде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 не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тарілці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669540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1BF27A8-FF3C-2C66-EC07-1E1484F1B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3" y="334537"/>
            <a:ext cx="11073161" cy="6166624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Стратегія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4.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Встановлення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̆ через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визначення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структури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Дана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правила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принципи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структури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стану,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прикладі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страху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так: «Я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ораторському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мистецтві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упевненість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гумору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комунікабельність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припускає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наявність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абстрактних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принципів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усередині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Інколи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неабиякі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інтелектуальні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принципів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спираються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логіку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Стратегія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5.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Стратегія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«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мовби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»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стану таким чином,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відбулося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творчим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усередині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варіанти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впроваджувати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прикладі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так: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стану, я б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почував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впевнено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комфортно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прямо зараз».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переваги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недоліки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застосуванні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Тому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постановці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разом,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вони створять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послідовність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дослідження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побудови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досяжних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95279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7AFF4B5E-A278-15C1-9B88-07C5CDAE7F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8589" y="457201"/>
            <a:ext cx="9844368" cy="5261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185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0E1E5A9-E332-FF4E-03FA-3FC631B45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4"/>
            <a:ext cx="11262731" cy="6266985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якомога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шанси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Активна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запорукою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 реальному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результат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відрізняється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початково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пов’зано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великою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ваша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задача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сконцентруватися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далеко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ставлять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перед собою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осмислені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відмовляються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(табл. 2.1). </a:t>
            </a: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прикласти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говорить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відоме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прислів’я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посієш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те й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пожнеш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часу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прикладете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розуміється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годин, 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мети.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56985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873EC114-4F24-E95D-61EC-0F3CC5A001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18938" y="501650"/>
            <a:ext cx="7638212" cy="5965825"/>
          </a:xfrm>
        </p:spPr>
      </p:pic>
    </p:spTree>
    <p:extLst>
      <p:ext uri="{BB962C8B-B14F-4D97-AF65-F5344CB8AC3E}">
        <p14:creationId xmlns:p14="http://schemas.microsoft.com/office/powerpoint/2010/main" val="3352967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FD100E0-DE1F-C934-E2C1-212C5B423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3" y="401444"/>
            <a:ext cx="11363093" cy="5887843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постановки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зарубіжніи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велика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 постановки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̆, але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досьогодні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техінка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постановки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ставить.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детально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Ранжування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8. Контроль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помріяти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записати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прийшли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голову,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закінчуючи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своєрідною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базою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12361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7ABAD40-7953-9296-87FC-5C8675FFF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8" y="412595"/>
            <a:ext cx="11262732" cy="5999356"/>
          </a:xfrm>
        </p:spPr>
        <p:txBody>
          <a:bodyPr>
            <a:normAutofit fontScale="92500" lnSpcReduction="10000"/>
          </a:bodyPr>
          <a:lstStyle/>
          <a:p>
            <a:r>
              <a:rPr lang="ru-RU" sz="1800" dirty="0">
                <a:effectLst/>
                <a:latin typeface="TimesNewRomanPSMT"/>
              </a:rPr>
              <a:t>Для </a:t>
            </a:r>
            <a:r>
              <a:rPr lang="ru-RU" sz="1800" dirty="0" err="1">
                <a:effectLst/>
                <a:latin typeface="TimesNewRomanPSMT"/>
              </a:rPr>
              <a:t>виявлення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бажань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потрібно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задати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собі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такі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питання</a:t>
            </a:r>
            <a:r>
              <a:rPr lang="ru-RU" sz="1800" dirty="0">
                <a:effectLst/>
                <a:latin typeface="TimesNewRomanPSMT"/>
              </a:rPr>
              <a:t>: </a:t>
            </a: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1) Як </a:t>
            </a:r>
            <a:r>
              <a:rPr lang="ru-RU" sz="1800" dirty="0" err="1">
                <a:effectLst/>
                <a:latin typeface="TimesNewRomanPSMT"/>
              </a:rPr>
              <a:t>протікало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дотепер</a:t>
            </a:r>
            <a:r>
              <a:rPr lang="ru-RU" sz="1800" dirty="0">
                <a:effectLst/>
                <a:latin typeface="TimesNewRomanPSMT"/>
              </a:rPr>
              <a:t> Ваше </a:t>
            </a:r>
            <a:r>
              <a:rPr lang="ru-RU" sz="1800" dirty="0" err="1">
                <a:effectLst/>
                <a:latin typeface="TimesNewRomanPSMT"/>
              </a:rPr>
              <a:t>життя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/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2)  У </a:t>
            </a:r>
            <a:r>
              <a:rPr lang="ru-RU" sz="1800" dirty="0" err="1">
                <a:effectLst/>
                <a:latin typeface="TimesNewRomanPSMT"/>
              </a:rPr>
              <a:t>чому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були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Ваші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найбільші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успіхи</a:t>
            </a:r>
            <a:r>
              <a:rPr lang="ru-RU" sz="1800" dirty="0">
                <a:effectLst/>
                <a:latin typeface="TimesNewRomanPSMT"/>
              </a:rPr>
              <a:t>?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були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невдачі</a:t>
            </a:r>
            <a:r>
              <a:rPr lang="ru-RU" sz="1800" dirty="0">
                <a:effectLst/>
                <a:latin typeface="TimesNewRomanPSMT"/>
              </a:rPr>
              <a:t>? У </a:t>
            </a:r>
            <a:r>
              <a:rPr lang="ru-RU" sz="1800" dirty="0" err="1">
                <a:effectLst/>
                <a:latin typeface="TimesNewRomanPSMT"/>
              </a:rPr>
              <a:t>професійніи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сфері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особистому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житті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3)  Як Ви </a:t>
            </a:r>
            <a:r>
              <a:rPr lang="ru-RU" sz="1800" dirty="0" err="1">
                <a:effectLst/>
                <a:latin typeface="TimesNewRomanPSMT"/>
              </a:rPr>
              <a:t>уявляєте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своє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майбутнє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4)  </a:t>
            </a:r>
            <a:r>
              <a:rPr lang="ru-RU" sz="1800" dirty="0" err="1">
                <a:effectLst/>
                <a:latin typeface="TimesNewRomanPSMT"/>
              </a:rPr>
              <a:t>Яких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цілеи</a:t>
            </a:r>
            <a:r>
              <a:rPr lang="ru-RU" sz="1800" dirty="0">
                <a:effectLst/>
                <a:latin typeface="TimesNewRomanPSMT"/>
              </a:rPr>
              <a:t>̆ Ви </a:t>
            </a:r>
            <a:r>
              <a:rPr lang="ru-RU" sz="1800" dirty="0" err="1">
                <a:effectLst/>
                <a:latin typeface="TimesNewRomanPSMT"/>
              </a:rPr>
              <a:t>хочете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досягти</a:t>
            </a:r>
            <a:r>
              <a:rPr lang="ru-RU" sz="1800" dirty="0">
                <a:effectLst/>
                <a:latin typeface="TimesNewRomanPSMT"/>
              </a:rPr>
              <a:t> в </a:t>
            </a:r>
            <a:r>
              <a:rPr lang="ru-RU" sz="1800" dirty="0" err="1">
                <a:effectLst/>
                <a:latin typeface="TimesNewRomanPSMT"/>
              </a:rPr>
              <a:t>житті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5)  Де Ви себе </a:t>
            </a:r>
            <a:r>
              <a:rPr lang="ru-RU" sz="1800" dirty="0" err="1">
                <a:effectLst/>
                <a:latin typeface="TimesNewRomanPSMT"/>
              </a:rPr>
              <a:t>бачите</a:t>
            </a:r>
            <a:r>
              <a:rPr lang="ru-RU" sz="1800" dirty="0">
                <a:effectLst/>
                <a:latin typeface="TimesNewRomanPSMT"/>
              </a:rPr>
              <a:t> через 10, 20, 30... </a:t>
            </a:r>
            <a:r>
              <a:rPr lang="ru-RU" sz="1800" dirty="0" err="1">
                <a:effectLst/>
                <a:latin typeface="TimesNewRomanPSMT"/>
              </a:rPr>
              <a:t>років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6)  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не </a:t>
            </a:r>
            <a:r>
              <a:rPr lang="ru-RU" sz="1800" dirty="0" err="1">
                <a:effectLst/>
                <a:latin typeface="TimesNewRomanPSMT"/>
              </a:rPr>
              <a:t>суперечать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Ваші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цілі</a:t>
            </a:r>
            <a:r>
              <a:rPr lang="ru-RU" sz="1800" dirty="0">
                <a:effectLst/>
                <a:latin typeface="TimesNewRomanPSMT"/>
              </a:rPr>
              <a:t> одна </a:t>
            </a:r>
            <a:r>
              <a:rPr lang="ru-RU" sz="1800" dirty="0" err="1">
                <a:effectLst/>
                <a:latin typeface="TimesNewRomanPSMT"/>
              </a:rPr>
              <a:t>одніи</a:t>
            </a:r>
            <a:r>
              <a:rPr lang="ru-RU" sz="1800" dirty="0">
                <a:effectLst/>
                <a:latin typeface="TimesNewRomanPSMT"/>
              </a:rPr>
              <a:t>̆?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7)  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існує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головна</a:t>
            </a:r>
            <a:r>
              <a:rPr lang="ru-RU" sz="1800" dirty="0">
                <a:effectLst/>
                <a:latin typeface="TimesNewRomanPSMT"/>
              </a:rPr>
              <a:t> мета, 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визначені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проміжні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цілі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щодо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їі</a:t>
            </a:r>
            <a:r>
              <a:rPr lang="ru-RU" sz="1800" dirty="0">
                <a:effectLst/>
                <a:latin typeface="TimesNewRomanPSMT"/>
              </a:rPr>
              <a:t>̈  </a:t>
            </a:r>
            <a:r>
              <a:rPr lang="ru-RU" sz="1800" dirty="0" err="1">
                <a:effectLst/>
                <a:latin typeface="TimesNewRomanPSMT"/>
              </a:rPr>
              <a:t>досягнення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8)  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цілі</a:t>
            </a:r>
            <a:r>
              <a:rPr lang="ru-RU" sz="1800" dirty="0">
                <a:effectLst/>
                <a:latin typeface="TimesNewRomanPSMT"/>
              </a:rPr>
              <a:t> Ви можете </a:t>
            </a:r>
            <a:r>
              <a:rPr lang="ru-RU" sz="1800" dirty="0" err="1">
                <a:effectLst/>
                <a:latin typeface="TimesNewRomanPSMT"/>
              </a:rPr>
              <a:t>досягти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самі</a:t>
            </a:r>
            <a:r>
              <a:rPr lang="ru-RU" sz="1800" dirty="0">
                <a:effectLst/>
                <a:latin typeface="TimesNewRomanPSMT"/>
              </a:rPr>
              <a:t>, а для </a:t>
            </a:r>
            <a:r>
              <a:rPr lang="ru-RU" sz="1800" dirty="0" err="1">
                <a:effectLst/>
                <a:latin typeface="TimesNewRomanPSMT"/>
              </a:rPr>
              <a:t>досягнення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яких</a:t>
            </a:r>
            <a:r>
              <a:rPr lang="ru-RU" sz="1800" dirty="0">
                <a:effectLst/>
                <a:latin typeface="TimesNewRomanPSMT"/>
              </a:rPr>
              <a:t> Вам </a:t>
            </a:r>
            <a:r>
              <a:rPr lang="ru-RU" sz="1800" dirty="0" err="1">
                <a:effectLst/>
                <a:latin typeface="TimesNewRomanPSMT"/>
              </a:rPr>
              <a:t>потрібна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допомога</a:t>
            </a:r>
            <a:r>
              <a:rPr lang="ru-RU" sz="1800" dirty="0">
                <a:effectLst/>
                <a:latin typeface="TimesNewRomanPSMT"/>
              </a:rPr>
              <a:t>, над </a:t>
            </a:r>
            <a:r>
              <a:rPr lang="ru-RU" sz="1800" dirty="0" err="1">
                <a:effectLst/>
                <a:latin typeface="TimesNewRomanPSMT"/>
              </a:rPr>
              <a:t>якими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слабкими</a:t>
            </a:r>
            <a:r>
              <a:rPr lang="ru-RU" sz="1800" dirty="0">
                <a:effectLst/>
                <a:latin typeface="TimesNewRomanPSMT"/>
              </a:rPr>
              <a:t> сторонами </a:t>
            </a:r>
            <a:r>
              <a:rPr lang="ru-RU" sz="1800" dirty="0" err="1">
                <a:effectLst/>
                <a:latin typeface="TimesNewRomanPSMT"/>
              </a:rPr>
              <a:t>потрібно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працювати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9)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поразки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удари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долі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можуть</a:t>
            </a:r>
            <a:r>
              <a:rPr lang="ru-RU" sz="1800" dirty="0">
                <a:effectLst/>
                <a:latin typeface="TimesNewRomanPSMT"/>
              </a:rPr>
              <a:t> Вас </a:t>
            </a:r>
            <a:r>
              <a:rPr lang="ru-RU" sz="1800" dirty="0" err="1">
                <a:effectLst/>
                <a:latin typeface="TimesNewRomanPSMT"/>
              </a:rPr>
              <a:t>підстерігати</a:t>
            </a:r>
            <a:r>
              <a:rPr lang="ru-RU" sz="1800" dirty="0">
                <a:effectLst/>
                <a:latin typeface="TimesNewRomanPSMT"/>
              </a:rPr>
              <a:t>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10) </a:t>
            </a:r>
            <a:r>
              <a:rPr lang="ru-RU" sz="1800" dirty="0" err="1">
                <a:effectLst/>
                <a:latin typeface="TimesNewRomanPSMT"/>
              </a:rPr>
              <a:t>Якого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рівня</a:t>
            </a:r>
            <a:r>
              <a:rPr lang="ru-RU" sz="1800" dirty="0">
                <a:effectLst/>
                <a:latin typeface="TimesNewRomanPSMT"/>
              </a:rPr>
              <a:t> доходу Ви </a:t>
            </a:r>
            <a:r>
              <a:rPr lang="ru-RU" sz="1800" dirty="0" err="1">
                <a:effectLst/>
                <a:latin typeface="TimesNewRomanPSMT"/>
              </a:rPr>
              <a:t>хочете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домогтися</a:t>
            </a:r>
            <a:r>
              <a:rPr lang="ru-RU" sz="1800" dirty="0">
                <a:effectLst/>
                <a:latin typeface="TimesNewRomanPSMT"/>
              </a:rPr>
              <a:t>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11) Де Ви </a:t>
            </a:r>
            <a:r>
              <a:rPr lang="ru-RU" sz="1800" dirty="0" err="1">
                <a:effectLst/>
                <a:latin typeface="TimesNewRomanPSMT"/>
              </a:rPr>
              <a:t>хотіли</a:t>
            </a:r>
            <a:r>
              <a:rPr lang="ru-RU" sz="1800" dirty="0">
                <a:effectLst/>
                <a:latin typeface="TimesNewRomanPSMT"/>
              </a:rPr>
              <a:t> б </a:t>
            </a:r>
            <a:r>
              <a:rPr lang="ru-RU" sz="1800" dirty="0" err="1">
                <a:effectLst/>
                <a:latin typeface="TimesNewRomanPSMT"/>
              </a:rPr>
              <a:t>працювати</a:t>
            </a:r>
            <a:r>
              <a:rPr lang="ru-RU" sz="1800" dirty="0">
                <a:effectLst/>
                <a:latin typeface="TimesNewRomanPSMT"/>
              </a:rPr>
              <a:t>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12) </a:t>
            </a:r>
            <a:r>
              <a:rPr lang="ru-RU" sz="1800" dirty="0" err="1">
                <a:effectLst/>
                <a:latin typeface="TimesNewRomanPSMT"/>
              </a:rPr>
              <a:t>Наскільки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важлива</a:t>
            </a:r>
            <a:r>
              <a:rPr lang="ru-RU" sz="1800" dirty="0">
                <a:effectLst/>
                <a:latin typeface="TimesNewRomanPSMT"/>
              </a:rPr>
              <a:t> для Вас  </a:t>
            </a:r>
            <a:r>
              <a:rPr lang="ru-RU" sz="1800" dirty="0" err="1">
                <a:effectLst/>
                <a:latin typeface="TimesNewRomanPSMT"/>
              </a:rPr>
              <a:t>могутність</a:t>
            </a:r>
            <a:r>
              <a:rPr lang="ru-RU" sz="1800" dirty="0">
                <a:effectLst/>
                <a:latin typeface="TimesNewRomanPSMT"/>
              </a:rPr>
              <a:t>  </a:t>
            </a:r>
            <a:r>
              <a:rPr lang="ru-RU" sz="1800" dirty="0" err="1">
                <a:effectLst/>
                <a:latin typeface="TimesNewRomanPSMT"/>
              </a:rPr>
              <a:t>організаціі</a:t>
            </a:r>
            <a:r>
              <a:rPr lang="ru-RU" sz="1800" dirty="0">
                <a:effectLst/>
                <a:latin typeface="TimesNewRomanPSMT"/>
              </a:rPr>
              <a:t>̈?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13) На </a:t>
            </a:r>
            <a:r>
              <a:rPr lang="ru-RU" sz="1800" dirty="0" err="1">
                <a:effectLst/>
                <a:latin typeface="TimesNewRomanPSMT"/>
              </a:rPr>
              <a:t>якіи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посаді</a:t>
            </a:r>
            <a:r>
              <a:rPr lang="ru-RU" sz="1800" dirty="0">
                <a:effectLst/>
                <a:latin typeface="TimesNewRomanPSMT"/>
              </a:rPr>
              <a:t> Ви </a:t>
            </a:r>
            <a:r>
              <a:rPr lang="ru-RU" sz="1800" dirty="0" err="1">
                <a:effectLst/>
                <a:latin typeface="TimesNewRomanPSMT"/>
              </a:rPr>
              <a:t>хочете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працювати</a:t>
            </a:r>
            <a:r>
              <a:rPr lang="ru-RU" sz="1800" dirty="0">
                <a:effectLst/>
                <a:latin typeface="TimesNewRomanPSMT"/>
              </a:rPr>
              <a:t> в </a:t>
            </a:r>
            <a:r>
              <a:rPr lang="ru-RU" sz="1800" dirty="0" err="1">
                <a:effectLst/>
                <a:latin typeface="TimesNewRomanPSMT"/>
              </a:rPr>
              <a:t>пік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своєі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кар’єри</a:t>
            </a:r>
            <a:r>
              <a:rPr lang="ru-RU" sz="1800" dirty="0">
                <a:effectLst/>
                <a:latin typeface="TimesNewRomanPSMT"/>
              </a:rPr>
              <a:t>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14) </a:t>
            </a:r>
            <a:r>
              <a:rPr lang="ru-RU" sz="1800" dirty="0" err="1">
                <a:effectLst/>
                <a:latin typeface="TimesNewRomanPSMT"/>
              </a:rPr>
              <a:t>Наскільки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творча</a:t>
            </a:r>
            <a:r>
              <a:rPr lang="ru-RU" sz="1800" dirty="0">
                <a:effectLst/>
                <a:latin typeface="TimesNewRomanPSMT"/>
              </a:rPr>
              <a:t> та </a:t>
            </a:r>
            <a:r>
              <a:rPr lang="ru-RU" sz="1800" dirty="0" err="1">
                <a:effectLst/>
                <a:latin typeface="TimesNewRomanPSMT"/>
              </a:rPr>
              <a:t>інноваційна</a:t>
            </a:r>
            <a:r>
              <a:rPr lang="ru-RU" sz="1800" dirty="0">
                <a:effectLst/>
                <a:latin typeface="TimesNewRomanPSMT"/>
              </a:rPr>
              <a:t> Ваша робота?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15) </a:t>
            </a:r>
            <a:r>
              <a:rPr lang="ru-RU" sz="1800" dirty="0" err="1">
                <a:effectLst/>
                <a:latin typeface="TimesNewRomanPSMT"/>
              </a:rPr>
              <a:t>Якии</a:t>
            </a:r>
            <a:r>
              <a:rPr lang="ru-RU" sz="1800" dirty="0">
                <a:effectLst/>
                <a:latin typeface="TimesNewRomanPSMT"/>
              </a:rPr>
              <a:t>̆ прогноз </a:t>
            </a:r>
            <a:r>
              <a:rPr lang="ru-RU" sz="1800" dirty="0" err="1">
                <a:effectLst/>
                <a:latin typeface="TimesNewRomanPSMT"/>
              </a:rPr>
              <a:t>розвитку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галузі</a:t>
            </a:r>
            <a:r>
              <a:rPr lang="ru-RU" sz="1800" dirty="0">
                <a:effectLst/>
                <a:latin typeface="TimesNewRomanPSMT"/>
              </a:rPr>
              <a:t>, в </a:t>
            </a:r>
            <a:r>
              <a:rPr lang="ru-RU" sz="1800" dirty="0" err="1">
                <a:effectLst/>
                <a:latin typeface="TimesNewRomanPSMT"/>
              </a:rPr>
              <a:t>якіи</a:t>
            </a:r>
            <a:r>
              <a:rPr lang="ru-RU" sz="1800" dirty="0">
                <a:effectLst/>
                <a:latin typeface="TimesNewRomanPSMT"/>
              </a:rPr>
              <a:t>̆ Ви зараз </a:t>
            </a:r>
            <a:r>
              <a:rPr lang="ru-RU" sz="1800" dirty="0" err="1">
                <a:effectLst/>
                <a:latin typeface="TimesNewRomanPSMT"/>
              </a:rPr>
              <a:t>працюєте</a:t>
            </a:r>
            <a:r>
              <a:rPr lang="ru-RU" sz="1800" dirty="0">
                <a:effectLst/>
                <a:latin typeface="TimesNewRomanPSMT"/>
              </a:rPr>
              <a:t>, через 10–20 </a:t>
            </a:r>
            <a:r>
              <a:rPr lang="ru-RU" sz="1800" dirty="0" err="1">
                <a:effectLst/>
                <a:latin typeface="TimesNewRomanPSMT"/>
              </a:rPr>
              <a:t>років</a:t>
            </a:r>
            <a:r>
              <a:rPr lang="ru-RU" sz="1800" dirty="0">
                <a:effectLst/>
                <a:latin typeface="TimesNewRomanPSMT"/>
              </a:rPr>
              <a:t>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16) </a:t>
            </a:r>
            <a:r>
              <a:rPr lang="ru-RU" sz="1800" dirty="0" err="1">
                <a:effectLst/>
                <a:latin typeface="TimesNewRomanPSMT"/>
              </a:rPr>
              <a:t>Якби</a:t>
            </a:r>
            <a:r>
              <a:rPr lang="ru-RU" sz="1800" dirty="0">
                <a:effectLst/>
                <a:latin typeface="TimesNewRomanPSMT"/>
              </a:rPr>
              <a:t> Ви </a:t>
            </a:r>
            <a:r>
              <a:rPr lang="ru-RU" sz="1800" dirty="0" err="1">
                <a:effectLst/>
                <a:latin typeface="TimesNewRomanPSMT"/>
              </a:rPr>
              <a:t>були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підприємцем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якии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бізнес</a:t>
            </a:r>
            <a:r>
              <a:rPr lang="ru-RU" sz="1800" dirty="0">
                <a:effectLst/>
                <a:latin typeface="TimesNewRomanPSMT"/>
              </a:rPr>
              <a:t> Ви б створили? </a:t>
            </a:r>
            <a:endParaRPr lang="ru-RU" dirty="0"/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17) 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хотіли</a:t>
            </a:r>
            <a:r>
              <a:rPr lang="ru-RU" sz="1800" dirty="0">
                <a:effectLst/>
                <a:latin typeface="TimesNewRomanPSMT"/>
              </a:rPr>
              <a:t> б Ви, </a:t>
            </a:r>
            <a:r>
              <a:rPr lang="ru-RU" sz="1800" dirty="0" err="1">
                <a:effectLst/>
                <a:latin typeface="TimesNewRomanPSMT"/>
              </a:rPr>
              <a:t>щоб</a:t>
            </a:r>
            <a:r>
              <a:rPr lang="ru-RU" sz="1800" dirty="0">
                <a:effectLst/>
                <a:latin typeface="TimesNewRomanPSMT"/>
              </a:rPr>
              <a:t> Вас </a:t>
            </a:r>
            <a:r>
              <a:rPr lang="ru-RU" sz="1800" dirty="0" err="1">
                <a:effectLst/>
                <a:latin typeface="TimesNewRomanPSMT"/>
              </a:rPr>
              <a:t>пам’ятали</a:t>
            </a:r>
            <a:r>
              <a:rPr lang="ru-RU" sz="1800" dirty="0">
                <a:effectLst/>
                <a:latin typeface="TimesNewRomanPSMT"/>
              </a:rPr>
              <a:t> в </a:t>
            </a:r>
            <a:r>
              <a:rPr lang="ru-RU" sz="1800" dirty="0" err="1">
                <a:effectLst/>
                <a:latin typeface="TimesNewRomanPSMT"/>
              </a:rPr>
              <a:t>майбутньому</a:t>
            </a:r>
            <a:r>
              <a:rPr lang="ru-RU" sz="1800" dirty="0">
                <a:effectLst/>
                <a:latin typeface="TimesNewRomanPSMT"/>
              </a:rPr>
              <a:t> і за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вчинки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72290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DB6A30C-8550-167C-1777-D8D1C0BF2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409" y="356839"/>
            <a:ext cx="10783229" cy="6200078"/>
          </a:xfrm>
        </p:spPr>
        <p:txBody>
          <a:bodyPr/>
          <a:lstStyle/>
          <a:p>
            <a:pPr algn="just"/>
            <a:r>
              <a:rPr lang="ru-RU" sz="1800" b="1" dirty="0" err="1">
                <a:effectLst/>
                <a:latin typeface="TimesNewRomanPS"/>
              </a:rPr>
              <a:t>Етап</a:t>
            </a:r>
            <a:r>
              <a:rPr lang="ru-RU" sz="1800" b="1" dirty="0">
                <a:effectLst/>
                <a:latin typeface="TimesNewRomanPS"/>
              </a:rPr>
              <a:t> 2. </a:t>
            </a:r>
            <a:r>
              <a:rPr lang="ru-RU" sz="1800" b="1" dirty="0" err="1">
                <a:effectLst/>
                <a:latin typeface="TimesNewRomanPS"/>
              </a:rPr>
              <a:t>Моделювання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майбутнього</a:t>
            </a:r>
            <a:r>
              <a:rPr lang="ru-RU" sz="1800" b="1" dirty="0"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мовби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здійснилися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обумовлении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датою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моделюванні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стан і стан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найближчого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оточення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дозволить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сьогодні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здійснилися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Дошка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вирізки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журналів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інтернету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ілюструють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3.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Формування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потреб.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моделюванні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правило,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зрозумілим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потенціалу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провести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відпустку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Дубаі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найдорожчому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отелі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завжди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нагальною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потребою,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Вам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закінчити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ремонт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квартирі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переїхати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орендованоі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квартири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власну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правило,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принесе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короткочасне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потреба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житлом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залишиться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актуальною.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потреби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потребами й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бажаннями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існує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певна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різниця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Потреба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спонукає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стійка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правило, добре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кінцевому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відміну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потреби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частіше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викликане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настроєм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об’єктивною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необхідністю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змінюватись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часі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стало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здійсненним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трансформувати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повноцінну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шляхом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потребою,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воно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таким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умовам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: бути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досяжним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витратам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необхідні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меті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algn="just"/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37222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B92AA25-152B-045F-F341-C46C6D254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" y="345689"/>
            <a:ext cx="11162371" cy="6244682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4.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Ранжування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потреб.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зовсім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чином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досягнуті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Подальшии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спрямовании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істиних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усунення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конфліктів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ними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перетворення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істотні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здійснюватись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першу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розташувати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порядку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 до 10.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«Колесо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яке практично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таким чином.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Напишіть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папері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8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кожного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напишіть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альтернативне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яке б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хотіли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замість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рисуєте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колесо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(рис. 2.2),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означають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цифри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номер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(«1» – перше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«-1» – альтернатива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10-бальною шкалою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проставити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оцінюєте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(0 – не хочу, 10 – хочу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альтернативи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влаштовують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правило – основному і альтернативному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однакове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хотіти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вийти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буде для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Центр колеса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«0»,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«10».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як проставили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цифри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з’єднати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Проробка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колеса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8665534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584</TotalTime>
  <Words>3426</Words>
  <Application>Microsoft Macintosh PowerPoint</Application>
  <PresentationFormat>Широкоэкранный</PresentationFormat>
  <Paragraphs>112</Paragraphs>
  <Slides>25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3" baseType="lpstr">
      <vt:lpstr>Arial</vt:lpstr>
      <vt:lpstr>Calibri</vt:lpstr>
      <vt:lpstr>Times New Roman</vt:lpstr>
      <vt:lpstr>TimesNewRomanPS</vt:lpstr>
      <vt:lpstr>TimesNewRomanPSMT</vt:lpstr>
      <vt:lpstr>Trebuchet MS</vt:lpstr>
      <vt:lpstr>Wingdings 3</vt:lpstr>
      <vt:lpstr>Facet</vt:lpstr>
      <vt:lpstr>ПОСТАНОВКА ЦІЛЕЙ В САМОМЕНЕДЖМЕНТІ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ПОСТАНОВКА ЦІЛЕЙ В САМОМЕНЕДЖМЕНТІ  </dc:title>
  <dc:creator>Александр Ткачук</dc:creator>
  <cp:lastModifiedBy>Александр Ткачук</cp:lastModifiedBy>
  <cp:revision>28</cp:revision>
  <dcterms:created xsi:type="dcterms:W3CDTF">2024-02-09T20:12:51Z</dcterms:created>
  <dcterms:modified xsi:type="dcterms:W3CDTF">2026-02-09T15:58:24Z</dcterms:modified>
</cp:coreProperties>
</file>