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9" r:id="rId2"/>
    <p:sldId id="267" r:id="rId3"/>
    <p:sldId id="260" r:id="rId4"/>
    <p:sldId id="257" r:id="rId5"/>
    <p:sldId id="268" r:id="rId6"/>
    <p:sldId id="258" r:id="rId7"/>
    <p:sldId id="261" r:id="rId8"/>
    <p:sldId id="262" r:id="rId9"/>
    <p:sldId id="263" r:id="rId10"/>
    <p:sldId id="264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 snapToGrid="0" snapToObjects="1">
      <p:cViewPr>
        <p:scale>
          <a:sx n="87" d="100"/>
          <a:sy n="87" d="100"/>
        </p:scale>
        <p:origin x="-23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772FE90-CD6F-FD4D-8AF6-EE56B2FBD723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706B7DB-88F7-BA45-AAF8-D402414596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D137F58-9BCD-714F-997E-4BAF8B586B3E}"/>
              </a:ext>
            </a:extLst>
          </p:cNvPr>
          <p:cNvSpPr/>
          <p:nvPr/>
        </p:nvSpPr>
        <p:spPr>
          <a:xfrm>
            <a:off x="949569" y="1617785"/>
            <a:ext cx="106211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загального мовознавства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Старі книги зображення старовинна книга картинки книга № 43343 | torange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hytay-ua.co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03" y="3372111"/>
            <a:ext cx="4887437" cy="3354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8">
        <p:split orient="vert"/>
      </p:transition>
    </mc:Choice>
    <mc:Fallback xmlns="">
      <p:transition spd="slow" advTm="3328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D2CE98-CAEC-3941-B0E0-5A68767BE1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2875" y="400049"/>
            <a:ext cx="12192000" cy="675798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Неологізми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індивідуально-авторські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(провайдер,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айпад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штрих-код).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Індивідуально-авторські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неологізми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огнекрилий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стоцвітно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доброокий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неологізми</a:t>
            </a:r>
            <a:r>
              <a:rPr lang="ru-RU" dirty="0"/>
              <a:t> </a:t>
            </a:r>
            <a:r>
              <a:rPr lang="ru-RU" dirty="0" err="1"/>
              <a:t>лексичні</a:t>
            </a:r>
            <a:r>
              <a:rPr lang="ru-RU" dirty="0"/>
              <a:t> й </a:t>
            </a:r>
            <a:r>
              <a:rPr lang="ru-RU" dirty="0" err="1"/>
              <a:t>семантичні</a:t>
            </a:r>
            <a:r>
              <a:rPr lang="ru-RU" dirty="0"/>
              <a:t>. </a:t>
            </a:r>
            <a:r>
              <a:rPr lang="ru-RU" b="1" dirty="0" err="1"/>
              <a:t>Лексичні</a:t>
            </a:r>
            <a:r>
              <a:rPr lang="ru-RU" b="1" dirty="0"/>
              <a:t> НЕОЛОГІЗМИ </a:t>
            </a:r>
            <a:r>
              <a:rPr lang="ru-RU" dirty="0"/>
              <a:t>— абсолютно </a:t>
            </a:r>
            <a:r>
              <a:rPr lang="ru-RU" dirty="0" err="1"/>
              <a:t>нові</a:t>
            </a:r>
            <a:r>
              <a:rPr lang="ru-RU" dirty="0"/>
              <a:t> слова як за </a:t>
            </a:r>
            <a:r>
              <a:rPr lang="ru-RU" dirty="0" err="1" smtClean="0"/>
              <a:t>значенням</a:t>
            </a:r>
            <a:r>
              <a:rPr lang="ru-RU" dirty="0"/>
              <a:t>, так і за </a:t>
            </a:r>
            <a:r>
              <a:rPr lang="ru-RU" dirty="0" err="1"/>
              <a:t>звучанням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вищенаведені</a:t>
            </a:r>
            <a:r>
              <a:rPr lang="ru-RU" dirty="0"/>
              <a:t> </a:t>
            </a:r>
            <a:r>
              <a:rPr lang="ru-RU" dirty="0" err="1"/>
              <a:t>неологізми</a:t>
            </a:r>
            <a:r>
              <a:rPr lang="ru-RU" dirty="0"/>
              <a:t> є </a:t>
            </a:r>
            <a:r>
              <a:rPr lang="ru-RU" dirty="0" err="1"/>
              <a:t>лексичними</a:t>
            </a:r>
            <a:r>
              <a:rPr lang="ru-RU" dirty="0"/>
              <a:t>. </a:t>
            </a:r>
            <a:r>
              <a:rPr lang="ru-RU" b="1" dirty="0"/>
              <a:t>СЕМАНТИЧНІ НЕОЛОГІЗМИ </a:t>
            </a:r>
            <a:r>
              <a:rPr lang="ru-RU" dirty="0"/>
              <a:t>—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уже </a:t>
            </a:r>
            <a:r>
              <a:rPr lang="ru-RU" dirty="0" err="1"/>
              <a:t>наявних</a:t>
            </a:r>
            <a:r>
              <a:rPr lang="ru-RU" dirty="0"/>
              <a:t> словах. </a:t>
            </a:r>
          </a:p>
          <a:p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ужив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слово в </a:t>
            </a:r>
            <a:r>
              <a:rPr lang="ru-RU" dirty="0" err="1"/>
              <a:t>незвичайному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контекстуальне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за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загальновживаним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переходить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до </a:t>
            </a:r>
            <a:r>
              <a:rPr lang="ru-RU" dirty="0" err="1"/>
              <a:t>мови</a:t>
            </a:r>
            <a:r>
              <a:rPr lang="ru-RU" dirty="0"/>
              <a:t>. Так, </a:t>
            </a:r>
            <a:r>
              <a:rPr lang="ru-RU" dirty="0" err="1"/>
              <a:t>скажімо</a:t>
            </a:r>
            <a:r>
              <a:rPr lang="ru-RU" dirty="0"/>
              <a:t>, слово </a:t>
            </a:r>
            <a:r>
              <a:rPr lang="ru-RU" dirty="0" err="1" smtClean="0"/>
              <a:t>берегиня</a:t>
            </a:r>
            <a:r>
              <a:rPr lang="ru-RU" dirty="0" smtClean="0"/>
              <a:t> </a:t>
            </a:r>
            <a:r>
              <a:rPr lang="ru-RU" dirty="0"/>
              <a:t>мало </a:t>
            </a:r>
            <a:r>
              <a:rPr lang="ru-RU" dirty="0" err="1"/>
              <a:t>значення</a:t>
            </a:r>
            <a:r>
              <a:rPr lang="ru-RU" dirty="0"/>
              <a:t> "русалка",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стало </a:t>
            </a:r>
            <a:r>
              <a:rPr lang="ru-RU" dirty="0" err="1" smtClean="0"/>
              <a:t>вживатися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значенні</a:t>
            </a:r>
            <a:r>
              <a:rPr lang="ru-RU" dirty="0"/>
              <a:t> "</a:t>
            </a:r>
            <a:r>
              <a:rPr lang="ru-RU" dirty="0" err="1"/>
              <a:t>жінка</a:t>
            </a:r>
            <a:r>
              <a:rPr lang="ru-RU" dirty="0"/>
              <a:t>";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8CB8A0C-6AC9-2A42-A541-2FC7117A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60" y="4715790"/>
            <a:ext cx="1789303" cy="1789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1A3E1-659E-274E-8088-FE287329D5F2}"/>
              </a:ext>
            </a:extLst>
          </p:cNvPr>
          <p:cNvSpPr txBox="1"/>
          <p:nvPr/>
        </p:nvSpPr>
        <p:spPr>
          <a:xfrm>
            <a:off x="3459963" y="5556738"/>
            <a:ext cx="244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rgbClr val="FF0000"/>
                </a:solidFill>
              </a:rPr>
              <a:t>Оригамі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25" y="4966923"/>
            <a:ext cx="1983887" cy="12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D2CE98-CAEC-3941-B0E0-5A68767BE1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2875" y="400049"/>
            <a:ext cx="12192000" cy="675798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738280"/>
            <a:ext cx="11377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АВТОРСЬКІ </a:t>
            </a: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НЕОЛОГІЗМИ</a:t>
            </a:r>
            <a:r>
              <a:rPr lang="ru-RU" sz="2400" dirty="0"/>
              <a:t>, ЯКІ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оказіоналізмами</a:t>
            </a:r>
            <a:r>
              <a:rPr lang="ru-RU" sz="2400" dirty="0"/>
              <a:t> 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en-US" sz="2400" dirty="0" err="1"/>
              <a:t>occasionalis</a:t>
            </a:r>
            <a:r>
              <a:rPr lang="en-US" sz="2400" dirty="0"/>
              <a:t> "</a:t>
            </a:r>
            <a:r>
              <a:rPr lang="ru-RU" sz="2400" dirty="0" err="1"/>
              <a:t>випадковий</a:t>
            </a:r>
            <a:r>
              <a:rPr lang="ru-RU" sz="2400" dirty="0"/>
              <a:t>"), </a:t>
            </a:r>
            <a:r>
              <a:rPr lang="ru-RU" sz="2400" dirty="0" err="1"/>
              <a:t>становлять</a:t>
            </a:r>
            <a:r>
              <a:rPr lang="ru-RU" sz="2400" dirty="0"/>
              <a:t> </a:t>
            </a:r>
            <a:r>
              <a:rPr lang="ru-RU" sz="2400" dirty="0" err="1"/>
              <a:t>окрему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. Так, </a:t>
            </a:r>
            <a:r>
              <a:rPr lang="ru-RU" sz="2400" dirty="0" err="1"/>
              <a:t>зокрема</a:t>
            </a:r>
            <a:r>
              <a:rPr lang="ru-RU" sz="2400" dirty="0"/>
              <a:t>, в </a:t>
            </a:r>
            <a:r>
              <a:rPr lang="ru-RU" sz="2400" dirty="0" err="1"/>
              <a:t>поезії</a:t>
            </a:r>
            <a:r>
              <a:rPr lang="ru-RU" sz="2400" dirty="0"/>
              <a:t> І. Драча є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говотвори</a:t>
            </a:r>
            <a:r>
              <a:rPr lang="ru-RU" sz="2400" dirty="0"/>
              <a:t>, як </a:t>
            </a:r>
            <a:r>
              <a:rPr lang="ru-RU" sz="2400" dirty="0" err="1"/>
              <a:t>журбота</a:t>
            </a:r>
            <a:r>
              <a:rPr lang="ru-RU" sz="2400" dirty="0"/>
              <a:t>, </a:t>
            </a:r>
            <a:r>
              <a:rPr lang="ru-RU" sz="2400" dirty="0" err="1"/>
              <a:t>засмута</a:t>
            </a:r>
            <a:r>
              <a:rPr lang="ru-RU" sz="2400" dirty="0"/>
              <a:t>, </a:t>
            </a:r>
            <a:r>
              <a:rPr lang="ru-RU" sz="2400" dirty="0" err="1"/>
              <a:t>білогруддя</a:t>
            </a:r>
            <a:r>
              <a:rPr lang="ru-RU" sz="2400" dirty="0"/>
              <a:t>, </a:t>
            </a:r>
            <a:r>
              <a:rPr lang="ru-RU" sz="2400" dirty="0" err="1"/>
              <a:t>чорнобров'я</a:t>
            </a:r>
            <a:r>
              <a:rPr lang="ru-RU" sz="2400" dirty="0"/>
              <a:t>, у Д. </a:t>
            </a:r>
            <a:r>
              <a:rPr lang="ru-RU" sz="2400" dirty="0" err="1" smtClean="0"/>
              <a:t>Павличка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ластівочість</a:t>
            </a:r>
            <a:r>
              <a:rPr lang="ru-RU" sz="2400" dirty="0"/>
              <a:t>, у М. </a:t>
            </a:r>
            <a:r>
              <a:rPr lang="ru-RU" sz="2400" dirty="0" err="1"/>
              <a:t>Вінграновського</a:t>
            </a:r>
            <a:r>
              <a:rPr lang="ru-RU" sz="2400" dirty="0"/>
              <a:t> — </a:t>
            </a:r>
            <a:r>
              <a:rPr lang="ru-RU" sz="2400" dirty="0" err="1"/>
              <a:t>зненавидь</a:t>
            </a:r>
            <a:r>
              <a:rPr lang="ru-RU" sz="2400" dirty="0"/>
              <a:t>, у </a:t>
            </a:r>
            <a:r>
              <a:rPr lang="ru-RU" sz="2400" dirty="0" err="1"/>
              <a:t>Ліни</a:t>
            </a:r>
            <a:r>
              <a:rPr lang="ru-RU" sz="2400" dirty="0"/>
              <a:t> Костенко — </a:t>
            </a:r>
            <a:r>
              <a:rPr lang="ru-RU" sz="2400" dirty="0" err="1"/>
              <a:t>орліший</a:t>
            </a:r>
            <a:r>
              <a:rPr lang="ru-RU" sz="2400" dirty="0"/>
              <a:t>, у І. </a:t>
            </a:r>
            <a:r>
              <a:rPr lang="ru-RU" sz="2400" dirty="0" err="1"/>
              <a:t>Світличного</a:t>
            </a:r>
            <a:r>
              <a:rPr lang="ru-RU" sz="2400" dirty="0"/>
              <a:t> — </a:t>
            </a:r>
            <a:r>
              <a:rPr lang="ru-RU" sz="2400" dirty="0" err="1" smtClean="0"/>
              <a:t>трояндиться</a:t>
            </a:r>
            <a:r>
              <a:rPr lang="ru-RU" sz="2400" dirty="0"/>
              <a:t>, у </a:t>
            </a:r>
            <a:r>
              <a:rPr lang="ru-RU" sz="2400" dirty="0" err="1" smtClean="0"/>
              <a:t>В.Стуса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паверх</a:t>
            </a:r>
            <a:r>
              <a:rPr lang="ru-RU" sz="2400" dirty="0"/>
              <a:t>, </a:t>
            </a:r>
            <a:r>
              <a:rPr lang="ru-RU" sz="2400" dirty="0" err="1"/>
              <a:t>паниз</a:t>
            </a:r>
            <a:r>
              <a:rPr lang="ru-RU" sz="2400" dirty="0"/>
              <a:t>, </a:t>
            </a:r>
            <a:r>
              <a:rPr lang="ru-RU" sz="2400" dirty="0" err="1"/>
              <a:t>нажиття</a:t>
            </a:r>
            <a:r>
              <a:rPr lang="ru-RU" sz="2400" dirty="0"/>
              <a:t> і </a:t>
            </a:r>
            <a:r>
              <a:rPr lang="ru-RU" sz="2400" dirty="0" err="1"/>
              <a:t>паскін</a:t>
            </a:r>
            <a:r>
              <a:rPr lang="ru-RU" sz="2400" dirty="0"/>
              <a:t>. </a:t>
            </a:r>
          </a:p>
          <a:p>
            <a:r>
              <a:rPr lang="ru-RU" sz="2400" dirty="0" err="1" smtClean="0"/>
              <a:t>Наведемо</a:t>
            </a:r>
            <a:r>
              <a:rPr lang="ru-RU" sz="2400" dirty="0" smtClean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авторські</a:t>
            </a:r>
            <a:r>
              <a:rPr lang="ru-RU" sz="2400" dirty="0"/>
              <a:t> </a:t>
            </a:r>
            <a:r>
              <a:rPr lang="ru-RU" sz="2400" dirty="0" err="1"/>
              <a:t>неологізми</a:t>
            </a:r>
            <a:r>
              <a:rPr lang="ru-RU" sz="2400" dirty="0"/>
              <a:t> в контекстах: Ой </a:t>
            </a:r>
            <a:r>
              <a:rPr lang="ru-RU" sz="2400" dirty="0" err="1"/>
              <a:t>летіли</a:t>
            </a:r>
            <a:r>
              <a:rPr lang="ru-RU" sz="2400" dirty="0"/>
              <a:t> </a:t>
            </a:r>
            <a:r>
              <a:rPr lang="ru-RU" sz="2400" dirty="0" err="1"/>
              <a:t>лебеді</a:t>
            </a:r>
            <a:r>
              <a:rPr lang="ru-RU" sz="2400" dirty="0"/>
              <a:t> та над </a:t>
            </a:r>
            <a:r>
              <a:rPr lang="ru-RU" sz="2400" dirty="0" err="1"/>
              <a:t>Україною</a:t>
            </a:r>
            <a:r>
              <a:rPr lang="ru-RU" sz="2400" dirty="0"/>
              <a:t>, </a:t>
            </a:r>
            <a:r>
              <a:rPr lang="ru-RU" sz="2400" dirty="0" err="1"/>
              <a:t>Зорянопісенною</a:t>
            </a:r>
            <a:r>
              <a:rPr lang="ru-RU" sz="2400" dirty="0"/>
              <a:t>, </a:t>
            </a:r>
            <a:r>
              <a:rPr lang="ru-RU" sz="2400" dirty="0" err="1"/>
              <a:t>росянокалинною</a:t>
            </a:r>
            <a:r>
              <a:rPr lang="ru-RU" sz="2400" dirty="0"/>
              <a:t> (</a:t>
            </a:r>
            <a:r>
              <a:rPr lang="ru-RU" sz="2400" dirty="0" err="1" smtClean="0"/>
              <a:t>І.Світличний</a:t>
            </a:r>
            <a:r>
              <a:rPr lang="ru-RU" sz="2400" dirty="0"/>
              <a:t>);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бджолята</a:t>
            </a:r>
            <a:r>
              <a:rPr lang="ru-RU" sz="2400" dirty="0"/>
              <a:t> </a:t>
            </a:r>
            <a:r>
              <a:rPr lang="ru-RU" sz="2400" dirty="0" err="1"/>
              <a:t>забджолили</a:t>
            </a:r>
            <a:r>
              <a:rPr lang="ru-RU" sz="2400" dirty="0"/>
              <a:t> й </a:t>
            </a:r>
            <a:r>
              <a:rPr lang="ru-RU" sz="2400" dirty="0" err="1"/>
              <a:t>сонячно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 (І. Драч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818185"/>
            <a:ext cx="5715000" cy="1802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sz="2400" b="1" i="1" dirty="0" err="1" smtClean="0">
                <a:solidFill>
                  <a:srgbClr val="00B050"/>
                </a:solidFill>
              </a:rPr>
              <a:t>Запозичення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>
                <a:solidFill>
                  <a:srgbClr val="00B050"/>
                </a:solidFill>
              </a:rPr>
              <a:t>в </a:t>
            </a:r>
            <a:r>
              <a:rPr lang="ru-RU" sz="2400" b="1" i="1" dirty="0" err="1">
                <a:solidFill>
                  <a:srgbClr val="00B050"/>
                </a:solidFill>
              </a:rPr>
              <a:t>мові</a:t>
            </a:r>
            <a:r>
              <a:rPr lang="ru-RU" sz="2400" dirty="0"/>
              <a:t> – один з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чинників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. </a:t>
            </a:r>
            <a:r>
              <a:rPr lang="ru-RU" sz="2400" dirty="0" err="1"/>
              <a:t>Жодна</a:t>
            </a:r>
            <a:r>
              <a:rPr lang="ru-RU" sz="2400" dirty="0"/>
              <a:t> культура </a:t>
            </a:r>
            <a:r>
              <a:rPr lang="ru-RU" sz="2400" dirty="0" err="1"/>
              <a:t>світу</a:t>
            </a:r>
            <a:r>
              <a:rPr lang="ru-RU" sz="2400" dirty="0"/>
              <a:t> не </a:t>
            </a:r>
            <a:r>
              <a:rPr lang="ru-RU" sz="2400" dirty="0" err="1"/>
              <a:t>розвивається</a:t>
            </a:r>
            <a:r>
              <a:rPr lang="ru-RU" sz="2400" dirty="0"/>
              <a:t> в </a:t>
            </a:r>
            <a:r>
              <a:rPr lang="ru-RU" sz="2400" dirty="0" err="1"/>
              <a:t>ізоляції</a:t>
            </a:r>
            <a:r>
              <a:rPr lang="ru-RU" sz="2400" dirty="0"/>
              <a:t>, </a:t>
            </a:r>
            <a:r>
              <a:rPr lang="ru-RU" sz="2400" dirty="0" err="1"/>
              <a:t>відірвано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культур. </a:t>
            </a:r>
            <a:r>
              <a:rPr lang="ru-RU" sz="2400" dirty="0" err="1"/>
              <a:t>Контакти</a:t>
            </a:r>
            <a:r>
              <a:rPr lang="ru-RU" sz="2400" dirty="0"/>
              <a:t> </a:t>
            </a:r>
            <a:r>
              <a:rPr lang="ru-RU" sz="2400" dirty="0" err="1"/>
              <a:t>народів</a:t>
            </a:r>
            <a:r>
              <a:rPr lang="ru-RU" sz="2400" dirty="0"/>
              <a:t> </a:t>
            </a:r>
            <a:r>
              <a:rPr lang="ru-RU" sz="2400" dirty="0" err="1"/>
              <a:t>зумовлюють</a:t>
            </a:r>
            <a:r>
              <a:rPr lang="ru-RU" sz="2400" dirty="0"/>
              <a:t> </a:t>
            </a:r>
            <a:r>
              <a:rPr lang="ru-RU" sz="2400" dirty="0" err="1"/>
              <a:t>культурний</a:t>
            </a:r>
            <a:r>
              <a:rPr lang="ru-RU" sz="2400" dirty="0"/>
              <a:t> </a:t>
            </a:r>
            <a:r>
              <a:rPr lang="ru-RU" sz="2400" dirty="0" err="1"/>
              <a:t>обмін</a:t>
            </a:r>
            <a:r>
              <a:rPr lang="ru-RU" sz="2400" dirty="0"/>
              <a:t>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. Тому в </a:t>
            </a:r>
            <a:r>
              <a:rPr lang="ru-RU" sz="2400" dirty="0" err="1"/>
              <a:t>кожній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"</a:t>
            </a:r>
            <a:r>
              <a:rPr lang="ru-RU" sz="2400" dirty="0" err="1"/>
              <a:t>своїх</a:t>
            </a:r>
            <a:r>
              <a:rPr lang="ru-RU" sz="2400" dirty="0"/>
              <a:t>", є "</a:t>
            </a:r>
            <a:r>
              <a:rPr lang="ru-RU" sz="2400" dirty="0" err="1"/>
              <a:t>чужі</a:t>
            </a:r>
            <a:r>
              <a:rPr lang="ru-RU" sz="2400" dirty="0"/>
              <a:t>",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запозичені</a:t>
            </a:r>
            <a:r>
              <a:rPr lang="ru-RU" sz="2400" dirty="0"/>
              <a:t> слова.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чинників</a:t>
            </a:r>
            <a:r>
              <a:rPr lang="ru-RU" sz="2400" dirty="0"/>
              <a:t>, </a:t>
            </a:r>
            <a:r>
              <a:rPr lang="ru-RU" sz="2400" dirty="0" err="1"/>
              <a:t>запозичення</a:t>
            </a:r>
            <a:r>
              <a:rPr lang="ru-RU" sz="2400" dirty="0"/>
              <a:t> </a:t>
            </a:r>
            <a:r>
              <a:rPr lang="ru-RU" sz="2400" dirty="0" err="1"/>
              <a:t>стимулюються</a:t>
            </a:r>
            <a:r>
              <a:rPr lang="ru-RU" sz="2400" dirty="0"/>
              <a:t> </a:t>
            </a:r>
            <a:r>
              <a:rPr lang="ru-RU" sz="2400" dirty="0" err="1"/>
              <a:t>внутрішніми</a:t>
            </a:r>
            <a:r>
              <a:rPr lang="ru-RU" sz="2400" dirty="0"/>
              <a:t> </a:t>
            </a:r>
            <a:r>
              <a:rPr lang="ru-RU" sz="2400" dirty="0" err="1"/>
              <a:t>чинниками</a:t>
            </a:r>
            <a:r>
              <a:rPr lang="ru-RU" sz="2400" dirty="0"/>
              <a:t>. </a:t>
            </a:r>
            <a:r>
              <a:rPr lang="ru-RU" sz="2400" dirty="0" err="1"/>
              <a:t>По-перше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намагання</a:t>
            </a:r>
            <a:r>
              <a:rPr lang="ru-RU" sz="2400" dirty="0"/>
              <a:t>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полісемії</a:t>
            </a:r>
            <a:r>
              <a:rPr lang="ru-RU" sz="2400" dirty="0"/>
              <a:t>, </a:t>
            </a:r>
            <a:r>
              <a:rPr lang="ru-RU" sz="2400" dirty="0" err="1"/>
              <a:t>закріпити</a:t>
            </a:r>
            <a:r>
              <a:rPr lang="ru-RU" sz="2400" dirty="0"/>
              <a:t> за </a:t>
            </a:r>
            <a:r>
              <a:rPr lang="ru-RU" sz="2400" dirty="0" err="1"/>
              <a:t>своїм</a:t>
            </a:r>
            <a:r>
              <a:rPr lang="ru-RU" sz="2400" dirty="0"/>
              <a:t> і чужим словом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смислові</a:t>
            </a:r>
            <a:r>
              <a:rPr lang="ru-RU" sz="2400" dirty="0"/>
              <a:t> </a:t>
            </a:r>
            <a:r>
              <a:rPr lang="ru-RU" sz="2400" dirty="0" err="1"/>
              <a:t>відтінки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: </a:t>
            </a:r>
            <a:r>
              <a:rPr lang="ru-RU" sz="2400" dirty="0" err="1"/>
              <a:t>варення</a:t>
            </a:r>
            <a:r>
              <a:rPr lang="ru-RU" sz="2400" dirty="0"/>
              <a:t> "</a:t>
            </a:r>
            <a:r>
              <a:rPr lang="ru-RU" sz="2400" dirty="0" err="1"/>
              <a:t>зварені</a:t>
            </a:r>
            <a:r>
              <a:rPr lang="ru-RU" sz="2400" dirty="0"/>
              <a:t> в 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 smtClean="0"/>
              <a:t>цукровому</a:t>
            </a:r>
            <a:r>
              <a:rPr lang="ru-RU" sz="2400" dirty="0" smtClean="0"/>
              <a:t> </a:t>
            </a:r>
            <a:r>
              <a:rPr lang="ru-RU" sz="2400" dirty="0" err="1"/>
              <a:t>сиропі</a:t>
            </a:r>
            <a:r>
              <a:rPr lang="ru-RU" sz="2400" dirty="0"/>
              <a:t>, </a:t>
            </a:r>
            <a:r>
              <a:rPr lang="ru-RU" sz="2400" dirty="0" err="1"/>
              <a:t>меді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патоці</a:t>
            </a:r>
            <a:r>
              <a:rPr lang="ru-RU" sz="2400" dirty="0"/>
              <a:t> </a:t>
            </a:r>
            <a:r>
              <a:rPr lang="ru-RU" sz="2400" dirty="0" err="1"/>
              <a:t>ягоди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 smtClean="0"/>
              <a:t>фрукти</a:t>
            </a:r>
            <a:r>
              <a:rPr lang="ru-RU" sz="2400" dirty="0" smtClean="0"/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96" y="4665027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запозичення</a:t>
            </a:r>
            <a:r>
              <a:rPr lang="ru-RU" dirty="0"/>
              <a:t> і </a:t>
            </a:r>
            <a:r>
              <a:rPr lang="ru-RU" dirty="0" err="1"/>
              <a:t>калькування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Матеріальне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лексичне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запозичення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запозичення</a:t>
            </a:r>
            <a:r>
              <a:rPr lang="ru-RU" dirty="0"/>
              <a:t>, за </a:t>
            </a:r>
            <a:r>
              <a:rPr lang="ru-RU" dirty="0" err="1"/>
              <a:t>якого</a:t>
            </a:r>
            <a:r>
              <a:rPr lang="ru-RU" dirty="0"/>
              <a:t> з </a:t>
            </a:r>
            <a:r>
              <a:rPr lang="ru-RU" dirty="0" err="1"/>
              <a:t>іноземної</a:t>
            </a:r>
            <a:r>
              <a:rPr lang="ru-RU" dirty="0"/>
              <a:t> в </a:t>
            </a:r>
            <a:r>
              <a:rPr lang="ru-RU" dirty="0" err="1"/>
              <a:t>рідну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входить </a:t>
            </a:r>
            <a:r>
              <a:rPr lang="ru-RU" dirty="0" err="1"/>
              <a:t>лексична</a:t>
            </a:r>
            <a:r>
              <a:rPr lang="ru-RU" dirty="0"/>
              <a:t> </a:t>
            </a:r>
            <a:r>
              <a:rPr lang="ru-RU" dirty="0" err="1"/>
              <a:t>одиниця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(</a:t>
            </a:r>
            <a:r>
              <a:rPr lang="ru-RU" dirty="0" err="1"/>
              <a:t>значення</a:t>
            </a:r>
            <a:r>
              <a:rPr lang="ru-RU" dirty="0"/>
              <a:t> й </a:t>
            </a:r>
            <a:r>
              <a:rPr lang="ru-RU" dirty="0" err="1"/>
              <a:t>експонент</a:t>
            </a:r>
            <a:r>
              <a:rPr lang="ru-RU" dirty="0"/>
              <a:t>). </a:t>
            </a:r>
            <a:r>
              <a:rPr lang="ru-RU" dirty="0" err="1"/>
              <a:t>Наприклад</a:t>
            </a:r>
            <a:r>
              <a:rPr lang="ru-RU" dirty="0"/>
              <a:t>: лазер (англ. </a:t>
            </a:r>
            <a:r>
              <a:rPr lang="en-US" dirty="0"/>
              <a:t>laser,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скороченням</a:t>
            </a:r>
            <a:r>
              <a:rPr lang="ru-RU" dirty="0"/>
              <a:t>, яке </a:t>
            </a:r>
            <a:r>
              <a:rPr lang="ru-RU" dirty="0" err="1"/>
              <a:t>складається</a:t>
            </a:r>
            <a:r>
              <a:rPr lang="ru-RU" dirty="0"/>
              <a:t> з перших букв </a:t>
            </a:r>
            <a:r>
              <a:rPr lang="ru-RU" dirty="0" err="1"/>
              <a:t>виразу</a:t>
            </a:r>
            <a:r>
              <a:rPr lang="ru-RU" dirty="0"/>
              <a:t> </a:t>
            </a:r>
            <a:r>
              <a:rPr lang="en-US" dirty="0"/>
              <a:t>light </a:t>
            </a:r>
            <a:r>
              <a:rPr lang="en-US" dirty="0" err="1"/>
              <a:t>amplication</a:t>
            </a:r>
            <a:r>
              <a:rPr lang="en-US" dirty="0"/>
              <a:t> by stimulated emission of radiation "</a:t>
            </a:r>
            <a:r>
              <a:rPr lang="ru-RU" dirty="0" err="1"/>
              <a:t>підсилення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індукованого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"), </a:t>
            </a:r>
            <a:r>
              <a:rPr lang="ru-RU" dirty="0" err="1"/>
              <a:t>мітинг</a:t>
            </a:r>
            <a:r>
              <a:rPr lang="ru-RU" dirty="0"/>
              <a:t> (англ. </a:t>
            </a:r>
            <a:r>
              <a:rPr lang="en-US" dirty="0"/>
              <a:t>meeting), </a:t>
            </a:r>
            <a:r>
              <a:rPr lang="ru-RU" dirty="0" err="1"/>
              <a:t>тінейджер</a:t>
            </a:r>
            <a:r>
              <a:rPr lang="ru-RU" dirty="0"/>
              <a:t> (англ. </a:t>
            </a:r>
            <a:r>
              <a:rPr lang="en-US" dirty="0"/>
              <a:t>teenager "</a:t>
            </a:r>
            <a:r>
              <a:rPr lang="ru-RU" dirty="0" err="1"/>
              <a:t>підліток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13 до 19 </a:t>
            </a:r>
            <a:r>
              <a:rPr lang="ru-RU" dirty="0" err="1"/>
              <a:t>років</a:t>
            </a:r>
            <a:r>
              <a:rPr lang="ru-RU" dirty="0"/>
              <a:t>"), </a:t>
            </a:r>
            <a:r>
              <a:rPr lang="ru-RU" dirty="0" err="1"/>
              <a:t>кіднепінг</a:t>
            </a:r>
            <a:r>
              <a:rPr lang="ru-RU" dirty="0"/>
              <a:t> (англ. </a:t>
            </a:r>
            <a:r>
              <a:rPr lang="en-US" dirty="0"/>
              <a:t>kidnapping "</a:t>
            </a:r>
            <a:r>
              <a:rPr lang="ru-RU" dirty="0" err="1"/>
              <a:t>викрадання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"), трюмо (фр. </a:t>
            </a:r>
            <a:r>
              <a:rPr lang="en-US" dirty="0" err="1"/>
              <a:t>trummeau</a:t>
            </a:r>
            <a:r>
              <a:rPr lang="en-US" dirty="0"/>
              <a:t>), </a:t>
            </a:r>
            <a:r>
              <a:rPr lang="ru-RU" dirty="0"/>
              <a:t>трюфель (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Trtiffel</a:t>
            </a:r>
            <a:r>
              <a:rPr lang="en-US" dirty="0" smtClean="0"/>
              <a:t>)</a:t>
            </a:r>
            <a:r>
              <a:rPr lang="uk-UA" dirty="0" smtClean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Books Collection Background 267960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14" y="40796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r>
              <a:rPr lang="ru-RU" sz="2400" b="1" u="sng" dirty="0" err="1"/>
              <a:t>Калькування</a:t>
            </a:r>
            <a:r>
              <a:rPr lang="ru-RU" sz="2400" b="1" u="sng" dirty="0"/>
              <a:t> (</a:t>
            </a:r>
            <a:r>
              <a:rPr lang="ru-RU" sz="2400" b="1" u="sng" dirty="0" err="1"/>
              <a:t>від</a:t>
            </a:r>
            <a:r>
              <a:rPr lang="ru-RU" sz="2400" b="1" u="sng" dirty="0"/>
              <a:t> фр. </a:t>
            </a:r>
            <a:r>
              <a:rPr lang="en-US" sz="2400" b="1" u="sng" dirty="0" err="1"/>
              <a:t>caique</a:t>
            </a:r>
            <a:r>
              <a:rPr lang="en-US" sz="2400" b="1" u="sng" dirty="0"/>
              <a:t> "</a:t>
            </a:r>
            <a:r>
              <a:rPr lang="ru-RU" sz="2400" b="1" u="sng" dirty="0" err="1"/>
              <a:t>копія</a:t>
            </a:r>
            <a:r>
              <a:rPr lang="ru-RU" sz="2400" b="1" u="sng" dirty="0"/>
              <a:t>") </a:t>
            </a:r>
            <a:r>
              <a:rPr lang="ru-RU" sz="2400" dirty="0"/>
              <a:t>— </a:t>
            </a:r>
            <a:r>
              <a:rPr lang="ru-RU" sz="2400" dirty="0" err="1"/>
              <a:t>копіювання</a:t>
            </a:r>
            <a:r>
              <a:rPr lang="ru-RU" sz="2400" dirty="0"/>
              <a:t> </a:t>
            </a:r>
            <a:r>
              <a:rPr lang="ru-RU" sz="2400" dirty="0" err="1"/>
              <a:t>іншомовного</a:t>
            </a:r>
            <a:r>
              <a:rPr lang="ru-RU" sz="2400" dirty="0"/>
              <a:t> </a:t>
            </a:r>
            <a:r>
              <a:rPr lang="ru-RU" sz="2400" dirty="0" err="1"/>
              <a:t>слова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, </a:t>
            </a:r>
            <a:r>
              <a:rPr lang="ru-RU" sz="2400" dirty="0" err="1"/>
              <a:t>незапозиченого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; </a:t>
            </a:r>
            <a:r>
              <a:rPr lang="ru-RU" sz="2400" dirty="0" err="1"/>
              <a:t>поморфемний</a:t>
            </a:r>
            <a:r>
              <a:rPr lang="ru-RU" sz="2400" dirty="0"/>
              <a:t> переклад </a:t>
            </a:r>
            <a:r>
              <a:rPr lang="ru-RU" sz="2400" dirty="0" err="1"/>
              <a:t>іншомовного</a:t>
            </a:r>
            <a:r>
              <a:rPr lang="ru-RU" sz="2400" dirty="0"/>
              <a:t> слова. За </a:t>
            </a:r>
            <a:r>
              <a:rPr lang="ru-RU" sz="2400" dirty="0" err="1"/>
              <a:t>калькування</a:t>
            </a:r>
            <a:r>
              <a:rPr lang="ru-RU" sz="2400" dirty="0"/>
              <a:t> </a:t>
            </a:r>
            <a:r>
              <a:rPr lang="ru-RU" sz="2400" dirty="0" err="1"/>
              <a:t>переймаються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іншомовного</a:t>
            </a:r>
            <a:r>
              <a:rPr lang="ru-RU" sz="2400" dirty="0"/>
              <a:t> слова та </a:t>
            </a:r>
            <a:r>
              <a:rPr lang="ru-RU" sz="2400" dirty="0" err="1"/>
              <a:t>його</a:t>
            </a:r>
            <a:r>
              <a:rPr lang="ru-RU" sz="2400" dirty="0"/>
              <a:t> структура, але не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матеріальний</a:t>
            </a:r>
            <a:r>
              <a:rPr lang="ru-RU" sz="2400" dirty="0"/>
              <a:t> </a:t>
            </a:r>
            <a:r>
              <a:rPr lang="ru-RU" sz="2400" dirty="0" err="1"/>
              <a:t>експонент</a:t>
            </a:r>
            <a:r>
              <a:rPr lang="ru-RU" sz="2400" dirty="0"/>
              <a:t>. Так,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укр</a:t>
            </a:r>
            <a:r>
              <a:rPr lang="ru-RU" sz="2400" dirty="0"/>
              <a:t>. </a:t>
            </a:r>
            <a:r>
              <a:rPr lang="ru-RU" sz="2400" dirty="0" err="1"/>
              <a:t>недолік</a:t>
            </a:r>
            <a:r>
              <a:rPr lang="ru-RU" sz="2400" dirty="0"/>
              <a:t> є </a:t>
            </a:r>
            <a:r>
              <a:rPr lang="ru-RU" sz="2400" dirty="0" smtClean="0"/>
              <a:t>калькою, </a:t>
            </a:r>
            <a:r>
              <a:rPr lang="ru-RU" sz="2400" dirty="0" err="1"/>
              <a:t>хмарочос</a:t>
            </a:r>
            <a:r>
              <a:rPr lang="ru-RU" sz="2400" dirty="0"/>
              <a:t> — калькою </a:t>
            </a:r>
            <a:endParaRPr lang="ru-RU" sz="2400" dirty="0" smtClean="0"/>
          </a:p>
          <a:p>
            <a:r>
              <a:rPr lang="ru-RU" sz="2400" dirty="0" err="1" smtClean="0"/>
              <a:t>нім</a:t>
            </a:r>
            <a:r>
              <a:rPr lang="ru-RU" sz="2400" dirty="0"/>
              <a:t>. </a:t>
            </a:r>
            <a:r>
              <a:rPr lang="en-US" sz="2400" dirty="0" err="1"/>
              <a:t>Wolhenhratzer</a:t>
            </a:r>
            <a:r>
              <a:rPr lang="en-US" sz="2400" dirty="0"/>
              <a:t> (Wolke "</a:t>
            </a:r>
            <a:r>
              <a:rPr lang="ru-RU" sz="2400" dirty="0" err="1"/>
              <a:t>хмара</a:t>
            </a:r>
            <a:r>
              <a:rPr lang="ru-RU" sz="2400" dirty="0"/>
              <a:t>", </a:t>
            </a:r>
            <a:r>
              <a:rPr lang="en-US" sz="2400" dirty="0" err="1"/>
              <a:t>kratzen</a:t>
            </a:r>
            <a:r>
              <a:rPr lang="en-US" sz="2400" dirty="0"/>
              <a:t> "</a:t>
            </a:r>
            <a:r>
              <a:rPr lang="ru-RU" sz="2400" dirty="0" err="1"/>
              <a:t>чесати</a:t>
            </a:r>
            <a:r>
              <a:rPr lang="ru-RU" sz="2400" dirty="0"/>
              <a:t>");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Старинные Книги Старые - Бесплатное фото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38" y="3967586"/>
            <a:ext cx="3848343" cy="2565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23350" r="30698" b="27010"/>
          <a:stretch/>
        </p:blipFill>
        <p:spPr bwMode="auto">
          <a:xfrm>
            <a:off x="650630" y="1569891"/>
            <a:ext cx="7420707" cy="425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Литхак: что делать с ненужной старой книгой? | КАК - крутой анализ книг | 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28" y="4312016"/>
            <a:ext cx="3306648" cy="186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Литхак: что делать с ненужной старой книгой? | КАК - крутой анализ книг | 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21" y="4778008"/>
            <a:ext cx="3306648" cy="186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954" y="1613238"/>
            <a:ext cx="112013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Запозичення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b="1" dirty="0" err="1"/>
              <a:t>усним</a:t>
            </a:r>
            <a:r>
              <a:rPr lang="ru-RU" b="1" dirty="0"/>
              <a:t> і </a:t>
            </a:r>
            <a:r>
              <a:rPr lang="ru-RU" b="1" dirty="0" err="1"/>
              <a:t>писемним</a:t>
            </a:r>
            <a:r>
              <a:rPr lang="ru-RU" b="1" dirty="0"/>
              <a:t> шляхом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прямими</a:t>
            </a:r>
            <a:r>
              <a:rPr lang="ru-RU" dirty="0"/>
              <a:t> й </a:t>
            </a:r>
            <a:r>
              <a:rPr lang="ru-RU" dirty="0" err="1"/>
              <a:t>опосередкованими</a:t>
            </a:r>
            <a:r>
              <a:rPr lang="ru-RU" dirty="0"/>
              <a:t>. В </a:t>
            </a:r>
            <a:r>
              <a:rPr lang="ru-RU" dirty="0" err="1"/>
              <a:t>усних</a:t>
            </a:r>
            <a:r>
              <a:rPr lang="ru-RU" dirty="0"/>
              <a:t> </a:t>
            </a:r>
            <a:r>
              <a:rPr lang="ru-RU" dirty="0" err="1"/>
              <a:t>запозиченнях</a:t>
            </a:r>
            <a:r>
              <a:rPr lang="ru-RU" dirty="0"/>
              <a:t> слова сильно </a:t>
            </a:r>
            <a:r>
              <a:rPr lang="ru-RU" dirty="0" err="1"/>
              <a:t>пристосовуються</a:t>
            </a:r>
            <a:r>
              <a:rPr lang="ru-RU" dirty="0"/>
              <a:t> до фонетики </a:t>
            </a:r>
            <a:r>
              <a:rPr lang="ru-RU" dirty="0" err="1"/>
              <a:t>мови-запозичувачки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 smtClean="0"/>
              <a:t>перекрученими</a:t>
            </a:r>
            <a:r>
              <a:rPr lang="ru-RU" dirty="0"/>
              <a:t>. А в </a:t>
            </a:r>
            <a:r>
              <a:rPr lang="ru-RU" dirty="0" err="1"/>
              <a:t>писемних</a:t>
            </a:r>
            <a:r>
              <a:rPr lang="ru-RU" dirty="0"/>
              <a:t> </a:t>
            </a:r>
            <a:r>
              <a:rPr lang="ru-RU" dirty="0" err="1"/>
              <a:t>запозиченнях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буква </a:t>
            </a:r>
            <a:r>
              <a:rPr lang="ru-RU" dirty="0" err="1"/>
              <a:t>передається</a:t>
            </a:r>
            <a:r>
              <a:rPr lang="ru-RU" dirty="0"/>
              <a:t> звуком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в </a:t>
            </a:r>
            <a:r>
              <a:rPr lang="ru-RU" dirty="0" err="1"/>
              <a:t>мові-оригіналі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звук не </a:t>
            </a:r>
            <a:r>
              <a:rPr lang="ru-RU" dirty="0" err="1"/>
              <a:t>вимовляється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/>
              <a:t>Прямі</a:t>
            </a:r>
            <a:r>
              <a:rPr lang="ru-RU" b="1" dirty="0"/>
              <a:t> </a:t>
            </a:r>
            <a:r>
              <a:rPr lang="ru-RU" b="1" dirty="0" err="1"/>
              <a:t>запозичення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запозичення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. Так, </a:t>
            </a:r>
            <a:r>
              <a:rPr lang="ru-RU" dirty="0" err="1"/>
              <a:t>зокрема</a:t>
            </a:r>
            <a:r>
              <a:rPr lang="ru-RU" dirty="0"/>
              <a:t>, до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з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ввійшли</a:t>
            </a:r>
            <a:r>
              <a:rPr lang="ru-RU" dirty="0"/>
              <a:t> слова </a:t>
            </a:r>
            <a:r>
              <a:rPr lang="ru-RU" dirty="0" err="1" smtClean="0"/>
              <a:t>місто</a:t>
            </a:r>
            <a:r>
              <a:rPr lang="ru-RU" dirty="0"/>
              <a:t>, </a:t>
            </a:r>
            <a:r>
              <a:rPr lang="ru-RU" dirty="0" err="1"/>
              <a:t>стьожка</a:t>
            </a:r>
            <a:r>
              <a:rPr lang="ru-RU" dirty="0"/>
              <a:t>, урядник, </a:t>
            </a:r>
            <a:r>
              <a:rPr lang="ru-RU" dirty="0" err="1"/>
              <a:t>мешканець</a:t>
            </a:r>
            <a:r>
              <a:rPr lang="ru-RU" dirty="0"/>
              <a:t>, </a:t>
            </a:r>
            <a:r>
              <a:rPr lang="ru-RU" dirty="0" err="1"/>
              <a:t>кпини</a:t>
            </a:r>
            <a:r>
              <a:rPr lang="ru-RU" dirty="0"/>
              <a:t>, </a:t>
            </a:r>
            <a:r>
              <a:rPr lang="ru-RU" dirty="0" err="1"/>
              <a:t>кохання</a:t>
            </a:r>
            <a:r>
              <a:rPr lang="ru-RU" dirty="0"/>
              <a:t>, </a:t>
            </a:r>
            <a:r>
              <a:rPr lang="ru-RU" dirty="0" err="1" smtClean="0"/>
              <a:t>мавпа</a:t>
            </a:r>
            <a:r>
              <a:rPr lang="ru-RU" dirty="0"/>
              <a:t>, </a:t>
            </a:r>
            <a:r>
              <a:rPr lang="ru-RU" dirty="0" err="1"/>
              <a:t>розмаїтий</a:t>
            </a:r>
            <a:r>
              <a:rPr lang="ru-RU" dirty="0"/>
              <a:t>, </a:t>
            </a:r>
            <a:r>
              <a:rPr lang="ru-RU" dirty="0" err="1"/>
              <a:t>збруя</a:t>
            </a:r>
            <a:r>
              <a:rPr lang="ru-RU" dirty="0"/>
              <a:t>, </a:t>
            </a:r>
            <a:r>
              <a:rPr lang="ru-RU" dirty="0" err="1"/>
              <a:t>підлога</a:t>
            </a:r>
            <a:r>
              <a:rPr lang="ru-RU" dirty="0"/>
              <a:t>, </a:t>
            </a:r>
            <a:r>
              <a:rPr lang="ru-RU" dirty="0" err="1"/>
              <a:t>посаг</a:t>
            </a:r>
            <a:r>
              <a:rPr lang="ru-RU" dirty="0"/>
              <a:t>, </a:t>
            </a:r>
            <a:r>
              <a:rPr lang="ru-RU" dirty="0" err="1" smtClean="0"/>
              <a:t>шиба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b="1" dirty="0" err="1" smtClean="0"/>
              <a:t>Опосередковані</a:t>
            </a:r>
            <a:r>
              <a:rPr lang="ru-RU" b="1" dirty="0" smtClean="0"/>
              <a:t> </a:t>
            </a:r>
            <a:r>
              <a:rPr lang="ru-RU" b="1" dirty="0" err="1"/>
              <a:t>запозичення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запозичення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проникли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через </a:t>
            </a:r>
            <a:r>
              <a:rPr lang="ru-RU" dirty="0" err="1"/>
              <a:t>посередництво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запозичення</a:t>
            </a:r>
            <a:r>
              <a:rPr lang="ru-RU" dirty="0"/>
              <a:t> </a:t>
            </a:r>
            <a:r>
              <a:rPr lang="ru-RU" dirty="0" err="1"/>
              <a:t>запозиченого</a:t>
            </a:r>
            <a:r>
              <a:rPr lang="ru-RU" dirty="0"/>
              <a:t> слова</a:t>
            </a:r>
            <a:r>
              <a:rPr lang="ru-RU" dirty="0" smtClean="0"/>
              <a:t>).</a:t>
            </a:r>
          </a:p>
          <a:p>
            <a:r>
              <a:rPr lang="ru-RU" dirty="0"/>
              <a:t>Слова </a:t>
            </a:r>
            <a:r>
              <a:rPr lang="ru-RU" dirty="0" err="1"/>
              <a:t>гвинт</a:t>
            </a:r>
            <a:r>
              <a:rPr lang="ru-RU" dirty="0"/>
              <a:t>, </a:t>
            </a:r>
            <a:r>
              <a:rPr lang="ru-RU" dirty="0" err="1" smtClean="0"/>
              <a:t>фартух</a:t>
            </a:r>
            <a:r>
              <a:rPr lang="ru-RU" dirty="0"/>
              <a:t>, бляха, </a:t>
            </a:r>
            <a:r>
              <a:rPr lang="ru-RU" dirty="0" err="1"/>
              <a:t>крохмаль</a:t>
            </a:r>
            <a:r>
              <a:rPr lang="ru-RU" dirty="0"/>
              <a:t>,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запозичені</a:t>
            </a:r>
            <a:r>
              <a:rPr lang="ru-RU" dirty="0"/>
              <a:t> з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</a:t>
            </a:r>
            <a:r>
              <a:rPr lang="en-US" dirty="0" err="1"/>
              <a:t>Gewinde</a:t>
            </a:r>
            <a:r>
              <a:rPr lang="en-US" dirty="0"/>
              <a:t>, </a:t>
            </a:r>
            <a:r>
              <a:rPr lang="en-US" dirty="0" err="1"/>
              <a:t>Vortuch</a:t>
            </a:r>
            <a:r>
              <a:rPr lang="en-US" dirty="0"/>
              <a:t>, Blech, </a:t>
            </a:r>
            <a:r>
              <a:rPr lang="en-US" dirty="0" err="1"/>
              <a:t>Kraftmehl</a:t>
            </a:r>
            <a:r>
              <a:rPr lang="en-US" dirty="0"/>
              <a:t>, Ring) </a:t>
            </a:r>
            <a:r>
              <a:rPr lang="ru-RU" dirty="0"/>
              <a:t>через </a:t>
            </a:r>
            <a:r>
              <a:rPr lang="ru-RU" dirty="0" err="1"/>
              <a:t>польську</a:t>
            </a:r>
            <a:r>
              <a:rPr lang="ru-RU" dirty="0"/>
              <a:t> (</a:t>
            </a:r>
            <a:r>
              <a:rPr lang="en-US" dirty="0" err="1"/>
              <a:t>gwint</a:t>
            </a:r>
            <a:r>
              <a:rPr lang="en-US" dirty="0"/>
              <a:t>, </a:t>
            </a:r>
            <a:r>
              <a:rPr lang="en-US" dirty="0" err="1"/>
              <a:t>fartuch</a:t>
            </a:r>
            <a:r>
              <a:rPr lang="en-US" dirty="0"/>
              <a:t>, </a:t>
            </a:r>
            <a:r>
              <a:rPr lang="en-US" dirty="0" err="1"/>
              <a:t>blacha</a:t>
            </a:r>
            <a:r>
              <a:rPr lang="en-US" dirty="0"/>
              <a:t>, </a:t>
            </a:r>
            <a:r>
              <a:rPr lang="en-US" dirty="0" err="1"/>
              <a:t>krochmal</a:t>
            </a:r>
            <a:r>
              <a:rPr lang="en-US" dirty="0"/>
              <a:t>, </a:t>
            </a:r>
            <a:r>
              <a:rPr lang="en-US" dirty="0" err="1"/>
              <a:t>rynek</a:t>
            </a:r>
            <a:r>
              <a:rPr lang="en-US" dirty="0"/>
              <a:t>).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0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954" y="1613238"/>
            <a:ext cx="11201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Запозичення</a:t>
            </a:r>
            <a:r>
              <a:rPr lang="ru-RU" dirty="0"/>
              <a:t> —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Як </a:t>
            </a:r>
            <a:r>
              <a:rPr lang="ru-RU" dirty="0" err="1"/>
              <a:t>бачимо</a:t>
            </a:r>
            <a:r>
              <a:rPr lang="ru-RU" dirty="0"/>
              <a:t> з </a:t>
            </a:r>
            <a:r>
              <a:rPr lang="ru-RU" dirty="0" err="1" smtClean="0"/>
              <a:t>прикладів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, яка </a:t>
            </a:r>
            <a:r>
              <a:rPr lang="ru-RU" dirty="0" err="1"/>
              <a:t>запозичує</a:t>
            </a:r>
            <a:r>
              <a:rPr lang="ru-RU" dirty="0"/>
              <a:t> слова, </a:t>
            </a:r>
            <a:r>
              <a:rPr lang="ru-RU" dirty="0" err="1"/>
              <a:t>переробляє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 smtClean="0"/>
              <a:t>перебудовує</a:t>
            </a:r>
            <a:r>
              <a:rPr lang="ru-RU" dirty="0"/>
              <a:t>, </a:t>
            </a:r>
            <a:r>
              <a:rPr lang="ru-RU" dirty="0" err="1"/>
              <a:t>підпорядковуючи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закономірностям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з </a:t>
            </a:r>
            <a:r>
              <a:rPr lang="ru-RU" dirty="0" err="1"/>
              <a:t>іншомовним</a:t>
            </a:r>
            <a:r>
              <a:rPr lang="ru-RU" dirty="0"/>
              <a:t> словом не </a:t>
            </a:r>
            <a:r>
              <a:rPr lang="ru-RU" dirty="0" err="1"/>
              <a:t>відбувається</a:t>
            </a:r>
            <a:r>
              <a:rPr lang="ru-RU" dirty="0"/>
              <a:t>, то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b="1" dirty="0"/>
              <a:t>варваризмом, 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іншомовним</a:t>
            </a:r>
            <a:r>
              <a:rPr lang="ru-RU" b="1" dirty="0"/>
              <a:t> </a:t>
            </a:r>
            <a:r>
              <a:rPr lang="ru-RU" b="1" dirty="0" err="1" smtClean="0"/>
              <a:t>вкрапленням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регулярно </a:t>
            </a:r>
            <a:r>
              <a:rPr lang="ru-RU" dirty="0" err="1"/>
              <a:t>вживається</a:t>
            </a:r>
            <a:r>
              <a:rPr lang="ru-RU" dirty="0"/>
              <a:t>, але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іноземне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мовизапозичувачки</a:t>
            </a:r>
            <a:r>
              <a:rPr lang="ru-RU" dirty="0"/>
              <a:t> (</a:t>
            </a:r>
            <a:r>
              <a:rPr lang="ru-RU" dirty="0" err="1"/>
              <a:t>о'кей</a:t>
            </a:r>
            <a:r>
              <a:rPr lang="ru-RU" dirty="0"/>
              <a:t>, </a:t>
            </a:r>
            <a:r>
              <a:rPr lang="ru-RU" dirty="0" err="1"/>
              <a:t>чао</a:t>
            </a:r>
            <a:r>
              <a:rPr lang="ru-RU" dirty="0"/>
              <a:t>, </a:t>
            </a:r>
            <a:r>
              <a:rPr lang="ru-RU" dirty="0" err="1"/>
              <a:t>мерсі</a:t>
            </a:r>
            <a:r>
              <a:rPr lang="ru-RU" dirty="0"/>
              <a:t>, капут, </a:t>
            </a:r>
            <a:r>
              <a:rPr lang="en-US" dirty="0"/>
              <a:t>all right, happy end, </a:t>
            </a:r>
            <a:r>
              <a:rPr lang="en-US" dirty="0" err="1"/>
              <a:t>Hdnde</a:t>
            </a:r>
            <a:r>
              <a:rPr lang="en-US" dirty="0"/>
              <a:t> </a:t>
            </a:r>
            <a:r>
              <a:rPr lang="en-US" dirty="0" err="1"/>
              <a:t>hochl</a:t>
            </a:r>
            <a:r>
              <a:rPr lang="en-US" dirty="0"/>
              <a:t>). </a:t>
            </a:r>
            <a:r>
              <a:rPr lang="ru-RU" dirty="0"/>
              <a:t>При </a:t>
            </a:r>
            <a:r>
              <a:rPr lang="ru-RU" dirty="0" err="1"/>
              <a:t>запозичуванні</a:t>
            </a:r>
            <a:r>
              <a:rPr lang="ru-RU" dirty="0"/>
              <a:t> звуки,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</a:t>
            </a:r>
            <a:r>
              <a:rPr lang="ru-RU" dirty="0" err="1"/>
              <a:t>замінюються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звуками: 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 err="1"/>
              <a:t>Fliigel</a:t>
            </a:r>
            <a:r>
              <a:rPr lang="en-US" dirty="0"/>
              <a:t> —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флігель</a:t>
            </a:r>
            <a:r>
              <a:rPr lang="ru-RU" dirty="0"/>
              <a:t>, 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/>
              <a:t>Burger — </a:t>
            </a:r>
            <a:r>
              <a:rPr lang="ru-RU" dirty="0" err="1"/>
              <a:t>укр</a:t>
            </a:r>
            <a:r>
              <a:rPr lang="ru-RU" dirty="0"/>
              <a:t>. бюргер, гр. </a:t>
            </a:r>
            <a:r>
              <a:rPr lang="en-US" dirty="0" err="1"/>
              <a:t>theatron</a:t>
            </a:r>
            <a:r>
              <a:rPr lang="en-US" dirty="0"/>
              <a:t> — </a:t>
            </a:r>
            <a:r>
              <a:rPr lang="ru-RU" dirty="0" err="1"/>
              <a:t>укр</a:t>
            </a:r>
            <a:r>
              <a:rPr lang="ru-RU" dirty="0"/>
              <a:t>. театр, </a:t>
            </a:r>
            <a:r>
              <a:rPr lang="en-US" dirty="0"/>
              <a:t>Theodor (</a:t>
            </a:r>
            <a:r>
              <a:rPr lang="en-US" dirty="0" err="1"/>
              <a:t>theos</a:t>
            </a:r>
            <a:r>
              <a:rPr lang="en-US" dirty="0"/>
              <a:t> "</a:t>
            </a:r>
            <a:r>
              <a:rPr lang="ru-RU" dirty="0"/>
              <a:t>Бог", </a:t>
            </a:r>
            <a:r>
              <a:rPr lang="en-US" dirty="0"/>
              <a:t>down "</a:t>
            </a:r>
            <a:r>
              <a:rPr lang="ru-RU" dirty="0"/>
              <a:t>дар") — </a:t>
            </a:r>
            <a:r>
              <a:rPr lang="ru-RU" dirty="0" err="1"/>
              <a:t>укр</a:t>
            </a:r>
            <a:r>
              <a:rPr lang="ru-RU" dirty="0"/>
              <a:t>. Теодор і </a:t>
            </a:r>
            <a:r>
              <a:rPr lang="ru-RU" dirty="0" err="1"/>
              <a:t>Федір</a:t>
            </a:r>
            <a:r>
              <a:rPr lang="ru-RU" dirty="0"/>
              <a:t>, англ. </a:t>
            </a:r>
            <a:r>
              <a:rPr lang="en-US" dirty="0"/>
              <a:t>iceberg (</a:t>
            </a:r>
            <a:r>
              <a:rPr lang="ru-RU" dirty="0"/>
              <a:t>дифтонг </a:t>
            </a:r>
            <a:r>
              <a:rPr lang="ru-RU" dirty="0" err="1"/>
              <a:t>аі</a:t>
            </a:r>
            <a:r>
              <a:rPr lang="ru-RU" dirty="0"/>
              <a:t>) — </a:t>
            </a:r>
            <a:r>
              <a:rPr lang="ru-RU" dirty="0" err="1"/>
              <a:t>укр</a:t>
            </a:r>
            <a:r>
              <a:rPr lang="ru-RU" dirty="0"/>
              <a:t>. айсберг (</a:t>
            </a:r>
            <a:r>
              <a:rPr lang="ru-RU" dirty="0" err="1"/>
              <a:t>звукосполучення</a:t>
            </a:r>
            <a:r>
              <a:rPr lang="ru-RU" dirty="0"/>
              <a:t> ай), </a:t>
            </a:r>
            <a:r>
              <a:rPr lang="ru-RU" dirty="0" err="1"/>
              <a:t>нім</a:t>
            </a:r>
            <a:r>
              <a:rPr lang="ru-RU" dirty="0"/>
              <a:t>. </a:t>
            </a:r>
            <a:r>
              <a:rPr lang="en-US" dirty="0"/>
              <a:t>Horn (</a:t>
            </a:r>
            <a:r>
              <a:rPr lang="ru-RU" dirty="0" err="1"/>
              <a:t>придиховий</a:t>
            </a:r>
            <a:r>
              <a:rPr lang="ru-RU" dirty="0"/>
              <a:t>, </a:t>
            </a:r>
            <a:r>
              <a:rPr lang="ru-RU" dirty="0" err="1"/>
              <a:t>фарингальний</a:t>
            </a:r>
            <a:r>
              <a:rPr lang="ru-RU" dirty="0"/>
              <a:t> [</a:t>
            </a:r>
            <a:r>
              <a:rPr lang="en-US" dirty="0"/>
              <a:t>h]) — </a:t>
            </a:r>
            <a:r>
              <a:rPr lang="ru-RU" dirty="0"/>
              <a:t>рос. горн (</a:t>
            </a:r>
            <a:r>
              <a:rPr lang="ru-RU" dirty="0" err="1"/>
              <a:t>задньоязиковий</a:t>
            </a:r>
            <a:r>
              <a:rPr lang="ru-RU" dirty="0"/>
              <a:t> </a:t>
            </a:r>
            <a:r>
              <a:rPr lang="ru-RU" dirty="0" err="1"/>
              <a:t>проривний</a:t>
            </a:r>
            <a:r>
              <a:rPr lang="ru-RU" dirty="0"/>
              <a:t> [ґ]). </a:t>
            </a:r>
          </a:p>
        </p:txBody>
      </p:sp>
      <p:pic>
        <p:nvPicPr>
          <p:cNvPr id="14338" name="Picture 2" descr="ПРОДАТЬ АНТИКВАРНУЮ КНИГУ в СПБ | Продать СТАРИННЫЕ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23" y="4051543"/>
            <a:ext cx="2829902" cy="220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t="21666" r="25288" b="18718"/>
          <a:stretch/>
        </p:blipFill>
        <p:spPr bwMode="auto">
          <a:xfrm>
            <a:off x="202224" y="1485900"/>
            <a:ext cx="7244861" cy="451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Будов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19" y="2154116"/>
            <a:ext cx="3365256" cy="33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46436E-ADFD-9B4F-8107-38D174F63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875" y="1109914"/>
            <a:ext cx="11163800" cy="542323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CC31-006C-7549-BC83-F3934DE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-149225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3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0215" y="174738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Невиправданим</a:t>
            </a:r>
            <a:r>
              <a:rPr lang="ru-RU" sz="2800" dirty="0"/>
              <a:t> є й </a:t>
            </a:r>
            <a:r>
              <a:rPr lang="ru-RU" sz="2800" dirty="0" err="1"/>
              <a:t>крайній</a:t>
            </a:r>
            <a:r>
              <a:rPr lang="ru-RU" sz="2800" dirty="0"/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пуризм</a:t>
            </a:r>
            <a:r>
              <a:rPr lang="ru-RU" sz="2800" dirty="0"/>
              <a:t> (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en-US" sz="2800" dirty="0" err="1"/>
              <a:t>purus</a:t>
            </a:r>
            <a:r>
              <a:rPr lang="en-US" sz="2800" dirty="0"/>
              <a:t> "</a:t>
            </a:r>
            <a:r>
              <a:rPr lang="ru-RU" sz="2800" dirty="0" err="1"/>
              <a:t>чистий</a:t>
            </a:r>
            <a:r>
              <a:rPr lang="ru-RU" sz="2800" dirty="0"/>
              <a:t>") — </a:t>
            </a:r>
            <a:r>
              <a:rPr lang="ru-RU" sz="2800" dirty="0" err="1"/>
              <a:t>навмисне</a:t>
            </a:r>
            <a:r>
              <a:rPr lang="ru-RU" sz="2800" dirty="0"/>
              <a:t> </a:t>
            </a:r>
            <a:r>
              <a:rPr lang="ru-RU" sz="2800" dirty="0" err="1"/>
              <a:t>цілеспрямоване</a:t>
            </a:r>
            <a:r>
              <a:rPr lang="ru-RU" sz="2800" dirty="0"/>
              <a:t> </a:t>
            </a:r>
            <a:r>
              <a:rPr lang="ru-RU" sz="2800" dirty="0" err="1"/>
              <a:t>усунення</a:t>
            </a:r>
            <a:r>
              <a:rPr lang="ru-RU" sz="2800" dirty="0"/>
              <a:t> з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іншомовних</a:t>
            </a:r>
            <a:r>
              <a:rPr lang="ru-RU" sz="2800" dirty="0"/>
              <a:t> </a:t>
            </a:r>
            <a:r>
              <a:rPr lang="ru-RU" sz="2800" dirty="0" err="1"/>
              <a:t>слів</a:t>
            </a:r>
            <a:r>
              <a:rPr lang="ru-RU" sz="2800" dirty="0"/>
              <a:t>. Пуризм особливо </a:t>
            </a:r>
            <a:r>
              <a:rPr lang="ru-RU" sz="2800" dirty="0" err="1"/>
              <a:t>шкідливий</a:t>
            </a:r>
            <a:r>
              <a:rPr lang="ru-RU" sz="2800" dirty="0"/>
              <a:t> для тих </a:t>
            </a:r>
            <a:r>
              <a:rPr lang="ru-RU" sz="2800" dirty="0" err="1"/>
              <a:t>мов</a:t>
            </a:r>
            <a:r>
              <a:rPr lang="ru-RU" sz="2800" dirty="0"/>
              <a:t>, </a:t>
            </a:r>
            <a:r>
              <a:rPr lang="ru-RU" sz="2800" dirty="0" err="1"/>
              <a:t>яким</a:t>
            </a:r>
            <a:r>
              <a:rPr lang="ru-RU" sz="2800" dirty="0"/>
              <a:t> не </a:t>
            </a:r>
            <a:r>
              <a:rPr lang="ru-RU" sz="2800" dirty="0" err="1"/>
              <a:t>загрожує</a:t>
            </a:r>
            <a:r>
              <a:rPr lang="ru-RU" sz="2800" dirty="0"/>
              <a:t> </a:t>
            </a:r>
            <a:r>
              <a:rPr lang="ru-RU" sz="2800" dirty="0" err="1"/>
              <a:t>асиміляція</a:t>
            </a:r>
            <a:r>
              <a:rPr lang="ru-RU" sz="2800" dirty="0"/>
              <a:t>. </a:t>
            </a:r>
          </a:p>
        </p:txBody>
      </p:sp>
      <p:pic>
        <p:nvPicPr>
          <p:cNvPr id="17410" name="Picture 2" descr="Książki dla polskiej szkoły na Ukrainie - Polskie Radio 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2655276"/>
            <a:ext cx="3679163" cy="20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D137F58-9BCD-714F-997E-4BAF8B586B3E}"/>
              </a:ext>
            </a:extLst>
          </p:cNvPr>
          <p:cNvSpPr/>
          <p:nvPr/>
        </p:nvSpPr>
        <p:spPr>
          <a:xfrm>
            <a:off x="1290919" y="1617785"/>
            <a:ext cx="10279757" cy="1820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зміни словникового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мови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AutoShape 2" descr="Старі книги зображення старовинна книга картинки книга № 43343 | torange.b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Старинные книги в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23" y="3438769"/>
            <a:ext cx="4059360" cy="29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8">
        <p:split orient="vert"/>
      </p:transition>
    </mc:Choice>
    <mc:Fallback xmlns="">
      <p:transition spd="slow" advTm="3328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4303" y="189701"/>
            <a:ext cx="71310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444" y="1751448"/>
            <a:ext cx="10945216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1093097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0704" y="188640"/>
            <a:ext cx="124748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4" descr="Мотивуючий напис на стіну &quot;Повір у себе&quot;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дихайчики, цитати, думки українською | Facebook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Влучні цитати сучасних українських письменників | Факти IC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5" y="2901827"/>
            <a:ext cx="4857994" cy="255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71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89F698-5317-2A47-B48F-65615C5754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269" y="1418127"/>
            <a:ext cx="10843384" cy="4351338"/>
          </a:xfrm>
        </p:spPr>
        <p:txBody>
          <a:bodyPr/>
          <a:lstStyle/>
          <a:p>
            <a:pPr algn="just" fontAlgn="base"/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лексиці</a:t>
            </a:r>
            <a:r>
              <a:rPr lang="ru-RU" dirty="0"/>
              <a:t> </a:t>
            </a:r>
            <a:r>
              <a:rPr lang="ru-RU" dirty="0" err="1"/>
              <a:t>зумовлені</a:t>
            </a:r>
            <a:r>
              <a:rPr lang="ru-RU" dirty="0"/>
              <a:t> як </a:t>
            </a:r>
            <a:r>
              <a:rPr lang="ru-RU" dirty="0" err="1"/>
              <a:t>позамовними</a:t>
            </a:r>
            <a:r>
              <a:rPr lang="ru-RU" dirty="0"/>
              <a:t>, так і </a:t>
            </a:r>
            <a:r>
              <a:rPr lang="ru-RU" dirty="0" err="1" smtClean="0"/>
              <a:t>внутрішньомовними</a:t>
            </a:r>
            <a:r>
              <a:rPr lang="ru-RU" dirty="0" smtClean="0"/>
              <a:t> </a:t>
            </a:r>
            <a:r>
              <a:rPr lang="ru-RU" dirty="0"/>
              <a:t>причинами. </a:t>
            </a:r>
            <a:endParaRPr lang="ru-RU" dirty="0" smtClean="0"/>
          </a:p>
          <a:p>
            <a:pPr algn="just" fontAlgn="base"/>
            <a:r>
              <a:rPr lang="ru-RU" b="1" dirty="0" smtClean="0"/>
              <a:t>ПОЗАМОВНІ </a:t>
            </a:r>
            <a:r>
              <a:rPr lang="ru-RU" b="1" dirty="0"/>
              <a:t>(ПОЗАЛІНГВАЛЬНІ) ПРИЧИНИ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Будь-яке </a:t>
            </a:r>
            <a:r>
              <a:rPr lang="ru-RU" dirty="0" err="1"/>
              <a:t>нововведення</a:t>
            </a:r>
            <a:r>
              <a:rPr lang="ru-RU" dirty="0"/>
              <a:t> в </a:t>
            </a:r>
            <a:r>
              <a:rPr lang="ru-RU" dirty="0" err="1"/>
              <a:t>техніці</a:t>
            </a:r>
            <a:r>
              <a:rPr lang="ru-RU" dirty="0"/>
              <a:t>, </a:t>
            </a:r>
            <a:r>
              <a:rPr lang="ru-RU" dirty="0" err="1"/>
              <a:t>побуті</a:t>
            </a:r>
            <a:r>
              <a:rPr lang="ru-RU" dirty="0"/>
              <a:t>,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/>
              <a:t>житті</a:t>
            </a:r>
            <a:r>
              <a:rPr lang="ru-RU" dirty="0"/>
              <a:t>,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а </a:t>
            </a:r>
            <a:r>
              <a:rPr lang="ru-RU" dirty="0" err="1"/>
              <a:t>зникнення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, форм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Таким чином, </a:t>
            </a:r>
            <a:r>
              <a:rPr lang="ru-RU" dirty="0" err="1"/>
              <a:t>мова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smtClean="0"/>
              <a:t>словнику </a:t>
            </a:r>
            <a:r>
              <a:rPr lang="ru-RU" dirty="0" err="1"/>
              <a:t>віддзеркалює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. </a:t>
            </a:r>
            <a:endParaRPr lang="ru-RU" dirty="0" smtClean="0"/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 smtClean="0"/>
              <a:t>ВНУТРІШНЬОМОВНІ </a:t>
            </a:r>
            <a:r>
              <a:rPr lang="ru-RU" b="1" dirty="0"/>
              <a:t>(ІНТРАМОВНІ, ВНУТРІШНЬОЛІНГВАЛЬНІ)</a:t>
            </a:r>
            <a:r>
              <a:rPr lang="ru-RU" dirty="0"/>
              <a:t> причини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словникового</a:t>
            </a:r>
            <a:r>
              <a:rPr lang="ru-RU" dirty="0"/>
              <a:t> складу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тенденціями</a:t>
            </a:r>
            <a:r>
              <a:rPr lang="ru-RU" dirty="0"/>
              <a:t> до </a:t>
            </a:r>
            <a:r>
              <a:rPr lang="ru-RU" dirty="0" err="1"/>
              <a:t>економії</a:t>
            </a:r>
            <a:r>
              <a:rPr lang="ru-RU" dirty="0"/>
              <a:t>, </a:t>
            </a:r>
            <a:r>
              <a:rPr lang="ru-RU" dirty="0" err="1"/>
              <a:t>уніфікації</a:t>
            </a:r>
            <a:r>
              <a:rPr lang="ru-RU" dirty="0"/>
              <a:t>, </a:t>
            </a:r>
            <a:r>
              <a:rPr lang="ru-RU" dirty="0" err="1"/>
              <a:t>системності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 smtClean="0"/>
              <a:t>варіювання</a:t>
            </a:r>
            <a:r>
              <a:rPr lang="ru-RU" dirty="0" smtClean="0"/>
              <a:t> </a:t>
            </a:r>
            <a:r>
              <a:rPr lang="ru-RU" dirty="0" err="1"/>
              <a:t>номінацій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мотивацією</a:t>
            </a:r>
            <a:r>
              <a:rPr lang="ru-RU" dirty="0"/>
              <a:t>, </a:t>
            </a:r>
            <a:r>
              <a:rPr lang="ru-RU" dirty="0" err="1"/>
              <a:t>походженням</a:t>
            </a:r>
            <a:r>
              <a:rPr lang="ru-RU" dirty="0"/>
              <a:t>, </a:t>
            </a:r>
            <a:r>
              <a:rPr lang="ru-RU" dirty="0" err="1" smtClean="0"/>
              <a:t>завданнями</a:t>
            </a:r>
            <a:r>
              <a:rPr lang="ru-RU" dirty="0" smtClean="0"/>
              <a:t> </a:t>
            </a:r>
            <a:r>
              <a:rPr lang="ru-RU" dirty="0" err="1"/>
              <a:t>експресивно-емоційної</a:t>
            </a:r>
            <a:r>
              <a:rPr lang="ru-RU" dirty="0"/>
              <a:t> та </a:t>
            </a:r>
            <a:r>
              <a:rPr lang="ru-RU" dirty="0" err="1"/>
              <a:t>стилістичної</a:t>
            </a:r>
            <a:r>
              <a:rPr lang="ru-RU" dirty="0"/>
              <a:t> </a:t>
            </a:r>
            <a:r>
              <a:rPr lang="ru-RU" dirty="0" err="1" smtClean="0"/>
              <a:t>виразності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Старовинні книги: картинки, стокові Старовинні книг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DF0D14-6FE5-E94E-9E78-EBBE8FE7E5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738" y="1028700"/>
            <a:ext cx="12006262" cy="564356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Найвиразніше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позамовна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словотвірного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метою. </a:t>
            </a:r>
          </a:p>
          <a:p>
            <a:pPr marL="0" indent="0">
              <a:buNone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лексико-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семантичній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63CDA6-8FB1-6C46-8684-3E09BBB7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3" y="307732"/>
            <a:ext cx="11491546" cy="9319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943457"/>
            <a:ext cx="2326176" cy="1628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273">
        <p:split orient="vert"/>
      </p:transition>
    </mc:Choice>
    <mc:Fallback xmlns="">
      <p:transition spd="slow" advTm="56273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ADB2DD-178D-0D4E-A562-13DFD6CFD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89744"/>
            <a:ext cx="13280271" cy="720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    </a:t>
            </a:r>
          </a:p>
          <a:p>
            <a:pPr marL="0" indent="0">
              <a:buNone/>
            </a:pPr>
            <a:r>
              <a:rPr lang="ru-RU" sz="5000" i="1" dirty="0"/>
              <a:t>  </a:t>
            </a:r>
            <a:endParaRPr lang="ru-RU" sz="5000" i="1" dirty="0"/>
          </a:p>
          <a:p>
            <a:pPr marL="0" indent="0">
              <a:buNone/>
            </a:pPr>
            <a:r>
              <a:rPr lang="ru-RU" sz="5000" i="1" dirty="0" smtClean="0"/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 час :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архаїзми</a:t>
            </a:r>
            <a:r>
              <a:rPr lang="ru-RU" dirty="0"/>
              <a:t> й </a:t>
            </a:r>
            <a:r>
              <a:rPr lang="ru-RU" dirty="0" err="1"/>
              <a:t>історизми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ВЛАСНЕ </a:t>
            </a:r>
            <a:r>
              <a:rPr lang="ru-RU" dirty="0"/>
              <a:t>АРХАЇЗМИ — слова,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та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і </a:t>
            </a:r>
            <a:r>
              <a:rPr lang="ru-RU" dirty="0" err="1"/>
              <a:t>тепер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але </a:t>
            </a:r>
            <a:r>
              <a:rPr lang="ru-RU" dirty="0" err="1"/>
              <a:t>витіснені</a:t>
            </a:r>
            <a:r>
              <a:rPr lang="ru-RU" dirty="0"/>
              <a:t> з активного </a:t>
            </a:r>
            <a:r>
              <a:rPr lang="ru-RU" dirty="0" err="1"/>
              <a:t>вжитку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синонімічними</a:t>
            </a:r>
            <a:r>
              <a:rPr lang="ru-RU" dirty="0"/>
              <a:t> словами. </a:t>
            </a:r>
            <a:endParaRPr lang="ru-RU" dirty="0" smtClean="0"/>
          </a:p>
          <a:p>
            <a:r>
              <a:rPr lang="ru-RU" dirty="0" err="1" smtClean="0"/>
              <a:t>Наприклад</a:t>
            </a:r>
            <a:r>
              <a:rPr lang="ru-RU" dirty="0"/>
              <a:t>: чадо "</a:t>
            </a:r>
            <a:r>
              <a:rPr lang="ru-RU" dirty="0" err="1"/>
              <a:t>дитина</a:t>
            </a:r>
            <a:r>
              <a:rPr lang="ru-RU" dirty="0"/>
              <a:t>", </a:t>
            </a:r>
            <a:r>
              <a:rPr lang="ru-RU" dirty="0" err="1"/>
              <a:t>лицедій</a:t>
            </a:r>
            <a:r>
              <a:rPr lang="ru-RU" dirty="0"/>
              <a:t> "артист", </a:t>
            </a:r>
            <a:r>
              <a:rPr lang="ru-RU" dirty="0" err="1"/>
              <a:t>зегзиця</a:t>
            </a:r>
            <a:r>
              <a:rPr lang="ru-RU" dirty="0"/>
              <a:t> "зозуля", </a:t>
            </a:r>
            <a:r>
              <a:rPr lang="ru-RU" dirty="0" err="1"/>
              <a:t>десниця</a:t>
            </a:r>
            <a:r>
              <a:rPr lang="ru-RU" dirty="0"/>
              <a:t> "рука", </a:t>
            </a:r>
            <a:endParaRPr lang="ru-RU" dirty="0" smtClean="0"/>
          </a:p>
          <a:p>
            <a:r>
              <a:rPr lang="ru-RU" dirty="0" smtClean="0"/>
              <a:t>самокат </a:t>
            </a:r>
            <a:r>
              <a:rPr lang="ru-RU" dirty="0"/>
              <a:t>"велосипед"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AC693-9A4C-4A4E-94D7-F050BA83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17" y="205091"/>
            <a:ext cx="10515600" cy="10493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Старослов’янізми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2" y="4985237"/>
            <a:ext cx="2097386" cy="1571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171">
        <p:split orient="vert"/>
      </p:transition>
    </mc:Choice>
    <mc:Fallback xmlns="">
      <p:transition spd="slow" advTm="78171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ADB2DD-178D-0D4E-A562-13DFD6CFDE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89744"/>
            <a:ext cx="13280271" cy="7205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    </a:t>
            </a:r>
          </a:p>
          <a:p>
            <a:pPr marL="0" indent="0">
              <a:buNone/>
            </a:pPr>
            <a:r>
              <a:rPr lang="ru-RU" sz="5000" i="1" dirty="0"/>
              <a:t>  </a:t>
            </a:r>
            <a:endParaRPr lang="ru-RU" sz="5000" i="1" dirty="0" smtClean="0"/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архаїзмів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 fontAlgn="base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словотворчі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 fontAlgn="base">
              <a:buNone/>
            </a:pP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письмовець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берег;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‘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До складу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старослов’янізми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перекладу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врата, глас, древо, храбрость.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AC693-9A4C-4A4E-94D7-F050BA83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17" y="205091"/>
            <a:ext cx="10515600" cy="10493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Архаїзми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Старослов’янізми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9" y="1399198"/>
            <a:ext cx="3086832" cy="132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10" y="1399197"/>
            <a:ext cx="233458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8171">
        <p:split orient="vert"/>
      </p:transition>
    </mc:Choice>
    <mc:Fallback xmlns="">
      <p:transition spd="slow" advTm="78171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D4D08F-365B-E64E-B60B-07A8A70E33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1100138"/>
            <a:ext cx="12044363" cy="5586412"/>
          </a:xfrm>
        </p:spPr>
        <p:txBody>
          <a:bodyPr>
            <a:normAutofit/>
          </a:bodyPr>
          <a:lstStyle/>
          <a:p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слова,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понять. 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лексика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номінативній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02B03-64A6-D148-906C-9CF90254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0" y="260411"/>
            <a:ext cx="11465719" cy="7101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t="41972" r="30049" b="26874"/>
          <a:stretch/>
        </p:blipFill>
        <p:spPr bwMode="auto">
          <a:xfrm>
            <a:off x="334290" y="4106007"/>
            <a:ext cx="6005146" cy="21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Библиотека - «Старинные книги и периодические издания XVIII-XX вв.» (1950  книг + индекс) [PDF, DjVu, RUS] :: Книжный трек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25" y="3878463"/>
            <a:ext cx="3587013" cy="2591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6BF613-5DB5-EF44-AEB0-494177DDE3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7163" y="200025"/>
            <a:ext cx="11353800" cy="596265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історизмів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семантичні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кріпак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дворянин,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князь,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ечник, лучник,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кожум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‘яка,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чумак,козачок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рало, соха, сагайдак,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келеп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ратище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пістоль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98DFBD-A4F2-BE41-9261-11ECDBA6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46" y="4801245"/>
            <a:ext cx="2881029" cy="925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BBD245-DB8B-D842-B566-C9C54E776FD1}"/>
              </a:ext>
            </a:extLst>
          </p:cNvPr>
          <p:cNvSpPr txBox="1"/>
          <p:nvPr/>
        </p:nvSpPr>
        <p:spPr>
          <a:xfrm>
            <a:off x="1800810" y="5701010"/>
            <a:ext cx="250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rgbClr val="FF0000"/>
                </a:solidFill>
              </a:rPr>
              <a:t>Пістоль</a:t>
            </a:r>
            <a:r>
              <a:rPr lang="ru-RU" sz="2400" b="1" u="sng" dirty="0">
                <a:solidFill>
                  <a:srgbClr val="FF0000"/>
                </a:solidFill>
              </a:rPr>
              <a:t> (</a:t>
            </a:r>
            <a:r>
              <a:rPr lang="ru-RU" sz="2400" b="1" u="sng" dirty="0" err="1">
                <a:solidFill>
                  <a:srgbClr val="FF0000"/>
                </a:solidFill>
              </a:rPr>
              <a:t>зброя</a:t>
            </a:r>
            <a:r>
              <a:rPr lang="ru-RU" sz="2400" b="1" u="sng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DFBD7A0-7F39-6843-A8E9-6E6FBDB5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917" y="4371746"/>
            <a:ext cx="3239198" cy="135501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889111C-1ECD-8D4D-8C16-E97507366E71}"/>
              </a:ext>
            </a:extLst>
          </p:cNvPr>
          <p:cNvSpPr/>
          <p:nvPr/>
        </p:nvSpPr>
        <p:spPr>
          <a:xfrm>
            <a:off x="9331818" y="5607103"/>
            <a:ext cx="952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Рало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2C2322-C1B6-0840-AF20-2204DA945B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325" y="942974"/>
            <a:ext cx="11877675" cy="562927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неологізм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/>
              <a:t>Неологізми</a:t>
            </a:r>
            <a:r>
              <a:rPr lang="ru-RU" dirty="0"/>
              <a:t> </a:t>
            </a:r>
            <a:r>
              <a:rPr lang="ru-RU" dirty="0" smtClean="0"/>
              <a:t>(гр</a:t>
            </a:r>
            <a:r>
              <a:rPr lang="ru-RU" dirty="0"/>
              <a:t>. </a:t>
            </a:r>
            <a:r>
              <a:rPr lang="en-US" dirty="0" err="1"/>
              <a:t>neos</a:t>
            </a:r>
            <a:r>
              <a:rPr lang="en-US" dirty="0"/>
              <a:t> "</a:t>
            </a:r>
            <a:r>
              <a:rPr lang="ru-RU" dirty="0" err="1"/>
              <a:t>новий</a:t>
            </a:r>
            <a:r>
              <a:rPr lang="ru-RU" dirty="0"/>
              <a:t>" і </a:t>
            </a:r>
            <a:r>
              <a:rPr lang="en-US" dirty="0"/>
              <a:t>logos "</a:t>
            </a:r>
            <a:r>
              <a:rPr lang="ru-RU" dirty="0"/>
              <a:t>слово") - </a:t>
            </a:r>
            <a:r>
              <a:rPr lang="ru-RU" dirty="0" err="1"/>
              <a:t>нові</a:t>
            </a:r>
            <a:r>
              <a:rPr lang="ru-RU" dirty="0"/>
              <a:t> 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за </a:t>
            </a:r>
            <a:r>
              <a:rPr lang="ru-RU" dirty="0" err="1"/>
              <a:t>пам'яті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 smtClean="0"/>
              <a:t>.</a:t>
            </a:r>
          </a:p>
          <a:p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неологізм</a:t>
            </a:r>
            <a:r>
              <a:rPr lang="ru-RU" dirty="0"/>
              <a:t>" є </a:t>
            </a:r>
            <a:r>
              <a:rPr lang="ru-RU" dirty="0" err="1"/>
              <a:t>історичним</a:t>
            </a:r>
            <a:r>
              <a:rPr lang="ru-RU" dirty="0"/>
              <a:t> і </a:t>
            </a:r>
            <a:r>
              <a:rPr lang="ru-RU" dirty="0" err="1"/>
              <a:t>відносним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слова колись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неологізмами</a:t>
            </a:r>
            <a:r>
              <a:rPr lang="ru-RU" dirty="0"/>
              <a:t>. Так, </a:t>
            </a:r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/>
              <a:t>неологізмами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космонавт, </a:t>
            </a:r>
            <a:r>
              <a:rPr lang="ru-RU" dirty="0" err="1"/>
              <a:t>універсам</a:t>
            </a:r>
            <a:r>
              <a:rPr lang="ru-RU" dirty="0"/>
              <a:t>, синтетика, ЕОМ, дизайнер, лазер, </a:t>
            </a:r>
            <a:r>
              <a:rPr lang="ru-RU" dirty="0" err="1"/>
              <a:t>склопластик</a:t>
            </a:r>
            <a:r>
              <a:rPr lang="ru-RU" dirty="0"/>
              <a:t>, </a:t>
            </a:r>
            <a:r>
              <a:rPr lang="ru-RU" dirty="0" err="1"/>
              <a:t>сінаж</a:t>
            </a:r>
            <a:r>
              <a:rPr lang="ru-RU" dirty="0"/>
              <a:t>, </a:t>
            </a:r>
            <a:r>
              <a:rPr lang="ru-RU" dirty="0" err="1"/>
              <a:t>пилососити</a:t>
            </a:r>
            <a:r>
              <a:rPr lang="ru-RU" dirty="0"/>
              <a:t>, </a:t>
            </a:r>
            <a:r>
              <a:rPr lang="ru-RU" dirty="0" err="1"/>
              <a:t>безрозмірний</a:t>
            </a:r>
            <a:r>
              <a:rPr lang="ru-RU" dirty="0"/>
              <a:t>, </a:t>
            </a:r>
            <a:r>
              <a:rPr lang="ru-RU" dirty="0" err="1"/>
              <a:t>джинси</a:t>
            </a:r>
            <a:r>
              <a:rPr lang="ru-RU" dirty="0"/>
              <a:t>, </a:t>
            </a:r>
            <a:r>
              <a:rPr lang="ru-RU" dirty="0" err="1"/>
              <a:t>глобальний</a:t>
            </a:r>
            <a:r>
              <a:rPr lang="ru-RU" dirty="0"/>
              <a:t>, </a:t>
            </a:r>
            <a:r>
              <a:rPr lang="ru-RU" dirty="0" err="1"/>
              <a:t>бадмінтон</a:t>
            </a:r>
            <a:r>
              <a:rPr lang="ru-RU" dirty="0"/>
              <a:t>, </a:t>
            </a:r>
            <a:r>
              <a:rPr lang="ru-RU" dirty="0" err="1"/>
              <a:t>технар</a:t>
            </a:r>
            <a:r>
              <a:rPr lang="ru-RU" dirty="0"/>
              <a:t>, </a:t>
            </a:r>
            <a:r>
              <a:rPr lang="ru-RU" dirty="0" err="1" smtClean="0"/>
              <a:t>відеотелефон</a:t>
            </a:r>
            <a:r>
              <a:rPr lang="ru-RU" dirty="0"/>
              <a:t>, </a:t>
            </a:r>
            <a:r>
              <a:rPr lang="ru-RU" dirty="0" err="1"/>
              <a:t>стрес</a:t>
            </a:r>
            <a:r>
              <a:rPr lang="ru-RU" dirty="0"/>
              <a:t>, </a:t>
            </a:r>
            <a:r>
              <a:rPr lang="ru-RU" dirty="0" err="1"/>
              <a:t>юніор</a:t>
            </a:r>
            <a:r>
              <a:rPr lang="ru-RU" dirty="0"/>
              <a:t>, акселерат, перфокарта, </a:t>
            </a:r>
            <a:r>
              <a:rPr lang="ru-RU" dirty="0" err="1"/>
              <a:t>перебудова</a:t>
            </a:r>
            <a:r>
              <a:rPr lang="ru-RU" dirty="0"/>
              <a:t>, </a:t>
            </a:r>
            <a:r>
              <a:rPr lang="ru-RU" dirty="0" err="1"/>
              <a:t>несун</a:t>
            </a:r>
            <a:r>
              <a:rPr lang="ru-RU" dirty="0"/>
              <a:t>, а </a:t>
            </a:r>
            <a:r>
              <a:rPr lang="ru-RU" dirty="0" err="1"/>
              <a:t>тепер</a:t>
            </a:r>
            <a:r>
              <a:rPr lang="ru-RU" dirty="0"/>
              <a:t> вони </a:t>
            </a:r>
            <a:r>
              <a:rPr lang="ru-RU" dirty="0" err="1"/>
              <a:t>втратили</a:t>
            </a:r>
            <a:r>
              <a:rPr lang="ru-RU" dirty="0"/>
              <a:t> новизну, і </a:t>
            </a:r>
            <a:r>
              <a:rPr lang="ru-RU" dirty="0" err="1"/>
              <a:t>деякі</a:t>
            </a:r>
            <a:r>
              <a:rPr lang="ru-RU" dirty="0"/>
              <a:t> з них уже </a:t>
            </a:r>
            <a:r>
              <a:rPr lang="ru-RU" dirty="0" err="1"/>
              <a:t>вийшли</a:t>
            </a:r>
            <a:r>
              <a:rPr lang="ru-RU" dirty="0"/>
              <a:t> з активного </a:t>
            </a:r>
            <a:r>
              <a:rPr lang="ru-RU" dirty="0" err="1"/>
              <a:t>вжитку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жодне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зафіксоване</a:t>
            </a:r>
            <a:r>
              <a:rPr lang="ru-RU" dirty="0"/>
              <a:t> в </a:t>
            </a:r>
            <a:r>
              <a:rPr lang="ru-RU" dirty="0" err="1"/>
              <a:t>одинадцятитомному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Словнику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останній</a:t>
            </a:r>
            <a:r>
              <a:rPr lang="ru-RU" dirty="0"/>
              <a:t> том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у </a:t>
            </a:r>
            <a:r>
              <a:rPr lang="ru-RU" dirty="0" smtClean="0"/>
              <a:t>1980 р.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9CD64-253B-7449-9A6B-CD5F4DD2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521290"/>
            <a:ext cx="7341577" cy="608867"/>
          </a:xfrm>
        </p:spPr>
        <p:txBody>
          <a:bodyPr/>
          <a:lstStyle/>
          <a:p>
            <a:pPr algn="ctr"/>
            <a:r>
              <a:rPr lang="ru-RU" b="1" dirty="0" err="1" smtClean="0"/>
              <a:t>НеОЛОГІЗМИ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27A639-B371-0B43-AD58-3A822C7D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2438">
            <a:off x="10063530" y="-280322"/>
            <a:ext cx="1659405" cy="14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1480</TotalTime>
  <Words>1307</Words>
  <Application>Microsoft Office PowerPoint</Application>
  <PresentationFormat>Произвольный</PresentationFormat>
  <Paragraphs>130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BlackTie</vt:lpstr>
      <vt:lpstr>Презентация PowerPoint</vt:lpstr>
      <vt:lpstr>Презентация PowerPoint</vt:lpstr>
      <vt:lpstr>Презентация PowerPoint</vt:lpstr>
      <vt:lpstr>Причини історичних змін у лексиці </vt:lpstr>
      <vt:lpstr>Архаїзми та їх групи. Старослов’янізми</vt:lpstr>
      <vt:lpstr>Архаїзми та їх групи. Старослов’янізми</vt:lpstr>
      <vt:lpstr>Історизми, їх семантичні групи та функції</vt:lpstr>
      <vt:lpstr>Презентация PowerPoint</vt:lpstr>
      <vt:lpstr>НеОЛОГІЗМИ</vt:lpstr>
      <vt:lpstr>Презентация PowerPoint</vt:lpstr>
      <vt:lpstr>Презентация PowerPoint</vt:lpstr>
      <vt:lpstr>Мовні контакти та запозичення</vt:lpstr>
      <vt:lpstr>Мовні контакти та запозичення</vt:lpstr>
      <vt:lpstr>Мовні контакти та запозичення</vt:lpstr>
      <vt:lpstr>Мовні контакти та запозичення</vt:lpstr>
      <vt:lpstr>Мовні контакти та запозичення</vt:lpstr>
      <vt:lpstr>Мовні контакти та запозичення</vt:lpstr>
      <vt:lpstr>Мовні контакти та запозичення</vt:lpstr>
      <vt:lpstr>Мовні контакти та запозичення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історичних змін у лексиці</dc:title>
  <dc:creator>Microsoft Office User</dc:creator>
  <cp:lastModifiedBy>suvor</cp:lastModifiedBy>
  <cp:revision>36</cp:revision>
  <dcterms:created xsi:type="dcterms:W3CDTF">2019-11-05T18:53:03Z</dcterms:created>
  <dcterms:modified xsi:type="dcterms:W3CDTF">2023-04-02T18:19:55Z</dcterms:modified>
</cp:coreProperties>
</file>